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7" r:id="rId4"/>
    <p:sldId id="258" r:id="rId5"/>
    <p:sldId id="288" r:id="rId6"/>
    <p:sldId id="259" r:id="rId7"/>
    <p:sldId id="260" r:id="rId8"/>
    <p:sldId id="28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002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06:14:28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2,'329'-2,"364"6,-328 30,78 2,-273-45,17 0,1882 9,-1845-18,-134 20,117-4,-142-7,-40 5,45-2,32-9,-85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1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20,'246'-19,"342"19,-573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4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1,'3'0,"5"0,3 0,22 0,24 0,25 0,16 0,8 0,-2 0,-12 0,-19 0,-15 0,-15 0,-11 0,-8 0,-5 0,-6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1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40,'3'-6,"7"-3,9 1,6 2,7 1,15 2,16 2,16 0,20 4,14 2,1 2,0 7,-4 1,-11 1,-13-2,-15-1,-20-2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2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38,'0'-3,"3"-2,8 1,4 1,7-2,14-1,24 2,23 0,26 2,19 1,14 0,-3 4,-15 1,-26 0,-26 0,-22-2,-20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8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1,'562'14,"-303"-9,-198-6,-35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9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1,'107'0,"356"5,-6 36,-383-32,-39-6,-1 2,42 12,-65-13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72,'9'-1,"0"0,1-1,-1 0,0-1,0 0,0 0,8-6,41-11,-3 12,1 3,0 2,84 7,-30-1,499-3,-538-9,-17 0,-40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3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92,'0'-1,"0"0,0 0,1 0,-1 0,0 0,1-1,-1 1,1 0,-1 0,1 1,0-1,-1 0,1 0,0 0,0 0,-1 0,1 1,0-1,0 0,0 1,0-1,0 1,0-1,0 1,0-1,0 1,0 0,3-1,36-5,-33 6,254-9,-159 9,160-21,-194 13,124 3,-125 6,117-14,-145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Report 100K critical paths.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Does not induce any loss of accuracy compared to the baseline.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8 partition take majority of runtime in graph partition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沒有一個</a:t>
            </a:r>
            <a:r>
              <a:rPr lang="en-US" altLang="zh-TW" dirty="0"/>
              <a:t>Pin</a:t>
            </a:r>
            <a:r>
              <a:rPr lang="zh-TW" altLang="en-US" dirty="0"/>
              <a:t>會</a:t>
            </a:r>
            <a:r>
              <a:rPr lang="en-US" altLang="zh-TW" dirty="0"/>
              <a:t>replicate</a:t>
            </a:r>
            <a:r>
              <a:rPr lang="zh-TW" altLang="en-US" dirty="0"/>
              <a:t> 超過一次 </a:t>
            </a:r>
            <a:r>
              <a:rPr lang="en-US" altLang="zh-TW" dirty="0"/>
              <a:t>(4-8</a:t>
            </a:r>
            <a:r>
              <a:rPr lang="zh-TW" altLang="en-US" dirty="0"/>
              <a:t> </a:t>
            </a:r>
            <a:r>
              <a:rPr lang="en-US" altLang="zh-TW" dirty="0"/>
              <a:t>partition)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4 design are the largest and densest real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Replication factor : average number of times that a </a:t>
            </a:r>
            <a:r>
              <a:rPr lang="en-US" altLang="zh-TW" dirty="0" err="1"/>
              <a:t>ckt</a:t>
            </a:r>
            <a:r>
              <a:rPr lang="en-US" altLang="zh-TW" dirty="0"/>
              <a:t> pin shows up in all partitions combined (</a:t>
            </a:r>
            <a:r>
              <a:rPr lang="zh-TW" altLang="en-US" dirty="0"/>
              <a:t>就是平均每一個</a:t>
            </a:r>
            <a:r>
              <a:rPr lang="en-US" altLang="zh-TW" dirty="0"/>
              <a:t>Pin</a:t>
            </a:r>
            <a:r>
              <a:rPr lang="zh-TW" altLang="en-US" dirty="0"/>
              <a:t>會出現在幾個</a:t>
            </a:r>
            <a:r>
              <a:rPr lang="en-US" altLang="zh-TW" dirty="0"/>
              <a:t>partition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Our </a:t>
            </a:r>
            <a:r>
              <a:rPr lang="en-US" altLang="zh-TW" dirty="0" err="1"/>
              <a:t>Taskflow</a:t>
            </a:r>
            <a:r>
              <a:rPr lang="en-US" altLang="zh-TW" dirty="0"/>
              <a:t> device manager balances the device workload when the number of partitions exceeds the number of devices.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GPU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memory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rather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when we compute PBA on large industrial designs with millions of gates. So a natural solution is to partition the circuit graph to reduce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space complexity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CSR format contain three linear array, which holds: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Vertex offset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destinations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 </a:t>
            </a:r>
            <a:r>
              <a:rPr lang="zh-TW" altLang="en-US" dirty="0"/>
              <a:t>往前</a:t>
            </a:r>
            <a:r>
              <a:rPr lang="en-US" altLang="zh-TW" dirty="0"/>
              <a:t>BFS</a:t>
            </a:r>
            <a:r>
              <a:rPr lang="zh-TW" altLang="en-US" dirty="0"/>
              <a:t>會發現</a:t>
            </a:r>
            <a:r>
              <a:rPr lang="en-US" altLang="zh-TW" dirty="0"/>
              <a:t>x</a:t>
            </a:r>
            <a:r>
              <a:rPr lang="zh-TW" altLang="en-US" dirty="0"/>
              <a:t>已經</a:t>
            </a:r>
            <a:r>
              <a:rPr lang="en-US" altLang="zh-TW" dirty="0"/>
              <a:t>visited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replicated vertices or pins are the cost of the framework, but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/>
              <a:t>After replication, we can run PBA on these partitions as independent tasks on the GPU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Inside each PBA execution, we use </a:t>
            </a:r>
            <a:r>
              <a:rPr lang="en-US" altLang="zh-TW" dirty="0" err="1"/>
              <a:t>cudaSetDevice</a:t>
            </a:r>
            <a:r>
              <a:rPr lang="en-US" altLang="zh-TW" dirty="0"/>
              <a:t> on this index to select the correct GPU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In the end, we wait for executor to complete all the tasks (line 20).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STA Graph Partitioning Framework for Multi-GPU Acceleration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112294" y="3592930"/>
            <a:ext cx="11967411" cy="1024689"/>
            <a:chOff x="80210" y="4482348"/>
            <a:chExt cx="11967411" cy="1024689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3870158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Tsung-Wei Huang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and Computer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Utah, Salt Lake City, UT, USA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80210" y="4482933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Guannan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Guo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and Computer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Illinois at Urbana-Champaign, IL, USA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7595937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Martin Wong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Computer Science and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Chinese University of Hong Kong, Shatin, NT, Hong Kong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617093" y="523240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Build Endpoint Graph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endpoint graph can reflect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endpoints.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CAD-8876-D3F5-95FE-45E1DE8D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71DE0EA-0DF4-8B79-0D35-DE321BD5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Find Disjoint Endpoint Sets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endpoint graph, we identify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which is represented by a set of endpoints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E9E9E-2716-853A-D6DD-09299E5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88BCE1F-CE01-48CA-1B05-583147A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Determine whether the sets are balanced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just pack them together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use the method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 to separate the endpoint graph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B3B033-46FF-A616-3916-D99DCCA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372CC-289D-737B-415D-FF7B68A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Partition Graph Recovery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 linear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 multithread library,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offload and monitor the PBA workloads of all partitions on multiple GPU devices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7C0213-A3D9-ADA1-6325-9928411B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C0964-CDDC-B9C8-A49A-9A222BEC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A7E-5975-1033-7B43-7034EF7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Proposed Partitioning Framework For Multi-GPU Acceleration – STA Graph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Model the circuit graph as a DAG (used in lots of STA engine)</a:t>
                </a:r>
              </a:p>
              <a:p>
                <a:pPr lvl="1"/>
                <a:r>
                  <a:rPr lang="en-US" sz="2000" b="0" i="0" dirty="0"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Vertex: circuit pin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Edge: pin-to-pin connection</a:t>
                </a:r>
              </a:p>
              <a:p>
                <a:pPr marL="457200" lvl="1" indent="0">
                  <a:buNone/>
                </a:pPr>
                <a:endParaRPr lang="en-US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Endpoint: the endpoint of a </a:t>
                </a:r>
                <a:r>
                  <a:rPr lang="en-US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datapath</a:t>
                </a:r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(FF input, PO, …)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Graph representation : Compressed Sparse Row (CSR)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Commonly used as a condensed graph format in GPU applications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Can avoid cost of conversion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save fan-in STA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fan-out STA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which allow us to search in both directions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4B17-3D0D-35C9-BCC1-9FDF9E6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B44E-7AD4-5BEF-5021-AFCA232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" panose="02020603050405020304" pitchFamily="18" charset="0"/>
                <a:cs typeface="Times" panose="02020603050405020304" pitchFamily="18" charset="0"/>
              </a:rPr>
              <a:t>Flow 1 – 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endParaRPr lang="en-US" sz="4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To estimate the size of shared logic, we use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minimum distance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of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each vertex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to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source pins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, denoted as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𝑟𝑎𝑛𝑘𝑠</m:t>
                    </m:r>
                  </m:oMath>
                </a14:m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D950-AE72-F2F9-21CB-E8C2109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8B43-B58E-CC88-9BB1-2520F45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14:cNvPr>
              <p14:cNvContentPartPr/>
              <p14:nvPr/>
            </p14:nvContentPartPr>
            <p14:xfrm>
              <a:off x="4352866" y="720411"/>
              <a:ext cx="1820520" cy="2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226" y="612411"/>
                <a:ext cx="19281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AECD98-1778-CA13-A764-AC2D8FEAB695}"/>
              </a:ext>
            </a:extLst>
          </p:cNvPr>
          <p:cNvGrpSpPr/>
          <p:nvPr/>
        </p:nvGrpSpPr>
        <p:grpSpPr>
          <a:xfrm>
            <a:off x="3335628" y="213864"/>
            <a:ext cx="5840471" cy="6430272"/>
            <a:chOff x="3335628" y="213864"/>
            <a:chExt cx="5840471" cy="64302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39331-E7D5-B69E-43DA-8FA5A6A328D0}"/>
                </a:ext>
              </a:extLst>
            </p:cNvPr>
            <p:cNvGrpSpPr/>
            <p:nvPr/>
          </p:nvGrpSpPr>
          <p:grpSpPr>
            <a:xfrm>
              <a:off x="3335628" y="213864"/>
              <a:ext cx="5461086" cy="6430272"/>
              <a:chOff x="3335628" y="213864"/>
              <a:chExt cx="5461086" cy="643027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0F4F55-3C70-181B-EF99-F0DB7F54F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285" y="213864"/>
                <a:ext cx="5401429" cy="643027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E76CC9-E3AC-F7A4-EEBD-B528D1C151CD}"/>
                  </a:ext>
                </a:extLst>
              </p:cNvPr>
              <p:cNvSpPr/>
              <p:nvPr/>
            </p:nvSpPr>
            <p:spPr>
              <a:xfrm>
                <a:off x="3335628" y="2086378"/>
                <a:ext cx="2904186" cy="1041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264B16-5DF0-4D7D-F2B5-D6B1777A4C70}"/>
                  </a:ext>
                </a:extLst>
              </p:cNvPr>
              <p:cNvSpPr/>
              <p:nvPr/>
            </p:nvSpPr>
            <p:spPr>
              <a:xfrm>
                <a:off x="3335628" y="3170009"/>
                <a:ext cx="4462530" cy="314063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279A7-5DF9-3589-CE47-9EEE7F4E2D6F}"/>
                </a:ext>
              </a:extLst>
            </p:cNvPr>
            <p:cNvSpPr txBox="1"/>
            <p:nvPr/>
          </p:nvSpPr>
          <p:spPr>
            <a:xfrm>
              <a:off x="6420216" y="2272004"/>
              <a:ext cx="2755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Initialize queue and visited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Set the rank of source to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0C05AD-4762-6579-6C5A-969FA26DEC5C}"/>
              </a:ext>
            </a:extLst>
          </p:cNvPr>
          <p:cNvSpPr txBox="1"/>
          <p:nvPr/>
        </p:nvSpPr>
        <p:spPr>
          <a:xfrm>
            <a:off x="7933386" y="4565791"/>
            <a:ext cx="381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Explore all the neighbor vertices in BFS</a:t>
            </a:r>
          </a:p>
        </p:txBody>
      </p:sp>
    </p:spTree>
    <p:extLst>
      <p:ext uri="{BB962C8B-B14F-4D97-AF65-F5344CB8AC3E}">
        <p14:creationId xmlns:p14="http://schemas.microsoft.com/office/powerpoint/2010/main" val="99889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95229-942B-4627-E3B3-9C35E6B78160}"/>
              </a:ext>
            </a:extLst>
          </p:cNvPr>
          <p:cNvGrpSpPr/>
          <p:nvPr/>
        </p:nvGrpSpPr>
        <p:grpSpPr>
          <a:xfrm>
            <a:off x="6748853" y="2441710"/>
            <a:ext cx="4061540" cy="3163618"/>
            <a:chOff x="6735974" y="2120862"/>
            <a:chExt cx="4061540" cy="3163618"/>
          </a:xfrm>
        </p:grpSpPr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DDFFEF6-4943-14AA-5A94-590B22C49CD8}"/>
                </a:ext>
              </a:extLst>
            </p:cNvPr>
            <p:cNvSpPr/>
            <p:nvPr/>
          </p:nvSpPr>
          <p:spPr>
            <a:xfrm>
              <a:off x="6735974" y="2120862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1C2D7-353D-A8D6-C4FF-C4E9BF216980}"/>
                </a:ext>
              </a:extLst>
            </p:cNvPr>
            <p:cNvSpPr txBox="1"/>
            <p:nvPr/>
          </p:nvSpPr>
          <p:spPr>
            <a:xfrm>
              <a:off x="7189792" y="2300144"/>
              <a:ext cx="342914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0     0     0     0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1     1     0     0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0     1     1     0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6D199462-91EC-6402-D3F2-75093C3A8F04}"/>
                </a:ext>
              </a:extLst>
            </p:cNvPr>
            <p:cNvSpPr/>
            <p:nvPr/>
          </p:nvSpPr>
          <p:spPr>
            <a:xfrm rot="10800000">
              <a:off x="10320996" y="2125151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9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11F91-F5FD-05BF-094A-A26D2D4298E6}"/>
              </a:ext>
            </a:extLst>
          </p:cNvPr>
          <p:cNvGrpSpPr/>
          <p:nvPr/>
        </p:nvGrpSpPr>
        <p:grpSpPr>
          <a:xfrm>
            <a:off x="1777284" y="2278686"/>
            <a:ext cx="1873069" cy="1351547"/>
            <a:chOff x="8989453" y="3974550"/>
            <a:chExt cx="1873069" cy="13515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25215A-5B6D-7492-6274-0EB7D5488498}"/>
                </a:ext>
              </a:extLst>
            </p:cNvPr>
            <p:cNvGrpSpPr/>
            <p:nvPr/>
          </p:nvGrpSpPr>
          <p:grpSpPr>
            <a:xfrm>
              <a:off x="8989453" y="3974551"/>
              <a:ext cx="1766249" cy="1351546"/>
              <a:chOff x="6735974" y="2554442"/>
              <a:chExt cx="3939556" cy="2262587"/>
            </a:xfrm>
          </p:grpSpPr>
          <p:sp>
            <p:nvSpPr>
              <p:cNvPr id="6" name="Left Bracket 5">
                <a:extLst>
                  <a:ext uri="{FF2B5EF4-FFF2-40B4-BE49-F238E27FC236}">
                    <a16:creationId xmlns:a16="http://schemas.microsoft.com/office/drawing/2014/main" id="{1A268F6D-7892-26C7-F09F-DD534001785B}"/>
                  </a:ext>
                </a:extLst>
              </p:cNvPr>
              <p:cNvSpPr/>
              <p:nvPr/>
            </p:nvSpPr>
            <p:spPr>
              <a:xfrm>
                <a:off x="6735974" y="2554442"/>
                <a:ext cx="476519" cy="2219089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1386BA-50C7-73F0-0E9D-E5FB5DCB0500}"/>
                  </a:ext>
                </a:extLst>
              </p:cNvPr>
              <p:cNvSpPr txBox="1"/>
              <p:nvPr/>
            </p:nvSpPr>
            <p:spPr>
              <a:xfrm>
                <a:off x="6974232" y="2601495"/>
                <a:ext cx="3701298" cy="221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0     0     0     0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1     1     0     0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0     1     1     0</a:t>
                </a:r>
              </a:p>
            </p:txBody>
          </p:sp>
        </p:grp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4924F15-032B-6530-1BC4-53B6FBD78D11}"/>
                </a:ext>
              </a:extLst>
            </p:cNvPr>
            <p:cNvSpPr/>
            <p:nvPr/>
          </p:nvSpPr>
          <p:spPr>
            <a:xfrm rot="10800000">
              <a:off x="10648881" y="3974550"/>
              <a:ext cx="213641" cy="1325563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960663" y="4220356"/>
            <a:ext cx="4360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3B6E47-B899-6B00-645C-521EDA5F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39" y="461134"/>
            <a:ext cx="2872958" cy="1229554"/>
          </a:xfrm>
          <a:prstGeom prst="rect">
            <a:avLst/>
          </a:prstGeom>
        </p:spPr>
      </p:pic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83749"/>
              </p:ext>
            </p:extLst>
          </p:nvPr>
        </p:nvGraphicFramePr>
        <p:xfrm>
          <a:off x="7283002" y="2646045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8172"/>
              </p:ext>
            </p:extLst>
          </p:nvPr>
        </p:nvGraphicFramePr>
        <p:xfrm>
          <a:off x="7283002" y="4482677"/>
          <a:ext cx="3245476" cy="477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(1)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07711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88965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3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1, 3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8951E3-2D8F-F488-B381-4D6C91BD0C56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4D12D3-A624-6506-639C-248669057B04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759378B-5C5D-BE07-8BC8-10D6ECF12E26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06A405-EBC3-1BCD-14BD-57429A77E477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CA0158-D2D0-8E1D-1DCF-BCBC928FDB46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8A8508E-9ED3-7395-9D7C-2A05C1731F16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CC0773-7A48-C0B0-FC9B-F4C21FB3B3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4CE22F-E09E-A695-F99C-7C23B289C278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5A8A22-107A-71CD-562A-7717B83DE32B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8E5289-DE28-B6A5-90B7-C59E89EEC52C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55F41366-EE12-0239-970A-C193E8A9A290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966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(2)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2952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76864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X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347BB5-5B64-06DD-DE55-AECC966ED615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702DB5-CBD0-CD22-96C8-5577F02F5FF2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5B66CB-F9F9-8FDE-0A10-8E35EE79070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012006-7AFC-B117-F235-06CBD64DA0D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46451A-3DB1-9B25-636F-98A6602E2C79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4949EF-AB1B-87C5-E79A-89CBD7C8903C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B5F106-B9DA-3B0D-2F6D-0F3657628C8B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170AD0-CF5F-427C-2D57-D166396344B0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20A5B1-DD75-7D90-1C9A-D52328E306C1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ABDD3D-A700-2C44-EC56-31615C626B9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59C4651-194A-8F40-D7EF-A6895462954A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46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6876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046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2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0, 2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5DDE9C-E3DA-E21B-A191-28A708FA5876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1346D-036E-5E7D-3ACE-8BB54DD469DA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D205D42-3C59-8F24-18BE-4B453DE6FBBE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F4862F-744F-FFDB-3149-A20622ACD8C9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97388F-F669-3ACF-B3B1-238D1D7C9038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D58B2D3-4000-BFED-8818-3F8E2F97BCC5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1CCA5E-7B1C-79CF-4862-3DF3901486F5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644CB76-1217-11C8-C0FB-228E6A1773B3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BE2210-2B4D-4270-2DD4-454A82595B3E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C0AD90-064F-8089-814F-DB27ED1A4523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C3DDA12B-962F-6512-0EFE-1DF34C4F08C5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64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68187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780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0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1F2B37-799B-2D6A-FAB6-C311993ADF7C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66C7E0-B8F2-C014-DE36-F4AE6BE2416A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07EBE21-F8B5-AC42-4A7A-EAD7CC9FF57B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CA08BD0-F7AC-60C1-7A65-5C6C30960C8A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09374B-DC23-5F44-CFAB-87DC44675B56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31B51E2-2E7B-A0BC-98C9-F700589BFF2B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48084-9FD8-1E7A-6F7A-D78FA184C515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9854BE-192A-FFF2-712B-7D876D896CF4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E31AB0-F286-0D63-DA2C-C14424E5A397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3AEA8B-B645-0CE3-B4DE-B5426DC29555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FCF07373-1513-174B-41E3-69847CD6B4B4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11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(final)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35F4B301-F8A7-FC89-1D50-B7242B7F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29704"/>
              </p:ext>
            </p:extLst>
          </p:nvPr>
        </p:nvGraphicFramePr>
        <p:xfrm>
          <a:off x="7187484" y="3261854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0B5AB6-9631-446E-80F9-FB5A86DBE1A7}"/>
              </a:ext>
            </a:extLst>
          </p:cNvPr>
          <p:cNvSpPr txBox="1"/>
          <p:nvPr/>
        </p:nvSpPr>
        <p:spPr>
          <a:xfrm>
            <a:off x="4148224" y="272066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47C08-8B2D-2004-F723-A9CFBC96D758}"/>
              </a:ext>
            </a:extLst>
          </p:cNvPr>
          <p:cNvSpPr txBox="1"/>
          <p:nvPr/>
        </p:nvSpPr>
        <p:spPr>
          <a:xfrm>
            <a:off x="2731882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5DD61-042A-8BDB-3E1B-69FDD569EBD9}"/>
              </a:ext>
            </a:extLst>
          </p:cNvPr>
          <p:cNvSpPr txBox="1"/>
          <p:nvPr/>
        </p:nvSpPr>
        <p:spPr>
          <a:xfrm>
            <a:off x="1328583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3AC1-8339-E68A-360A-40564F86D99B}"/>
              </a:ext>
            </a:extLst>
          </p:cNvPr>
          <p:cNvSpPr txBox="1"/>
          <p:nvPr/>
        </p:nvSpPr>
        <p:spPr>
          <a:xfrm>
            <a:off x="2642150" y="525924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0</a:t>
            </a:r>
          </a:p>
        </p:txBody>
      </p:sp>
    </p:spTree>
    <p:extLst>
      <p:ext uri="{BB962C8B-B14F-4D97-AF65-F5344CB8AC3E}">
        <p14:creationId xmlns:p14="http://schemas.microsoft.com/office/powerpoint/2010/main" val="25730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D914-6DBF-F6CB-2A28-43AF6D1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. 2 – </a:t>
            </a:r>
            <a:b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0AD8-158E-367A-B9B9-A22ED4B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A348-0219-DEB0-03F6-1EF4811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24"/>
          <a:stretch/>
        </p:blipFill>
        <p:spPr>
          <a:xfrm>
            <a:off x="784349" y="2908333"/>
            <a:ext cx="4499534" cy="17166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5580D7-17E1-FCB0-D9AC-03DDE97A242C}"/>
              </a:ext>
            </a:extLst>
          </p:cNvPr>
          <p:cNvGrpSpPr/>
          <p:nvPr/>
        </p:nvGrpSpPr>
        <p:grpSpPr>
          <a:xfrm>
            <a:off x="6516653" y="74490"/>
            <a:ext cx="4499534" cy="6662860"/>
            <a:chOff x="7170703" y="136525"/>
            <a:chExt cx="4499534" cy="66628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4A13F2-308C-3548-6B42-C34C37C5C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28"/>
            <a:stretch/>
          </p:blipFill>
          <p:spPr>
            <a:xfrm>
              <a:off x="7170703" y="136525"/>
              <a:ext cx="4499534" cy="666286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BF9B1B-FC0C-4A95-F635-BF2C2FC477EA}"/>
                </a:ext>
              </a:extLst>
            </p:cNvPr>
            <p:cNvSpPr/>
            <p:nvPr/>
          </p:nvSpPr>
          <p:spPr>
            <a:xfrm>
              <a:off x="7867650" y="4625009"/>
              <a:ext cx="3105150" cy="1566241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F6D1CD-BF0E-B8BF-2801-00A13195D018}"/>
              </a:ext>
            </a:extLst>
          </p:cNvPr>
          <p:cNvSpPr txBox="1"/>
          <p:nvPr/>
        </p:nvSpPr>
        <p:spPr>
          <a:xfrm>
            <a:off x="9804400" y="52641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Find fan-in logic cones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2300-F40A-FEE1-3A45-29FC4939F70F}"/>
              </a:ext>
            </a:extLst>
          </p:cNvPr>
          <p:cNvSpPr/>
          <p:nvPr/>
        </p:nvSpPr>
        <p:spPr>
          <a:xfrm>
            <a:off x="7467600" y="2851150"/>
            <a:ext cx="3441700" cy="10477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D3F03-F978-2105-C353-E4CD4673C7BD}"/>
              </a:ext>
            </a:extLst>
          </p:cNvPr>
          <p:cNvSpPr txBox="1"/>
          <p:nvPr/>
        </p:nvSpPr>
        <p:spPr>
          <a:xfrm>
            <a:off x="9980859" y="2957019"/>
            <a:ext cx="240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Compute the disjoint sets by merging the labels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FEC7A-1159-3E58-0C7F-E93D295CAD07}"/>
              </a:ext>
            </a:extLst>
          </p:cNvPr>
          <p:cNvSpPr/>
          <p:nvPr/>
        </p:nvSpPr>
        <p:spPr>
          <a:xfrm>
            <a:off x="7467600" y="2152650"/>
            <a:ext cx="3028950" cy="679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52253-E2FD-2D1B-6F10-51BBC3EDA7C4}"/>
              </a:ext>
            </a:extLst>
          </p:cNvPr>
          <p:cNvSpPr txBox="1"/>
          <p:nvPr/>
        </p:nvSpPr>
        <p:spPr>
          <a:xfrm>
            <a:off x="8954218" y="1802884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Construct endpoint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3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2EB2-93D9-9878-95C4-EE6250E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5BA01-7148-E059-0764-9BC3373A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2CB7C-F8A2-8FC1-DDB5-900F0B3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2" y="2689144"/>
            <a:ext cx="4811008" cy="275765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013DA5-0E5B-F5E0-4D6F-0B1D1199F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80738"/>
              </p:ext>
            </p:extLst>
          </p:nvPr>
        </p:nvGraphicFramePr>
        <p:xfrm>
          <a:off x="6726470" y="3350419"/>
          <a:ext cx="451303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953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3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(1)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4C91F-D0E3-04E5-30CF-C8220C79E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4"/>
          <a:stretch/>
        </p:blipFill>
        <p:spPr>
          <a:xfrm>
            <a:off x="8693150" y="365125"/>
            <a:ext cx="3010653" cy="1599648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8800"/>
              </p:ext>
            </p:extLst>
          </p:nvPr>
        </p:nvGraphicFramePr>
        <p:xfrm>
          <a:off x="7190773" y="3369469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34740"/>
              </p:ext>
            </p:extLst>
          </p:nvPr>
        </p:nvGraphicFramePr>
        <p:xfrm>
          <a:off x="7190773" y="4600879"/>
          <a:ext cx="4513030" cy="124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54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{13} -&gt; {9} -&gt; {5} -&gt; {1, 2} -&gt; {}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{13} -&gt; {9, 13} -&gt; {5, 9, 13}</a:t>
                      </a:r>
                    </a:p>
                    <a:p>
                      <a:pPr algn="ctr"/>
                      <a:r>
                        <a:rPr lang="en-US" altLang="zh-TW" dirty="0"/>
                        <a:t> -&gt; {1, 2, 5, 9, 13}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4205823"/>
            <a:ext cx="2504212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labels[13] = 0 -&gt;13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labels[9]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labels[5]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labels[1] = 0 -&gt; 13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 labels[2] = 0 -&gt; 13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F32BDD-CD04-311D-12A0-5EC0E53CEE7C}"/>
              </a:ext>
            </a:extLst>
          </p:cNvPr>
          <p:cNvGrpSpPr/>
          <p:nvPr/>
        </p:nvGrpSpPr>
        <p:grpSpPr>
          <a:xfrm>
            <a:off x="3055620" y="1521312"/>
            <a:ext cx="4730545" cy="2261730"/>
            <a:chOff x="3055620" y="1521312"/>
            <a:chExt cx="4730545" cy="22617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9698B8-4F8D-881F-DBA4-070179B10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3" r="33060"/>
            <a:stretch/>
          </p:blipFill>
          <p:spPr>
            <a:xfrm>
              <a:off x="3055620" y="1521312"/>
              <a:ext cx="4041107" cy="226173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531EE4-2D2F-A4DE-CA1E-85B42E85D725}"/>
                </a:ext>
              </a:extLst>
            </p:cNvPr>
            <p:cNvSpPr/>
            <p:nvPr/>
          </p:nvSpPr>
          <p:spPr>
            <a:xfrm>
              <a:off x="6292850" y="2616200"/>
              <a:ext cx="704850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861307-47DC-2F49-24ED-912C46A0A2DE}"/>
                </a:ext>
              </a:extLst>
            </p:cNvPr>
            <p:cNvSpPr/>
            <p:nvPr/>
          </p:nvSpPr>
          <p:spPr>
            <a:xfrm>
              <a:off x="7081315" y="2669934"/>
              <a:ext cx="704850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20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F4EE081-CE30-18C1-3586-2BAE574E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53" y="4692894"/>
            <a:ext cx="3962400" cy="2076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(2)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36272"/>
              </p:ext>
            </p:extLst>
          </p:nvPr>
        </p:nvGraphicFramePr>
        <p:xfrm>
          <a:off x="7190773" y="2023802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{13&lt;=&gt;14}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71006"/>
              </p:ext>
            </p:extLst>
          </p:nvPr>
        </p:nvGraphicFramePr>
        <p:xfrm>
          <a:off x="7190773" y="4041895"/>
          <a:ext cx="45130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{14} -&gt; {10} -&gt; {5, 6, 7}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{14} -&gt; {10, 14}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14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labels[14]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labels[10]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labels[5] = 13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    label[6]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  label[2]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6.   label[7]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7.   label[3] = 14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983CC7-ACA2-CD13-E353-EBFE75C765CA}"/>
              </a:ext>
            </a:extLst>
          </p:cNvPr>
          <p:cNvGrpSpPr/>
          <p:nvPr/>
        </p:nvGrpSpPr>
        <p:grpSpPr>
          <a:xfrm>
            <a:off x="8464550" y="136525"/>
            <a:ext cx="3239253" cy="1828248"/>
            <a:chOff x="8464550" y="136525"/>
            <a:chExt cx="3239253" cy="18282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F4C91F-D0E3-04E5-30CF-C8220C79E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304"/>
            <a:stretch/>
          </p:blipFill>
          <p:spPr>
            <a:xfrm>
              <a:off x="8693150" y="365125"/>
              <a:ext cx="3010653" cy="159964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0F107B-AD1E-0C7D-8BFB-6DCDB990A7C8}"/>
                </a:ext>
              </a:extLst>
            </p:cNvPr>
            <p:cNvSpPr txBox="1"/>
            <p:nvPr/>
          </p:nvSpPr>
          <p:spPr>
            <a:xfrm>
              <a:off x="112466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32E24-51A9-D042-9094-8B9D15F19728}"/>
                </a:ext>
              </a:extLst>
            </p:cNvPr>
            <p:cNvSpPr txBox="1"/>
            <p:nvPr/>
          </p:nvSpPr>
          <p:spPr>
            <a:xfrm>
              <a:off x="1038935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D76D37-4A27-5153-56F6-A073E5B16937}"/>
                </a:ext>
              </a:extLst>
            </p:cNvPr>
            <p:cNvSpPr txBox="1"/>
            <p:nvPr/>
          </p:nvSpPr>
          <p:spPr>
            <a:xfrm>
              <a:off x="9539206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A8D6FB-D5DC-3C5D-7CBC-F0B917146E20}"/>
                </a:ext>
              </a:extLst>
            </p:cNvPr>
            <p:cNvSpPr txBox="1"/>
            <p:nvPr/>
          </p:nvSpPr>
          <p:spPr>
            <a:xfrm>
              <a:off x="87320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A924E-CA74-1DAB-1FCA-22F95CCF19A7}"/>
                </a:ext>
              </a:extLst>
            </p:cNvPr>
            <p:cNvSpPr txBox="1"/>
            <p:nvPr/>
          </p:nvSpPr>
          <p:spPr>
            <a:xfrm>
              <a:off x="8464550" y="69931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728053" y="3685467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13</a:t>
            </a:r>
          </a:p>
          <a:p>
            <a:r>
              <a:rPr lang="en-US" altLang="zh-TW" dirty="0"/>
              <a:t>The weight = rank[5]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5851"/>
              </p:ext>
            </p:extLst>
          </p:nvPr>
        </p:nvGraphicFramePr>
        <p:xfrm>
          <a:off x="7190773" y="3246169"/>
          <a:ext cx="3109651" cy="42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755900" y="4008633"/>
            <a:ext cx="972153" cy="69752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DE8E591-1123-4E55-0E29-CB61232D9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28352"/>
            <a:ext cx="733032" cy="14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(3)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76865"/>
              </p:ext>
            </p:extLst>
          </p:nvPr>
        </p:nvGraphicFramePr>
        <p:xfrm>
          <a:off x="6883400" y="2023802"/>
          <a:ext cx="4820403" cy="10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6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864782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2451853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09829"/>
              </p:ext>
            </p:extLst>
          </p:nvPr>
        </p:nvGraphicFramePr>
        <p:xfrm>
          <a:off x="6883400" y="4621725"/>
          <a:ext cx="4513030" cy="133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{15} -&gt; {10, 11} -&gt; {11} -&gt; {7} 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-&gt; {3}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{15} -&gt; {10, 15}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5048"/>
              </p:ext>
            </p:extLst>
          </p:nvPr>
        </p:nvGraphicFramePr>
        <p:xfrm>
          <a:off x="6886755" y="3339871"/>
          <a:ext cx="3109651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88CD763-B37B-791A-73B9-8F8A39C729A0}"/>
              </a:ext>
            </a:extLst>
          </p:cNvPr>
          <p:cNvGrpSpPr/>
          <p:nvPr/>
        </p:nvGrpSpPr>
        <p:grpSpPr>
          <a:xfrm>
            <a:off x="8464550" y="136525"/>
            <a:ext cx="3512303" cy="1828248"/>
            <a:chOff x="8464550" y="136525"/>
            <a:chExt cx="3512303" cy="1828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983CC7-ACA2-CD13-E353-EBFE75C765CA}"/>
                </a:ext>
              </a:extLst>
            </p:cNvPr>
            <p:cNvGrpSpPr/>
            <p:nvPr/>
          </p:nvGrpSpPr>
          <p:grpSpPr>
            <a:xfrm>
              <a:off x="8464550" y="136525"/>
              <a:ext cx="3239253" cy="1828248"/>
              <a:chOff x="8464550" y="136525"/>
              <a:chExt cx="3239253" cy="18282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2F4C91F-D0E3-04E5-30CF-C8220C79E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304"/>
              <a:stretch/>
            </p:blipFill>
            <p:spPr>
              <a:xfrm>
                <a:off x="8693150" y="365125"/>
                <a:ext cx="3010653" cy="1599648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0F107B-AD1E-0C7D-8BFB-6DCDB990A7C8}"/>
                  </a:ext>
                </a:extLst>
              </p:cNvPr>
              <p:cNvSpPr txBox="1"/>
              <p:nvPr/>
            </p:nvSpPr>
            <p:spPr>
              <a:xfrm>
                <a:off x="112466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32E24-51A9-D042-9094-8B9D15F19728}"/>
                  </a:ext>
                </a:extLst>
              </p:cNvPr>
              <p:cNvSpPr txBox="1"/>
              <p:nvPr/>
            </p:nvSpPr>
            <p:spPr>
              <a:xfrm>
                <a:off x="1038935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76D37-4A27-5153-56F6-A073E5B16937}"/>
                  </a:ext>
                </a:extLst>
              </p:cNvPr>
              <p:cNvSpPr txBox="1"/>
              <p:nvPr/>
            </p:nvSpPr>
            <p:spPr>
              <a:xfrm>
                <a:off x="9539206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A8D6FB-D5DC-3C5D-7CBC-F0B917146E20}"/>
                  </a:ext>
                </a:extLst>
              </p:cNvPr>
              <p:cNvSpPr txBox="1"/>
              <p:nvPr/>
            </p:nvSpPr>
            <p:spPr>
              <a:xfrm>
                <a:off x="87320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8A924E-CA74-1DAB-1FCA-22F95CCF19A7}"/>
                  </a:ext>
                </a:extLst>
              </p:cNvPr>
              <p:cNvSpPr txBox="1"/>
              <p:nvPr/>
            </p:nvSpPr>
            <p:spPr>
              <a:xfrm>
                <a:off x="8464550" y="69931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5E3186-8ED0-8E76-5C48-1489045D186B}"/>
                </a:ext>
              </a:extLst>
            </p:cNvPr>
            <p:cNvSpPr txBox="1"/>
            <p:nvPr/>
          </p:nvSpPr>
          <p:spPr>
            <a:xfrm>
              <a:off x="10625056" y="5648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BD3A3-4CC0-FAA8-02B2-90C763F4B475}"/>
                </a:ext>
              </a:extLst>
            </p:cNvPr>
            <p:cNvSpPr txBox="1"/>
            <p:nvPr/>
          </p:nvSpPr>
          <p:spPr>
            <a:xfrm>
              <a:off x="11519653" y="5883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5065507" y="1748345"/>
            <a:ext cx="1817893" cy="1555750"/>
            <a:chOff x="4801982" y="1752600"/>
            <a:chExt cx="1817893" cy="15557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207EC7-94B3-E8CA-17C3-F97D02CD30A2}"/>
                </a:ext>
              </a:extLst>
            </p:cNvPr>
            <p:cNvSpPr/>
            <p:nvPr/>
          </p:nvSpPr>
          <p:spPr>
            <a:xfrm>
              <a:off x="5749925" y="2387600"/>
              <a:ext cx="869950" cy="920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DAD997F-4456-DB34-24B9-1B54389F2E76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labels[15] = 0 -&gt; 15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labels[10] = 14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labels[11]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labels[7]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labels[3] = 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5A4D9-F93F-39F0-A486-50AA7E945510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14</a:t>
            </a:r>
          </a:p>
          <a:p>
            <a:r>
              <a:rPr lang="en-US" altLang="zh-TW" dirty="0"/>
              <a:t>The weight = rank[10]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AA424-F41C-AA83-D80C-4A8436AB0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BA30B0-885D-12E2-E760-D12D7BC94CC9}"/>
              </a:ext>
            </a:extLst>
          </p:cNvPr>
          <p:cNvSpPr txBox="1"/>
          <p:nvPr/>
        </p:nvSpPr>
        <p:spPr>
          <a:xfrm>
            <a:off x="9817853" y="585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D4460-3CAA-5BB5-1C6A-8A93EA52EE7F}"/>
              </a:ext>
            </a:extLst>
          </p:cNvPr>
          <p:cNvSpPr txBox="1"/>
          <p:nvPr/>
        </p:nvSpPr>
        <p:spPr>
          <a:xfrm>
            <a:off x="9817853" y="9550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E6DB7-00D4-73E5-FA03-2D8F8E5D484E}"/>
              </a:ext>
            </a:extLst>
          </p:cNvPr>
          <p:cNvSpPr txBox="1"/>
          <p:nvPr/>
        </p:nvSpPr>
        <p:spPr>
          <a:xfrm>
            <a:off x="8464550" y="10279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9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3640955" y="2168550"/>
            <a:ext cx="1817893" cy="1467379"/>
            <a:chOff x="4801982" y="1752600"/>
            <a:chExt cx="1817893" cy="146737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(4)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9501"/>
              </p:ext>
            </p:extLst>
          </p:nvPr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63486"/>
              </p:ext>
            </p:extLst>
          </p:nvPr>
        </p:nvGraphicFramePr>
        <p:xfrm>
          <a:off x="6840770" y="5341144"/>
          <a:ext cx="47797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261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{16} -&gt; {3, 12} -&gt; {12} -&gt; {8} -&gt; {4}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{16} -&gt; {3,16}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16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labels[16] = 0 -&gt; 16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labels[3] = 14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labels[12]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labels[8]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labels[4] = 0 -&gt;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15</a:t>
            </a:r>
          </a:p>
          <a:p>
            <a:r>
              <a:rPr lang="en-US" altLang="zh-TW" dirty="0"/>
              <a:t>The weight = rank[3]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28444"/>
              </p:ext>
            </p:extLst>
          </p:nvPr>
        </p:nvGraphicFramePr>
        <p:xfrm>
          <a:off x="6823255" y="3906840"/>
          <a:ext cx="3109651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1FAA3A-BD0F-BAC4-6824-5CBE852C410C}"/>
              </a:ext>
            </a:extLst>
          </p:cNvPr>
          <p:cNvGrpSpPr/>
          <p:nvPr/>
        </p:nvGrpSpPr>
        <p:grpSpPr>
          <a:xfrm>
            <a:off x="8464550" y="136525"/>
            <a:ext cx="3512303" cy="1828248"/>
            <a:chOff x="8464550" y="136525"/>
            <a:chExt cx="3512303" cy="18282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8CD763-B37B-791A-73B9-8F8A39C729A0}"/>
                </a:ext>
              </a:extLst>
            </p:cNvPr>
            <p:cNvGrpSpPr/>
            <p:nvPr/>
          </p:nvGrpSpPr>
          <p:grpSpPr>
            <a:xfrm>
              <a:off x="8464550" y="136525"/>
              <a:ext cx="3512303" cy="1828248"/>
              <a:chOff x="8464550" y="136525"/>
              <a:chExt cx="3512303" cy="182824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983CC7-ACA2-CD13-E353-EBFE75C765CA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239253" cy="1828248"/>
                <a:chOff x="8464550" y="136525"/>
                <a:chExt cx="3239253" cy="182824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2F4C91F-D0E3-04E5-30CF-C8220C79E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304"/>
                <a:stretch/>
              </p:blipFill>
              <p:spPr>
                <a:xfrm>
                  <a:off x="8693150" y="365125"/>
                  <a:ext cx="3010653" cy="1599648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40F107B-AD1E-0C7D-8BFB-6DCDB990A7C8}"/>
                    </a:ext>
                  </a:extLst>
                </p:cNvPr>
                <p:cNvSpPr txBox="1"/>
                <p:nvPr/>
              </p:nvSpPr>
              <p:spPr>
                <a:xfrm>
                  <a:off x="112466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7E32E24-51A9-D042-9094-8B9D15F19728}"/>
                    </a:ext>
                  </a:extLst>
                </p:cNvPr>
                <p:cNvSpPr txBox="1"/>
                <p:nvPr/>
              </p:nvSpPr>
              <p:spPr>
                <a:xfrm>
                  <a:off x="1038935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D76D37-4A27-5153-56F6-A073E5B16937}"/>
                    </a:ext>
                  </a:extLst>
                </p:cNvPr>
                <p:cNvSpPr txBox="1"/>
                <p:nvPr/>
              </p:nvSpPr>
              <p:spPr>
                <a:xfrm>
                  <a:off x="9539206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A8D6FB-D5DC-3C5D-7CBC-F0B917146E20}"/>
                    </a:ext>
                  </a:extLst>
                </p:cNvPr>
                <p:cNvSpPr txBox="1"/>
                <p:nvPr/>
              </p:nvSpPr>
              <p:spPr>
                <a:xfrm>
                  <a:off x="87320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A924E-CA74-1DAB-1FCA-22F95CCF19A7}"/>
                    </a:ext>
                  </a:extLst>
                </p:cNvPr>
                <p:cNvSpPr txBox="1"/>
                <p:nvPr/>
              </p:nvSpPr>
              <p:spPr>
                <a:xfrm>
                  <a:off x="8464550" y="69931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E3186-8ED0-8E76-5C48-1489045D186B}"/>
                  </a:ext>
                </a:extLst>
              </p:cNvPr>
              <p:cNvSpPr txBox="1"/>
              <p:nvPr/>
            </p:nvSpPr>
            <p:spPr>
              <a:xfrm>
                <a:off x="10625056" y="5648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6BD3A3-4CC0-FAA8-02B2-90C763F4B475}"/>
                  </a:ext>
                </a:extLst>
              </p:cNvPr>
              <p:cNvSpPr txBox="1"/>
              <p:nvPr/>
            </p:nvSpPr>
            <p:spPr>
              <a:xfrm>
                <a:off x="11519653" y="5883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CABA-E99C-3B4F-10C0-10243223729A}"/>
                </a:ext>
              </a:extLst>
            </p:cNvPr>
            <p:cNvSpPr txBox="1"/>
            <p:nvPr/>
          </p:nvSpPr>
          <p:spPr>
            <a:xfrm>
              <a:off x="11519653" y="9802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11EBAF-1BC6-8DD1-345B-76A2A9EBE952}"/>
                </a:ext>
              </a:extLst>
            </p:cNvPr>
            <p:cNvSpPr txBox="1"/>
            <p:nvPr/>
          </p:nvSpPr>
          <p:spPr>
            <a:xfrm>
              <a:off x="10625056" y="93021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22B41D-1235-46F7-F2D6-5C68FDBB599B}"/>
              </a:ext>
            </a:extLst>
          </p:cNvPr>
          <p:cNvSpPr txBox="1"/>
          <p:nvPr/>
        </p:nvSpPr>
        <p:spPr>
          <a:xfrm>
            <a:off x="9817853" y="585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DE12F-910B-2601-7ED1-77AD9154D592}"/>
              </a:ext>
            </a:extLst>
          </p:cNvPr>
          <p:cNvSpPr txBox="1"/>
          <p:nvPr/>
        </p:nvSpPr>
        <p:spPr>
          <a:xfrm>
            <a:off x="9817853" y="9171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4D4AE2-0215-2E4D-73AF-4D582AB92871}"/>
              </a:ext>
            </a:extLst>
          </p:cNvPr>
          <p:cNvSpPr txBox="1"/>
          <p:nvPr/>
        </p:nvSpPr>
        <p:spPr>
          <a:xfrm>
            <a:off x="8464550" y="101033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6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(final)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/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53946"/>
              </p:ext>
            </p:extLst>
          </p:nvPr>
        </p:nvGraphicFramePr>
        <p:xfrm>
          <a:off x="5590252" y="4491040"/>
          <a:ext cx="4029998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984218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6D178E5A-DEF2-863E-F925-0177E91A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1" y="4719191"/>
            <a:ext cx="4558755" cy="166985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FC741BB8-E2A5-6225-A441-BFB9A7E7E0CB}"/>
              </a:ext>
            </a:extLst>
          </p:cNvPr>
          <p:cNvGrpSpPr/>
          <p:nvPr/>
        </p:nvGrpSpPr>
        <p:grpSpPr>
          <a:xfrm>
            <a:off x="1010483" y="2053514"/>
            <a:ext cx="3519569" cy="1828248"/>
            <a:chOff x="8460039" y="136525"/>
            <a:chExt cx="3519569" cy="18282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75D2BD-DD31-7579-1DB8-253990FEA018}"/>
                </a:ext>
              </a:extLst>
            </p:cNvPr>
            <p:cNvGrpSpPr/>
            <p:nvPr/>
          </p:nvGrpSpPr>
          <p:grpSpPr>
            <a:xfrm>
              <a:off x="8464550" y="136525"/>
              <a:ext cx="3512303" cy="1828248"/>
              <a:chOff x="8464550" y="136525"/>
              <a:chExt cx="3512303" cy="182824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197AB33-C459-DD5B-844C-FDB715340819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512303" cy="1828248"/>
                <a:chOff x="8464550" y="136525"/>
                <a:chExt cx="3512303" cy="1828248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876973E-FAE8-E947-3230-1C688D11FF57}"/>
                    </a:ext>
                  </a:extLst>
                </p:cNvPr>
                <p:cNvGrpSpPr/>
                <p:nvPr/>
              </p:nvGrpSpPr>
              <p:grpSpPr>
                <a:xfrm>
                  <a:off x="8464550" y="136525"/>
                  <a:ext cx="3239253" cy="1828248"/>
                  <a:chOff x="8464550" y="136525"/>
                  <a:chExt cx="3239253" cy="1828248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40E5C856-3571-29EE-6095-ECC9B068B9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7304"/>
                  <a:stretch/>
                </p:blipFill>
                <p:spPr>
                  <a:xfrm>
                    <a:off x="8693150" y="365125"/>
                    <a:ext cx="3010653" cy="1599648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50B5596-696A-E073-F2C1-92084EEEF361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66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C799D20-4300-108E-3422-9E2EB6B9EE01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35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7190E50-7A6D-13C2-03CA-3679069BBBBE}"/>
                      </a:ext>
                    </a:extLst>
                  </p:cNvPr>
                  <p:cNvSpPr txBox="1"/>
                  <p:nvPr/>
                </p:nvSpPr>
                <p:spPr>
                  <a:xfrm>
                    <a:off x="9539206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A897FFC-3D46-9F3E-148B-002A67327797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0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F07E04-7729-3548-A541-683766EB7405}"/>
                      </a:ext>
                    </a:extLst>
                  </p:cNvPr>
                  <p:cNvSpPr txBox="1"/>
                  <p:nvPr/>
                </p:nvSpPr>
                <p:spPr>
                  <a:xfrm>
                    <a:off x="8464550" y="699319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A358EA-134D-D493-C934-77D60E4D7831}"/>
                    </a:ext>
                  </a:extLst>
                </p:cNvPr>
                <p:cNvSpPr txBox="1"/>
                <p:nvPr/>
              </p:nvSpPr>
              <p:spPr>
                <a:xfrm>
                  <a:off x="10625056" y="56488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58BDA9-B32C-E428-B75D-D1D6E139528F}"/>
                    </a:ext>
                  </a:extLst>
                </p:cNvPr>
                <p:cNvSpPr txBox="1"/>
                <p:nvPr/>
              </p:nvSpPr>
              <p:spPr>
                <a:xfrm>
                  <a:off x="11519653" y="58836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E6627-8D4B-F3F8-EA77-7FE6E30A9201}"/>
                  </a:ext>
                </a:extLst>
              </p:cNvPr>
              <p:cNvSpPr txBox="1"/>
              <p:nvPr/>
            </p:nvSpPr>
            <p:spPr>
              <a:xfrm>
                <a:off x="11519653" y="98028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0FD43D-9EE2-DA0D-BFD9-47C168A766E5}"/>
                  </a:ext>
                </a:extLst>
              </p:cNvPr>
              <p:cNvSpPr txBox="1"/>
              <p:nvPr/>
            </p:nvSpPr>
            <p:spPr>
              <a:xfrm>
                <a:off x="10625056" y="93021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E5998C-DA49-59A2-5497-423DCE412432}"/>
                </a:ext>
              </a:extLst>
            </p:cNvPr>
            <p:cNvSpPr txBox="1"/>
            <p:nvPr/>
          </p:nvSpPr>
          <p:spPr>
            <a:xfrm>
              <a:off x="8460039" y="135842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CB7A57-23C8-D93F-EE45-0A3DBC48374D}"/>
                </a:ext>
              </a:extLst>
            </p:cNvPr>
            <p:cNvSpPr txBox="1"/>
            <p:nvPr/>
          </p:nvSpPr>
          <p:spPr>
            <a:xfrm>
              <a:off x="9827128" y="135842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6A3AA3-A604-D72E-3CCA-CCF896BAD0E4}"/>
                </a:ext>
              </a:extLst>
            </p:cNvPr>
            <p:cNvSpPr txBox="1"/>
            <p:nvPr/>
          </p:nvSpPr>
          <p:spPr>
            <a:xfrm>
              <a:off x="10648530" y="135842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95AEF1-9735-3422-B0A3-CB5F36E6FE5A}"/>
                </a:ext>
              </a:extLst>
            </p:cNvPr>
            <p:cNvSpPr txBox="1"/>
            <p:nvPr/>
          </p:nvSpPr>
          <p:spPr>
            <a:xfrm>
              <a:off x="11522408" y="135862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1E27EC-A10D-7E8F-EDC5-4113BA241F30}"/>
                </a:ext>
              </a:extLst>
            </p:cNvPr>
            <p:cNvSpPr txBox="1"/>
            <p:nvPr/>
          </p:nvSpPr>
          <p:spPr>
            <a:xfrm>
              <a:off x="9817853" y="5856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57EBFA-D721-2513-2D00-35DAD93B3153}"/>
                </a:ext>
              </a:extLst>
            </p:cNvPr>
            <p:cNvSpPr txBox="1"/>
            <p:nvPr/>
          </p:nvSpPr>
          <p:spPr>
            <a:xfrm>
              <a:off x="9817853" y="91714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1993A2-5789-5F00-713A-D25F14CA45F1}"/>
                </a:ext>
              </a:extLst>
            </p:cNvPr>
            <p:cNvSpPr txBox="1"/>
            <p:nvPr/>
          </p:nvSpPr>
          <p:spPr>
            <a:xfrm>
              <a:off x="8464550" y="101033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66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Assume we want to partition the endpoint graph into 2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6887-488A-81E1-85ED-82CAE17E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374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Perform BFS to obtain the entire fan-in cone with setting each endpoint of a group as root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B26FF-E8A7-DF19-4A56-8410F4D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2215"/>
            <a:ext cx="4807817" cy="303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62615-7A6B-AEDC-DAE1-1E0C6BB2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3" y="3829877"/>
            <a:ext cx="4397589" cy="23470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14:cNvPr>
              <p14:cNvContentPartPr/>
              <p14:nvPr/>
            </p14:nvContentPartPr>
            <p14:xfrm>
              <a:off x="1013280" y="3252720"/>
              <a:ext cx="306000" cy="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40" y="3145080"/>
                <a:ext cx="413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14:cNvPr>
              <p14:cNvContentPartPr/>
              <p14:nvPr/>
            </p14:nvContentPartPr>
            <p14:xfrm>
              <a:off x="1026960" y="3683640"/>
              <a:ext cx="3085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960" y="3576000"/>
                <a:ext cx="41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14:cNvPr>
              <p14:cNvContentPartPr/>
              <p14:nvPr/>
            </p14:nvContentPartPr>
            <p14:xfrm>
              <a:off x="1020120" y="4683360"/>
              <a:ext cx="409320" cy="3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480" y="4575720"/>
                <a:ext cx="5169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14:cNvPr>
              <p14:cNvContentPartPr/>
              <p14:nvPr/>
            </p14:nvContentPartPr>
            <p14:xfrm>
              <a:off x="1060080" y="5121480"/>
              <a:ext cx="404280" cy="1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6080" y="5013480"/>
                <a:ext cx="511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14:cNvPr>
              <p14:cNvContentPartPr/>
              <p14:nvPr/>
            </p14:nvContentPartPr>
            <p14:xfrm>
              <a:off x="2458320" y="5565360"/>
              <a:ext cx="327240" cy="7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4320" y="5457720"/>
                <a:ext cx="434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14:cNvPr>
              <p14:cNvContentPartPr/>
              <p14:nvPr/>
            </p14:nvContentPartPr>
            <p14:xfrm>
              <a:off x="993480" y="4160640"/>
              <a:ext cx="453240" cy="3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840" y="4053000"/>
                <a:ext cx="56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14:cNvPr>
              <p14:cNvContentPartPr/>
              <p14:nvPr/>
            </p14:nvContentPartPr>
            <p14:xfrm>
              <a:off x="2349200" y="4622150"/>
              <a:ext cx="469800" cy="2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5560" y="4514510"/>
                <a:ext cx="577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14:cNvPr>
              <p14:cNvContentPartPr/>
              <p14:nvPr/>
            </p14:nvContentPartPr>
            <p14:xfrm>
              <a:off x="2355680" y="3357470"/>
              <a:ext cx="448560" cy="3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02040" y="3249830"/>
                <a:ext cx="5562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3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228-CD72-268C-AAC0-8C10C1FA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Flow 4 - </a:t>
            </a:r>
            <a:r>
              <a:rPr lang="en-US" altLang="zh-TW" i="1" dirty="0" err="1">
                <a:latin typeface="Times" panose="02020603050405020304" pitchFamily="18" charset="0"/>
                <a:cs typeface="Times" panose="02020603050405020304" pitchFamily="18" charset="0"/>
              </a:rPr>
              <a:t>Taskflow</a:t>
            </a:r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 Device Management</a:t>
            </a:r>
            <a:endParaRPr lang="zh-TW" alt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92C6-D939-E317-6273-D339B8E3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We set the number of CPU worker threads the same as the number of GPU devices.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Each worker thread monitors execution of PBA on each partition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7094-D6D0-FBE1-6800-5740A9DF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AEFE0-130E-A618-98AE-04A0A23D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2" y="2984525"/>
            <a:ext cx="4472615" cy="3282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EE77C4-1796-3ABF-E252-823C3B4FE81B}"/>
              </a:ext>
            </a:extLst>
          </p:cNvPr>
          <p:cNvSpPr/>
          <p:nvPr/>
        </p:nvSpPr>
        <p:spPr>
          <a:xfrm>
            <a:off x="3859692" y="4368800"/>
            <a:ext cx="341740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9015-2ADD-52B6-CC12-1E49762FDB1E}"/>
              </a:ext>
            </a:extLst>
          </p:cNvPr>
          <p:cNvSpPr txBox="1"/>
          <p:nvPr/>
        </p:nvSpPr>
        <p:spPr>
          <a:xfrm>
            <a:off x="7303138" y="4422259"/>
            <a:ext cx="356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Wrap each group of endpoints into a task</a:t>
            </a:r>
            <a:endParaRPr lang="zh-TW" altLang="en-US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BFA8-B9D6-E2C5-FC47-5BC945E501C0}"/>
              </a:ext>
            </a:extLst>
          </p:cNvPr>
          <p:cNvSpPr/>
          <p:nvPr/>
        </p:nvSpPr>
        <p:spPr>
          <a:xfrm>
            <a:off x="3833654" y="4954587"/>
            <a:ext cx="3779996" cy="15081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1F58-0DB8-08B0-8806-8DF0EE597EC5}"/>
              </a:ext>
            </a:extLst>
          </p:cNvPr>
          <p:cNvSpPr txBox="1"/>
          <p:nvPr/>
        </p:nvSpPr>
        <p:spPr>
          <a:xfrm>
            <a:off x="7817723" y="4760813"/>
            <a:ext cx="405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Recover the full CSR graph format 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from the endpoint group</a:t>
            </a:r>
            <a:endParaRPr lang="zh-TW" altLang="en-US" sz="1600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8DE8-07C1-625F-4E0C-6667A8715ECB}"/>
              </a:ext>
            </a:extLst>
          </p:cNvPr>
          <p:cNvSpPr/>
          <p:nvPr/>
        </p:nvSpPr>
        <p:spPr>
          <a:xfrm>
            <a:off x="3820635" y="5111750"/>
            <a:ext cx="3997088" cy="2921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50B7-187F-41B7-B6F6-8A9F1D29A953}"/>
              </a:ext>
            </a:extLst>
          </p:cNvPr>
          <p:cNvSpPr txBox="1"/>
          <p:nvPr/>
        </p:nvSpPr>
        <p:spPr>
          <a:xfrm>
            <a:off x="175257" y="4965412"/>
            <a:ext cx="362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Launch the PBA workload of the partition with corresponding worker index</a:t>
            </a:r>
            <a:endParaRPr lang="zh-TW" altLang="en-US" sz="1600" dirty="0">
              <a:solidFill>
                <a:srgbClr val="FFC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4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EB78-3A21-2039-E820-492C17CD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CBF4-CADC-6FEE-11D4-A64075C2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15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64-bit Ubuntu Linux machine </a:t>
            </a:r>
          </a:p>
          <a:p>
            <a:pPr marL="0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GeForce RTX 2080 GPUs.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2GHz Intel Xeon Gold 6138 CPU cores.</a:t>
            </a:r>
          </a:p>
          <a:p>
            <a:pPr lvl="1"/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Compile our device code with CUDA NVCC 11.0</a:t>
            </a:r>
          </a:p>
          <a:p>
            <a:pPr lvl="1"/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Host code with GNU GCC 8.3.0. and use optimization flag -O3 and C++17 standard -std=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c++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17.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Baseline algorithm is utilized in the open-sourced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STAtool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OpenTimer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Run the CPU baseline on a 3.2GHz Intel i5-4670 CPU core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designs that have more than 10 million gates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9948-FC2C-888C-9588-00845729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4A3-355D-FBE5-6BCF-4A37DF48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Runtime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75977D-8902-4B8D-6FAD-C4ACAC378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01963"/>
            <a:ext cx="10515600" cy="3198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CCA1-3F49-DF3A-2C14-6CA20F2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DD5-E036-05CA-B5D2-759CF698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Partition Quality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A13E9-AE7D-9A73-ECCD-5C31D3FBF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854"/>
            <a:ext cx="10515600" cy="28568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1783-1C0F-F98D-7C84-63B382D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4F028-28EF-5C56-7E4A-121A491CFF1D}"/>
              </a:ext>
            </a:extLst>
          </p:cNvPr>
          <p:cNvSpPr txBox="1"/>
          <p:nvPr/>
        </p:nvSpPr>
        <p:spPr>
          <a:xfrm>
            <a:off x="205740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15.7%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7A756-F766-3E1F-459E-028743D5D9DB}"/>
              </a:ext>
            </a:extLst>
          </p:cNvPr>
          <p:cNvSpPr txBox="1"/>
          <p:nvPr/>
        </p:nvSpPr>
        <p:spPr>
          <a:xfrm>
            <a:off x="467995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13.2%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4A696-E8E5-17A6-388E-16D75293479B}"/>
              </a:ext>
            </a:extLst>
          </p:cNvPr>
          <p:cNvSpPr txBox="1"/>
          <p:nvPr/>
        </p:nvSpPr>
        <p:spPr>
          <a:xfrm>
            <a:off x="730250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15.1%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3057F-D4B4-1D9C-F45F-B63396328AD8}"/>
              </a:ext>
            </a:extLst>
          </p:cNvPr>
          <p:cNvSpPr txBox="1"/>
          <p:nvPr/>
        </p:nvSpPr>
        <p:spPr>
          <a:xfrm>
            <a:off x="992505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19.2%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6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DD5-E036-05CA-B5D2-759CF698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Marginal Cost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1783-1C0F-F98D-7C84-63B382D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2FED01-C4A8-DBCC-8EAB-DA6C3CA9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2" y="2528974"/>
            <a:ext cx="10867596" cy="27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5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CF45-A542-E964-42FC-68CC365B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</a:t>
            </a:r>
            <a:b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Device Management and Workload Balancing</a:t>
            </a:r>
            <a:endParaRPr lang="zh-TW" alt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C0F310-B1A6-914B-5001-6EE2C70CC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9757" y="2443739"/>
            <a:ext cx="7592485" cy="3115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C457-1A38-06EC-2AF0-35B1BEF1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6D7-6AF1-138D-4CE1-82AF32C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DDD8-67C3-E218-4763-50F97AE2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Path-based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(PBA) is a key process in Static Timing Analysis (STA) to reduce excessive slack pessimism (Graph Based Analysis, GBA).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PBA can easily become the major 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its long execution time.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bottleneck, recent STA researches have proposed to accelerate PBA algorithms with manycore CPU and GPU parallelisms.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introduce a new, fast endpoint-oriented partitioning framework that can separate STA graphs and dispatch the PBA workload onto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739-08CC-3476-69AC-28C423F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5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730F-F50D-6CBC-0EAC-7C37CAB9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9BF6-2BDD-CC94-8BD3-2574C15B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Obtain balanced graph partitions by separating an weighted endpoint graph.</a:t>
            </a:r>
          </a:p>
          <a:p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Ensure the PBA workloads can execute on these partitions independently.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 framework can accelerate PBA by 12–24× for designs above 10M gates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E04E-65BC-9D79-6C5C-F679687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can quickly process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build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end-point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reflects the size of shared logic between endpoints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endpoint graph.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shared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together in the same partition, which allows us to propagate shared timing information in a single partition.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shared logic across different partitions, we make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duplications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we can conduct independent analysis.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will separate the endpoint graph into groups and recover the partitions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Karlsruhe high quality partitioning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partitioning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full partitions by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DFA0-44E3-8076-06FA-0C4C07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with GPU manager, they can accelerate the PBA process on multiple GPUs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associate one CPU core to monitor the execution status of one GPU device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leverage the work-stealing scheduler to move the imbalance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9199-A817-8F6D-EE24-462A250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65125"/>
            <a:ext cx="110299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Rank Circuit Pins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graph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ranking the circuit pins based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pins.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640E038-59EE-09B2-CC23-FF59B6D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2502C0-DBD5-7793-63C4-1A66AFB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2485</Words>
  <Application>Microsoft Office PowerPoint</Application>
  <PresentationFormat>寬螢幕</PresentationFormat>
  <Paragraphs>557</Paragraphs>
  <Slides>42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Fast STA Graph Partitioning Framework for Multi-GPU Acceleration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 – STA Graph Model</vt:lpstr>
      <vt:lpstr>Flow 1 – Circuit Pin Ranking</vt:lpstr>
      <vt:lpstr>PowerPoint 簡報</vt:lpstr>
      <vt:lpstr>Example : Circuit Pin Ranking </vt:lpstr>
      <vt:lpstr>Example : Circuit Pin Ranking </vt:lpstr>
      <vt:lpstr>Circuit Pin Ranking (1)  </vt:lpstr>
      <vt:lpstr>Circuit Pin Ranking (2) </vt:lpstr>
      <vt:lpstr>Circuit Pin Ranking (3)</vt:lpstr>
      <vt:lpstr>Circuit Pin Ranking (4)</vt:lpstr>
      <vt:lpstr>Circuit Pin Ranking (final)</vt:lpstr>
      <vt:lpstr>Flow. 2 –  Endpoint Graph Construction</vt:lpstr>
      <vt:lpstr>Example : Endpoint Graph Construction</vt:lpstr>
      <vt:lpstr>Endpoint Graph Construction (1)</vt:lpstr>
      <vt:lpstr>Endpoint Graph Construction (2)</vt:lpstr>
      <vt:lpstr>Endpoint Graph Construction (3)</vt:lpstr>
      <vt:lpstr>Endpoint Graph Construction (4)</vt:lpstr>
      <vt:lpstr>Endpoint Graph Construction (final)</vt:lpstr>
      <vt:lpstr>Flow 3 – Endpoint Graph Partitioning and Recovering </vt:lpstr>
      <vt:lpstr>Flow 3 – Endpoint Graph Partitioning and Recovering </vt:lpstr>
      <vt:lpstr>Flow 4 - Taskflow Device Management</vt:lpstr>
      <vt:lpstr>Outline</vt:lpstr>
      <vt:lpstr>Experimental Result</vt:lpstr>
      <vt:lpstr>Experimental Result - Runtime</vt:lpstr>
      <vt:lpstr>Experimental Result – Partition Quality</vt:lpstr>
      <vt:lpstr>Experimental Result – Marginal Cost</vt:lpstr>
      <vt:lpstr>Experimental Result –  Device Management and Workload Balancing</vt:lpstr>
      <vt:lpstr>Outline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111501528@office365.nthu.edu.tw</cp:lastModifiedBy>
  <cp:revision>273</cp:revision>
  <dcterms:created xsi:type="dcterms:W3CDTF">2023-08-23T03:29:22Z</dcterms:created>
  <dcterms:modified xsi:type="dcterms:W3CDTF">2023-09-28T08:00:52Z</dcterms:modified>
</cp:coreProperties>
</file>