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02" r:id="rId4"/>
    <p:sldId id="303" r:id="rId5"/>
    <p:sldId id="304" r:id="rId6"/>
    <p:sldId id="306" r:id="rId7"/>
    <p:sldId id="308" r:id="rId8"/>
    <p:sldId id="307" r:id="rId9"/>
    <p:sldId id="305" r:id="rId10"/>
    <p:sldId id="309" r:id="rId11"/>
    <p:sldId id="310" r:id="rId12"/>
    <p:sldId id="311" r:id="rId13"/>
    <p:sldId id="313" r:id="rId14"/>
    <p:sldId id="2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9576" autoAdjust="0"/>
  </p:normalViewPr>
  <p:slideViewPr>
    <p:cSldViewPr snapToGrid="0">
      <p:cViewPr varScale="1">
        <p:scale>
          <a:sx n="74" d="100"/>
          <a:sy n="74" d="100"/>
        </p:scale>
        <p:origin x="1166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dirty="0"/>
              <a:t>會對</a:t>
            </a:r>
            <a:r>
              <a:rPr lang="en-US" altLang="zh-TW" dirty="0"/>
              <a:t>U</a:t>
            </a:r>
            <a:r>
              <a:rPr lang="zh-TW" altLang="en-US" dirty="0"/>
              <a:t>與</a:t>
            </a:r>
            <a:r>
              <a:rPr lang="en-US" altLang="zh-TW" dirty="0"/>
              <a:t>H</a:t>
            </a:r>
            <a:r>
              <a:rPr lang="zh-TW" altLang="en-US" dirty="0"/>
              <a:t>進行卷積，並做</a:t>
            </a:r>
            <a:r>
              <a:rPr lang="en-US" altLang="zh-TW" dirty="0" err="1"/>
              <a:t>Nt</a:t>
            </a:r>
            <a:r>
              <a:rPr lang="zh-TW" altLang="en-US" dirty="0"/>
              <a:t>次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37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dirty="0"/>
              <a:t>會對</a:t>
            </a:r>
            <a:r>
              <a:rPr lang="en-US" altLang="zh-TW" dirty="0"/>
              <a:t>U</a:t>
            </a:r>
            <a:r>
              <a:rPr lang="zh-TW" altLang="en-US" dirty="0"/>
              <a:t>與</a:t>
            </a:r>
            <a:r>
              <a:rPr lang="en-US" altLang="zh-TW" dirty="0"/>
              <a:t>H</a:t>
            </a:r>
            <a:r>
              <a:rPr lang="zh-TW" altLang="en-US" dirty="0"/>
              <a:t>進行卷積，並做</a:t>
            </a:r>
            <a:r>
              <a:rPr lang="en-US" altLang="zh-TW" dirty="0" err="1"/>
              <a:t>Nt</a:t>
            </a:r>
            <a:r>
              <a:rPr lang="zh-TW" altLang="en-US" dirty="0"/>
              <a:t>次 </a:t>
            </a:r>
            <a:r>
              <a:rPr lang="en-US" altLang="zh-TW" dirty="0"/>
              <a:t>(</a:t>
            </a:r>
            <a:r>
              <a:rPr lang="zh-TW" altLang="en-US" dirty="0"/>
              <a:t>不是矩陣運算，所以</a:t>
            </a:r>
            <a:r>
              <a:rPr lang="en-US" altLang="zh-TW" dirty="0"/>
              <a:t>dimension</a:t>
            </a:r>
            <a:r>
              <a:rPr lang="zh-TW" altLang="en-US" dirty="0"/>
              <a:t>不需要對到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09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dirty="0"/>
              <a:t>會對</a:t>
            </a:r>
            <a:r>
              <a:rPr lang="en-US" altLang="zh-TW" dirty="0"/>
              <a:t>U</a:t>
            </a:r>
            <a:r>
              <a:rPr lang="zh-TW" altLang="en-US" dirty="0"/>
              <a:t>與</a:t>
            </a:r>
            <a:r>
              <a:rPr lang="en-US" altLang="zh-TW" dirty="0"/>
              <a:t>H</a:t>
            </a:r>
            <a:r>
              <a:rPr lang="zh-TW" altLang="en-US" dirty="0"/>
              <a:t>進行卷積，並做</a:t>
            </a:r>
            <a:r>
              <a:rPr lang="en-US" altLang="zh-TW" dirty="0" err="1"/>
              <a:t>Nt</a:t>
            </a:r>
            <a:r>
              <a:rPr lang="zh-TW" altLang="en-US" dirty="0"/>
              <a:t>次 </a:t>
            </a:r>
            <a:r>
              <a:rPr lang="en-US" altLang="zh-TW" dirty="0"/>
              <a:t>(</a:t>
            </a:r>
            <a:r>
              <a:rPr lang="zh-TW" altLang="en-US" dirty="0"/>
              <a:t>不是矩陣運算，所以</a:t>
            </a:r>
            <a:r>
              <a:rPr lang="en-US" altLang="zh-TW" dirty="0"/>
              <a:t>dimension</a:t>
            </a:r>
            <a:r>
              <a:rPr lang="zh-TW" altLang="en-US" dirty="0"/>
              <a:t>不需要對到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1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6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47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TW" sz="1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imaging procedure: </a:t>
            </a:r>
            <a:r>
              <a:rPr lang="zh-TW" altLang="en-US" sz="1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成像過程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20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2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67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01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89" y="1776320"/>
            <a:ext cx="11357020" cy="2387600"/>
          </a:xfrm>
        </p:spPr>
        <p:txBody>
          <a:bodyPr anchor="ctr">
            <a:no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KOSIM: A Knowledge-oriented Derivative-free Subspace Method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Inexact Model for Inverse Lithography Problems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585009" y="5081680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Advisor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However, we will not directly accept an arbitrary solution of the above optimization problem for industry production, because of the irregularity of the corrected mask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Will do the convolution operation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∈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ℕ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times on arbitrary real matrix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𝑈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∈ 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, which the convolution core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: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𝑈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will be truncated with the following function:</a:t>
                </a:r>
              </a:p>
              <a:p>
                <a:pPr>
                  <a:lnSpc>
                    <a:spcPct val="150000"/>
                  </a:lnSpc>
                </a:pPr>
                <a:endParaRPr lang="zh-TW" altLang="en-US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9F79168-494F-00EF-7526-38F4C2D7E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198" y="3782291"/>
            <a:ext cx="2465604" cy="132830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74BEA2E-0544-CB4B-7990-CBF3186B6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198" y="5666917"/>
            <a:ext cx="2507214" cy="101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0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We define the previous operation (convolution and truncation) as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𝑀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TW" sz="14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Thus the modified  optimization problem becomes: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TW" sz="105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Where the </a:t>
                </a:r>
                <a:r>
                  <a:rPr lang="en-US" altLang="zh-TW" sz="2000" dirty="0" err="1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matrization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operator: </a:t>
                </a:r>
              </a:p>
              <a:p>
                <a:pPr>
                  <a:lnSpc>
                    <a:spcPct val="150000"/>
                  </a:lnSpc>
                </a:pPr>
                <a:endParaRPr lang="zh-TW" altLang="en-US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614220-DDEC-4EB9-693E-F4091E0059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977" t="44173"/>
          <a:stretch/>
        </p:blipFill>
        <p:spPr>
          <a:xfrm>
            <a:off x="4963391" y="2630342"/>
            <a:ext cx="2265217" cy="56946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62A974-2E4C-B93B-7C6D-51F2FA51C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747" y="4130194"/>
            <a:ext cx="2972506" cy="56947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64FA67F-1C81-7708-AC5A-06EE5B017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8615" y="5972470"/>
            <a:ext cx="3174768" cy="46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3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C8EB6-F33A-052C-C6DD-EC4702B9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7710DD3-81DB-71BD-96F4-9F9A8B7AA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161" y="2954130"/>
            <a:ext cx="10319688" cy="219976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B7CBDB-8AD8-E912-4D05-18E8573E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1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Algorithm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zh-TW" altLang="en-US" sz="20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54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Times" panose="02020603050405020304" pitchFamily="18" charset="0"/>
                <a:cs typeface="Times" panose="02020603050405020304" pitchFamily="18" charset="0"/>
              </a:rPr>
              <a:t>Thank you for listening!</a:t>
            </a:r>
            <a:endParaRPr lang="zh-TW" altLang="en-US" sz="5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10287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methods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Barzilai-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Borwein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Enabled Nesterov Algorithm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 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Optical lithography (</a:t>
            </a:r>
            <a:r>
              <a:rPr lang="zh-TW" altLang="en-US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光學微影技術</a:t>
            </a: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)</a:t>
            </a:r>
            <a:endParaRPr lang="en-US" altLang="zh-TW" sz="18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將曝光光源通過設計過的光罩，光罩上面即具有各種圖案可以阻擋或讓光穿透過去</a:t>
            </a:r>
            <a:r>
              <a:rPr lang="zh-TW" altLang="en-US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。</a:t>
            </a:r>
            <a:endParaRPr lang="en-US" altLang="zh-TW" sz="22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若光打到正光阻上，該處會被蝕刻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; </a:t>
            </a: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若是負光阻的話相反。</a:t>
            </a:r>
            <a:endParaRPr lang="en-US" altLang="zh-TW" sz="20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是製造集成電路（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IC</a:t>
            </a:r>
            <a:r>
              <a:rPr lang="zh-TW" altLang="en-US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）和其他半導體設備的主要工藝之一</a:t>
            </a:r>
            <a:endParaRPr lang="en-US" altLang="zh-TW" sz="20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lvl="2">
              <a:lnSpc>
                <a:spcPct val="200000"/>
              </a:lnSpc>
            </a:pPr>
            <a:r>
              <a:rPr lang="zh-TW" altLang="en-US" sz="1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將微細的電子元件、晶體管、電容器等結構準確地印刷在半導體材料上</a:t>
            </a:r>
            <a:endParaRPr lang="en-US" altLang="zh-TW" sz="18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TW" sz="22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endParaRPr lang="zh-TW" altLang="en-US" sz="22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Due to the tiny scale of circuit device size, the influence of interference and diffraction will distort the image on the wafer very much.</a:t>
            </a:r>
          </a:p>
          <a:p>
            <a:pPr>
              <a:lnSpc>
                <a:spcPct val="20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Lots of works are proposed to resolve this kind of distortion:</a:t>
            </a:r>
          </a:p>
          <a:p>
            <a:pPr lvl="1">
              <a:lnSpc>
                <a:spcPct val="200000"/>
              </a:lnSpc>
            </a:pPr>
            <a:r>
              <a:rPr lang="en-US" altLang="zh-TW" sz="1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Optical proximity correction (OPC) </a:t>
            </a:r>
            <a:r>
              <a:rPr lang="zh-TW" altLang="en-US" sz="1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光學接近校正</a:t>
            </a:r>
            <a:endParaRPr lang="en-US" altLang="zh-TW" sz="18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endParaRPr lang="zh-TW" altLang="en-US" sz="22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1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Optical proximity correction (OPC)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Adjust the mask layout such that the output pattern approximates the target.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Discrete the mask into the matrix, and use the </a:t>
            </a:r>
            <a:r>
              <a:rPr lang="en-US" altLang="zh-TW" sz="2000" b="1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pixel-wise imaging function 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to characterize the imaging procedure.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OPC process is model as an </a:t>
            </a:r>
            <a:r>
              <a:rPr lang="en-US" altLang="zh-TW" sz="2000" b="1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inverse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 </a:t>
            </a:r>
            <a:r>
              <a:rPr lang="en-US" altLang="zh-TW" sz="2000" b="1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problem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, and is also called as inverse lithography techniques </a:t>
            </a:r>
            <a:r>
              <a:rPr lang="en-US" altLang="zh-TW" sz="2000" b="1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(ILT)</a:t>
            </a: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Inverse problem is formulated as the non-convex optimization problem with respect to the matrix elements.</a:t>
            </a:r>
            <a:endParaRPr lang="zh-TW" altLang="en-US" sz="2000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9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To solve ILT: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Approximate forward imaging modeling</a:t>
            </a:r>
          </a:p>
          <a:p>
            <a:pPr lvl="2">
              <a:lnSpc>
                <a:spcPct val="150000"/>
              </a:lnSpc>
            </a:pPr>
            <a:r>
              <a:rPr lang="en-US" altLang="zh-TW" sz="1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Computation of forward imaging may need numerical simulations.</a:t>
            </a:r>
          </a:p>
          <a:p>
            <a:pPr lvl="2">
              <a:lnSpc>
                <a:spcPct val="150000"/>
              </a:lnSpc>
            </a:pPr>
            <a:r>
              <a:rPr lang="en-US" altLang="zh-TW" sz="1800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Consider the imaging function as lacking gradient, and develop general DFO method.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9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solve ILT: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Unconstraint Derivative-free optimization (DFO)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evaluate the efficiency of algorithm, another important index is the </a:t>
                </a:r>
                <a:r>
                  <a:rPr lang="en-US" altLang="zh-TW" sz="1800" b="1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total number of function value evaluations (NF).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Many model-based approached require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~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in each iteration.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Also need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𝑛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evaluate the initialization of the model.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Subsequence techniques are proposed to solve the large-scale DFO.</a:t>
                </a:r>
                <a:endParaRPr lang="zh-TW" altLang="en-US" sz="18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5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To solve ILT: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KOSIM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 general subspace method for solving DFO problems in ILT.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A novel way in constructing subspaces.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Develop a projection technique for computing an inexact gradient.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Construct good subspaces while it only evaluates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(1)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function values in each iteration.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Only produces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𝑛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18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computational cost in each iteration.</a:t>
                </a:r>
                <a:endParaRPr lang="zh-TW" altLang="en-US" sz="18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7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Most common objective function of the ILT problem is the misfit between the image on wafer and the target pattern: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Mask :</a:t>
                </a:r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∈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 ∈(0, 1)</m:t>
                    </m:r>
                  </m:oMath>
                </a14:m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(is discrete into matrix)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Image function: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𝐼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𝑁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×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Target pattern: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>
                  <a:latin typeface="Times" panose="02020603050405020304" pitchFamily="18" charset="0"/>
                  <a:ea typeface="標楷體" panose="03000509000000000000" pitchFamily="65" charset="-120"/>
                  <a:cs typeface="Times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Optimization problem: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sz="2000" dirty="0">
                    <a:latin typeface="Times" panose="02020603050405020304" pitchFamily="18" charset="0"/>
                    <a:ea typeface="標楷體" panose="03000509000000000000" pitchFamily="65" charset="-120"/>
                    <a:cs typeface="Times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74F3A4-97A5-7640-801C-D0937276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A978324-3A8E-21B5-2ACD-1BE3F63FD474}"/>
              </a:ext>
            </a:extLst>
          </p:cNvPr>
          <p:cNvGrpSpPr/>
          <p:nvPr/>
        </p:nvGrpSpPr>
        <p:grpSpPr>
          <a:xfrm>
            <a:off x="1630506" y="5164142"/>
            <a:ext cx="4905376" cy="589537"/>
            <a:chOff x="1620115" y="5187808"/>
            <a:chExt cx="4905376" cy="58953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C9C88A9D-A8AD-1445-618D-54D6B5F197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4177"/>
            <a:stretch/>
          </p:blipFill>
          <p:spPr>
            <a:xfrm>
              <a:off x="1620115" y="5187808"/>
              <a:ext cx="2675659" cy="589537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B9C2010-7832-C342-0DC8-FC14DCAF75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168" t="67676"/>
            <a:stretch/>
          </p:blipFill>
          <p:spPr>
            <a:xfrm>
              <a:off x="4295774" y="5320146"/>
              <a:ext cx="2229717" cy="309967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301A953D-CDBF-7F23-5CA0-1A0138B76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4001294"/>
            <a:ext cx="3414585" cy="702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030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4955</TotalTime>
  <Words>662</Words>
  <Application>Microsoft Office PowerPoint</Application>
  <PresentationFormat>寬螢幕</PresentationFormat>
  <Paragraphs>100</Paragraphs>
  <Slides>14</Slides>
  <Notes>12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KOSIM: A Knowledge-oriented Derivative-free Subspace Method Based on Inexact Model for Inverse Lithography Problems</vt:lpstr>
      <vt:lpstr>Outline</vt:lpstr>
      <vt:lpstr>Introduction</vt:lpstr>
      <vt:lpstr>Introduction</vt:lpstr>
      <vt:lpstr>Introduction</vt:lpstr>
      <vt:lpstr>Introduction</vt:lpstr>
      <vt:lpstr>Introduction</vt:lpstr>
      <vt:lpstr>Introduction</vt:lpstr>
      <vt:lpstr>Preliminaries</vt:lpstr>
      <vt:lpstr>Preliminaries</vt:lpstr>
      <vt:lpstr>Preliminaries</vt:lpstr>
      <vt:lpstr>PowerPoint 簡報</vt:lpstr>
      <vt:lpstr>Algorithm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1717</cp:revision>
  <dcterms:created xsi:type="dcterms:W3CDTF">2023-08-23T03:29:22Z</dcterms:created>
  <dcterms:modified xsi:type="dcterms:W3CDTF">2024-01-12T14:29:35Z</dcterms:modified>
</cp:coreProperties>
</file>