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77" r:id="rId4"/>
    <p:sldId id="302" r:id="rId5"/>
    <p:sldId id="348" r:id="rId6"/>
    <p:sldId id="349" r:id="rId7"/>
    <p:sldId id="378" r:id="rId8"/>
    <p:sldId id="303" r:id="rId9"/>
    <p:sldId id="304" r:id="rId10"/>
    <p:sldId id="305" r:id="rId11"/>
    <p:sldId id="351" r:id="rId12"/>
    <p:sldId id="379" r:id="rId13"/>
    <p:sldId id="354" r:id="rId14"/>
    <p:sldId id="355" r:id="rId15"/>
    <p:sldId id="383" r:id="rId16"/>
    <p:sldId id="356" r:id="rId17"/>
    <p:sldId id="380" r:id="rId18"/>
    <p:sldId id="352" r:id="rId19"/>
    <p:sldId id="353" r:id="rId20"/>
    <p:sldId id="358" r:id="rId21"/>
    <p:sldId id="359" r:id="rId22"/>
    <p:sldId id="363" r:id="rId23"/>
    <p:sldId id="381" r:id="rId24"/>
    <p:sldId id="361" r:id="rId25"/>
    <p:sldId id="350" r:id="rId26"/>
    <p:sldId id="362" r:id="rId27"/>
    <p:sldId id="364" r:id="rId28"/>
    <p:sldId id="365" r:id="rId29"/>
    <p:sldId id="366" r:id="rId30"/>
    <p:sldId id="368" r:id="rId31"/>
    <p:sldId id="367" r:id="rId32"/>
    <p:sldId id="369" r:id="rId33"/>
    <p:sldId id="370" r:id="rId34"/>
    <p:sldId id="382" r:id="rId35"/>
    <p:sldId id="371" r:id="rId36"/>
    <p:sldId id="372" r:id="rId37"/>
    <p:sldId id="373" r:id="rId38"/>
    <p:sldId id="374" r:id="rId39"/>
    <p:sldId id="375" r:id="rId40"/>
    <p:sldId id="376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113" d="100"/>
          <a:sy n="113" d="100"/>
        </p:scale>
        <p:origin x="66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03:16.7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1,'848'0,"-828"1,0 1,35 8,-34-5,1-1,24 1,566-4,-297-3,-296 3,1 1,36 9,-35-7,0 0,27 2,117 6,41 2,-91-17,166 6,-192 10,-57-8,59 4,306-10,-375 0,-1-2,42-9,-10 1,-1-1,27-2,-57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03:38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1 107,'24'0,"-5"1,1 0,-1-2,1 0,-1-2,1 0,-1 0,0-2,30-12,-35 12,-1 0,1 1,0 0,0 1,1 0,22 0,93 5,-52 1,398-3,-455-1,-1-1,34-8,-32 5,0 1,24-1,-23 4,45-11,-45 7,0 1,25-1,270 6,-296-1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03:40.7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1 113,'0'-1,"0"0,1 0,-1 0,1 0,-1 0,1 0,-1 0,1 0,0 0,-1 0,1 0,0 0,0 1,0-1,-1 0,1 1,0-1,0 1,0-1,0 1,0-1,0 1,1-1,-1 1,1 0,38-9,-26 6,32-6,0 2,0 2,1 2,78 5,57-3,-77-12,-63 7,66-2,-99 8,24 1,0-2,0-1,53-11,-40 6,0 2,0 1,0 3,50 5,11-1,77-3,-161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44.4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38,'1404'0,"-1384"-1,0-1,35-8,-34 5,1 1,24-1,33 0,-56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45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1,'1059'0,"-1029"2,60 10,-59-6,56 2,-86-8,30 0,1 1,-1 1,43 10,-42-7,0 0,0-2,0-2,0-1,35-4,-45 0,-5-2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47.0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29,'0'-1,"0"0,1-1,-1 1,1 0,0 0,-1 0,1 0,0 0,0 0,-1 0,1 0,0 0,0 1,0-1,0 0,0 1,0-1,1 0,-1 1,0-1,0 1,0 0,0-1,1 1,-1 0,0 0,2 0,41-5,-39 4,442-2,-229 6,814-3,-1010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38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2,'50'0,"-11"-2,-1 3,1 1,71 13,74 12,-153-22,-1-1,1-2,46-2,-46-2,0 3,1 0,39 8,-51-4,0-2,0 0,0-1,0-1,0-1,0-1,1 0,-1-2,22-5,-2 1,2 2,-1 1,1 3,56 4,-2 0,-59-1,-1 1,55 12,-90-15,18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39.8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1,'3'1,"0"0,0 0,0 0,0 0,-1 1,1-1,0 1,-1 0,1 0,-1 0,5 4,18 12,-4-11,0-1,38 6,-27-6,26 1,1-2,-1-3,64-5,-3 0,699 3,-795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41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1,'1271'0,"-1249"0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0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* 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but computationally expensive and memory-intensive:</a:t>
            </a:r>
            <a:r>
              <a:rPr lang="zh-TW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因為要算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hessian matrix</a:t>
            </a:r>
            <a:endParaRPr lang="en-US" altLang="zh-TW" dirty="0"/>
          </a:p>
          <a:p>
            <a:r>
              <a:rPr lang="en-US" altLang="zh-TW" dirty="0"/>
              <a:t>* Wirelength function</a:t>
            </a:r>
            <a:r>
              <a:rPr lang="zh-TW" altLang="en-US" dirty="0"/>
              <a:t>可以用</a:t>
            </a:r>
            <a:r>
              <a:rPr lang="en-US" altLang="zh-TW" dirty="0"/>
              <a:t>weighted-average</a:t>
            </a:r>
            <a:r>
              <a:rPr lang="zh-TW" altLang="en-US" dirty="0"/>
              <a:t>或是</a:t>
            </a:r>
            <a:r>
              <a:rPr lang="en-US" altLang="zh-TW" dirty="0"/>
              <a:t>log-sum-exp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* 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but computationally expensive and memory-intensive:</a:t>
            </a:r>
            <a:r>
              <a:rPr lang="zh-TW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因為要算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hessian matrix</a:t>
            </a:r>
            <a:endParaRPr lang="en-US" altLang="zh-TW" dirty="0"/>
          </a:p>
          <a:p>
            <a:r>
              <a:rPr lang="en-US" altLang="zh-TW" dirty="0"/>
              <a:t>* Wirelength function</a:t>
            </a:r>
            <a:r>
              <a:rPr lang="zh-TW" altLang="en-US" dirty="0"/>
              <a:t>可以用</a:t>
            </a:r>
            <a:r>
              <a:rPr lang="en-US" altLang="zh-TW" dirty="0"/>
              <a:t>weighted-average</a:t>
            </a:r>
            <a:r>
              <a:rPr lang="zh-TW" altLang="en-US" dirty="0"/>
              <a:t>或是</a:t>
            </a:r>
            <a:r>
              <a:rPr lang="en-US" altLang="zh-TW" dirty="0"/>
              <a:t>log-sum-exp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36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9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zh-TW" altLang="en-US" dirty="0"/>
                  <a:t>是</a:t>
                </a:r>
                <a:r>
                  <a:rPr lang="en-US" altLang="zh-TW" dirty="0"/>
                  <a:t>quasi</a:t>
                </a:r>
                <a:r>
                  <a:rPr lang="en-US" altLang="zh-TW" baseline="0" dirty="0"/>
                  <a:t>-newton</a:t>
                </a:r>
                <a:r>
                  <a:rPr lang="zh-TW" altLang="en-US" baseline="0" dirty="0"/>
                  <a:t>估計</a:t>
                </a:r>
                <a:r>
                  <a:rPr lang="en-US" altLang="zh-TW" baseline="0" dirty="0"/>
                  <a:t>hessian</a:t>
                </a:r>
                <a:r>
                  <a:rPr lang="zh-TW" altLang="en-US" baseline="0" dirty="0"/>
                  <a:t>的方式</a:t>
                </a:r>
                <a:br>
                  <a:rPr lang="en-US" altLang="zh-TW" baseline="0" dirty="0"/>
                </a:br>
                <a:r>
                  <a:rPr lang="zh-TW" altLang="en-US" baseline="0" dirty="0"/>
                  <a:t>* </a:t>
                </a:r>
                <a:b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你提到的是正確的，牛頓法（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Newton's method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）確實使用了近期的梯度信息，但其關鍵區別在於，牛頓法不僅僅使用了梯度信息，還使用了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矩陣，即二階導數信息。這是牛頓法區別於一些僅使用梯度信息的優化方法的重要因素。</a:t>
                </a:r>
              </a:p>
              <a:p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當目標函數的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矩陣具有較強的變化性，特別是在非凸或高度非線性的情況下，牛頓法可能在某些情況下變得不穩定，並且對於動態變化的敏感性增加。原因包括：</a:t>
                </a:r>
              </a:p>
              <a:p>
                <a:r>
                  <a:rPr lang="zh-TW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高計算成本：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計算和存儲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矩陣是相對昂貴的，尤其是在高維度問題中。當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矩陣變化劇烈時，需要不斷更新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矩陣，這可能變得代價高昂。</a:t>
                </a:r>
              </a:p>
              <a:p>
                <a:r>
                  <a:rPr lang="zh-TW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數值不穩定性：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在一些情況下，牛頓法可能由於數值上的不穩定性而失效，尤其是在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矩陣不正定或接近奇點的情況下。</a:t>
                </a:r>
              </a:p>
              <a:p>
                <a:r>
                  <a:rPr lang="zh-TW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需要精確的 </a:t>
                </a:r>
                <a:r>
                  <a:rPr lang="en-US" altLang="zh-TW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信息：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牛頓法期望能夠獲得準確的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信息，而這在一些動態變化的情況下可能難以實現。</a:t>
                </a:r>
              </a:p>
              <a:p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相對於這些挑戰，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Barzilai-</a:t>
                </a:r>
                <a:r>
                  <a:rPr lang="en-US" altLang="zh-TW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Borwein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方法作為一種擬牛頓法，利用了梯度信息，但同時避免了直接使用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矩陣，它通過連續兩次迭代之間的梯度差異來近似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矩陣的逆，這使得它相對於牛頓法更容易適應動態變化，同時降低了計算成本。儘管這種逼近可能不如直接使用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矩陣那樣準確，但在一些實際應用中，這種權衡可能是合理的。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*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𝑦^((𝑘−1))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=𝐻^((𝑘) ) 𝑠^((𝑘−1))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quasi</a:t>
                </a:r>
                <a:r>
                  <a:rPr lang="en-US" altLang="zh-TW" baseline="0" dirty="0"/>
                  <a:t>-newton</a:t>
                </a:r>
                <a:r>
                  <a:rPr lang="zh-TW" altLang="en-US" baseline="0" dirty="0"/>
                  <a:t>估計</a:t>
                </a:r>
                <a:r>
                  <a:rPr lang="en-US" altLang="zh-TW" baseline="0" dirty="0"/>
                  <a:t>hessian</a:t>
                </a:r>
                <a:r>
                  <a:rPr lang="zh-TW" altLang="en-US" baseline="0" dirty="0"/>
                  <a:t>的方式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r>
              <a:rPr lang="zh-TW" altLang="en-US" dirty="0"/>
              <a:t>因為不能保證</a:t>
            </a:r>
            <a:r>
              <a:rPr lang="en-US" altLang="zh-TW" dirty="0"/>
              <a:t>cost function</a:t>
            </a:r>
            <a:r>
              <a:rPr lang="zh-TW" altLang="en-US" dirty="0"/>
              <a:t>的單調遞減 </a:t>
            </a:r>
            <a:r>
              <a:rPr lang="en-US" altLang="zh-TW" dirty="0"/>
              <a:t>(</a:t>
            </a:r>
            <a:r>
              <a:rPr lang="zh-TW" altLang="en-US" dirty="0"/>
              <a:t>二次函數一定是單調遞減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43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line1-2: </a:t>
            </a:r>
            <a:r>
              <a:rPr lang="zh-TW" altLang="en-US" dirty="0"/>
              <a:t>計算梯度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Line3-4: </a:t>
            </a:r>
            <a:r>
              <a:rPr lang="zh-TW" altLang="en-US" dirty="0"/>
              <a:t>計算步長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Line5: </a:t>
            </a:r>
            <a:r>
              <a:rPr lang="zh-TW" altLang="en-US" dirty="0"/>
              <a:t>計算</a:t>
            </a:r>
            <a:r>
              <a:rPr lang="en-US" altLang="zh-TW" dirty="0"/>
              <a:t>bb method</a:t>
            </a:r>
            <a:r>
              <a:rPr lang="zh-TW" altLang="en-US" dirty="0"/>
              <a:t>的步長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Line6: </a:t>
            </a:r>
            <a:r>
              <a:rPr lang="zh-TW" altLang="en-US" dirty="0"/>
              <a:t>設定起始的位置，並且用</a:t>
            </a:r>
            <a:r>
              <a:rPr lang="en-US" altLang="zh-TW" dirty="0"/>
              <a:t>Line search</a:t>
            </a:r>
            <a:r>
              <a:rPr lang="zh-TW" altLang="en-US" dirty="0"/>
              <a:t>去計算最佳的步長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Line7: </a:t>
            </a:r>
            <a:r>
              <a:rPr lang="zh-TW" altLang="en-US" dirty="0"/>
              <a:t>更新參考解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Line8-9:</a:t>
            </a:r>
            <a:r>
              <a:rPr lang="zh-TW" altLang="en-US" dirty="0"/>
              <a:t>更新主要解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Line10: return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主要解、參考解和新的優化參數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3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6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br>
                  <a:rPr lang="en-US" altLang="zh-TW" sz="1200" i="0" dirty="0">
                    <a:latin typeface="Cambria Math" panose="02040503050406030204" pitchFamily="18" charset="0"/>
                    <a:cs typeface="Times" panose="02020603050405020304" pitchFamily="18" charset="0"/>
                  </a:rPr>
                </a:b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垂直的</a:t>
                </a:r>
                <a:r>
                  <a:rPr lang="en-US" altLang="zh-TW" dirty="0"/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Visit the macro by the order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-</m:t>
                        </m:r>
                      </m:sup>
                    </m:sSup>
                  </m:oMath>
                </a14:m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Add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2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垂直的</a:t>
                </a:r>
                <a:r>
                  <a:rPr lang="en-US" altLang="zh-TW" dirty="0"/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Visit the macro by the order of the 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𝑆^-</a:t>
                </a: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Add the edge 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𝑒_𝑖𝑘  </a:t>
                </a: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𝐺_𝑋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if  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𝑆^+ (𝑖)&gt;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𝑆^+ (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𝑘).</a:t>
                </a:r>
                <a:endParaRPr lang="en-US" altLang="zh-TW" sz="12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9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看是</a:t>
            </a:r>
            <a:r>
              <a:rPr lang="en-US" altLang="zh-TW" dirty="0"/>
              <a:t>legalization</a:t>
            </a:r>
            <a:r>
              <a:rPr lang="zh-TW" altLang="en-US" dirty="0"/>
              <a:t>前的位置比較大或是所有在</a:t>
            </a:r>
            <a:r>
              <a:rPr lang="en-US" altLang="zh-TW" dirty="0"/>
              <a:t>macro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左邊的</a:t>
            </a:r>
            <a:r>
              <a:rPr lang="en-US" altLang="zh-TW" dirty="0"/>
              <a:t>macro j </a:t>
            </a:r>
            <a:r>
              <a:rPr lang="zh-TW" altLang="en-US" dirty="0"/>
              <a:t>的 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en-US" altLang="zh-TW" dirty="0" err="1"/>
              <a:t>upperbound</a:t>
            </a:r>
            <a:r>
              <a:rPr lang="zh-TW" altLang="en-US" dirty="0"/>
              <a:t>比較大，再加上</a:t>
            </a:r>
            <a:r>
              <a:rPr lang="en-US" altLang="zh-TW" dirty="0"/>
              <a:t>macro </a:t>
            </a:r>
            <a:r>
              <a:rPr lang="en-US" altLang="zh-TW" dirty="0" err="1"/>
              <a:t>i</a:t>
            </a:r>
            <a:r>
              <a:rPr lang="zh-TW" altLang="en-US" dirty="0"/>
              <a:t>的寬度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因為如果</a:t>
            </a:r>
            <a:r>
              <a:rPr lang="en-US" altLang="zh-TW" dirty="0"/>
              <a:t>y</a:t>
            </a:r>
            <a:r>
              <a:rPr lang="zh-TW" altLang="en-US" dirty="0"/>
              <a:t>沒有交集，不需要去考慮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en-US" altLang="zh-TW" dirty="0"/>
              <a:t>constraint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因為上一步</a:t>
            </a:r>
            <a:r>
              <a:rPr lang="en-US" altLang="zh-TW" dirty="0"/>
              <a:t>x</a:t>
            </a:r>
            <a:r>
              <a:rPr lang="zh-TW" altLang="en-US" dirty="0"/>
              <a:t>已經固定了，所以可以直接考慮</a:t>
            </a:r>
            <a:r>
              <a:rPr lang="en-US" altLang="zh-TW" dirty="0"/>
              <a:t>x</a:t>
            </a:r>
            <a:r>
              <a:rPr lang="zh-TW" altLang="en-US" dirty="0"/>
              <a:t>會重疊的範圍，以此來減小複雜度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Infeasible </a:t>
            </a:r>
            <a:r>
              <a:rPr lang="en-US" altLang="zh-TW" dirty="0" err="1"/>
              <a:t>sp</a:t>
            </a:r>
            <a:r>
              <a:rPr lang="en-US" altLang="zh-TW" dirty="0"/>
              <a:t> </a:t>
            </a:r>
            <a:r>
              <a:rPr lang="zh-TW" altLang="en-US" dirty="0"/>
              <a:t>可能就是某個</a:t>
            </a:r>
            <a:r>
              <a:rPr lang="en-US" altLang="zh-TW" dirty="0"/>
              <a:t>macro</a:t>
            </a:r>
            <a:r>
              <a:rPr lang="zh-TW" altLang="en-US" dirty="0"/>
              <a:t>會超出邊界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Gx’, </a:t>
            </a:r>
            <a:r>
              <a:rPr lang="en-US" altLang="zh-TW" dirty="0" err="1"/>
              <a:t>Gy</a:t>
            </a:r>
            <a:r>
              <a:rPr lang="en-US" altLang="zh-TW" dirty="0"/>
              <a:t>’: remaining graph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74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0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population-based algorithm: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群體的算法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目標是要得到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valid sequence pair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7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population-based algorithm: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群體的算法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Move+: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s+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中把它移到另一個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macro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的前一個位置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Exactly: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準確的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7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population-based algorithm: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群體的算法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Move+: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s+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中把它移到另一個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macro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的前面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Exactly: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準確的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1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3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2005 </a:t>
            </a:r>
            <a:r>
              <a:rPr lang="zh-TW" altLang="en-US" dirty="0"/>
              <a:t>可能有</a:t>
            </a:r>
            <a:r>
              <a:rPr lang="en-US" altLang="zh-TW" dirty="0"/>
              <a:t>fixed</a:t>
            </a:r>
            <a:r>
              <a:rPr lang="zh-TW" altLang="en-US" dirty="0"/>
              <a:t>的</a:t>
            </a:r>
            <a:r>
              <a:rPr lang="en-US" altLang="zh-TW" dirty="0"/>
              <a:t>macro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1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81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LG: legalization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迭代時間</a:t>
            </a:r>
            <a:r>
              <a:rPr lang="en-US" altLang="zh-TW" dirty="0"/>
              <a:t>:</a:t>
            </a:r>
            <a:r>
              <a:rPr lang="zh-TW" altLang="en-US" dirty="0"/>
              <a:t> 找到</a:t>
            </a:r>
            <a:r>
              <a:rPr lang="en-US" altLang="zh-TW" dirty="0"/>
              <a:t>local </a:t>
            </a:r>
            <a:r>
              <a:rPr lang="en-US" altLang="zh-TW" dirty="0" err="1"/>
              <a:t>minimun</a:t>
            </a:r>
            <a:r>
              <a:rPr lang="zh-TW" altLang="en-US" dirty="0"/>
              <a:t>的那個咚咚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08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LG: legalization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4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LG: legalization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* 可以發現</a:t>
            </a:r>
            <a:r>
              <a:rPr lang="en-US" altLang="zh-TW" dirty="0"/>
              <a:t>ariane133, </a:t>
            </a:r>
            <a:r>
              <a:rPr lang="en-US" altLang="zh-TW" dirty="0" err="1"/>
              <a:t>blackparrot</a:t>
            </a:r>
            <a:r>
              <a:rPr lang="zh-TW" altLang="en-US" dirty="0"/>
              <a:t>及</a:t>
            </a:r>
            <a:r>
              <a:rPr lang="en-US" altLang="zh-TW" dirty="0" err="1"/>
              <a:t>nvdla</a:t>
            </a:r>
            <a:r>
              <a:rPr lang="en-US" altLang="zh-TW" dirty="0"/>
              <a:t> </a:t>
            </a:r>
            <a:r>
              <a:rPr lang="zh-TW" altLang="en-US" dirty="0"/>
              <a:t>都有不錯的</a:t>
            </a:r>
            <a:r>
              <a:rPr lang="en-US" altLang="zh-TW" dirty="0" err="1"/>
              <a:t>imporvement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3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可以發現</a:t>
            </a:r>
            <a:r>
              <a:rPr lang="en-US" altLang="zh-TW" dirty="0"/>
              <a:t>ariane133, </a:t>
            </a:r>
            <a:r>
              <a:rPr lang="en-US" altLang="zh-TW" dirty="0" err="1"/>
              <a:t>blackparrot</a:t>
            </a:r>
            <a:r>
              <a:rPr lang="zh-TW" altLang="en-US" dirty="0"/>
              <a:t>及</a:t>
            </a:r>
            <a:r>
              <a:rPr lang="en-US" altLang="zh-TW" dirty="0" err="1"/>
              <a:t>nvdla</a:t>
            </a:r>
            <a:r>
              <a:rPr lang="en-US" altLang="zh-TW" dirty="0"/>
              <a:t> </a:t>
            </a:r>
            <a:r>
              <a:rPr lang="zh-TW" altLang="en-US" dirty="0"/>
              <a:t>都有不錯的</a:t>
            </a:r>
            <a:r>
              <a:rPr lang="en-US" altLang="zh-TW" dirty="0" err="1"/>
              <a:t>imporvement</a:t>
            </a:r>
            <a:r>
              <a:rPr lang="en-US" altLang="zh-TW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在具體設計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BlackParrot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中，啟用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BB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方法後，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Nesterov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的次數明顯增加，這意味著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BB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方法提高了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Nesterov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在這個特定設計上的性能，使其相對於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Adam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更能有效地避免發散。这可能是因為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BB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方法有助於考慮更高階的信息，提高了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Nesterov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優化器在特定場景中的效能。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GR: </a:t>
            </a:r>
            <a:r>
              <a:rPr lang="zh-TW" altLang="en-US" dirty="0"/>
              <a:t>將</a:t>
            </a:r>
            <a:r>
              <a:rPr lang="en-US" altLang="zh-TW" dirty="0"/>
              <a:t>instance</a:t>
            </a:r>
            <a:r>
              <a:rPr lang="zh-TW" altLang="en-US" dirty="0"/>
              <a:t>分散到</a:t>
            </a:r>
            <a:r>
              <a:rPr lang="en-US" altLang="zh-TW" dirty="0"/>
              <a:t>layout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en-US" altLang="zh-TW" dirty="0"/>
              <a:t>Legalization: </a:t>
            </a:r>
            <a:r>
              <a:rPr lang="zh-TW" altLang="en-US" dirty="0"/>
              <a:t>將</a:t>
            </a:r>
            <a:r>
              <a:rPr lang="en-US" altLang="zh-TW" dirty="0"/>
              <a:t>instance</a:t>
            </a:r>
            <a:r>
              <a:rPr lang="zh-TW" altLang="en-US" dirty="0"/>
              <a:t>中的</a:t>
            </a:r>
            <a:r>
              <a:rPr lang="en-US" altLang="zh-TW" dirty="0"/>
              <a:t>overlap</a:t>
            </a:r>
            <a:r>
              <a:rPr lang="zh-TW" altLang="en-US" dirty="0"/>
              <a:t>消除並且進行</a:t>
            </a:r>
            <a:r>
              <a:rPr lang="en-US" altLang="zh-TW" dirty="0"/>
              <a:t>alignment</a:t>
            </a:r>
          </a:p>
          <a:p>
            <a:r>
              <a:rPr lang="en-US" altLang="zh-TW" dirty="0"/>
              <a:t>DR: further improve the quality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1.png"/><Relationship Id="rId4" Type="http://schemas.openxmlformats.org/officeDocument/2006/relationships/customXml" Target="../ink/ink1.xml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5.png"/><Relationship Id="rId4" Type="http://schemas.openxmlformats.org/officeDocument/2006/relationships/customXml" Target="../ink/ink4.xml"/><Relationship Id="rId9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49.png"/><Relationship Id="rId4" Type="http://schemas.openxmlformats.org/officeDocument/2006/relationships/customXml" Target="../ink/ink7.xml"/><Relationship Id="rId9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Mixed-Size Placement Backbone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Second-Order Information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2700366" y="3804932"/>
            <a:ext cx="6069050" cy="102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Yifan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Zaiwen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Wen, Yun Liang,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Yibo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University,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7CEA3-77D1-9FFB-94D0-23801E3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Legalization stage will ensure non-overlapping with minimum displacement.</a:t>
            </a:r>
          </a:p>
          <a:p>
            <a:pPr>
              <a:lnSpc>
                <a:spcPct val="15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legalization will be divided into two parts: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Instance legalization</a:t>
            </a:r>
          </a:p>
          <a:p>
            <a:pPr>
              <a:lnSpc>
                <a:spcPct val="15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Mainly focus on macro legalization in this paper.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0A306-5A2E-AE1F-B5AD-3F0C95B6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Sequence Pair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577893-BBDF-F861-AB09-33A6155F4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Many works have focused on efficiently generating a legal layout from a given sequence pair.</a:t>
                </a:r>
              </a:p>
              <a:p>
                <a:pPr>
                  <a:lnSpc>
                    <a:spcPct val="14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altLang="zh-TW" sz="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In macro legalization, converting a placement with overlaps to a sequence pair can be done in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With cutting-based overlap removal and sweep line algorithm [24].</a:t>
                </a:r>
              </a:p>
              <a:p>
                <a:pPr>
                  <a:lnSpc>
                    <a:spcPct val="140000"/>
                  </a:lnSpc>
                </a:pPr>
                <a:endParaRPr lang="en-US" altLang="zh-TW" sz="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Check if a sequence pair is legal in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zh-TW" sz="2200" i="1" dirty="0" err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4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With longest common sub-sequence algorithm [26].</a:t>
                </a:r>
              </a:p>
              <a:p>
                <a:pPr>
                  <a:lnSpc>
                    <a:spcPct val="140000"/>
                  </a:lnSpc>
                </a:pP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577893-BBDF-F861-AB09-33A6155F4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1CFBF-CCD6-CC5F-2DB5-3C6BD8F6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532F04-19B5-CACA-C049-97A8CC35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77" y="2742638"/>
            <a:ext cx="1895845" cy="6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8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41962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Gradient method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unconstraint differentiable function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(∙)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Let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18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f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f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TW" sz="105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Gradient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method: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First order optimization.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Simple and computationally efficient, but with slow convergence.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Sensitive to the step size 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DREAMPlace use predicted Lipschitz step size: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L is  Lipschitz constant.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step size works well for </a:t>
                </a:r>
                <a:r>
                  <a:rPr lang="en-US" altLang="zh-TW" sz="16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standard cell placement </a:t>
                </a: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but diverges for </a:t>
                </a:r>
                <a:r>
                  <a:rPr lang="en-US" altLang="zh-TW" sz="16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mixed-sized macro </a:t>
                </a: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placement.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If the macro is free to move, the gradient of the cost function will change drastically.</a:t>
                </a:r>
                <a:endParaRPr lang="zh-TW" alt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28088F56-893A-D854-F46B-F040D2CD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618" y="4173068"/>
            <a:ext cx="2821985" cy="6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Newton method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Newton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method: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Second order optimization.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Hessian matrix.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Converge faster, but computationally expensive and memory-intensive.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Quasi-Newton method can reduce cost by approximating Hessian matrix.</a:t>
                </a: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Mixed-sized placement need to update the wirelength function and penalty factor of density function.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Need to recompute the gradient of previous iteration, which is time-consuming.</a:t>
                </a:r>
              </a:p>
            </p:txBody>
          </p:sp>
        </mc:Choice>
        <mc:Fallback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1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Newton method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Newton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method: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Second order optimization.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Hessian matrix.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Converge faster, but computationally expensive and memory-intensive.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Quasi-Newton method can reduce cost by approximating Hessian matrix.</a:t>
                </a:r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𝒌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𝒌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𝟏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600" b="1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𝒌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𝟏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Mixed-sized placement need to update the wirelength function and penalty factor of density function.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Need to recompute the gradient of previous iteration, which is time-consuming.</a:t>
                </a: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b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45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6718F-68E6-C5BF-4F6D-CE5A72C4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D5032-1907-09C2-0A52-8F3B6B32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C7844-AAF2-B286-BC01-D9A072EB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51D8C7-2AEC-6106-2C92-862A7A70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61" y="2750634"/>
            <a:ext cx="9536278" cy="25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21832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7447-8363-042B-BA31-223C71BC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0D9C04-D758-CA3F-271F-A7E06CDCB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9867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GR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use </a:t>
                </a:r>
                <a:r>
                  <a:rPr lang="en-US" altLang="zh-TW" sz="22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Barzilai-</a:t>
                </a:r>
                <a:r>
                  <a:rPr lang="en-US" altLang="zh-TW" sz="2200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Borwein</a:t>
                </a:r>
                <a:r>
                  <a:rPr lang="en-US" altLang="zh-TW" sz="22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method enabled Nesterov algorithm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mixed-sized analytical GR problem.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Legalization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Their legalization method to remove overlap between the macros toward minimum displacement.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Restart GR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Fix the macro and scale down the density penalty weight 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𝜆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and only movable cells can be moved from its current position.</a:t>
                </a: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0D9C04-D758-CA3F-271F-A7E06CDCB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9867" cy="4351338"/>
              </a:xfrm>
              <a:blipFill>
                <a:blip r:embed="rId2"/>
                <a:stretch>
                  <a:fillRect l="-623" r="-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D7984-81AD-7DCB-2B4F-74FF0BE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7447-8363-042B-BA31-223C71BC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7604F5C-4E86-7FA7-C4F0-7AEFD355E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565" y="1515560"/>
            <a:ext cx="6290869" cy="484079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D7984-81AD-7DCB-2B4F-74FF0BE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Barzilai-</a:t>
            </a:r>
            <a:r>
              <a:rPr lang="en-US" altLang="zh-TW" sz="3800" dirty="0" err="1">
                <a:latin typeface="Times" panose="02020603050405020304" pitchFamily="18" charset="0"/>
                <a:cs typeface="Times" panose="02020603050405020304" pitchFamily="18" charset="0"/>
              </a:rPr>
              <a:t>Borwein</a:t>
            </a:r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 Method Enabled Nesterov Algorithm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Barzilai-</a:t>
                </a:r>
                <a:r>
                  <a:rPr lang="en-US" altLang="zh-TW" sz="22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Borwein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method:</a:t>
                </a:r>
                <a:r>
                  <a:rPr lang="zh-TW" altLang="en-US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((</m:t>
                        </m:r>
                        <m:r>
                          <a:rPr lang="zh-TW" altLang="en-US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Second order optimization.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 </m:t>
                    </m:r>
                  </m:oMath>
                </a14:m>
                <a:r>
                  <a:rPr lang="zh-TW" altLang="en-US" sz="1800" b="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利用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Hessian matrix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的倒數來估計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 </m:t>
                    </m:r>
                  </m:oMath>
                </a14:m>
                <a:r>
                  <a:rPr lang="zh-TW" altLang="en-US" sz="1800" b="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b="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𝑏𝑏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𝐼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≈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1800" b="0" i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Apply </a:t>
                </a:r>
                <a:r>
                  <a:rPr lang="en-US" altLang="zh-TW" sz="1800" u="sng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quasi-Newton method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zh-TW" altLang="en-US" sz="18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endParaRPr lang="en-US" altLang="zh-TW" sz="1800" i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−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1600" i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−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TW" sz="1400" i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   </a:t>
                </a:r>
                <a:r>
                  <a:rPr lang="en-US" altLang="zh-TW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(1)</a:t>
                </a:r>
                <a:endParaRPr lang="en-US" altLang="zh-TW" sz="1800" dirty="0">
                  <a:latin typeface="Cambria Math" panose="02040503050406030204" pitchFamily="18" charset="0"/>
                  <a:ea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	             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   </a:t>
                </a:r>
                <a:r>
                  <a:rPr lang="en-US" altLang="zh-TW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(2)</a:t>
                </a:r>
                <a:endParaRPr lang="en-US" altLang="zh-TW" sz="1800" dirty="0">
                  <a:latin typeface="Cambria Math" panose="02040503050406030204" pitchFamily="18" charset="0"/>
                  <a:ea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52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Barzilai-</a:t>
            </a:r>
            <a:r>
              <a:rPr lang="en-US" altLang="zh-TW" sz="3800" dirty="0" err="1">
                <a:latin typeface="Times" panose="02020603050405020304" pitchFamily="18" charset="0"/>
                <a:cs typeface="Times" panose="02020603050405020304" pitchFamily="18" charset="0"/>
              </a:rPr>
              <a:t>Borwein</a:t>
            </a:r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 Method Enabled Nesterov Algorithm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178"/>
                <a:ext cx="10515600" cy="4780785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，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we have to solve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1800" b="0" i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 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𝑏𝑏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∙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800" dirty="0">
                                            <a:cs typeface="Times" panose="020206030504050203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(1)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1800" b="0" i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zh-TW" altLang="en-US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𝑏𝑏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∙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(2)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1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                          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𝑙𝑖𝑝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: Lipschitz constant)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 BB(Barzilai-</a:t>
                </a:r>
                <a:r>
                  <a:rPr lang="en-US" altLang="zh-TW" sz="18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Borwein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 method ensure the global optimal for quadratic function, but not in general.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Pairing up BB with non-monotone line search can achieve global convergence.</a:t>
                </a: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178"/>
                <a:ext cx="10515600" cy="478078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C632ACA7-D6A7-81D6-86D6-024038A1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99" y="2087244"/>
            <a:ext cx="2790617" cy="5982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16E6795-C6CB-D757-5D13-78718CCF4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095" y="2742959"/>
            <a:ext cx="2790616" cy="59825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D17A04C-8751-612C-1CFF-DAB9505D5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545" y="3973265"/>
            <a:ext cx="1919414" cy="4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34BE8F8-F391-2A46-9A99-0C286CC4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67" y="1690688"/>
            <a:ext cx="6111619" cy="4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608381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E38041-72D1-E9F6-102E-67680CA0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First apply</a:t>
            </a:r>
            <a:r>
              <a:rPr lang="en-US" altLang="zh-TW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Cutting-based Overlap Removal</a:t>
            </a:r>
            <a:r>
              <a:rPr lang="zh-TW" altLang="en-US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[24]</a:t>
            </a:r>
            <a:r>
              <a:rPr lang="en-US" altLang="zh-TW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build the initial sequential pair.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If feasible:</a:t>
            </a:r>
          </a:p>
          <a:p>
            <a:pPr lvl="2">
              <a:lnSpc>
                <a:spcPct val="150000"/>
              </a:lnSpc>
            </a:pP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Use </a:t>
            </a:r>
            <a:r>
              <a:rPr lang="en-US" altLang="zh-TW" sz="17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transitive closure graph(TCG) based min-cost flow algorithm[24] </a:t>
            </a: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to obtain macro positions.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If infeasible:</a:t>
            </a:r>
          </a:p>
          <a:p>
            <a:pPr lvl="2">
              <a:lnSpc>
                <a:spcPct val="150000"/>
              </a:lnSpc>
            </a:pP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Small problem size: Use </a:t>
            </a:r>
            <a:r>
              <a:rPr lang="en-US" altLang="zh-TW" sz="17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ILP-based macro legalization</a:t>
            </a: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Large problem size: </a:t>
            </a:r>
            <a:r>
              <a:rPr lang="en-US" altLang="zh-TW" sz="17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parallel tempering based macro legalization</a:t>
            </a: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.</a:t>
            </a:r>
          </a:p>
          <a:p>
            <a:pPr lvl="2">
              <a:lnSpc>
                <a:spcPct val="120000"/>
              </a:lnSpc>
            </a:pPr>
            <a:endParaRPr lang="en-US" altLang="zh-TW" sz="1400" dirty="0">
              <a:latin typeface="Times" panose="02020603050405020304" pitchFamily="18" charset="0"/>
              <a:ea typeface="Cambria Math" panose="020405030504060302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TW" sz="1800" dirty="0">
              <a:latin typeface="Cambria Math" panose="02040503050406030204" pitchFamily="18" charset="0"/>
              <a:ea typeface="Cambria Math" panose="02040503050406030204" pitchFamily="18" charset="0"/>
              <a:cs typeface="Times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27E870E-4D0E-BE07-B0E1-1323AC45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629" y="3406313"/>
            <a:ext cx="2996030" cy="33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0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2055"/>
                <a:ext cx="10515600" cy="471942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Macro legalization can be formulated as following.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b="0" i="1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1600" b="0" i="1" dirty="0"/>
                  <a:t>)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The coordinates before legalization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width and height of the macro </a:t>
                </a:r>
                <a:r>
                  <a:rPr lang="en-US" altLang="zh-TW" sz="16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the left (right) boundary of the layout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bottom (top) boundary of the layout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2055"/>
                <a:ext cx="10515600" cy="4719420"/>
              </a:xfrm>
              <a:blipFill>
                <a:blip r:embed="rId3"/>
                <a:stretch>
                  <a:fillRect l="-696" t="-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CA58C53-F467-F579-FF3F-32793FEE6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105" y="3176115"/>
            <a:ext cx="3830928" cy="5057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0309D63-C622-600F-763D-6BA67F44F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969" y="2838974"/>
            <a:ext cx="2887067" cy="1685819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768EFED-0E7A-881E-A9AB-8CB8C51B2326}"/>
              </a:ext>
            </a:extLst>
          </p:cNvPr>
          <p:cNvCxnSpPr/>
          <p:nvPr/>
        </p:nvCxnSpPr>
        <p:spPr>
          <a:xfrm>
            <a:off x="8499107" y="3089709"/>
            <a:ext cx="9625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21B33EA-73C8-6435-A7E1-1D5F8D908444}"/>
              </a:ext>
            </a:extLst>
          </p:cNvPr>
          <p:cNvCxnSpPr/>
          <p:nvPr/>
        </p:nvCxnSpPr>
        <p:spPr>
          <a:xfrm>
            <a:off x="8449378" y="3675245"/>
            <a:ext cx="9625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927EE3-34A5-7C2E-9BEE-78D0F0539E7A}"/>
              </a:ext>
            </a:extLst>
          </p:cNvPr>
          <p:cNvSpPr txBox="1"/>
          <p:nvPr/>
        </p:nvSpPr>
        <p:spPr>
          <a:xfrm>
            <a:off x="9529562" y="275115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在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j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的左邊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2AF028-2DD1-1781-DFD9-71053A74CDEB}"/>
              </a:ext>
            </a:extLst>
          </p:cNvPr>
          <p:cNvSpPr txBox="1"/>
          <p:nvPr/>
        </p:nvSpPr>
        <p:spPr>
          <a:xfrm>
            <a:off x="9529562" y="3352968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在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j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的下面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48407E6-C8E1-A13B-628B-F246F8542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032" y="365125"/>
            <a:ext cx="5451001" cy="11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6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TCG Based Min-Cost Flow 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target is to remove overlaps towards minimum displacement.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Perform transitive closure graph based (TCG) constraints reduction.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transitive closure graph (TCG) to represent the relation between macros without redundancy.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j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, there is no need to add the constraint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F0E14C-A8BF-7C5E-E706-8021C95EB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08" y="4174549"/>
            <a:ext cx="3811705" cy="16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95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TCG Based Min-Cost Flow 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construct the transitive closure graph (take horizontal TCG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as example):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Visit the macro by the order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Add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Must ensure that there is do not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j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𝑘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zh-TW" altLang="en-US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44FDF3-E921-029C-2D8B-53165F7C2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20" y="4317601"/>
            <a:ext cx="5171627" cy="2038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5BB90D6-AE74-33BB-43DF-B359D6891494}"/>
                  </a:ext>
                </a:extLst>
              </p:cNvPr>
              <p:cNvSpPr txBox="1"/>
              <p:nvPr/>
            </p:nvSpPr>
            <p:spPr>
              <a:xfrm>
                <a:off x="8610599" y="2922334"/>
                <a:ext cx="198681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= {C, B, A, D}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800" b="0" i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= {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,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,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5BB90D6-AE74-33BB-43DF-B359D6891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2922334"/>
                <a:ext cx="1986815" cy="646331"/>
              </a:xfrm>
              <a:prstGeom prst="rect">
                <a:avLst/>
              </a:prstGeom>
              <a:blipFill>
                <a:blip r:embed="rId5"/>
                <a:stretch>
                  <a:fillRect t="-3704" b="-64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71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TCG 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530417"/>
                <a:ext cx="10515600" cy="514742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are independent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can solve them separately.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𝑥𝑙</m:t>
                        </m:r>
                      </m:sup>
                    </m:sSub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𝑥h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𝑦𝑙</m:t>
                        </m:r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𝑦h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lower bound and upper bound of macro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in the x-axis and y-axis.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Take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𝑥h</m:t>
                        </m:r>
                      </m:sup>
                    </m:sSubSup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as example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x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Solve with network simplex algorithm (min-cost flow problem) instead of ILP.</a:t>
                </a: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530417"/>
                <a:ext cx="10515600" cy="5147424"/>
              </a:xfrm>
              <a:blipFill>
                <a:blip r:embed="rId3"/>
                <a:stretch>
                  <a:fillRect l="-696" b="-14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7A9BA7-0ECC-6194-D63A-17150537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918" y="180159"/>
            <a:ext cx="3811705" cy="16954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2F878B-BD6B-400B-7723-FC8D07766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707" y="3389944"/>
            <a:ext cx="3475309" cy="510497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2BEC2800-FFEA-6D9A-A1B1-6FA526DCB077}"/>
              </a:ext>
            </a:extLst>
          </p:cNvPr>
          <p:cNvGrpSpPr/>
          <p:nvPr/>
        </p:nvGrpSpPr>
        <p:grpSpPr>
          <a:xfrm>
            <a:off x="1640820" y="4580998"/>
            <a:ext cx="8920586" cy="295172"/>
            <a:chOff x="1635707" y="5171548"/>
            <a:chExt cx="8920586" cy="295172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BD88690-5013-413A-992B-C183519615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5465" b="68192"/>
            <a:stretch/>
          </p:blipFill>
          <p:spPr>
            <a:xfrm>
              <a:off x="1635707" y="5171548"/>
              <a:ext cx="1492504" cy="295172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95BFEAD-031C-D2EF-82AB-89246531E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852" t="73126" r="53998"/>
            <a:stretch/>
          </p:blipFill>
          <p:spPr>
            <a:xfrm>
              <a:off x="8640866" y="5188759"/>
              <a:ext cx="1915427" cy="21721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3371627-E703-5095-8E2E-1052728525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0342" b="27399"/>
            <a:stretch/>
          </p:blipFill>
          <p:spPr>
            <a:xfrm>
              <a:off x="3235297" y="5188759"/>
              <a:ext cx="5298449" cy="260749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8684EDC-1758-D79C-F46F-4F4D2552992C}"/>
              </a:ext>
            </a:extLst>
          </p:cNvPr>
          <p:cNvGrpSpPr/>
          <p:nvPr/>
        </p:nvGrpSpPr>
        <p:grpSpPr>
          <a:xfrm>
            <a:off x="1635707" y="5688943"/>
            <a:ext cx="9118821" cy="306732"/>
            <a:chOff x="1635707" y="6228847"/>
            <a:chExt cx="9118821" cy="30673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075930F-5F08-190B-E1BA-615584987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150" r="72084" b="63810"/>
            <a:stretch/>
          </p:blipFill>
          <p:spPr>
            <a:xfrm>
              <a:off x="1635707" y="6240407"/>
              <a:ext cx="1523112" cy="295172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E90EF16-98B8-8D33-4140-06AEB7A01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172" t="70826" r="50844" b="-5846"/>
            <a:stretch/>
          </p:blipFill>
          <p:spPr>
            <a:xfrm>
              <a:off x="8614426" y="6228847"/>
              <a:ext cx="2140102" cy="306732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2104A51-7A9C-9580-DC45-5B2C8177A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306" t="37678" r="306" b="26132"/>
            <a:stretch/>
          </p:blipFill>
          <p:spPr>
            <a:xfrm>
              <a:off x="3235297" y="6240408"/>
              <a:ext cx="5282798" cy="295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91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Integer Linear Programming (Infeasible SP)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be the set of macro pairs that in the infeasible sequence pair which needing to change their relative position.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Remove relations in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from TCG and the remaining are unchanged.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Gurobi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solver.</a:t>
                </a: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  <a:blipFill>
                <a:blip r:embed="rId3"/>
                <a:stretch>
                  <a:fillRect l="-696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0C8419-0AA8-CF36-461E-9466592CF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952" y="3752165"/>
            <a:ext cx="4914031" cy="24552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D1A1CB-BD27-8B2A-1891-6FEDA6D0C0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3" t="2203"/>
          <a:stretch/>
        </p:blipFill>
        <p:spPr>
          <a:xfrm>
            <a:off x="9153524" y="2321818"/>
            <a:ext cx="2505075" cy="4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8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944891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Integer Linear Programming (Infeasible SP)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806375"/>
                <a:ext cx="10515600" cy="499235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𝑔𝑎</m:t>
                    </m:r>
                    <m:sSubSup>
                      <m:sSub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𝑔𝑎</m:t>
                    </m:r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maximum movable range in x-axis and y-axis of macro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a feasible TCG: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Must ensure that the gaps in non-negative for any macro.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No need to change the relative relationship between macros that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far away.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Add the macro pairs to D that satisfy: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Gap &lt;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𝜅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Dist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)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.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Increase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𝜅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until ILP is feasible.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806375"/>
                <a:ext cx="10515600" cy="4992358"/>
              </a:xfrm>
              <a:blipFill>
                <a:blip r:embed="rId3"/>
                <a:stretch>
                  <a:fillRect l="-812" t="-3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ED1A1CB-BD27-8B2A-1891-6FEDA6D0C0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3" t="2203"/>
          <a:stretch/>
        </p:blipFill>
        <p:spPr>
          <a:xfrm>
            <a:off x="9153524" y="2321818"/>
            <a:ext cx="2505075" cy="4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03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82175"/>
            <a:ext cx="11334751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Parallel Tempering Macro Legalization (Infeasible SP)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2C034-3694-0368-6A38-2F594F089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88" y="18063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If the number of macros is too large, will use this method.</a:t>
            </a:r>
          </a:p>
          <a:p>
            <a:pPr>
              <a:lnSpc>
                <a:spcPct val="100000"/>
              </a:lnSpc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Is a population-based algorithm, where each replica is associated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with a different temperature.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Higher temperature represents flatter distribution of states.</a:t>
            </a:r>
          </a:p>
          <a:p>
            <a:pPr>
              <a:lnSpc>
                <a:spcPct val="100000"/>
              </a:lnSpc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 parallel tempering, replicas perform independent searches but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periodically exchange configurations between adjacent temperatures.</a:t>
            </a:r>
          </a:p>
          <a:p>
            <a:pPr lvl="1">
              <a:lnSpc>
                <a:spcPct val="100000"/>
              </a:lnSpc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Can escape from local minimum.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CF4135-81F1-CF59-1A96-AE7E141B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568" y="1806375"/>
            <a:ext cx="2772807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7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82175"/>
            <a:ext cx="11334751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Parallel Tempering Macro Legalization (Infeasible SP)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Perturbations: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𝑆𝑤𝑎𝑝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swap two macros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b="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𝑆𝑤𝑎𝑝</m:t>
                        </m:r>
                      </m:e>
                      <m:sup>
                        <m: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swap two macros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Swap: swap two macros in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𝑀𝑜𝑣𝑒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move one macro to the previous position of another macro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TW" altLang="en-US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𝑀𝑜𝑣𝑒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move one macro to the previous position of another macro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b="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𝑀𝑜𝑣𝑒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: move one macro to the previous position of another macro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𝑎𝑛𝑑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exactly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displacement: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Remove the right/top boundaries of the layout.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Greedily place each macro in topological order in TCG at the position with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    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minimal displacement.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  <a:blipFill>
                <a:blip r:embed="rId3"/>
                <a:stretch>
                  <a:fillRect l="-696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CF4135-81F1-CF59-1A96-AE7E141B4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268" y="1806375"/>
            <a:ext cx="2772807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96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82175"/>
            <a:ext cx="11334751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Parallel Tempering Macro Legalization (Infeasible SP)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524000"/>
                <a:ext cx="10515600" cy="5334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Cost function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18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GreedtDisp</a:t>
                </a: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obtained displacement via the greedy method.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TNG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sum of the absolute value of the negative gap of all macros.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18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Disp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exact displacement by solving min-cost flow.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TW" altLang="en-US" sz="19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𝛼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zh-TW" sz="19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n = #macros, (W, H) is the size of the placement area.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TW" altLang="en-US" sz="19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𝛽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 </m:t>
                    </m:r>
                    <m:r>
                      <a:rPr lang="zh-TW" altLang="en-US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𝛾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=1</m:t>
                    </m:r>
                  </m:oMath>
                </a14:m>
                <a:endParaRPr lang="en-US" altLang="zh-TW" sz="1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524000"/>
                <a:ext cx="10515600" cy="5334000"/>
              </a:xfrm>
              <a:blipFill>
                <a:blip r:embed="rId3"/>
                <a:stretch>
                  <a:fillRect l="-696" t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CF4135-81F1-CF59-1A96-AE7E141B4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993" y="1939044"/>
            <a:ext cx="2772807" cy="4086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75664E-D190-03CF-1977-5DB9B645A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973" y="2024466"/>
            <a:ext cx="5247858" cy="8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5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735453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27D9B-7AE8-FA69-3621-5D2E4DCD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B95D1-DB4E-86E0-12F4-66BEF555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5276849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NVIDIA GeForce RTX 2080 / </a:t>
            </a:r>
            <a:r>
              <a:rPr lang="pt-BR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10 cores Intel(R) Xeon(R) Silver 4210R CPU @ 2.40GHz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62 GB of memory / Linux.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Using the framework on top of DREAMPlace.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Implement BB method enabled Nesterov optimizer with PyTorch.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C++ for macro legalization.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Benchmarks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ISPD2005</a:t>
            </a:r>
          </a:p>
          <a:p>
            <a:pPr lvl="2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Modify such that the macros and the I/O pins are free to move without changing their shape.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MMS</a:t>
            </a:r>
          </a:p>
          <a:p>
            <a:pPr lvl="2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Frees all the macros in ISPD2005/ISPD2006 and set the sizes of all I/O objects to zero.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TILOS</a:t>
            </a:r>
          </a:p>
          <a:p>
            <a:pPr lvl="2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Ariane(single core RISC-V CPU).</a:t>
            </a:r>
          </a:p>
          <a:p>
            <a:pPr lvl="2"/>
            <a:r>
              <a:rPr lang="en-US" altLang="zh-TW" sz="1600" dirty="0" err="1">
                <a:latin typeface="Times" panose="02020603050405020304" pitchFamily="18" charset="0"/>
                <a:cs typeface="Times" panose="02020603050405020304" pitchFamily="18" charset="0"/>
              </a:rPr>
              <a:t>MemPool</a:t>
            </a:r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sz="1600" dirty="0" err="1">
                <a:latin typeface="Times" panose="02020603050405020304" pitchFamily="18" charset="0"/>
                <a:cs typeface="Times" panose="02020603050405020304" pitchFamily="18" charset="0"/>
              </a:rPr>
              <a:t>BlackParrot</a:t>
            </a:r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 (many-core RISC-V CPUs with large amounts of on-chip SRAMs).</a:t>
            </a:r>
          </a:p>
          <a:p>
            <a:pPr lvl="2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NVDLA</a:t>
            </a: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77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24422E-47C4-0A0B-C78E-2951F0C03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98026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9D35C99-FC87-FC12-0336-9E18856C8B84}"/>
              </a:ext>
            </a:extLst>
          </p:cNvPr>
          <p:cNvSpPr txBox="1"/>
          <p:nvPr/>
        </p:nvSpPr>
        <p:spPr>
          <a:xfrm>
            <a:off x="1174130" y="5212664"/>
            <a:ext cx="3704860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default DREAMPlace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-6.5%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the problem of divergence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8188EF4D-CAA6-82A0-3AAA-D190129B76D7}"/>
                  </a:ext>
                </a:extLst>
              </p14:cNvPr>
              <p14:cNvContentPartPr/>
              <p14:nvPr/>
            </p14:nvContentPartPr>
            <p14:xfrm>
              <a:off x="2057205" y="3285900"/>
              <a:ext cx="1380240" cy="388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8188EF4D-CAA6-82A0-3AAA-D190129B76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3565" y="3178260"/>
                <a:ext cx="14878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BF7564D2-DC0A-0C3A-FAB4-DF360AD442C4}"/>
                  </a:ext>
                </a:extLst>
              </p14:cNvPr>
              <p14:cNvContentPartPr/>
              <p14:nvPr/>
            </p14:nvContentPartPr>
            <p14:xfrm>
              <a:off x="9067485" y="3238020"/>
              <a:ext cx="628200" cy="392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BF7564D2-DC0A-0C3A-FAB4-DF360AD442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13845" y="3130020"/>
                <a:ext cx="735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DF1B97EC-798A-A09D-85BD-B9EA98D48E53}"/>
                  </a:ext>
                </a:extLst>
              </p14:cNvPr>
              <p14:cNvContentPartPr/>
              <p14:nvPr/>
            </p14:nvContentPartPr>
            <p14:xfrm>
              <a:off x="6057885" y="3226500"/>
              <a:ext cx="580320" cy="410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DF1B97EC-798A-A09D-85BD-B9EA98D48E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4245" y="3118500"/>
                <a:ext cx="687960" cy="2566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8D93C684-AC02-7FB8-4753-89E6FE0FADDA}"/>
              </a:ext>
            </a:extLst>
          </p:cNvPr>
          <p:cNvSpPr txBox="1"/>
          <p:nvPr/>
        </p:nvSpPr>
        <p:spPr>
          <a:xfrm>
            <a:off x="6460505" y="5187233"/>
            <a:ext cx="3865161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the one w/o BB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-2.4%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Iteration: -9.0%</a:t>
            </a:r>
          </a:p>
        </p:txBody>
      </p:sp>
    </p:spTree>
    <p:extLst>
      <p:ext uri="{BB962C8B-B14F-4D97-AF65-F5344CB8AC3E}">
        <p14:creationId xmlns:p14="http://schemas.microsoft.com/office/powerpoint/2010/main" val="2755519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B55597-3848-A7E6-FEC4-CBB8E6A4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588"/>
            <a:ext cx="12192000" cy="34143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0D9A886-E6D8-3803-DE7D-F57A5B0C4152}"/>
              </a:ext>
            </a:extLst>
          </p:cNvPr>
          <p:cNvSpPr txBox="1"/>
          <p:nvPr/>
        </p:nvSpPr>
        <p:spPr>
          <a:xfrm>
            <a:off x="1174130" y="4869764"/>
            <a:ext cx="3704860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default DREAMPlace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-29.6%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the problem of divergence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83DC1A-03B4-B1FE-FDDE-CCFCB3D261E5}"/>
              </a:ext>
            </a:extLst>
          </p:cNvPr>
          <p:cNvSpPr txBox="1"/>
          <p:nvPr/>
        </p:nvSpPr>
        <p:spPr>
          <a:xfrm>
            <a:off x="6460505" y="4844333"/>
            <a:ext cx="3865161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the one w/o BB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-14.1%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Iteration: -14.4%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BF7794E3-AA0B-3DA4-C2CA-C4D38717EBEE}"/>
                  </a:ext>
                </a:extLst>
              </p14:cNvPr>
              <p14:cNvContentPartPr/>
              <p14:nvPr/>
            </p14:nvContentPartPr>
            <p14:xfrm>
              <a:off x="2295165" y="2767605"/>
              <a:ext cx="608760" cy="1368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BF7794E3-AA0B-3DA4-C2CA-C4D38717EB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1525" y="2659965"/>
                <a:ext cx="716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F4F89C64-9837-DA89-6B59-07A24C125226}"/>
                  </a:ext>
                </a:extLst>
              </p14:cNvPr>
              <p14:cNvContentPartPr/>
              <p14:nvPr/>
            </p14:nvContentPartPr>
            <p14:xfrm>
              <a:off x="5667285" y="2828445"/>
              <a:ext cx="624240" cy="2088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F4F89C64-9837-DA89-6B59-07A24C1252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3645" y="2720805"/>
                <a:ext cx="7318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480FB62-EF0D-7A74-6574-C30B5AF6732E}"/>
                  </a:ext>
                </a:extLst>
              </p14:cNvPr>
              <p14:cNvContentPartPr/>
              <p14:nvPr/>
            </p14:nvContentPartPr>
            <p14:xfrm>
              <a:off x="8886765" y="2856525"/>
              <a:ext cx="646920" cy="1080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480FB62-EF0D-7A74-6574-C30B5AF673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33125" y="2748525"/>
                <a:ext cx="7545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346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0D9A886-E6D8-3803-DE7D-F57A5B0C4152}"/>
              </a:ext>
            </a:extLst>
          </p:cNvPr>
          <p:cNvSpPr txBox="1"/>
          <p:nvPr/>
        </p:nvSpPr>
        <p:spPr>
          <a:xfrm>
            <a:off x="1174130" y="4869764"/>
            <a:ext cx="3704860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default DREAMPlace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-33.3%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the problem of divergence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83DC1A-03B4-B1FE-FDDE-CCFCB3D261E5}"/>
              </a:ext>
            </a:extLst>
          </p:cNvPr>
          <p:cNvSpPr txBox="1"/>
          <p:nvPr/>
        </p:nvSpPr>
        <p:spPr>
          <a:xfrm>
            <a:off x="6460505" y="4844333"/>
            <a:ext cx="3865161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the one w/o BB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-7.7%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Iteration: -9.4%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754429-AA40-624C-41BE-FCB0276A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763"/>
            <a:ext cx="12146367" cy="2417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B80B57C5-2C4D-DE90-0C0B-A2B85F4E7040}"/>
                  </a:ext>
                </a:extLst>
              </p14:cNvPr>
              <p14:cNvContentPartPr/>
              <p14:nvPr/>
            </p14:nvContentPartPr>
            <p14:xfrm>
              <a:off x="2505045" y="2904405"/>
              <a:ext cx="561960" cy="2880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B80B57C5-2C4D-DE90-0C0B-A2B85F4E70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1405" y="2796405"/>
                <a:ext cx="669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684E3498-C9F6-4A3E-B7A0-2E5BDD79D0DA}"/>
                  </a:ext>
                </a:extLst>
              </p14:cNvPr>
              <p14:cNvContentPartPr/>
              <p14:nvPr/>
            </p14:nvContentPartPr>
            <p14:xfrm>
              <a:off x="5819565" y="2904765"/>
              <a:ext cx="523080" cy="309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684E3498-C9F6-4A3E-B7A0-2E5BDD79D0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5925" y="2797125"/>
                <a:ext cx="630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84C5F414-EC74-B537-2088-7368C792CF45}"/>
                  </a:ext>
                </a:extLst>
              </p14:cNvPr>
              <p14:cNvContentPartPr/>
              <p14:nvPr/>
            </p14:nvContentPartPr>
            <p14:xfrm>
              <a:off x="8981805" y="2857245"/>
              <a:ext cx="46620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84C5F414-EC74-B537-2088-7368C792CF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8165" y="2749605"/>
                <a:ext cx="573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414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27D9B-7AE8-FA69-3621-5D2E4DCD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01387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Integration into AutoDMP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B95D1-DB4E-86E0-12F4-66BEF555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5276849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Linux machine with 4 NVIDIA GeForce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RTX 2080Ti.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Two 20 cores Intel(R) Xeon(R) Gold 6230 CPU@ 2.10GHz / 500 GB of memory.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Running AutoDMP for 400 iterations.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AutoDMP has the option to choose between Adam optimizer and Nesterov optimizer at runtime.</a:t>
            </a:r>
          </a:p>
          <a:p>
            <a:pPr lvl="1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The author changes the Nesterov optimizer with BB method enabled Nesterov.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Objective: RSMT, Congestion, and density.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03D4D4-7A6A-E094-D026-181C28B0E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5"/>
          <a:stretch/>
        </p:blipFill>
        <p:spPr>
          <a:xfrm>
            <a:off x="0" y="4014054"/>
            <a:ext cx="12192000" cy="26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8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Macro placement significantly effects the eventual quality of the placement result.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Existing analytical placement algorithm may fail if the parameter is not well-tuned.</a:t>
            </a:r>
          </a:p>
          <a:p>
            <a:pPr>
              <a:lnSpc>
                <a:spcPct val="13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mixed-size placement algorithms leverage mathematical optimization.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mPL6,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NTUplace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, ePlace-MS</a:t>
            </a:r>
          </a:p>
          <a:p>
            <a:pPr>
              <a:lnSpc>
                <a:spcPct val="13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research focuses on efficient data structures to represent a macro placement.</a:t>
            </a: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CG, MP-tree,</a:t>
            </a:r>
            <a:r>
              <a:rPr lang="zh-TW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CP-tree</a:t>
            </a:r>
          </a:p>
          <a:p>
            <a:pPr lvl="1"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27D9B-7AE8-FA69-3621-5D2E4DCD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01387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Integration into AutoDMP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B95D1-DB4E-86E0-12F4-66BEF555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1"/>
            <a:ext cx="10515600" cy="5276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Bad run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the optimizer diverges in the last iteration, and make the objective INF.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BlackParrot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the number of Nesterov increased a lot after BB method is enabled, which means that BB method makes Nesterov perform better than Adam on this design.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350D14-F76F-89DB-0400-4C6C7F37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99"/>
          <a:stretch/>
        </p:blipFill>
        <p:spPr>
          <a:xfrm>
            <a:off x="2169878" y="4210726"/>
            <a:ext cx="7852243" cy="20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70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machine learning techniques have also been proposed.</a:t>
            </a:r>
          </a:p>
          <a:p>
            <a:endParaRPr lang="en-US" altLang="zh-TW" sz="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Macro placement solutions based on routability prediction.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Graph learning based initialization for mixed-size placement.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Reinforcement learning for macro refinement.</a:t>
            </a:r>
          </a:p>
          <a:p>
            <a:pPr lvl="1">
              <a:lnSpc>
                <a:spcPct val="120000"/>
              </a:lnSpc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AutoDMP apply DREAMPlace to performs hyper-parameter searching upon a mixed-size placement.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Considering the congestion and the WL.</a:t>
            </a: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F0CB2C-F893-EEC5-671F-8A840EE4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423" y="136525"/>
            <a:ext cx="2478759" cy="40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macros’ motion will cause drastic changes in the gradient due to their heterogeneous sizes.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Most mixed-size placement algorithms rely on first-order gradient information</a:t>
            </a:r>
          </a:p>
          <a:p>
            <a:pPr>
              <a:lnSpc>
                <a:spcPct val="15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This paper aim to address the convergence issue by considering second-order</a:t>
            </a:r>
          </a:p>
          <a:p>
            <a:pPr>
              <a:lnSpc>
                <a:spcPct val="15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9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4296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7CEA3-77D1-9FFB-94D0-23801E3C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zh-TW" altLang="en-US" sz="1800" b="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	Including three stages: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Global placement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Detail placement</a:t>
            </a:r>
          </a:p>
          <a:p>
            <a:pPr lvl="1">
              <a:lnSpc>
                <a:spcPct val="150000"/>
              </a:lnSpc>
            </a:pPr>
            <a:endParaRPr lang="en-US" altLang="zh-TW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1A0355A-4B1C-A5C9-D853-BD612DCA7F45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058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Analytical Mixed-Size Placement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8625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Analytical Mixed-Size Placement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Is an unconstrained optimization problem with differentiable objective function.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19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9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 of net e 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𝑊𝐿</m:t>
                    </m:r>
                    <m:d>
                      <m:d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1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18132E-E206-0052-F66B-F54D9E606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25" y="3117536"/>
            <a:ext cx="4917149" cy="8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2866</Words>
  <Application>Microsoft Office PowerPoint</Application>
  <PresentationFormat>寬螢幕</PresentationFormat>
  <Paragraphs>437</Paragraphs>
  <Slides>41</Slides>
  <Notes>34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Söhne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Stronger Mixed-Size Placement Backbone Considering Second-Order Information</vt:lpstr>
      <vt:lpstr>Outline</vt:lpstr>
      <vt:lpstr>Outline</vt:lpstr>
      <vt:lpstr>Introduction</vt:lpstr>
      <vt:lpstr>Introduction</vt:lpstr>
      <vt:lpstr>Introduction</vt:lpstr>
      <vt:lpstr>Outline</vt:lpstr>
      <vt:lpstr>PowerPoint 簡報</vt:lpstr>
      <vt:lpstr>Analytical Mixed-Size Placement</vt:lpstr>
      <vt:lpstr>Macro Legalization</vt:lpstr>
      <vt:lpstr>Sequence Pair</vt:lpstr>
      <vt:lpstr>Outline</vt:lpstr>
      <vt:lpstr>Gradient method</vt:lpstr>
      <vt:lpstr>Newton method</vt:lpstr>
      <vt:lpstr>Newton method</vt:lpstr>
      <vt:lpstr>PowerPoint 簡報</vt:lpstr>
      <vt:lpstr>Outline</vt:lpstr>
      <vt:lpstr>Algorithm</vt:lpstr>
      <vt:lpstr>Algorithm</vt:lpstr>
      <vt:lpstr>Barzilai-Borwein Method Enabled Nesterov Algorithm</vt:lpstr>
      <vt:lpstr>Barzilai-Borwein Method Enabled Nesterov Algorithm</vt:lpstr>
      <vt:lpstr>Algorithm</vt:lpstr>
      <vt:lpstr>Outline</vt:lpstr>
      <vt:lpstr>Macro Legalization</vt:lpstr>
      <vt:lpstr>Macro Legalization</vt:lpstr>
      <vt:lpstr>TCG Based Min-Cost Flow Algorithm</vt:lpstr>
      <vt:lpstr>TCG Based Min-Cost Flow Algorithm</vt:lpstr>
      <vt:lpstr>TCG Algorithm</vt:lpstr>
      <vt:lpstr>Integer Linear Programming (Infeasible SP)</vt:lpstr>
      <vt:lpstr>Integer Linear Programming (Infeasible SP)</vt:lpstr>
      <vt:lpstr>Parallel Tempering Macro Legalization (Infeasible SP)</vt:lpstr>
      <vt:lpstr>Parallel Tempering Macro Legalization (Infeasible SP)</vt:lpstr>
      <vt:lpstr>Parallel Tempering Macro Legalization (Infeasible SP)</vt:lpstr>
      <vt:lpstr>Outline</vt:lpstr>
      <vt:lpstr>Experimental Result</vt:lpstr>
      <vt:lpstr>PowerPoint 簡報</vt:lpstr>
      <vt:lpstr>PowerPoint 簡報</vt:lpstr>
      <vt:lpstr>PowerPoint 簡報</vt:lpstr>
      <vt:lpstr>Experimental Result - Integration into AutoDMP</vt:lpstr>
      <vt:lpstr>Experimental Result - Integration into AutoDMP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1635</cp:revision>
  <dcterms:created xsi:type="dcterms:W3CDTF">2023-08-23T03:29:22Z</dcterms:created>
  <dcterms:modified xsi:type="dcterms:W3CDTF">2024-01-03T05:12:12Z</dcterms:modified>
</cp:coreProperties>
</file>