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00" r:id="rId4"/>
    <p:sldId id="29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83908" autoAdjust="0"/>
  </p:normalViewPr>
  <p:slideViewPr>
    <p:cSldViewPr snapToGrid="0">
      <p:cViewPr varScale="1">
        <p:scale>
          <a:sx n="58" d="100"/>
          <a:sy n="58" d="100"/>
        </p:scale>
        <p:origin x="21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Placement is critical for the </a:t>
            </a:r>
            <a:r>
              <a:rPr lang="en-US" altLang="zh-TW" sz="1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 optimization.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3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zh-TW" sz="1200" dirty="0"/>
              <a:t>Λ</a:t>
            </a:r>
            <a:r>
              <a:rPr lang="en-US" altLang="zh-TW" sz="1200" dirty="0"/>
              <a:t> : to balance the weight between wirelength and density</a:t>
            </a:r>
          </a:p>
          <a:p>
            <a:pPr algn="l"/>
            <a:r>
              <a:rPr lang="en-US" altLang="zh-TW" sz="1200" dirty="0"/>
              <a:t>After doing global routing, </a:t>
            </a:r>
            <a:r>
              <a:rPr lang="en-US" altLang="zh-TW" sz="1800" b="0" i="0" u="none" strike="noStrike" baseline="0" dirty="0">
                <a:latin typeface="NimbusRomNo9L-Regu"/>
              </a:rPr>
              <a:t>we need to legalize the cell positions to remove cell overlaps</a:t>
            </a:r>
          </a:p>
          <a:p>
            <a:pPr algn="l"/>
            <a:r>
              <a:rPr lang="en-US" altLang="zh-TW" sz="1800" b="0" i="0" u="none" strike="noStrike" baseline="0" dirty="0">
                <a:latin typeface="NimbusRomNo9L-Regu"/>
              </a:rPr>
              <a:t>and DRC violations.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1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PUFFER :A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Routability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Placement Framework via Cell Padding.pdf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-875899" y="3804932"/>
            <a:ext cx="13477612" cy="1024104"/>
            <a:chOff x="-889695" y="4482348"/>
            <a:chExt cx="13477612" cy="1024104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8136233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Yao-Wen Chang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Taiwan University, Taipei 10617, Taiwan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2686570" y="4482348"/>
              <a:ext cx="6069050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Zhijie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Cai, Peng Zou,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Xingyu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Tong, Jun Yu, Jianli Chen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Key Lab of ASIC &amp; System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Fudan University, Shanghai 200433, China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-889695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Zhengtao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Wu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LEDA Technology Co., Ltd.,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201203, China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dirty="0"/>
                  <a:t>To get the density penalty, the placement region will first divide into uniform bins by M×M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grids.</a:t>
                </a:r>
              </a:p>
              <a:p>
                <a:pPr>
                  <a:lnSpc>
                    <a:spcPct val="130000"/>
                  </a:lnSpc>
                </a:pPr>
                <a:endParaRPr lang="en-US" altLang="zh-TW" dirty="0"/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altLang="zh-TW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32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TW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3200" i="1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32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32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dirty="0"/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 </a:t>
                </a:r>
                <a:r>
                  <a:rPr lang="en-US" altLang="zh-TW" dirty="0"/>
                  <a:t>area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cell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bin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row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column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8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8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electric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potential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>
                  <a:lnSpc>
                    <a:spcPct val="130000"/>
                  </a:lnSpc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928" t="-7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3200" dirty="0">
                    <a:latin typeface="Times" panose="02020603050405020304" pitchFamily="18" charset="0"/>
                    <a:cs typeface="Times" panose="02020603050405020304" pitchFamily="18" charset="0"/>
                  </a:rPr>
                  <a:t>Global routing congestion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Use the </a:t>
                </a:r>
                <a:r>
                  <a:rPr lang="en-US" altLang="zh-TW" b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-based routing resource model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, which evaluates the routing capacity and demand with respect to the </a:t>
                </a:r>
                <a:r>
                  <a:rPr lang="en-US" altLang="zh-TW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𝑂𝑣𝑒𝑟𝑓𝑙𝑜𝑤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max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⁡(0,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𝐷𝑚𝑑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𝐶𝑎𝑝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400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𝐷𝑚𝑑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routing demands of </a:t>
                </a:r>
                <a:r>
                  <a:rPr lang="en-US" altLang="zh-TW" sz="24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𝐶𝑎𝑝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 : the routing capacity of </a:t>
                </a:r>
                <a:r>
                  <a:rPr lang="en-US" altLang="zh-TW" sz="24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  <a:blipFill>
                <a:blip r:embed="rId3"/>
                <a:stretch>
                  <a:fillRect l="-1333" t="-27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7ECCA-1EB1-3A4E-DCC9-955149DA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818B0E9-FA80-3168-5BAC-7EBC0C5A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139" y="1343887"/>
            <a:ext cx="7832770" cy="535926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E06A71-AEA6-E371-7BE0-D975625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796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Thank you for listening!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045E-2F67-4F99-A3DF-531CCD88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Abstract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5C7F0-03A4-E813-D8B8-2099F555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Estimate the congestion by imitating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routing detour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clustered cell spreading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Use the method of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cell padding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strategy exploration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for optimizing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routibility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during global placement and legalization stage.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Cell padding considers multiple features, which accumulating accurate congestion.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Apply Bayesian-based method to avoid parameter tuning.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PUFFER achieves best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with 2.7x(commercial) and 1.4x(Replace) speedups.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A4FC5F-0A4F-E753-8CD0-1E4A10BC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6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-driven placement typically consists of:</a:t>
            </a:r>
          </a:p>
          <a:p>
            <a:pPr lvl="1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Basic placement engine: Quadratic placement, non-linear placement.</a:t>
            </a:r>
          </a:p>
          <a:p>
            <a:pPr lvl="1"/>
            <a:r>
              <a:rPr lang="en-US" altLang="zh-TW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 optimizer.</a:t>
            </a:r>
          </a:p>
          <a:p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3200" dirty="0">
                    <a:latin typeface="Times" panose="02020603050405020304" pitchFamily="18" charset="0"/>
                    <a:cs typeface="Times" panose="02020603050405020304" pitchFamily="18" charset="0"/>
                  </a:rPr>
                  <a:t>Routability-driven Placement Problem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3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H= (V, E), where V=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i="0" dirty="0">
                    <a:latin typeface="+mj-lt"/>
                    <a:cs typeface="Times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The placement solution= (</a:t>
                </a:r>
                <a:r>
                  <a:rPr lang="en-US" altLang="zh-TW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:r>
                  <a:rPr lang="en-US" altLang="zh-TW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y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) is the coordinate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𝑐𝑒𝑙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8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8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limLowPr>
                            <m:e>
                              <m:func>
                                <m:func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 b="0" i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λ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dirty="0"/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400" dirty="0"/>
                  <a:t>wirelength.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400" dirty="0"/>
                  <a:t> Density penalty to spread cells.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 λ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Density penalty factor</a:t>
                </a:r>
                <a:endParaRPr lang="zh-TW" alt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3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Electrostatic-based Placement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This model adopts the </a:t>
                </a:r>
                <a:r>
                  <a:rPr lang="en-US" altLang="zh-TW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weighted-average(WA) wirelength model 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to approximate the HPWL.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3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32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320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altLang="zh-TW" sz="3200" dirty="0">
                    <a:latin typeface="Times" panose="02020603050405020304" pitchFamily="18" charset="0"/>
                    <a:cs typeface="Times" panose="02020603050405020304" pitchFamily="18" charset="0"/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zh-TW" sz="32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3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/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=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 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 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blipFill>
                <a:blip r:embed="rId4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655</Words>
  <Application>Microsoft Office PowerPoint</Application>
  <PresentationFormat>寬螢幕</PresentationFormat>
  <Paragraphs>119</Paragraphs>
  <Slides>13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NimbusRomNo9L-Regu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PUFFER :A Routability-Driven Placement Framework via Cell Padding.pdf</vt:lpstr>
      <vt:lpstr>Outline</vt:lpstr>
      <vt:lpstr>Outline</vt:lpstr>
      <vt:lpstr>Abstract</vt:lpstr>
      <vt:lpstr>Outline</vt:lpstr>
      <vt:lpstr>Introduction</vt:lpstr>
      <vt:lpstr>Preliminaries</vt:lpstr>
      <vt:lpstr>Preliminaries</vt:lpstr>
      <vt:lpstr>Preliminaries</vt:lpstr>
      <vt:lpstr>Preliminaries</vt:lpstr>
      <vt:lpstr>Preliminaries</vt:lpstr>
      <vt:lpstr>Proposed Algorithm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456</cp:revision>
  <dcterms:created xsi:type="dcterms:W3CDTF">2023-08-23T03:29:22Z</dcterms:created>
  <dcterms:modified xsi:type="dcterms:W3CDTF">2023-10-01T06:09:37Z</dcterms:modified>
</cp:coreProperties>
</file>