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2" r:id="rId4"/>
    <p:sldId id="303" r:id="rId5"/>
    <p:sldId id="304" r:id="rId6"/>
    <p:sldId id="306" r:id="rId7"/>
    <p:sldId id="308" r:id="rId8"/>
    <p:sldId id="307" r:id="rId9"/>
    <p:sldId id="305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518" autoAdjust="0"/>
  </p:normalViewPr>
  <p:slideViewPr>
    <p:cSldViewPr snapToGrid="0">
      <p:cViewPr>
        <p:scale>
          <a:sx n="75" d="100"/>
          <a:sy n="75" d="100"/>
        </p:scale>
        <p:origin x="1099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這裡的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\(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𝑛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\) 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表示原始問題的參數維度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構建 </a:t>
            </a:r>
            <a:r>
              <a:rPr lang="en-US" altLang="zh-TW" dirty="0"/>
              <a:t>\(m(</a:t>
            </a:r>
            <a:r>
              <a:rPr lang="zh-TW" altLang="en-US" dirty="0"/>
              <a:t>𝑘</a:t>
            </a:r>
            <a:r>
              <a:rPr lang="en-US" altLang="zh-TW" dirty="0"/>
              <a:t>)_</a:t>
            </a:r>
            <a:r>
              <a:rPr lang="zh-TW" altLang="en-US" dirty="0"/>
              <a:t>𝑖</a:t>
            </a:r>
            <a:r>
              <a:rPr lang="en-US" altLang="zh-TW" dirty="0"/>
              <a:t>\) </a:t>
            </a:r>
            <a:r>
              <a:rPr lang="zh-TW" altLang="en-US" dirty="0"/>
              <a:t>的直觀想法是在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上使用三個採樣點進行插值，以逼近 </a:t>
            </a:r>
            <a:r>
              <a:rPr lang="en-US" altLang="zh-TW" dirty="0"/>
              <a:t>\(f\)</a:t>
            </a:r>
            <a:r>
              <a:rPr lang="zh-TW" altLang="en-US" dirty="0"/>
              <a:t>。然而，這將導致 </a:t>
            </a:r>
            <a:r>
              <a:rPr lang="en-US" altLang="zh-TW" dirty="0"/>
              <a:t>O(</a:t>
            </a:r>
            <a:r>
              <a:rPr lang="zh-TW" altLang="en-US" dirty="0"/>
              <a:t>𝑛</a:t>
            </a:r>
            <a:r>
              <a:rPr lang="en-US" altLang="zh-TW" dirty="0"/>
              <a:t>) </a:t>
            </a:r>
            <a:r>
              <a:rPr lang="zh-TW" altLang="en-US" dirty="0"/>
              <a:t>的函數值評估成本。為了更經濟，考慮在離開線 </a:t>
            </a:r>
            <a:r>
              <a:rPr lang="en-US" altLang="zh-TW" dirty="0"/>
              <a:t>\(</a:t>
            </a:r>
            <a:r>
              <a:rPr lang="zh-TW" altLang="en-US" dirty="0"/>
              <a:t>𝑥 </a:t>
            </a:r>
            <a:r>
              <a:rPr lang="en-US" altLang="zh-TW" dirty="0"/>
              <a:t>(</a:t>
            </a:r>
            <a:r>
              <a:rPr lang="zh-TW" altLang="en-US" dirty="0"/>
              <a:t>𝑘</a:t>
            </a:r>
            <a:r>
              <a:rPr lang="en-US" altLang="zh-TW" dirty="0"/>
              <a:t>) + \text{span}(\</a:t>
            </a:r>
            <a:r>
              <a:rPr lang="en-US" altLang="zh-TW" dirty="0" err="1"/>
              <a:t>mathbf</a:t>
            </a:r>
            <a:r>
              <a:rPr lang="en-US" altLang="zh-TW" dirty="0"/>
              <a:t>{e}_</a:t>
            </a:r>
            <a:r>
              <a:rPr lang="zh-TW" altLang="en-US" dirty="0"/>
              <a:t>𝑖</a:t>
            </a:r>
            <a:r>
              <a:rPr lang="en-US" altLang="zh-TW" dirty="0"/>
              <a:t>)\) </a:t>
            </a:r>
            <a:r>
              <a:rPr lang="zh-TW" altLang="en-US" dirty="0"/>
              <a:t>的點上進行採樣，以便可以利用歷史採樣點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這裡的 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\(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𝑛</a:t>
            </a:r>
            <a:r>
              <a:rPr lang="en-US" altLang="zh-TW" b="0" i="0" dirty="0">
                <a:solidFill>
                  <a:srgbClr val="0F0F0F"/>
                </a:solidFill>
                <a:effectLst/>
                <a:latin typeface="Söhne"/>
              </a:rPr>
              <a:t>\) 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Söhne"/>
              </a:rPr>
              <a:t>表示原始問題的參數維度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gradient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從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Table 2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的結果中，我們可以觀察到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中的二次模型明顯加速了算法。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4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比較</a:t>
            </a:r>
            <a:r>
              <a:rPr lang="en-US" altLang="zh-TW" dirty="0"/>
              <a:t>DFO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我們可以清楚地觀察到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在這兩個問題上的效率優於</a:t>
            </a:r>
            <a:r>
              <a:rPr lang="en-US" altLang="zh-TW" b="0" i="0" dirty="0" err="1">
                <a:solidFill>
                  <a:srgbClr val="374151"/>
                </a:solidFill>
                <a:effectLst/>
                <a:latin typeface="Söhne"/>
              </a:rPr>
              <a:t>Nevergrad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7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KOSIM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次函數評估內給出了對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MASK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的高精度校正。這是一個相當可觀的結果，因為問題的維度遠大於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500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TW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imaging procedure: </a:t>
            </a:r>
            <a:r>
              <a:rPr lang="zh-TW" altLang="en-US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成像過程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9" y="1776320"/>
            <a:ext cx="11357020" cy="2387600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KOSIM: A Knowledge-oriented Derivative-free Subspace Method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Inexact Model for Inverse Lithography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508168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However, we will not directly accept an arbitrary solution of the above optimization problem for industry production, because of the irregularity of the corrected mask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Will do the convolution operation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∈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times on arbitrary real matrix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which the convolution 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truncated with the following function: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79168-494F-00EF-7526-38F4C2D7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8" y="3782291"/>
            <a:ext cx="2465604" cy="13283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4BEA2E-0544-CB4B-7990-CBF3186B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8" y="5849926"/>
            <a:ext cx="2507214" cy="10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define the previous operation (convolution and truncation) as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𝑀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14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Thus the modified  optimization problem becomes: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05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Where the </a:t>
                </a:r>
                <a:r>
                  <a:rPr lang="en-US" altLang="zh-TW" sz="22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matrization</a:t>
                </a: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operator: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614220-DDEC-4EB9-693E-F4091E00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7" t="44173"/>
          <a:stretch/>
        </p:blipFill>
        <p:spPr>
          <a:xfrm>
            <a:off x="4963390" y="2693175"/>
            <a:ext cx="2265217" cy="569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62A974-2E4C-B93B-7C6D-51F2FA5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45" y="4332822"/>
            <a:ext cx="2972506" cy="569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FA67F-1C81-7708-AC5A-06EE5B01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615" y="5972470"/>
            <a:ext cx="3174768" cy="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8EB6-F33A-052C-C6DD-EC4702B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710DD3-81DB-71BD-96F4-9F9A8B7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61" y="2954130"/>
            <a:ext cx="10319688" cy="21997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7CBDB-8AD8-E912-4D05-18E857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knowledge-oriented inexact 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compute the inexact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determine the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𝑚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dimensional subspace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(m &lt;&lt; n, where m =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).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Approximately calculate the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𝒫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Invokes a simple finite difference with step length </a:t>
                </a:r>
                <a14:m>
                  <m:oMath xmlns:m="http://schemas.openxmlformats.org/officeDocument/2006/math"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𝜌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𝑘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, which is adaptively chosen.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6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When prior information is available, i.e., a prior generator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is inputted, we set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600" b="1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Separable quadratic inexact model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Lower computational complexity compare with quadratic-model-based approaches.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is a 1D quadratic model approximating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Use sampling points off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+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𝑠𝑝𝑎𝑛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so that historical sampling points can be utilized.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Assume three sampling points for the </a:t>
                </a:r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𝑖</a:t>
                </a:r>
                <a:r>
                  <a:rPr lang="en-US" altLang="zh-TW" sz="18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consist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𝒴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≔{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𝑘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then the interpolation follows: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4C9ED-2665-52AA-0835-3115DDA2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16" y="2487180"/>
            <a:ext cx="3798612" cy="6815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2E420E-0440-BF35-6FAA-6BD7B8A6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9516"/>
            <a:ext cx="2970909" cy="391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2A6716-7B89-56FB-E028-419AEDA0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649" y="5173890"/>
            <a:ext cx="4764701" cy="13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 - Detail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2600" b="1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5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gradient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1E5E8-EF09-59CE-C41D-D52F5FA6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codes are implemented in C, and packed as a Python interface.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All the tests of KOSIM were performed on a Lenovo ST8810 cluster.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A7C5F-4FC7-A07A-5508-EAA68D91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1" y="3429000"/>
            <a:ext cx="7777058" cy="29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1B51DB-CA5A-9B47-8863-96A6CC30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" y="1815340"/>
            <a:ext cx="9688851" cy="4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DFO 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D741CE-F904-71D8-FFE7-B48E0515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11" y="1996042"/>
            <a:ext cx="9607178" cy="4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=50.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41E5E8-EF09-59CE-C41D-D52F5FA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AEB05B-10C5-B917-E2C4-B69DE1AC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05" y="2601024"/>
            <a:ext cx="6951189" cy="36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A00E1-A08E-2E5C-A564-A6EAE869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336" y="1690688"/>
            <a:ext cx="5716367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8" name="內容版面配置區 4">
                <a:extLst>
                  <a:ext uri="{FF2B5EF4-FFF2-40B4-BE49-F238E27FC236}">
                    <a16:creationId xmlns:a16="http://schemas.microsoft.com/office/drawing/2014/main" id="{9707CB4B-975E-6483-0AFB-B4DDDD2E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2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400 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C4346-F0F9-6C34-7427-C802A4D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–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Solve ILT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021A9-0E61-87CE-88FE-1CFD6F39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Mask size =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AD9034-713A-21FC-1361-7735EF9A2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0FB8DC75-E493-DF6E-FBE5-4A53F4A8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75" y="1825625"/>
            <a:ext cx="5716800" cy="42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lithography (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光學微影技術</a:t>
            </a: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)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將曝光光源通過設計過的光罩，光罩上面即具有各種圖案可以阻擋或讓光穿透過去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。</a:t>
            </a: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若光打到正光阻上，該處會被蝕刻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; 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若是負光阻的話相反。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是製造集成電路（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IC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）和其他半導體設備的主要工藝之一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將微細的電子元件、晶體管、電容器等結構準確地印刷在半導體材料上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Due to the tiny scale of circuit device size, the influence of interference and diffraction will distort the image on the wafer very much.</a:t>
            </a:r>
          </a:p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Lots of works are proposed to resolve this kind of distortion:</a:t>
            </a:r>
          </a:p>
          <a:p>
            <a:pPr lvl="1">
              <a:lnSpc>
                <a:spcPct val="20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 </a:t>
            </a: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光學接近校正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Adjust the mask layout such that the output pattern approximates the target.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the mask into the matrix, and use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pixel-wise imaging function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characterize the imaging procedure.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OPC process is model as an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problem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, and is also called as inverse lithography techniques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(ILT)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 problem is formulated as the non-convex optimization problem with respect to the matrix elements.</a:t>
            </a: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solve ILT: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Approximate forward imaging modeling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Computation of forward imaging may need numerical simulations.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Consider the imaging function as lacking gradient, and develop general DFO method.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Unconstraint Derivative-free optimization (DFO)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efficiency of algorithm, another important index is the </a:t>
                </a:r>
                <a:r>
                  <a:rPr lang="en-US" altLang="zh-TW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total number of function value evaluations (NF).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Many model-based approached require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~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Also need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initialization of the model.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Subsequence techniques are proposed to solve the large-scale DFO.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KOSIM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general subspace method for solving DFO problems in ILT.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novel way in constructing subspaces.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Develop a projection technique for computing an inexact gradient.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good subspaces while it only evaluates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function values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Only produces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computational cost in each iteration.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Most common objective function of the ILT problem is the misfit between the image on wafer and the target pattern: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Mask :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∈(0, 1)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(is discrete into matrix)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Image function: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Target 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Optimization problem: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630506" y="5164142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3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1105</Words>
  <Application>Microsoft Office PowerPoint</Application>
  <PresentationFormat>寬螢幕</PresentationFormat>
  <Paragraphs>152</Paragraphs>
  <Slides>23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Söhne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KOSIM: A Knowledge-oriented Derivative-free Subspace Method Based on Inexact Model for Inverse Lithography Problems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Preliminaries</vt:lpstr>
      <vt:lpstr>Preliminaries</vt:lpstr>
      <vt:lpstr>Preliminaries</vt:lpstr>
      <vt:lpstr>PowerPoint 簡報</vt:lpstr>
      <vt:lpstr>Algorithm - knowledge-oriented inexact gradient</vt:lpstr>
      <vt:lpstr>Algorithm - Separable quadratic inexact model</vt:lpstr>
      <vt:lpstr>Algorithm - Detail</vt:lpstr>
      <vt:lpstr>Experimental Result - gradient</vt:lpstr>
      <vt:lpstr>Experimental Result - DFO </vt:lpstr>
      <vt:lpstr>Experimental Result - DFO </vt:lpstr>
      <vt:lpstr>Experimental Result – Solve ILT</vt:lpstr>
      <vt:lpstr>Experimental Result – Solve ILT</vt:lpstr>
      <vt:lpstr>Experimental Result – Solve ILT</vt:lpstr>
      <vt:lpstr>Experimental Result – Solve ILT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1769</cp:revision>
  <dcterms:created xsi:type="dcterms:W3CDTF">2023-08-23T03:29:22Z</dcterms:created>
  <dcterms:modified xsi:type="dcterms:W3CDTF">2024-01-12T16:29:35Z</dcterms:modified>
</cp:coreProperties>
</file>