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61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606" autoAdjust="0"/>
  </p:normalViewPr>
  <p:slideViewPr>
    <p:cSldViewPr snapToGrid="0">
      <p:cViewPr varScale="1">
        <p:scale>
          <a:sx n="117" d="100"/>
          <a:sy n="117" d="100"/>
        </p:scale>
        <p:origin x="3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D8894-E86E-41D1-A477-1E3FE77A9BA7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F4231-EE74-4BEB-9C62-09ADF142AC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273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* power profiles(</a:t>
            </a:r>
            <a:r>
              <a:rPr lang="zh-TW" altLang="en-US" dirty="0"/>
              <a:t>功率曲線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051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* power profiles(</a:t>
            </a:r>
            <a:r>
              <a:rPr lang="zh-TW" altLang="en-US" dirty="0"/>
              <a:t>功率曲線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44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7274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一開始會先建立簡單的的</a:t>
            </a:r>
            <a:r>
              <a:rPr lang="en-US" altLang="zh-TW" dirty="0"/>
              <a:t>circuit scheme</a:t>
            </a:r>
            <a:r>
              <a:rPr lang="zh-TW" altLang="en-US" dirty="0"/>
              <a:t>進行進行</a:t>
            </a:r>
            <a:r>
              <a:rPr lang="en-US" altLang="zh-TW" dirty="0"/>
              <a:t>tuning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780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1. The pair of registers, which is one with the high available strength, and the other with the low strength 2. The tunable register </a:t>
            </a:r>
            <a:r>
              <a:rPr lang="en-US" altLang="zh-TW" dirty="0" err="1"/>
              <a:t>ouputs</a:t>
            </a:r>
            <a:r>
              <a:rPr lang="en-US" altLang="zh-TW" dirty="0"/>
              <a:t> one of below signal: (a) the signal with stronger strength (b) the signal with weaker strength 3. The </a:t>
            </a:r>
            <a:r>
              <a:rPr lang="en-US" altLang="zh-TW" dirty="0" err="1"/>
              <a:t>in_net</a:t>
            </a:r>
            <a:r>
              <a:rPr lang="en-US" altLang="zh-TW" dirty="0"/>
              <a:t> signal will also feedback to the Mux, which prevents the toggle of the signal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5198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接著會進行</a:t>
            </a:r>
            <a:r>
              <a:rPr lang="en-US" altLang="zh-TW" dirty="0"/>
              <a:t>power analysis</a:t>
            </a:r>
            <a:r>
              <a:rPr lang="zh-TW" altLang="en-US" dirty="0"/>
              <a:t>，以獲取</a:t>
            </a:r>
            <a:r>
              <a:rPr lang="en-US" altLang="zh-TW" dirty="0"/>
              <a:t>actual power</a:t>
            </a:r>
          </a:p>
          <a:p>
            <a:r>
              <a:rPr lang="en-US" altLang="zh-TW" dirty="0"/>
              <a:t>Input : (1) RTL (AES crypto core) (2) standard cell library (tech file </a:t>
            </a:r>
            <a:r>
              <a:rPr lang="zh-TW" altLang="en-US" dirty="0"/>
              <a:t>、 </a:t>
            </a:r>
            <a:r>
              <a:rPr lang="en-US" altLang="zh-TW" dirty="0" err="1"/>
              <a:t>verilog</a:t>
            </a:r>
            <a:r>
              <a:rPr lang="en-US" altLang="zh-TW" dirty="0"/>
              <a:t> library model) (3) plain-texts and keys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9809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9258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E3E427-D800-78B2-55E4-B07135C97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1259625-DA42-E27F-2CCD-CB7B701E5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C3598D-FA34-C587-FCF0-CFF762B6F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7D43-FAD3-4AA9-B0E2-50ABA9B4A8B8}" type="datetime1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E0C027-9CC4-A9A8-A134-1DA590BA0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EF0AAF-69BE-D294-5B8D-F1BF24EB9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6173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390B56-D1E7-218D-A59B-3A43F948E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C4D4968-FB17-1B94-0EA9-F4E887BAF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DAEBCE-2670-1974-C2E8-50F824442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5693-DBEB-48AF-B330-AD7CB7F82AC5}" type="datetime1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B89BA7-9D2A-F791-44E7-523538F21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FFC0E2-3D20-2569-BF83-E51D54DD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0433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D3A5968-3CC0-B22A-61F9-C6E5BD9020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9CC5A7F-E3F4-D0FC-9144-236D73041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36569D-6366-D476-FF9D-4EE5EC077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E2D3-C2E2-4710-8049-EAC1BD7C77C2}" type="datetime1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0A9937-F695-734C-4925-844B0B415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A77958-267A-5C11-8D93-490958D32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790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F95509-44C8-D6F4-17A8-A74DEC7B5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24952C-5ED6-E25F-ABB6-40B6F2D1D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7A5920-6909-3C35-6153-C05370DEC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2E84-7B06-40CD-97A5-CDD11C701602}" type="datetime1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D402C6-D18B-4208-EEDE-8097A69DA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949D97-99D9-FCC3-770E-184ADDB01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575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0ED0DE-C08D-2CD9-C1C7-006DA8511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826C755-56DE-20C1-F533-1569C8F17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9208F5-C098-9B3E-261F-0A5DC806A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2E6E-A67C-4A79-8511-D99611EFA08A}" type="datetime1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6A8419-3486-BACB-DB21-BD44ABE31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F48AEB-D00D-E4EC-E2A3-F67B12CFD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658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99288A-F293-D06D-14B7-7B82BE529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56EC15-77B2-5ADF-DE25-625ABB6002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C9E5976-C2C8-D66E-4DA7-FF6FC3E98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8373F85-EE04-E3E3-A3B7-C69B1E960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05A7-FA09-4208-A660-090469805722}" type="datetime1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F2538B5-4722-9A95-26B4-92F6DF6EA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DADDB5A-6BEB-EA51-3356-E7B748451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584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B54CCD-3906-8804-DFC6-89A2CD06A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9C2C26C-9CE2-3725-D5A8-9BFF68216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8051CAD-A6CA-956C-6572-DB7E8B4E1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343E69F-5613-921A-55CB-3E80D85BB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6AC2C8-746E-DF22-2F22-DC57E9CCB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2177F3D-45ED-72EC-3AC8-FC0EDB972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3174-D730-49CA-B042-D33286B1C56D}" type="datetime1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1C3B687-9384-E630-0E0C-20EF76F8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7B9597F-88AF-9B6A-E024-724A5F65D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6303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9AEDD5-5F93-53FE-9771-530C25317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070A089-23D2-9B06-63F1-6DF8F2B56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0544-B5DE-401E-842D-58D80B62CDD0}" type="datetime1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41085E4-DA69-66FC-492E-2772086BD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2456047-946A-97EA-5937-3EDE757FF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3500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CCD010F-B493-2A38-01CD-250BB6B05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8E4B-8C23-406F-ACE8-10A25613683F}" type="datetime1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38CFFCA-22E1-3EA6-43E7-ACE3F681D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2BA05B3-1172-958A-9F79-74A517FEB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49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AB51C2-281E-274B-0F67-02D48A2D3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0E92C0-4FA7-FAA7-7011-2665822BF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3A076A4-25C0-FF12-BD89-84E13FCED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294EAA5-F4F9-4A21-C80A-B37D1E810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06FD-53CF-4DB7-8A64-BCE3EE03ED58}" type="datetime1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9A4394-B533-D99E-8D53-0B5C673A2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5A78528-4ADB-EB00-6353-82BF83B8E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3949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9621BB-D671-36FC-7FA0-B3606703F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96DBF4E-19A0-4964-6421-F43BC24FFA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01B2A44-F9AE-BC9F-D273-198B53835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DE2198C-D897-BEA7-1CFA-802DEDCF4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D46B-C4CC-4652-B342-A183859F7E31}" type="datetime1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F15FA2-7A71-04F4-A34A-3877A179E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9A1F78D-A987-DEB6-DDEE-57015E1C1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4544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735E3FE-8254-3C32-EEC1-5298D7D90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4386BB8-AD3F-8D61-A889-AFCBEA355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6CADE6-7861-804F-4053-439BC63E02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895BE-9D4D-45F4-9533-89354EF67426}" type="datetime1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9C8A08-7A73-23B8-0085-77F3BCA698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07FE60-F418-5D4A-D974-06B840691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8D88F-487C-4DBB-8FAC-3C56D56909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99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4041CC-36AE-E8A4-470C-778FA4F7B5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Autofit/>
          </a:bodyPr>
          <a:lstStyle/>
          <a:p>
            <a:r>
              <a:rPr lang="en-US" altLang="zh-TW" sz="4800" dirty="0"/>
              <a:t>X-Volt: Joint Tuning of Driver Strengths and Supply Voltages</a:t>
            </a:r>
            <a:br>
              <a:rPr lang="en-US" altLang="zh-TW" sz="4800" dirty="0"/>
            </a:br>
            <a:r>
              <a:rPr lang="en-US" altLang="zh-TW" sz="4800" dirty="0"/>
              <a:t>Against Power Side-Channel Attacks</a:t>
            </a:r>
            <a:endParaRPr lang="zh-TW" altLang="en-US" sz="48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F7731F0-EA06-6C18-52C0-FCCE5015C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3648220"/>
            <a:ext cx="10261600" cy="1655762"/>
          </a:xfrm>
        </p:spPr>
        <p:txBody>
          <a:bodyPr numCol="1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b="0" i="0" u="none" strike="noStrike" baseline="0" dirty="0" err="1">
                <a:latin typeface="Calibri (本文)"/>
                <a:cs typeface="Times New Roman" panose="02020603050405020304" pitchFamily="18" charset="0"/>
              </a:rPr>
              <a:t>Saideep</a:t>
            </a:r>
            <a:r>
              <a:rPr lang="en-US" altLang="zh-TW" sz="2000" b="0" i="0" u="none" strike="noStrike" baseline="0" dirty="0">
                <a:latin typeface="Calibri (本文)"/>
                <a:cs typeface="Times New Roman" panose="02020603050405020304" pitchFamily="18" charset="0"/>
              </a:rPr>
              <a:t> Sreekumar, Mohammed Ashraf, Mohammed Nabeel, Ozgur </a:t>
            </a:r>
            <a:r>
              <a:rPr lang="en-US" altLang="zh-TW" sz="2000" b="0" i="0" u="none" strike="noStrike" baseline="0" dirty="0" err="1">
                <a:latin typeface="Calibri (本文)"/>
                <a:cs typeface="Times New Roman" panose="02020603050405020304" pitchFamily="18" charset="0"/>
              </a:rPr>
              <a:t>Sinanoglu</a:t>
            </a:r>
            <a:r>
              <a:rPr lang="en-US" altLang="zh-TW" sz="2000" b="0" i="0" u="none" strike="noStrike" baseline="0" dirty="0">
                <a:latin typeface="Calibri (本文)"/>
                <a:cs typeface="Times New Roman" panose="02020603050405020304" pitchFamily="18" charset="0"/>
              </a:rPr>
              <a:t>, Johann </a:t>
            </a:r>
            <a:r>
              <a:rPr lang="en-US" altLang="zh-TW" sz="2000" b="0" i="0" u="none" strike="noStrike" baseline="0" dirty="0" err="1">
                <a:latin typeface="Calibri (本文)"/>
                <a:cs typeface="Times New Roman" panose="02020603050405020304" pitchFamily="18" charset="0"/>
              </a:rPr>
              <a:t>Knechtel</a:t>
            </a:r>
            <a:endParaRPr lang="en-US" altLang="zh-TW" sz="2000" b="0" i="0" u="none" strike="noStrike" baseline="0" dirty="0">
              <a:latin typeface="Calibri (本文)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000" b="0" i="0" u="none" strike="noStrike" baseline="0" dirty="0">
                <a:latin typeface="Calibri (本文)"/>
                <a:cs typeface="Times New Roman" panose="02020603050405020304" pitchFamily="18" charset="0"/>
              </a:rPr>
              <a:t>New York University Abu Dhabi, UAE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Calibri (本文)"/>
                <a:cs typeface="Times New Roman" panose="02020603050405020304" pitchFamily="18" charset="0"/>
              </a:rPr>
              <a:t>ISPD2023</a:t>
            </a:r>
            <a:endParaRPr lang="zh-TW" altLang="en-US" sz="2000" dirty="0">
              <a:latin typeface="Calibri (本文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808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BE4B5B-EE6C-26FE-7C2E-CF7BA1648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ASICs - Runtime Tuning of Driven Strength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A84347-BC53-9981-783D-D34EAE65D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Static Driven-Strength</a:t>
            </a:r>
          </a:p>
          <a:p>
            <a:pPr marL="0" indent="0">
              <a:buNone/>
            </a:pPr>
            <a:endParaRPr lang="en-US" altLang="zh-TW" sz="1400" dirty="0"/>
          </a:p>
          <a:p>
            <a:pPr lvl="1">
              <a:lnSpc>
                <a:spcPct val="125000"/>
              </a:lnSpc>
            </a:pPr>
            <a:r>
              <a:rPr lang="en-US" altLang="zh-TW" dirty="0"/>
              <a:t>For the static driven-strength tuning during design time, they reconfigure the </a:t>
            </a:r>
            <a:r>
              <a:rPr lang="en-US" altLang="zh-TW" b="1" dirty="0"/>
              <a:t>strength</a:t>
            </a:r>
            <a:r>
              <a:rPr lang="en-US" altLang="zh-TW" dirty="0"/>
              <a:t> of each </a:t>
            </a:r>
            <a:r>
              <a:rPr lang="en-US" altLang="zh-TW" b="1" dirty="0"/>
              <a:t>register</a:t>
            </a:r>
            <a:r>
              <a:rPr lang="en-US" altLang="zh-TW" dirty="0"/>
              <a:t> of choice</a:t>
            </a:r>
          </a:p>
          <a:p>
            <a:pPr lvl="1"/>
            <a:endParaRPr lang="en-US" altLang="zh-TW" sz="800" dirty="0"/>
          </a:p>
          <a:p>
            <a:pPr lvl="1">
              <a:lnSpc>
                <a:spcPct val="125000"/>
              </a:lnSpc>
            </a:pPr>
            <a:r>
              <a:rPr lang="en-US" altLang="zh-TW" dirty="0"/>
              <a:t>They randomly select the highest available strength or the lowest available strength</a:t>
            </a:r>
          </a:p>
          <a:p>
            <a:pPr lvl="1"/>
            <a:endParaRPr lang="en-US" altLang="zh-TW" sz="800" dirty="0"/>
          </a:p>
          <a:p>
            <a:pPr lvl="1">
              <a:lnSpc>
                <a:spcPct val="125000"/>
              </a:lnSpc>
            </a:pPr>
            <a:r>
              <a:rPr lang="en-US" altLang="zh-TW" dirty="0"/>
              <a:t>To maintain the selected strength throughout the design flow, they make these register as </a:t>
            </a:r>
            <a:r>
              <a:rPr lang="en-US" altLang="zh-TW" b="1" dirty="0"/>
              <a:t>don’t touch</a:t>
            </a:r>
            <a:endParaRPr lang="zh-TW" altLang="en-US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96213A-379D-D094-7739-1CD85F54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5352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BE4B5B-EE6C-26FE-7C2E-CF7BA1648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ASICs - Runtime Tuning of Driven Strength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A84347-BC53-9981-783D-D34EAE65D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dirty="0"/>
              <a:t>Dynamic Driven-Strength</a:t>
            </a:r>
          </a:p>
          <a:p>
            <a:pPr marL="0" indent="0">
              <a:buNone/>
            </a:pPr>
            <a:endParaRPr lang="en-US" altLang="zh-TW" sz="1400" dirty="0"/>
          </a:p>
          <a:p>
            <a:pPr lvl="1">
              <a:lnSpc>
                <a:spcPct val="125000"/>
              </a:lnSpc>
            </a:pPr>
            <a:r>
              <a:rPr lang="en-US" altLang="zh-TW" dirty="0"/>
              <a:t>They design a tunable register (which is marked as don’t touch)</a:t>
            </a:r>
            <a:endParaRPr lang="en-US" altLang="zh-TW" sz="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96213A-379D-D094-7739-1CD85F54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24882ED-0566-9E31-6815-EC54B9BEB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725" y="3502891"/>
            <a:ext cx="7954549" cy="2575624"/>
          </a:xfrm>
          <a:prstGeom prst="rect">
            <a:avLst/>
          </a:prstGeom>
        </p:spPr>
      </p:pic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2272A3A7-BA86-EC25-A894-55F5816995EC}"/>
              </a:ext>
            </a:extLst>
          </p:cNvPr>
          <p:cNvCxnSpPr>
            <a:cxnSpLocks/>
          </p:cNvCxnSpPr>
          <p:nvPr/>
        </p:nvCxnSpPr>
        <p:spPr>
          <a:xfrm>
            <a:off x="2364509" y="5938981"/>
            <a:ext cx="616989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43826621-EE0A-1DD5-A633-434ECBA51805}"/>
              </a:ext>
            </a:extLst>
          </p:cNvPr>
          <p:cNvCxnSpPr/>
          <p:nvPr/>
        </p:nvCxnSpPr>
        <p:spPr>
          <a:xfrm>
            <a:off x="8534399" y="4790703"/>
            <a:ext cx="0" cy="114827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8E8903B8-E276-8F28-DBDC-DCAD3335B5B3}"/>
              </a:ext>
            </a:extLst>
          </p:cNvPr>
          <p:cNvCxnSpPr>
            <a:cxnSpLocks/>
          </p:cNvCxnSpPr>
          <p:nvPr/>
        </p:nvCxnSpPr>
        <p:spPr>
          <a:xfrm>
            <a:off x="2720109" y="4737100"/>
            <a:ext cx="0" cy="1201881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E8EACBBC-8C28-E9D9-B7F7-1A35C777AE9B}"/>
              </a:ext>
            </a:extLst>
          </p:cNvPr>
          <p:cNvCxnSpPr/>
          <p:nvPr/>
        </p:nvCxnSpPr>
        <p:spPr>
          <a:xfrm flipH="1">
            <a:off x="2720340" y="4724400"/>
            <a:ext cx="2729114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879FBDF5-E559-0514-DAE8-7D485C854197}"/>
              </a:ext>
            </a:extLst>
          </p:cNvPr>
          <p:cNvCxnSpPr>
            <a:cxnSpLocks/>
          </p:cNvCxnSpPr>
          <p:nvPr/>
        </p:nvCxnSpPr>
        <p:spPr>
          <a:xfrm>
            <a:off x="5431631" y="4483894"/>
            <a:ext cx="0" cy="240506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666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BE4B5B-EE6C-26FE-7C2E-CF7BA1648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ASICs - Runtime Tuning of VCCs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A84347-BC53-9981-783D-D34EAE65D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endParaRPr lang="en-US" altLang="zh-TW" sz="2400" dirty="0">
              <a:solidFill>
                <a:srgbClr val="333333"/>
              </a:solidFill>
              <a:latin typeface="-apple-system"/>
            </a:endParaRPr>
          </a:p>
          <a:p>
            <a:pPr>
              <a:lnSpc>
                <a:spcPct val="125000"/>
              </a:lnSpc>
            </a:pPr>
            <a:r>
              <a:rPr lang="en-US" altLang="zh-TW" sz="2400" dirty="0">
                <a:solidFill>
                  <a:srgbClr val="333333"/>
                </a:solidFill>
                <a:latin typeface="-apple-system"/>
              </a:rPr>
              <a:t>They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 assume that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-apple-system"/>
              </a:rPr>
              <a:t>IVRs (integrated voltage regulator)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 or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-apple-system"/>
              </a:rPr>
              <a:t>other tuning features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 are available</a:t>
            </a:r>
          </a:p>
          <a:p>
            <a:pPr>
              <a:lnSpc>
                <a:spcPct val="125000"/>
              </a:lnSpc>
            </a:pPr>
            <a:endParaRPr lang="en-US" altLang="zh-TW" sz="12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>
              <a:lnSpc>
                <a:spcPct val="125000"/>
              </a:lnSpc>
            </a:pP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Dynamic VCC tuning is required only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-apple-system"/>
              </a:rPr>
              <a:t>once per full AES round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, because the CPA attack focuses on the last or first intermediate round of AES operation</a:t>
            </a:r>
          </a:p>
          <a:p>
            <a:pPr marL="0" indent="0">
              <a:lnSpc>
                <a:spcPct val="125000"/>
              </a:lnSpc>
              <a:buNone/>
            </a:pPr>
            <a:endParaRPr lang="en-US" altLang="zh-TW" sz="24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>
              <a:lnSpc>
                <a:spcPct val="125000"/>
              </a:lnSpc>
            </a:pPr>
            <a:endParaRPr lang="zh-TW" altLang="en-US" sz="2400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96213A-379D-D094-7739-1CD85F54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533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BE4B5B-EE6C-26FE-7C2E-CF7BA1648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FPGA - Runtime Tuning of Driven Strength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A84347-BC53-9981-783D-D34EAE65D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2400" dirty="0">
              <a:latin typeface="Calibri (本文)"/>
            </a:endParaRPr>
          </a:p>
          <a:p>
            <a:r>
              <a:rPr lang="en-US" altLang="zh-TW" sz="2400" dirty="0">
                <a:latin typeface="Calibri (本文)"/>
              </a:rPr>
              <a:t>FPGA cannot reconfigure cell driven strength</a:t>
            </a:r>
          </a:p>
          <a:p>
            <a:endParaRPr lang="en-US" altLang="zh-TW" sz="2400" b="1" dirty="0">
              <a:latin typeface="Calibri (本文)"/>
            </a:endParaRPr>
          </a:p>
          <a:p>
            <a:r>
              <a:rPr lang="en-US" altLang="zh-TW" sz="2400" b="0" i="0" dirty="0">
                <a:solidFill>
                  <a:srgbClr val="333333"/>
                </a:solidFill>
                <a:effectLst/>
                <a:latin typeface="Calibri (本文)"/>
              </a:rPr>
              <a:t>So they reconfigure the </a:t>
            </a:r>
            <a:r>
              <a:rPr lang="en-US" altLang="zh-TW" sz="2400" b="1" dirty="0">
                <a:solidFill>
                  <a:srgbClr val="333333"/>
                </a:solidFill>
                <a:effectLst/>
                <a:latin typeface="Calibri (本文)"/>
              </a:rPr>
              <a:t>driven strength 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Calibri (本文)"/>
              </a:rPr>
              <a:t>and </a:t>
            </a:r>
            <a:r>
              <a:rPr lang="en-US" altLang="zh-TW" sz="2400" b="1" dirty="0">
                <a:solidFill>
                  <a:srgbClr val="333333"/>
                </a:solidFill>
                <a:effectLst/>
                <a:latin typeface="Calibri (本文)"/>
              </a:rPr>
              <a:t>other parameter 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Calibri (本文)"/>
              </a:rPr>
              <a:t>of the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Calibri (本文)"/>
              </a:rPr>
              <a:t>I/O pins</a:t>
            </a:r>
            <a:endParaRPr lang="en-US" altLang="zh-TW" sz="2400" b="0" i="0" dirty="0">
              <a:solidFill>
                <a:srgbClr val="333333"/>
              </a:solidFill>
              <a:effectLst/>
              <a:latin typeface="Calibri (本文)"/>
            </a:endParaRPr>
          </a:p>
          <a:p>
            <a:pPr marL="0" indent="0">
              <a:buNone/>
            </a:pPr>
            <a:endParaRPr lang="zh-TW" altLang="en-US" sz="2400" b="1" dirty="0">
              <a:latin typeface="Calibri (本文)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96213A-379D-D094-7739-1CD85F54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4139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BE4B5B-EE6C-26FE-7C2E-CF7BA1648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FPGA - Runtime Tuning of Driven Strength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A84347-BC53-9981-783D-D34EAE65D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Static Driven-Strength</a:t>
            </a:r>
          </a:p>
          <a:p>
            <a:pPr marL="0" indent="0">
              <a:buNone/>
            </a:pPr>
            <a:endParaRPr lang="en-US" altLang="zh-TW" sz="1400" dirty="0"/>
          </a:p>
          <a:p>
            <a:pPr lvl="1">
              <a:lnSpc>
                <a:spcPct val="125000"/>
              </a:lnSpc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They connects and hard-wires the 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register of choice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to a 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I/O pin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with highest/lowest driver strength</a:t>
            </a:r>
            <a:endParaRPr lang="zh-TW" altLang="en-US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96213A-379D-D094-7739-1CD85F54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2035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BE4B5B-EE6C-26FE-7C2E-CF7BA1648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FPGA - Runtime Tuning of Driven Strength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A84347-BC53-9981-783D-D34EAE65D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dirty="0"/>
              <a:t>Dynamic Driven-Strength</a:t>
            </a:r>
          </a:p>
          <a:p>
            <a:pPr marL="0" indent="0">
              <a:buNone/>
            </a:pPr>
            <a:endParaRPr lang="en-US" altLang="zh-TW" sz="1400" dirty="0"/>
          </a:p>
          <a:p>
            <a:pPr lvl="1">
              <a:lnSpc>
                <a:spcPct val="125000"/>
              </a:lnSpc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For the selected register, they connect 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the output of register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of choice to 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two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I/O pins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, which is one with the high available strength, and the other with the low strength (same as above) (also use 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-apple-system"/>
              </a:rPr>
              <a:t>MUXes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 to select)</a:t>
            </a:r>
            <a:endParaRPr lang="zh-TW" altLang="en-US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96213A-379D-D094-7739-1CD85F54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5091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BE4B5B-EE6C-26FE-7C2E-CF7BA1648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FPGA - Runtime Tuning of VCCs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A84347-BC53-9981-783D-D34EAE65D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TW" sz="24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They assume that some tuning feature is available, like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-apple-system"/>
              </a:rPr>
              <a:t>FPGA on-board voltage regulation</a:t>
            </a:r>
            <a:endParaRPr lang="en-US" altLang="zh-TW" sz="2400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96213A-379D-D094-7739-1CD85F54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0063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10B712-2038-B2D1-3E50-D6D425E1E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CAD Flow for Design-Time Evaluation of ASIC Power Profile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846B89A-5BCA-F81D-0AB9-A7302F8E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0A0654E-6FD8-1228-ACFF-5B359A99D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440" y="2445110"/>
            <a:ext cx="8543120" cy="343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303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1FB2FD-732E-8EFA-F750-A50F0EC2E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CAD Flow for Design-Time Evaluation of ASIC Power Profile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D2B671-D591-F39F-590C-2484C7957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en-US" altLang="zh-TW" sz="2400" dirty="0"/>
          </a:p>
          <a:p>
            <a:pPr>
              <a:lnSpc>
                <a:spcPct val="120000"/>
              </a:lnSpc>
            </a:pPr>
            <a:r>
              <a:rPr lang="en-US" altLang="zh-TW" sz="2400" dirty="0"/>
              <a:t>The CAD flow serves to investigate the role that joint tuning of </a:t>
            </a:r>
            <a:r>
              <a:rPr lang="en-US" altLang="zh-TW" sz="2400" b="1" dirty="0"/>
              <a:t>driven strengths </a:t>
            </a:r>
            <a:r>
              <a:rPr lang="en-US" altLang="zh-TW" sz="2400" dirty="0"/>
              <a:t>and </a:t>
            </a:r>
            <a:r>
              <a:rPr lang="en-US" altLang="zh-TW" sz="2400" b="1" dirty="0"/>
              <a:t>VCCs</a:t>
            </a:r>
            <a:r>
              <a:rPr lang="en-US" altLang="zh-TW" sz="2400" dirty="0"/>
              <a:t> in the early design simulation time</a:t>
            </a:r>
          </a:p>
          <a:p>
            <a:endParaRPr lang="en-US" altLang="zh-TW" sz="800" dirty="0"/>
          </a:p>
          <a:p>
            <a:pPr>
              <a:lnSpc>
                <a:spcPct val="120000"/>
              </a:lnSpc>
            </a:pP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The flow provides 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-apple-system"/>
              </a:rPr>
              <a:t>zero-delay power value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(only the circuit-level computation as triggered by the plain-text and key inputs), and without any impact of layout effect or noises</a:t>
            </a:r>
            <a:endParaRPr lang="zh-TW" altLang="en-US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120917-BA38-0FC3-2B9E-C2B94996F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5240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1FB2FD-732E-8EFA-F750-A50F0EC2E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CAD Flow for Design-Time Evaluation of ASIC Power Profile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D2B671-D591-F39F-590C-2484C7957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TW" dirty="0"/>
              <a:t>Steps: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TW" b="1" dirty="0">
                <a:solidFill>
                  <a:srgbClr val="333333"/>
                </a:solidFill>
                <a:effectLst/>
                <a:latin typeface="-apple-system"/>
              </a:rPr>
              <a:t>Synthesis RTL code</a:t>
            </a:r>
          </a:p>
          <a:p>
            <a:pPr lvl="2">
              <a:lnSpc>
                <a:spcPct val="120000"/>
              </a:lnSpc>
            </a:pPr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Also check its correctness</a:t>
            </a:r>
          </a:p>
          <a:p>
            <a:pPr lvl="2">
              <a:lnSpc>
                <a:spcPct val="120000"/>
              </a:lnSpc>
            </a:pPr>
            <a:endParaRPr lang="en-US" altLang="zh-TW" sz="80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Perform zero-delay gate level simulation of the design</a:t>
            </a:r>
          </a:p>
          <a:p>
            <a:pPr lvl="2">
              <a:lnSpc>
                <a:spcPct val="120000"/>
              </a:lnSpc>
            </a:pPr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Dump VCD files after simulation</a:t>
            </a:r>
          </a:p>
          <a:p>
            <a:pPr lvl="2">
              <a:lnSpc>
                <a:spcPct val="120000"/>
              </a:lnSpc>
            </a:pPr>
            <a:endParaRPr lang="en-US" altLang="zh-TW" sz="80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TW" b="1" dirty="0"/>
              <a:t>Do power simulation of the gate level simulation</a:t>
            </a:r>
          </a:p>
          <a:p>
            <a:pPr lvl="2">
              <a:lnSpc>
                <a:spcPct val="120000"/>
              </a:lnSpc>
            </a:pPr>
            <a:r>
              <a:rPr lang="en-US" altLang="zh-TW" dirty="0"/>
              <a:t>To prevent compromising the result of PSC attack, only focus on the last(or first) round of AES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120917-BA38-0FC3-2B9E-C2B94996F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515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7B244A-0AAC-9828-3206-6AEDC6812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D556FA-7235-31B3-090C-7C5CA8D7A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Abstract</a:t>
            </a:r>
          </a:p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Threat Model</a:t>
            </a:r>
          </a:p>
          <a:p>
            <a:r>
              <a:rPr lang="en-US" altLang="zh-TW" dirty="0"/>
              <a:t>Methodology</a:t>
            </a:r>
          </a:p>
          <a:p>
            <a:pPr lvl="1"/>
            <a:r>
              <a:rPr lang="en-US" altLang="zh-TW" dirty="0"/>
              <a:t>ASICs - Runtime Tuning of Driven Strength</a:t>
            </a:r>
          </a:p>
          <a:p>
            <a:pPr lvl="1"/>
            <a:r>
              <a:rPr lang="en-US" altLang="zh-TW" dirty="0"/>
              <a:t>FPGA - Runtime Tuning of Driven Strength</a:t>
            </a:r>
          </a:p>
          <a:p>
            <a:pPr lvl="1"/>
            <a:r>
              <a:rPr lang="en-US" altLang="zh-TW" dirty="0"/>
              <a:t>CAD Flow for Design-Time Evaluation of ASIC Power Profile</a:t>
            </a:r>
          </a:p>
          <a:p>
            <a:pPr lvl="1"/>
            <a:r>
              <a:rPr lang="en-US" altLang="zh-TW" dirty="0"/>
              <a:t>CPA (Correlation Power Analysis) framework of security analysis</a:t>
            </a:r>
          </a:p>
          <a:p>
            <a:r>
              <a:rPr lang="en-US" altLang="zh-TW" dirty="0"/>
              <a:t>Experimental Result</a:t>
            </a:r>
          </a:p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53F770-C46F-3AF7-868A-3A7A496C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6601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1FB2FD-732E-8EFA-F750-A50F0EC2E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CAD Flow for Design-Time Evaluation of ASIC Power Profile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D2B671-D591-F39F-590C-2484C7957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TW" dirty="0"/>
              <a:t>Scope of simulation :</a:t>
            </a:r>
          </a:p>
          <a:p>
            <a:pPr>
              <a:lnSpc>
                <a:spcPct val="120000"/>
              </a:lnSpc>
            </a:pPr>
            <a:endParaRPr lang="en-US" altLang="zh-TW" sz="900" dirty="0"/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They leverage 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noise-free zero-delay simulation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endParaRPr lang="en-US" altLang="zh-TW" sz="800" b="1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T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he glitches(noises) are less relevant to tuning driven strength and VCCs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endParaRPr lang="en-US" altLang="zh-TW" sz="8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Tuning has significant impact on not only power profiles overall but glitching activities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endParaRPr lang="en-US" altLang="zh-TW" sz="8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TW" dirty="0"/>
              <a:t>In the noise-free zero-delay simulation, it is easy to extract the information of peak-power value which is important for PSC attackers</a:t>
            </a:r>
          </a:p>
          <a:p>
            <a:pPr>
              <a:lnSpc>
                <a:spcPct val="120000"/>
              </a:lnSpc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120917-BA38-0FC3-2B9E-C2B94996F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706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527BA1-8338-56A9-B42C-EF5596E90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CPA framework of security analysis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3C0191-CEBC-0836-2DD2-516EFF3C4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2400" dirty="0"/>
          </a:p>
          <a:p>
            <a:r>
              <a:rPr lang="en-US" altLang="zh-TW" sz="2400" dirty="0"/>
              <a:t>Use linear Pearson correlation coefficient (PCC)</a:t>
            </a:r>
          </a:p>
          <a:p>
            <a:endParaRPr lang="en-US" altLang="zh-TW" sz="800" dirty="0"/>
          </a:p>
          <a:p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Quantify the relationship between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-apple-system"/>
              </a:rPr>
              <a:t>actual power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 and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-apple-system"/>
              </a:rPr>
              <a:t>hypothetical power</a:t>
            </a:r>
          </a:p>
          <a:p>
            <a:endParaRPr lang="en-US" altLang="zh-TW" sz="800" b="1" i="0" dirty="0">
              <a:solidFill>
                <a:srgbClr val="333333"/>
              </a:solidFill>
              <a:effectLst/>
              <a:latin typeface="-apple-system"/>
            </a:endParaRPr>
          </a:p>
          <a:p>
            <a:pPr>
              <a:lnSpc>
                <a:spcPct val="120000"/>
              </a:lnSpc>
            </a:pPr>
            <a:r>
              <a:rPr lang="en-US" altLang="zh-TW" sz="2400" b="1" dirty="0">
                <a:solidFill>
                  <a:srgbClr val="333333"/>
                </a:solidFill>
                <a:latin typeface="-apple-system"/>
              </a:rPr>
              <a:t>H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-apple-system"/>
              </a:rPr>
              <a:t>ypothetical power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 can be obtained by 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-apple-system"/>
              </a:rPr>
              <a:t>all possible keys values 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(can use the </a:t>
            </a:r>
            <a:r>
              <a:rPr lang="en-US" altLang="zh-TW" sz="2400" i="0" dirty="0">
                <a:solidFill>
                  <a:srgbClr val="333333"/>
                </a:solidFill>
                <a:effectLst/>
                <a:latin typeface="-apple-system"/>
              </a:rPr>
              <a:t>above power analysis flow to get the most promising candidate for all bytes, and then concatenates them to form the guess of correct key value)</a:t>
            </a:r>
          </a:p>
          <a:p>
            <a:endParaRPr lang="zh-TW" altLang="en-US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D63D93-66D6-D5C6-28A2-3811729F9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9814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527BA1-8338-56A9-B42C-EF5596E90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CPA framework of security analysis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3C0191-CEBC-0836-2DD2-516EFF3C4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Steps: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b="1" dirty="0"/>
              <a:t>Build up HD (Hamming Distance) power model</a:t>
            </a:r>
          </a:p>
          <a:p>
            <a:pPr marL="457200" indent="-457200">
              <a:buFont typeface="+mj-lt"/>
              <a:buAutoNum type="arabicPeriod"/>
            </a:pPr>
            <a:endParaRPr lang="zh-TW" altLang="en-US" sz="2400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D63D93-66D6-D5C6-28A2-3811729F9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8420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6347F3-774A-DECF-314E-68962C1F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19249F-C5D7-3A0A-D9FC-E1DABB1BD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0" i="0" dirty="0">
                <a:solidFill>
                  <a:srgbClr val="333333"/>
                </a:solidFill>
                <a:effectLst/>
                <a:latin typeface="Calibri (本文)"/>
              </a:rPr>
              <a:t>In the experiment, they found that:</a:t>
            </a:r>
          </a:p>
          <a:p>
            <a:endParaRPr lang="en-US" altLang="zh-TW" sz="800" b="0" i="0" dirty="0">
              <a:solidFill>
                <a:srgbClr val="333333"/>
              </a:solidFill>
              <a:effectLst/>
              <a:latin typeface="Calibri (本文)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b="1" dirty="0">
                <a:solidFill>
                  <a:srgbClr val="333333"/>
                </a:solidFill>
                <a:latin typeface="Calibri (本文)"/>
              </a:rPr>
              <a:t>R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Calibri (本文)"/>
              </a:rPr>
              <a:t>untime tuning </a:t>
            </a:r>
            <a:r>
              <a:rPr lang="en-US" altLang="zh-TW" i="0" dirty="0">
                <a:solidFill>
                  <a:srgbClr val="333333"/>
                </a:solidFill>
                <a:effectLst/>
                <a:latin typeface="Calibri (本文)"/>
              </a:rPr>
              <a:t>is more effective than 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Calibri (本文)"/>
              </a:rPr>
              <a:t>static tuning </a:t>
            </a:r>
            <a:r>
              <a:rPr lang="en-US" altLang="zh-TW" i="0" dirty="0">
                <a:solidFill>
                  <a:srgbClr val="333333"/>
                </a:solidFill>
                <a:effectLst/>
                <a:latin typeface="Calibri (本文)"/>
              </a:rPr>
              <a:t>in both ASIC and FPGA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altLang="zh-TW" sz="900" i="0" dirty="0">
              <a:solidFill>
                <a:srgbClr val="333333"/>
              </a:solidFill>
              <a:effectLst/>
              <a:latin typeface="Calibri (本文)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Calibri (本文)"/>
              </a:rPr>
              <a:t>In FPGA, the AES core is rendered(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Calibri (本文)"/>
              </a:rPr>
              <a:t>呈現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Calibri (本文)"/>
              </a:rPr>
              <a:t>) &gt; 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Calibri (本文)"/>
              </a:rPr>
              <a:t>11.8x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Calibri (本文)"/>
              </a:rPr>
              <a:t> as 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Calibri (本文)"/>
              </a:rPr>
              <a:t>resilient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Calibri (本文)"/>
              </a:rPr>
              <a:t> as the untuned baseline design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altLang="zh-TW" sz="800" b="0" i="0" dirty="0">
              <a:solidFill>
                <a:srgbClr val="333333"/>
              </a:solidFill>
              <a:effectLst/>
              <a:latin typeface="Calibri (本文)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Calibri (本文)"/>
              </a:rPr>
              <a:t>In FPGA, 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Calibri (本文)"/>
              </a:rPr>
              <a:t>layout overhead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Calibri (本文)"/>
              </a:rPr>
              <a:t> is around 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Calibri (本文)"/>
              </a:rPr>
              <a:t>+10% critical path </a:t>
            </a:r>
            <a:r>
              <a:rPr lang="en-US" altLang="zh-TW" b="1" i="0" dirty="0" err="1">
                <a:solidFill>
                  <a:srgbClr val="333333"/>
                </a:solidFill>
                <a:effectLst/>
                <a:latin typeface="Calibri (本文)"/>
              </a:rPr>
              <a:t>dalay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Calibri (本文)"/>
              </a:rPr>
              <a:t> in the most resilient design, which is acceptable</a:t>
            </a:r>
          </a:p>
          <a:p>
            <a:pPr marL="0" indent="0">
              <a:buNone/>
            </a:pPr>
            <a:endParaRPr lang="en-US" altLang="zh-TW" b="0" i="0" dirty="0">
              <a:solidFill>
                <a:srgbClr val="333333"/>
              </a:solidFill>
              <a:effectLst/>
              <a:latin typeface="Calibri (本文)"/>
            </a:endParaRPr>
          </a:p>
          <a:p>
            <a:pPr marL="514350" indent="-514350">
              <a:buFont typeface="+mj-lt"/>
              <a:buAutoNum type="arabicPeriod"/>
            </a:pPr>
            <a:endParaRPr lang="zh-TW" altLang="en-US" dirty="0">
              <a:latin typeface="Calibri (本文)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FE65E4-4544-7775-1565-1B775DDE1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733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118F4F-3405-BFFD-FDFC-278FB3AC0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Abstract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9CB910-7914-BB86-A55B-E98D99716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400" b="1" dirty="0">
                <a:latin typeface="Calibri (本文)"/>
                <a:cs typeface="Calibri" panose="020F0502020204030204" pitchFamily="34" charset="0"/>
              </a:rPr>
              <a:t>Power side-channel (PSC) attacks </a:t>
            </a:r>
            <a:r>
              <a:rPr lang="en-US" altLang="zh-TW" sz="2400" dirty="0">
                <a:latin typeface="Calibri (本文)"/>
                <a:cs typeface="Calibri" panose="020F0502020204030204" pitchFamily="34" charset="0"/>
              </a:rPr>
              <a:t>are well-known threats to sensitive hardware like </a:t>
            </a:r>
            <a:r>
              <a:rPr lang="en-US" altLang="zh-TW" sz="2400" b="1" i="1" dirty="0">
                <a:latin typeface="Calibri (本文)"/>
                <a:cs typeface="Calibri" panose="020F0502020204030204" pitchFamily="34" charset="0"/>
              </a:rPr>
              <a:t>advanced encryption standard (AES) </a:t>
            </a:r>
            <a:r>
              <a:rPr lang="en-US" altLang="zh-TW" sz="2400" dirty="0">
                <a:latin typeface="Calibri (本文)"/>
                <a:cs typeface="Calibri" panose="020F0502020204030204" pitchFamily="34" charset="0"/>
              </a:rPr>
              <a:t>crypto cores</a:t>
            </a:r>
          </a:p>
          <a:p>
            <a:endParaRPr lang="en-US" altLang="zh-TW" sz="1200" dirty="0">
              <a:latin typeface="Calibri (本文)"/>
              <a:cs typeface="Calibri" panose="020F0502020204030204" pitchFamily="34" charset="0"/>
            </a:endParaRPr>
          </a:p>
          <a:p>
            <a:r>
              <a:rPr lang="en-US" altLang="zh-TW" sz="2400" dirty="0">
                <a:latin typeface="Calibri (本文)"/>
                <a:cs typeface="Calibri" panose="020F0502020204030204" pitchFamily="34" charset="0"/>
              </a:rPr>
              <a:t>Supply voltage (VCCs) has significant impact on power profiles, so lots of defensed strategy based on VCCs tuning have been proposed</a:t>
            </a:r>
          </a:p>
          <a:p>
            <a:endParaRPr lang="en-US" altLang="zh-TW" sz="1200" dirty="0">
              <a:latin typeface="Calibri (本文)"/>
              <a:cs typeface="Calibri" panose="020F0502020204030204" pitchFamily="34" charset="0"/>
            </a:endParaRPr>
          </a:p>
          <a:p>
            <a:r>
              <a:rPr lang="en-US" altLang="zh-TW" sz="2400" dirty="0">
                <a:latin typeface="Calibri (本文)"/>
                <a:cs typeface="Calibri" panose="020F0502020204030204" pitchFamily="34" charset="0"/>
              </a:rPr>
              <a:t>Driver strengths of cell also have direct and significant impact on power profiles, but was overlook in the past</a:t>
            </a:r>
          </a:p>
          <a:p>
            <a:endParaRPr lang="en-US" altLang="zh-TW" sz="1200" dirty="0">
              <a:latin typeface="Calibri (本文)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333333"/>
                </a:solidFill>
                <a:effectLst/>
                <a:latin typeface="Calibri (本文)"/>
              </a:rPr>
              <a:t>This paper proposes a novel working principle for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Calibri (本文)"/>
              </a:rPr>
              <a:t>PSC attack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Calibri (本文)"/>
              </a:rPr>
              <a:t> of jointly tuning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Calibri (本文)"/>
              </a:rPr>
              <a:t>driver strengths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Calibri (本文)"/>
              </a:rPr>
              <a:t> and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Calibri (本文)"/>
              </a:rPr>
              <a:t>VCCs</a:t>
            </a:r>
            <a:endParaRPr lang="zh-TW" altLang="en-US" sz="2400" dirty="0">
              <a:latin typeface="Calibri (本文)"/>
              <a:cs typeface="Calibri" panose="020F050202020403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E166959-3EE4-C85C-13CF-8B45F8FAA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6455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118F4F-3405-BFFD-FDFC-278FB3AC0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Abstract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9CB910-7914-BB86-A55B-E98D99716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The steps are listed below:</a:t>
            </a:r>
          </a:p>
          <a:p>
            <a:endParaRPr lang="en-US" altLang="zh-TW" sz="400" dirty="0">
              <a:latin typeface="-apple-system"/>
              <a:cs typeface="Calibri" panose="020F050202020403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Develop a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-apple-system"/>
              </a:rPr>
              <a:t>simple circuit-level scheme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 for tuning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Implement a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-apple-system"/>
              </a:rPr>
              <a:t>CAD flow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 for design-time evaluation of ASICs, enabling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-apple-system"/>
              </a:rPr>
              <a:t>security assessment 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of ICs before tape-out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Implement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-apple-system"/>
              </a:rPr>
              <a:t>correlation power analysis (CPS) framework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 for thoroughly security analysis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Implement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-apple-system"/>
              </a:rPr>
              <a:t>AES design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 in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-apple-system"/>
              </a:rPr>
              <a:t>ASIC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 and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-apple-system"/>
              </a:rPr>
              <a:t>FPGA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 fabrics under various tuning scenario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Summarize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-apple-system"/>
              </a:rPr>
              <a:t>design guideline for secure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 and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-apple-system"/>
              </a:rPr>
              <a:t>efficient joint tuning</a:t>
            </a:r>
            <a:endParaRPr lang="en-US" altLang="zh-TW" sz="24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latin typeface="-apple-system"/>
              <a:cs typeface="Calibri" panose="020F050202020403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E166959-3EE4-C85C-13CF-8B45F8FAA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501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6210E8-BAC4-2DA1-9117-AC49975C3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 – Side Channel Analysis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0EF93C-5299-19AE-F290-FA53E975E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TW" sz="2400" dirty="0">
                <a:latin typeface="Calibri (本文)"/>
              </a:rPr>
              <a:t>To protect sensitive data handled within integrated circuits (ICs), the use of cryptographic (crypto) modules is widely adopted</a:t>
            </a:r>
          </a:p>
          <a:p>
            <a:pPr>
              <a:lnSpc>
                <a:spcPct val="110000"/>
              </a:lnSpc>
            </a:pPr>
            <a:endParaRPr lang="en-US" altLang="zh-TW" sz="1800" dirty="0">
              <a:latin typeface="Calibri (本文)"/>
            </a:endParaRPr>
          </a:p>
          <a:p>
            <a:pPr>
              <a:lnSpc>
                <a:spcPct val="110000"/>
              </a:lnSpc>
            </a:pPr>
            <a:r>
              <a:rPr lang="en-US" altLang="zh-TW" sz="2400" b="0" i="0" dirty="0">
                <a:solidFill>
                  <a:srgbClr val="333333"/>
                </a:solidFill>
                <a:effectLst/>
                <a:latin typeface="Calibri (本文)"/>
              </a:rPr>
              <a:t>Once the attacker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Calibri (本文)"/>
              </a:rPr>
              <a:t>accesses to ICs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Calibri (本文)"/>
              </a:rPr>
              <a:t>, they can monitor the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Calibri (本文)"/>
              </a:rPr>
              <a:t>runtime behavior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Calibri (本文)"/>
              </a:rPr>
              <a:t> and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Calibri (本文)"/>
              </a:rPr>
              <a:t>physical interactions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Calibri (本文)"/>
              </a:rPr>
              <a:t> with the environment :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en-US" altLang="zh-TW" b="1" i="0" dirty="0">
                <a:solidFill>
                  <a:srgbClr val="333333"/>
                </a:solidFill>
                <a:effectLst/>
                <a:latin typeface="Calibri (本文)"/>
              </a:rPr>
              <a:t>Direct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Calibri (本文)"/>
              </a:rPr>
              <a:t> : measurement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en-US" altLang="zh-TW" b="1" i="0" dirty="0">
                <a:solidFill>
                  <a:srgbClr val="333333"/>
                </a:solidFill>
                <a:effectLst/>
                <a:latin typeface="Calibri (本文)"/>
              </a:rPr>
              <a:t>Remote/Indirect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Calibri (本文)"/>
              </a:rPr>
              <a:t> : software interface to embedded system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endParaRPr lang="en-US" altLang="zh-TW" sz="1800" b="0" i="0" dirty="0">
              <a:solidFill>
                <a:srgbClr val="333333"/>
              </a:solidFill>
              <a:effectLst/>
              <a:latin typeface="Calibri (本文)"/>
            </a:endParaRPr>
          </a:p>
          <a:p>
            <a:pPr>
              <a:lnSpc>
                <a:spcPct val="110000"/>
              </a:lnSpc>
            </a:pPr>
            <a:r>
              <a:rPr lang="en-US" altLang="zh-TW" sz="2400" b="0" i="0" dirty="0">
                <a:solidFill>
                  <a:srgbClr val="333333"/>
                </a:solidFill>
                <a:effectLst/>
                <a:latin typeface="Calibri (本文)"/>
              </a:rPr>
              <a:t>They can infer the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Calibri (本文)"/>
              </a:rPr>
              <a:t>secret key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Calibri (本文)"/>
              </a:rPr>
              <a:t> used for crypto modules</a:t>
            </a:r>
          </a:p>
          <a:p>
            <a:pPr marL="0" indent="0">
              <a:buNone/>
            </a:pPr>
            <a:endParaRPr lang="zh-TW" altLang="en-US" dirty="0">
              <a:latin typeface="Calibri (本文)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BB9982-D5F7-7E28-A300-EEAB357A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9376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6210E8-BAC4-2DA1-9117-AC49975C3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 – Side Channel Analysis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0EF93C-5299-19AE-F290-FA53E975E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b="1" i="0" dirty="0">
                <a:solidFill>
                  <a:srgbClr val="333333"/>
                </a:solidFill>
                <a:effectLst/>
                <a:latin typeface="Calibri (本文)"/>
              </a:rPr>
              <a:t>PCA (power channel analysis)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Calibri (本文)"/>
              </a:rPr>
              <a:t> is one kind of SCA (side channel analysis), and it has many types: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700" b="0" i="0" dirty="0">
              <a:solidFill>
                <a:srgbClr val="333333"/>
              </a:solidFill>
              <a:effectLst/>
              <a:latin typeface="Calibri (本文)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>
                <a:latin typeface="Calibri (本文)"/>
              </a:rPr>
              <a:t>CPA (correlation power analysis) </a:t>
            </a:r>
            <a:r>
              <a:rPr lang="en-US" altLang="zh-TW" i="1" dirty="0">
                <a:latin typeface="Calibri (本文)"/>
              </a:rPr>
              <a:t>(used in this paper!)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Calibri (本文)"/>
              </a:rPr>
              <a:t>DPA (differential power analysis)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Calibri (本文)"/>
              </a:rPr>
              <a:t>mutual information analysis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Calibri (本文)"/>
              </a:rPr>
              <a:t>machine learning-based techniques</a:t>
            </a:r>
            <a:br>
              <a:rPr lang="en-US" altLang="zh-TW" dirty="0">
                <a:latin typeface="Calibri (本文)"/>
              </a:rPr>
            </a:br>
            <a:endParaRPr lang="zh-TW" altLang="en-US" dirty="0">
              <a:latin typeface="Calibri (本文)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BB9982-D5F7-7E28-A300-EEAB357A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6779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6210E8-BAC4-2DA1-9117-AC49975C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309" y="-214511"/>
            <a:ext cx="10515600" cy="1325563"/>
          </a:xfrm>
        </p:spPr>
        <p:txBody>
          <a:bodyPr/>
          <a:lstStyle/>
          <a:p>
            <a:r>
              <a:rPr lang="en-US" altLang="zh-TW" dirty="0"/>
              <a:t>Introduction – Power Profile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0EF93C-5299-19AE-F290-FA53E975E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br>
              <a:rPr lang="en-US" altLang="zh-TW" dirty="0"/>
            </a:br>
            <a:endParaRPr lang="zh-TW" altLang="en-US" dirty="0">
              <a:latin typeface="Calibri (本文)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BB9982-D5F7-7E28-A300-EEAB357A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6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8804CA5-A250-D8F2-BE3D-D43E489C0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200" y="681037"/>
            <a:ext cx="7267927" cy="633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79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7365EB-0875-0843-FBB1-5292C04CC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Threat Model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F0E74B-F5A5-6A31-5946-B1899896A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sz="2400" dirty="0">
                <a:latin typeface="Calibri (本文)"/>
              </a:rPr>
              <a:t>Attackers are </a:t>
            </a:r>
            <a:r>
              <a:rPr lang="en-US" altLang="zh-TW" sz="2400" b="1" i="1" dirty="0">
                <a:latin typeface="Calibri (本文)"/>
              </a:rPr>
              <a:t>passive observers</a:t>
            </a:r>
            <a:r>
              <a:rPr lang="en-US" altLang="zh-TW" sz="2400" dirty="0">
                <a:latin typeface="Calibri (本文)"/>
              </a:rPr>
              <a:t>, which means that they have direct and indirect access to ASIC or FPGA without control</a:t>
            </a:r>
          </a:p>
          <a:p>
            <a:pPr>
              <a:lnSpc>
                <a:spcPct val="100000"/>
              </a:lnSpc>
            </a:pPr>
            <a:endParaRPr lang="en-US" altLang="zh-TW" sz="1200" dirty="0">
              <a:latin typeface="Calibri (本文)"/>
            </a:endParaRPr>
          </a:p>
          <a:p>
            <a:pPr>
              <a:lnSpc>
                <a:spcPct val="100000"/>
              </a:lnSpc>
            </a:pPr>
            <a:r>
              <a:rPr lang="en-US" altLang="zh-TW" sz="2400" dirty="0">
                <a:latin typeface="Calibri (本文)"/>
              </a:rPr>
              <a:t>Attackers can monitor the power consumption and the cipher-text, but has </a:t>
            </a:r>
            <a:r>
              <a:rPr lang="en-US" altLang="zh-TW" sz="2400" i="1" dirty="0">
                <a:latin typeface="Calibri (本文)"/>
              </a:rPr>
              <a:t>not control</a:t>
            </a:r>
            <a:r>
              <a:rPr lang="en-US" altLang="zh-TW" sz="2400" b="1" i="1" dirty="0">
                <a:latin typeface="Calibri (本文)"/>
              </a:rPr>
              <a:t> </a:t>
            </a:r>
            <a:r>
              <a:rPr lang="en-US" altLang="zh-TW" sz="2400" dirty="0">
                <a:latin typeface="Calibri (本文)"/>
              </a:rPr>
              <a:t>of plain-text and power supply</a:t>
            </a:r>
          </a:p>
          <a:p>
            <a:pPr>
              <a:lnSpc>
                <a:spcPct val="100000"/>
              </a:lnSpc>
            </a:pPr>
            <a:endParaRPr lang="en-US" altLang="zh-TW" sz="1200" dirty="0">
              <a:latin typeface="Calibri (本文)"/>
            </a:endParaRPr>
          </a:p>
          <a:p>
            <a:pPr>
              <a:lnSpc>
                <a:spcPct val="100000"/>
              </a:lnSpc>
            </a:pPr>
            <a:r>
              <a:rPr lang="en-US" altLang="zh-TW" sz="2400" b="0" i="0" dirty="0">
                <a:solidFill>
                  <a:srgbClr val="333333"/>
                </a:solidFill>
                <a:effectLst/>
                <a:latin typeface="Calibri (本文)"/>
              </a:rPr>
              <a:t>The operations of tuning are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Calibri (本文)"/>
              </a:rPr>
              <a:t>randomized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Calibri (本文)"/>
              </a:rPr>
              <a:t> (randomly switching between different tuning scenarios)</a:t>
            </a:r>
          </a:p>
          <a:p>
            <a:pPr>
              <a:lnSpc>
                <a:spcPct val="100000"/>
              </a:lnSpc>
            </a:pPr>
            <a:endParaRPr lang="en-US" altLang="zh-TW" sz="1200" b="0" i="0" dirty="0">
              <a:solidFill>
                <a:srgbClr val="333333"/>
              </a:solidFill>
              <a:effectLst/>
              <a:latin typeface="Calibri (本文)"/>
            </a:endParaRPr>
          </a:p>
          <a:p>
            <a:pPr>
              <a:lnSpc>
                <a:spcPct val="100000"/>
              </a:lnSpc>
            </a:pPr>
            <a:r>
              <a:rPr lang="en-US" altLang="zh-TW" sz="2400" dirty="0">
                <a:latin typeface="Calibri (本文)"/>
              </a:rPr>
              <a:t>Thus attackers cannot ascertain the specific </a:t>
            </a:r>
            <a:r>
              <a:rPr lang="en-US" altLang="zh-TW" sz="2400" b="1" dirty="0">
                <a:latin typeface="Calibri (本文)"/>
              </a:rPr>
              <a:t>driver strength </a:t>
            </a:r>
            <a:r>
              <a:rPr lang="en-US" altLang="zh-TW" sz="2400" dirty="0">
                <a:latin typeface="Calibri (本文)"/>
              </a:rPr>
              <a:t>and </a:t>
            </a:r>
            <a:r>
              <a:rPr lang="en-US" altLang="zh-TW" sz="2400" b="1" dirty="0">
                <a:latin typeface="Calibri (本文)"/>
              </a:rPr>
              <a:t>VCCs</a:t>
            </a:r>
            <a:r>
              <a:rPr lang="en-US" altLang="zh-TW" sz="2400" dirty="0">
                <a:latin typeface="Calibri (本文)"/>
              </a:rPr>
              <a:t> underlying for any particular point in time or operation</a:t>
            </a:r>
          </a:p>
          <a:p>
            <a:endParaRPr lang="en-US" altLang="zh-TW" dirty="0">
              <a:latin typeface="Calibri (本文)"/>
            </a:endParaRPr>
          </a:p>
          <a:p>
            <a:endParaRPr lang="zh-TW" altLang="en-US" dirty="0">
              <a:latin typeface="Calibri (本文)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148233-E4EA-F793-F095-C9F6950BF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4580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CC1C35-199D-4B88-EC2E-B998E46B4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Methodology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6126A8-D23D-9C06-3880-607CB0958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5800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en-US" altLang="zh-TW" dirty="0"/>
          </a:p>
          <a:p>
            <a:pPr>
              <a:lnSpc>
                <a:spcPct val="120000"/>
              </a:lnSpc>
            </a:pPr>
            <a:r>
              <a:rPr lang="en-US" altLang="zh-TW" dirty="0"/>
              <a:t>Registers are most relevant for PSC attacks, since they build up considerable correlation between the processed data and the observable power consumption</a:t>
            </a:r>
          </a:p>
          <a:p>
            <a:endParaRPr lang="en-US" altLang="zh-TW" dirty="0"/>
          </a:p>
          <a:p>
            <a:r>
              <a:rPr lang="en-US" altLang="zh-TW" dirty="0"/>
              <a:t>The AES keys also store in the registers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3FE683C-E3F4-DBF3-473E-F4DC1EE6F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4826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</TotalTime>
  <Words>1225</Words>
  <Application>Microsoft Office PowerPoint</Application>
  <PresentationFormat>寬螢幕</PresentationFormat>
  <Paragraphs>173</Paragraphs>
  <Slides>23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9" baseType="lpstr">
      <vt:lpstr>-apple-system</vt:lpstr>
      <vt:lpstr>Calibri (本文)</vt:lpstr>
      <vt:lpstr>Arial</vt:lpstr>
      <vt:lpstr>Calibri</vt:lpstr>
      <vt:lpstr>Calibri Light</vt:lpstr>
      <vt:lpstr>Office 佈景主題</vt:lpstr>
      <vt:lpstr>X-Volt: Joint Tuning of Driver Strengths and Supply Voltages Against Power Side-Channel Attacks</vt:lpstr>
      <vt:lpstr>Outline</vt:lpstr>
      <vt:lpstr>Abstract</vt:lpstr>
      <vt:lpstr>Abstract</vt:lpstr>
      <vt:lpstr>Introduction – Side Channel Analysis</vt:lpstr>
      <vt:lpstr>Introduction – Side Channel Analysis</vt:lpstr>
      <vt:lpstr>Introduction – Power Profile</vt:lpstr>
      <vt:lpstr>Threat Model</vt:lpstr>
      <vt:lpstr>Methodology</vt:lpstr>
      <vt:lpstr>ASICs - Runtime Tuning of Driven Strength</vt:lpstr>
      <vt:lpstr>ASICs - Runtime Tuning of Driven Strength</vt:lpstr>
      <vt:lpstr>ASICs - Runtime Tuning of VCCs</vt:lpstr>
      <vt:lpstr>FPGA - Runtime Tuning of Driven Strength</vt:lpstr>
      <vt:lpstr>FPGA - Runtime Tuning of Driven Strength</vt:lpstr>
      <vt:lpstr>FPGA - Runtime Tuning of Driven Strength</vt:lpstr>
      <vt:lpstr>FPGA - Runtime Tuning of VCCs</vt:lpstr>
      <vt:lpstr>CAD Flow for Design-Time Evaluation of ASIC Power Profile</vt:lpstr>
      <vt:lpstr>CAD Flow for Design-Time Evaluation of ASIC Power Profile</vt:lpstr>
      <vt:lpstr>CAD Flow for Design-Time Evaluation of ASIC Power Profile</vt:lpstr>
      <vt:lpstr>CAD Flow for Design-Time Evaluation of ASIC Power Profile</vt:lpstr>
      <vt:lpstr>CPA framework of security analysis</vt:lpstr>
      <vt:lpstr>CPA framework of security analysis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X-Volt: Joint Tuning of Driver Strengths and Supply Voltages Against Power Side-Channel Attacks</dc:title>
  <dc:creator>謝旻峰</dc:creator>
  <cp:lastModifiedBy>旻峰 謝</cp:lastModifiedBy>
  <cp:revision>153</cp:revision>
  <dcterms:created xsi:type="dcterms:W3CDTF">2023-05-29T10:52:31Z</dcterms:created>
  <dcterms:modified xsi:type="dcterms:W3CDTF">2023-05-31T17:19:57Z</dcterms:modified>
</cp:coreProperties>
</file>