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6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9" r:id="rId51"/>
    <p:sldId id="308" r:id="rId52"/>
    <p:sldId id="319" r:id="rId53"/>
    <p:sldId id="320" r:id="rId54"/>
    <p:sldId id="321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22" r:id="rId6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50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旻峰 謝" userId="bc524c72ad3a5f09" providerId="LiveId" clId="{3DD6CEF4-47B3-45EA-96B8-A93BDEE72BC1}"/>
    <pc:docChg chg="undo custSel modSld">
      <pc:chgData name="旻峰 謝" userId="bc524c72ad3a5f09" providerId="LiveId" clId="{3DD6CEF4-47B3-45EA-96B8-A93BDEE72BC1}" dt="2023-05-15T02:39:33.374" v="56" actId="14100"/>
      <pc:docMkLst>
        <pc:docMk/>
      </pc:docMkLst>
      <pc:sldChg chg="modNotesTx">
        <pc:chgData name="旻峰 謝" userId="bc524c72ad3a5f09" providerId="LiveId" clId="{3DD6CEF4-47B3-45EA-96B8-A93BDEE72BC1}" dt="2023-05-15T02:26:41.475" v="53" actId="20577"/>
        <pc:sldMkLst>
          <pc:docMk/>
          <pc:sldMk cId="2410928296" sldId="256"/>
        </pc:sldMkLst>
      </pc:sldChg>
      <pc:sldChg chg="modSp mod">
        <pc:chgData name="旻峰 謝" userId="bc524c72ad3a5f09" providerId="LiveId" clId="{3DD6CEF4-47B3-45EA-96B8-A93BDEE72BC1}" dt="2023-05-15T02:39:33.374" v="56" actId="14100"/>
        <pc:sldMkLst>
          <pc:docMk/>
          <pc:sldMk cId="3039806432" sldId="300"/>
        </pc:sldMkLst>
        <pc:picChg chg="mod">
          <ac:chgData name="旻峰 謝" userId="bc524c72ad3a5f09" providerId="LiveId" clId="{3DD6CEF4-47B3-45EA-96B8-A93BDEE72BC1}" dt="2023-05-15T02:39:33.374" v="56" actId="14100"/>
          <ac:picMkLst>
            <pc:docMk/>
            <pc:sldMk cId="3039806432" sldId="300"/>
            <ac:picMk id="12" creationId="{B364189D-7262-2B93-3CA0-D85ADC45164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5A79F-2C9B-4D67-A406-ABE0F7415E9B}" type="datetimeFigureOut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E117F-AF36-4B18-829E-4B624FA1DF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062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密西根大學</a:t>
            </a:r>
            <a:endParaRPr lang="en-US" altLang="zh-TW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麻省理工林肯實驗室</a:t>
            </a:r>
            <a:endParaRPr lang="en-US" altLang="zh-TW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維吉尼亞理工大學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E117F-AF36-4B18-829E-4B624FA1DF79}" type="slidenum">
              <a:rPr lang="zh-TW" altLang="en-US" smtClean="0"/>
              <a:t>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188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TW" altLang="en-US" dirty="0"/>
            </a:b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其中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(b)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的原因為當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clk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freq.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變大時，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driven pin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上的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capative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load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會變小，進而使得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max trans constraint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更容易滿足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E117F-AF36-4B18-829E-4B624FA1DF79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583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TW" altLang="en-US" dirty="0"/>
            </a:b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其中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(b)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的原因為當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clk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freq.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變大時，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driven pin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上的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capative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load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會變小，進而使得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max trans constraint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更容易滿足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E117F-AF36-4B18-829E-4B624FA1DF79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695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這個圖是以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column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為一個單位，縱軸是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距離平均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net length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差幾個標準差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，橫軸則代表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exploitable region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的大小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，而顏色則是代表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在某一個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exploitable region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大小下，距離平均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net length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差幾個標準差的機率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。</a:t>
            </a:r>
          </a:p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像是左上角的圖就是代表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: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在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exploitable region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小於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10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的狀況下，與距離平均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net length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插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7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個標準差出現的機率大約是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50%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。 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而一個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column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所有的機率相加會等於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100%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。</a:t>
            </a:r>
          </a:p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另外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heatmap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上的矩形為實現特定攻擊的區域以及可被利用的（安全關鍵線路，觸發空間）配對數量。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E117F-AF36-4B18-829E-4B624FA1DF79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697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53F0DD-1920-F7EF-D9FD-984D6A042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79962E-39E0-5B67-94D4-79CDB26EE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64850F-784D-8482-4750-A981766E0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E081-81DC-4EC6-9E0F-2DF0CF80AA3E}" type="datetime1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13B01B-7FC5-B2CB-A58F-0A35FEA33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DC89A7-694C-F0AF-F621-C3F1B8F7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72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0DBB83-E611-0D75-AABD-525C49868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31785BE-9205-1A53-5CD9-2ABAEC0FB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412401-A9A6-1350-EF25-C0E6B48C6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D119-4A25-427F-AC3A-031C1EBA5766}" type="datetime1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EFDFEB-7888-AAE6-BEC4-AE1C0395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983368-20B4-E719-216C-0C7EFFF32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74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8F2E487-9B14-EA12-ACF7-E017B1CA12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6773F6F-BF28-FD84-5C6A-3DEDFAD74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B19258-BF81-A694-D0EB-98A90187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BEFA-C363-4B6B-8818-DE41CB79FF30}" type="datetime1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F45B60-5B8B-AC25-623D-57C98EF91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14B0F9-97BF-48FE-BE52-A5273079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7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878174-9C41-EB35-A57A-3B3F3C858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52358B-DD44-4694-E54A-8AA4A2060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26A960-C528-C6D0-68A2-F77E729D3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B1F3-3B40-4558-98E2-856D6B94F332}" type="datetime1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5E02F8-F00C-483E-7F72-4C9F750F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C88660-1B08-3A77-5139-B684E1B7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11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A4BC2D-248C-F69F-F2CA-A19BA94C9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010075-E842-5471-1571-458981BD2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A2B92D-191C-54AB-179E-C063872A5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CEA3-0ED9-478A-A530-44DB9DE20D66}" type="datetime1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FFB03B-1F18-72F4-DEEF-04C8A9D9C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ADFFD5-1E88-6817-8A29-9ABC9C88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76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F0C369-3D21-819A-B22B-BABECC66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C8540D-90B5-B55A-0963-9AC5F61FE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03ACF0-CD38-FD01-00C9-7071084D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645821-A5D3-A80D-E61E-F6EB8C435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289F-C0BB-47F4-998A-FD1E351BB2D3}" type="datetime1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CF2E22-2A99-D4D2-F428-A24FFBDFD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EC90E4-A0BB-59B2-BE69-16D15AC11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21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7EA096-8A1A-EE90-216D-FD992CDB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E340CF-C915-C3DA-0B78-B9BB0AFC4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6582D3-8F4C-5DDF-482E-FAB90924D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7A060D8-7CF3-9E4B-C045-179A8A330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F4ED105-4241-2CFC-64C2-BE2FBE739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AA562D8-D69A-151D-5ED3-4FEABCB06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57B95-1704-4E3C-BBFC-02F40D6B5213}" type="datetime1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E2D05E4-1DAB-8C1B-5A10-440CE1F2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6BB5410-0F98-7632-7466-AA1D3886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93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89B535-1E15-8E32-2F24-55FBD678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DFA2811-FEEC-E421-A70F-BDDFDF9B4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1CA3-8A02-4123-8B98-D87EB48547DF}" type="datetime1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4FFFBF9-C2BD-233E-A732-3E590947A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8BE7D98-D79C-4181-2973-56B18A56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93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B287779-9CD1-3220-7DAE-5EFA7CDB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BFF9-735D-429B-90BF-18B3ABFB15A4}" type="datetime1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C04D3A4-72CD-D3A8-EB5E-1166021B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3FE8A8-44CD-7BBE-1054-51A383FF4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863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3D3EE4-34C3-C495-EC6C-B55EDC448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179946-F996-07F3-7A57-360951D3A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609B52-DCC2-5108-76C9-388A2B261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50CF29-9932-99C0-8C6C-65D7745C3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F6C1-0292-4748-AD50-71AB5A1980EE}" type="datetime1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3A4CA1-8173-FDCA-8BB6-C1A3E1B0E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333B34-CBC4-E894-7853-F0607A87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08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47E286-CFB7-F7B5-B7B0-B35E3A8D8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428F941-1B38-72B6-DC5C-955A46B7E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B7E5883-9965-ACC7-8FDD-2014B4250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25F232-09BD-F018-BC2F-4668C4222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CEE5-992E-4A44-9E97-24AC6C38FD38}" type="datetime1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958E5AC-D870-D1AF-2331-9121885A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F0119B-43D4-9779-BA49-96252BAB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1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B056FC7-0F4A-A035-AC8A-708E60F15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441A5A-10DB-E90C-4369-621A4ED9B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493C73-05C0-0D65-A033-754C85210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20864-2019-4A3B-B745-111F59A828CE}" type="datetime1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023911-5450-FD95-7E95-637BF2651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7170C1-BB35-CDDE-57EE-E14FF8474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5380F-B628-4BF3-BFEB-DE30B36C5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05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mit-ll/nemo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t-ll/gds2-scor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1177CF-5A62-0D3D-8159-8114BAB830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ICAS: an Extensive Framework for Estimating the Susceptibility of IC Layout to Additive Trojans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C9B3BB2-BD01-77D6-96CF-DBDCFFDDD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0525" y="4352831"/>
            <a:ext cx="5490949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TW" b="1" dirty="0"/>
              <a:t>Timothy Trippel</a:t>
            </a:r>
            <a:r>
              <a:rPr lang="en-US" altLang="zh-TW" dirty="0"/>
              <a:t>,   </a:t>
            </a:r>
            <a:r>
              <a:rPr lang="en-US" altLang="zh-TW" i="1" dirty="0"/>
              <a:t>University of Michigan</a:t>
            </a:r>
          </a:p>
          <a:p>
            <a:pPr algn="l"/>
            <a:r>
              <a:rPr lang="en-US" altLang="zh-TW" b="1" dirty="0"/>
              <a:t>Kang G. Shin</a:t>
            </a:r>
            <a:r>
              <a:rPr lang="en-US" altLang="zh-TW" dirty="0"/>
              <a:t>,        </a:t>
            </a:r>
            <a:r>
              <a:rPr lang="en-US" altLang="zh-TW" i="1" dirty="0"/>
              <a:t>University of Michigan</a:t>
            </a:r>
          </a:p>
          <a:p>
            <a:pPr algn="l"/>
            <a:r>
              <a:rPr lang="en-US" altLang="zh-TW" b="1" dirty="0"/>
              <a:t>Kevin B. Bush</a:t>
            </a:r>
            <a:r>
              <a:rPr lang="en-US" altLang="zh-TW" dirty="0"/>
              <a:t>,      </a:t>
            </a:r>
            <a:r>
              <a:rPr lang="en-US" altLang="zh-TW" i="1" dirty="0"/>
              <a:t>MIT Lincoln Laboratory</a:t>
            </a:r>
          </a:p>
          <a:p>
            <a:pPr algn="l"/>
            <a:r>
              <a:rPr lang="en-US" altLang="zh-TW" b="1" dirty="0"/>
              <a:t>Matthew Hicks</a:t>
            </a:r>
            <a:r>
              <a:rPr lang="en-US" altLang="zh-TW" dirty="0"/>
              <a:t>,   </a:t>
            </a:r>
            <a:r>
              <a:rPr lang="en-US" altLang="zh-TW" i="1" dirty="0"/>
              <a:t>Virginia Tech</a:t>
            </a:r>
            <a:endParaRPr lang="zh-TW" altLang="en-US" i="1" dirty="0"/>
          </a:p>
          <a:p>
            <a:pPr algn="l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0928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406B4-1A49-4B92-E770-593FBD89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4F960B-6A0E-C91D-D6C4-47F9AE556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Abstract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r>
              <a:rPr lang="en-US" altLang="zh-TW" dirty="0"/>
              <a:t>Two IC Defensive Approach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ICAS Attack Step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ICAS Framework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Discussion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A57A10-F1B3-9C9C-0D18-A0E0B0F5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249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58D57-1AB8-A15D-2A08-3B1D161F6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908" y="320675"/>
            <a:ext cx="11158183" cy="1325563"/>
          </a:xfrm>
        </p:spPr>
        <p:txBody>
          <a:bodyPr/>
          <a:lstStyle/>
          <a:p>
            <a:r>
              <a:rPr lang="en-US" altLang="zh-TW" dirty="0"/>
              <a:t>Two IC Defensive Approach : Undirected Defense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4B19FD3-E04F-D816-7AAC-BE740AF13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834" y="1328936"/>
            <a:ext cx="9468330" cy="5668859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555044-5225-7DAB-07C4-B9E82D0F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7" name="內容版面配置區 5">
            <a:extLst>
              <a:ext uri="{FF2B5EF4-FFF2-40B4-BE49-F238E27FC236}">
                <a16:creationId xmlns:a16="http://schemas.microsoft.com/office/drawing/2014/main" id="{DC9CC903-56F4-178B-6847-457C76E9C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34" y="1481336"/>
            <a:ext cx="9468330" cy="566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38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58D57-1AB8-A15D-2A08-3B1D161F6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908" y="320675"/>
            <a:ext cx="11158183" cy="1325563"/>
          </a:xfrm>
        </p:spPr>
        <p:txBody>
          <a:bodyPr/>
          <a:lstStyle/>
          <a:p>
            <a:r>
              <a:rPr lang="en-US" altLang="zh-TW" dirty="0"/>
              <a:t>Two IC Defensive Approach : Directed Defense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555044-5225-7DAB-07C4-B9E82D0F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F575832-4FDD-0BA5-C5FD-94B80C7755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665"/>
          <a:stretch/>
        </p:blipFill>
        <p:spPr>
          <a:xfrm>
            <a:off x="516908" y="1654649"/>
            <a:ext cx="11542113" cy="471011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D677B6F-4506-96FE-254C-6BD14C6DE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64" y="3429000"/>
            <a:ext cx="11442569" cy="281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6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406B4-1A49-4B92-E770-593FBD89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4F960B-6A0E-C91D-D6C4-47F9AE556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Abstract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Two IC Defensive Approach</a:t>
            </a:r>
          </a:p>
          <a:p>
            <a:r>
              <a:rPr lang="en-US" altLang="zh-TW" dirty="0"/>
              <a:t>ICAS Attack Step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ICAS Framework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Discussion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A57A10-F1B3-9C9C-0D18-A0E0B0F5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015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11AC9-62CC-9680-715C-27702D42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ICAS Attack Step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EE4039D-B622-8565-2D9C-2905ACEF2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342" y="1306449"/>
            <a:ext cx="7437315" cy="555155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55492A-E086-C683-20F5-C00089B53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290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30D788C-7E1E-8D5B-685D-75B44EBDF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7728"/>
          <a:stretch/>
        </p:blipFill>
        <p:spPr>
          <a:xfrm>
            <a:off x="2293919" y="1572915"/>
            <a:ext cx="7604162" cy="3281660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390873E-407E-7657-B2BA-A3A379F77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</a:rPr>
              <a:t>Challenge of Trojan Placement </a:t>
            </a:r>
            <a:b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</a:rPr>
            </a:br>
            <a:r>
              <a:rPr lang="en-US" altLang="zh-TW" i="0" dirty="0">
                <a:effectLst/>
                <a:latin typeface="Calibri Light (標題)"/>
              </a:rPr>
              <a:t>(ICAS’ </a:t>
            </a:r>
            <a:r>
              <a:rPr lang="en-US" altLang="zh-TW" i="0" dirty="0">
                <a:solidFill>
                  <a:srgbClr val="FF0000"/>
                </a:solidFill>
                <a:effectLst/>
                <a:latin typeface="Calibri Light (標題)"/>
              </a:rPr>
              <a:t>Trigger Space Metric</a:t>
            </a:r>
            <a:r>
              <a:rPr lang="en-US" altLang="zh-TW" i="0" dirty="0">
                <a:effectLst/>
                <a:latin typeface="Calibri Light (標題)"/>
              </a:rPr>
              <a:t>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E697AD-AE5B-532B-4B52-52FDD8AC5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EB4105E-053D-0095-D006-E9693FC63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369" r="13829"/>
          <a:stretch/>
        </p:blipFill>
        <p:spPr>
          <a:xfrm>
            <a:off x="838200" y="4991100"/>
            <a:ext cx="8400872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55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159631-AF8F-FF39-567F-64BB1108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i="0" dirty="0">
                <a:solidFill>
                  <a:srgbClr val="333333"/>
                </a:solidFill>
                <a:effectLst/>
              </a:rPr>
              <a:t>Challenge of Victim/Trojan Integration </a:t>
            </a:r>
            <a:br>
              <a:rPr lang="en-US" altLang="zh-TW" i="0" dirty="0">
                <a:solidFill>
                  <a:srgbClr val="333333"/>
                </a:solidFill>
                <a:effectLst/>
              </a:rPr>
            </a:br>
            <a:r>
              <a:rPr lang="en-US" altLang="zh-TW" i="0" dirty="0">
                <a:solidFill>
                  <a:srgbClr val="333333"/>
                </a:solidFill>
                <a:effectLst/>
              </a:rPr>
              <a:t>(ICAS’</a:t>
            </a:r>
            <a:r>
              <a:rPr lang="en-US" altLang="zh-TW" i="0" dirty="0">
                <a:solidFill>
                  <a:srgbClr val="FF0000"/>
                </a:solidFill>
                <a:effectLst/>
              </a:rPr>
              <a:t> Net Blockage Metric</a:t>
            </a:r>
            <a:r>
              <a:rPr lang="en-US" altLang="zh-TW" i="0" dirty="0">
                <a:solidFill>
                  <a:srgbClr val="333333"/>
                </a:solidFill>
                <a:effectLst/>
              </a:rPr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673232-22AA-6ED9-C790-35144727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E5E00FA-4A58-5048-74DD-2C2526E1E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(1) supposed the attacker knows all of the security-critical nets</a:t>
            </a:r>
            <a:endParaRPr kumimoji="0" lang="zh-TW" altLang="zh-TW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93DDA6F-104F-866C-1493-294F45309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483647" y="2147483647"/>
            <a:ext cx="12192000" cy="45720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Helvetica Neue"/>
              </a:rPr>
              <a:t> 留言</a:t>
            </a:r>
            <a:endParaRPr kumimoji="0" lang="zh-TW" altLang="zh-TW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(2) 攻擊者可能會尋找</a:t>
            </a:r>
            <a:r>
              <a:rPr kumimoji="0" lang="zh-TW" altLang="zh-TW" sz="12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security-criticla net的fan-in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來進行攻擊以此來增加隱匿性。</a:t>
            </a:r>
            <a:endParaRPr kumimoji="0" lang="zh-TW" altLang="zh-TW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(a) 但是這樣做可能會犧牲controlability，因此attacker需要更加複雜(更大)的trigger circuit (b) 但是這樣可能會增加"side channel analysis"或是"可視化"方法偵測出來的機會，同時也會降低 Trigger Space score 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(3) attacker要攻擊的話，一定要想辦法找到</a:t>
            </a:r>
            <a:r>
              <a:rPr kumimoji="0" lang="zh-TW" altLang="zh-TW" sz="12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open point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來繞到security-critical nets上。</a:t>
            </a:r>
            <a:endParaRPr kumimoji="0" lang="zh-TW" altLang="zh-TW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(a) 最差的狀況 : target security-critical net 或是他的 N-level-deep influencer 都沒有被 block到 (b) 最好的狀況 : target security-critical net 或是他的 N-level-deep influencer 都有被 block到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65283C3-32F8-82DC-91ED-E59F2E442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(1) supposed the attacker knows all of the security-critical nets</a:t>
            </a:r>
            <a:endParaRPr kumimoji="0" lang="zh-TW" altLang="zh-TW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BB622C0C-6000-9B2D-7635-AE551F68A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483647" y="2147483647"/>
            <a:ext cx="12192000" cy="45720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Helvetica Neue"/>
              </a:rPr>
              <a:t> 留言</a:t>
            </a:r>
            <a:endParaRPr kumimoji="0" lang="zh-TW" altLang="zh-TW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(2) 攻擊者可能會尋找</a:t>
            </a:r>
            <a:r>
              <a:rPr kumimoji="0" lang="zh-TW" altLang="zh-TW" sz="12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security-criticla net的fan-in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來進行攻擊以此來增加隱匿性。</a:t>
            </a:r>
            <a:endParaRPr kumimoji="0" lang="zh-TW" altLang="zh-TW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(a) 但是這樣做可能會犧牲controlability，因此attacker需要更加複雜(更大)的trigger circuit (b) 但是這樣可能會增加"side channel analysis"或是"可視化"方法偵測出來的機會，同時也會降低 Trigger Space score 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(3) attacker要攻擊的話，一定要想辦法找到</a:t>
            </a:r>
            <a:r>
              <a:rPr kumimoji="0" lang="zh-TW" altLang="zh-TW" sz="12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open point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來繞到security-critical nets上。</a:t>
            </a:r>
            <a:endParaRPr kumimoji="0" lang="zh-TW" altLang="zh-TW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(a) 最差的狀況 : target security-critical net 或是他的 N-level-deep influencer 都沒有被 block到 (b) 最好的狀況 : target security-critical net 或是他的 N-level-deep influencer 都有被 block到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09230BBE-9308-DCE2-8EB3-CECFC6D61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588"/>
          <a:stretch/>
        </p:blipFill>
        <p:spPr>
          <a:xfrm>
            <a:off x="475211" y="2603220"/>
            <a:ext cx="11241578" cy="353471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54D40344-4346-6810-EADD-7193E228FE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447"/>
          <a:stretch/>
        </p:blipFill>
        <p:spPr>
          <a:xfrm>
            <a:off x="475211" y="3429000"/>
            <a:ext cx="10588436" cy="254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2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E9C1ED-F533-BC17-059F-E3C7D1A16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</a:rPr>
              <a:t>Challenge of Intra-Trojan Routing </a:t>
            </a:r>
            <a:b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</a:rPr>
            </a:br>
            <a: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</a:rPr>
              <a:t>(ICAS’ </a:t>
            </a:r>
            <a:r>
              <a:rPr lang="en-US" altLang="zh-TW" i="0" dirty="0">
                <a:solidFill>
                  <a:srgbClr val="FF0000"/>
                </a:solidFill>
                <a:effectLst/>
                <a:latin typeface="Calibri Light (標題)"/>
              </a:rPr>
              <a:t>Routing Distance Metric</a:t>
            </a:r>
            <a: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</a:rPr>
              <a:t>)</a:t>
            </a:r>
            <a:endParaRPr lang="zh-TW" altLang="en-US" dirty="0">
              <a:latin typeface="Calibri Light (標題)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0A749B0D-2D58-9822-7B57-02E873795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3113"/>
          <a:stretch/>
        </p:blipFill>
        <p:spPr>
          <a:xfrm>
            <a:off x="316816" y="2203949"/>
            <a:ext cx="11558368" cy="371425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6056ED-40C1-D90D-5005-C5A50129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B398C37-193C-D4EF-0E6C-9DAD62A7C6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376" r="5482" b="1733"/>
          <a:stretch/>
        </p:blipFill>
        <p:spPr>
          <a:xfrm>
            <a:off x="316816" y="3124301"/>
            <a:ext cx="11255547" cy="261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E9C1ED-F533-BC17-059F-E3C7D1A16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</a:rPr>
              <a:t>Challenge of Intra-Trojan Routing </a:t>
            </a:r>
            <a:b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</a:rPr>
            </a:br>
            <a: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</a:rPr>
              <a:t>(ICAS’ </a:t>
            </a:r>
            <a:r>
              <a:rPr lang="en-US" altLang="zh-TW" i="0" dirty="0">
                <a:solidFill>
                  <a:srgbClr val="FF0000"/>
                </a:solidFill>
                <a:effectLst/>
                <a:latin typeface="Calibri Light (標題)"/>
              </a:rPr>
              <a:t>Routing Distance Metric</a:t>
            </a:r>
            <a: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</a:rPr>
              <a:t>)</a:t>
            </a:r>
            <a:endParaRPr lang="zh-TW" altLang="en-US" dirty="0">
              <a:latin typeface="Calibri Light (標題)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6056ED-40C1-D90D-5005-C5A50129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5B3BD00-B1C3-566D-E2FA-A580367D2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689" y="1959875"/>
            <a:ext cx="9700621" cy="453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63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E9C1ED-F533-BC17-059F-E3C7D1A16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</a:rPr>
              <a:t>Challenge of Intra-Trojan Routing </a:t>
            </a:r>
            <a:b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</a:rPr>
            </a:br>
            <a: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</a:rPr>
              <a:t>(ICAS’ </a:t>
            </a:r>
            <a:r>
              <a:rPr lang="en-US" altLang="zh-TW" i="0" dirty="0">
                <a:solidFill>
                  <a:srgbClr val="FF0000"/>
                </a:solidFill>
                <a:effectLst/>
                <a:latin typeface="Calibri Light (標題)"/>
              </a:rPr>
              <a:t>Routing Distance Metric</a:t>
            </a:r>
            <a: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</a:rPr>
              <a:t>)</a:t>
            </a:r>
            <a:endParaRPr lang="zh-TW" altLang="en-US" dirty="0">
              <a:latin typeface="Calibri Light (標題)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6056ED-40C1-D90D-5005-C5A50129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D786E9F-2FE9-B975-0622-7ACFB6E50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49" y="2844715"/>
            <a:ext cx="10871701" cy="185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3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406B4-1A49-4B92-E770-593FBD89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4F960B-6A0E-C91D-D6C4-47F9AE556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Abstract</a:t>
            </a:r>
          </a:p>
          <a:p>
            <a:r>
              <a:rPr lang="en-US" altLang="zh-TW" dirty="0"/>
              <a:t>Background</a:t>
            </a:r>
          </a:p>
          <a:p>
            <a:r>
              <a:rPr lang="en-US" altLang="zh-TW" dirty="0"/>
              <a:t>Two IC Defensive Approach</a:t>
            </a:r>
          </a:p>
          <a:p>
            <a:r>
              <a:rPr lang="en-US" altLang="zh-TW" dirty="0"/>
              <a:t>ICAS Attack Step</a:t>
            </a:r>
          </a:p>
          <a:p>
            <a:r>
              <a:rPr lang="en-US" altLang="zh-TW" dirty="0"/>
              <a:t>ICAS Framework</a:t>
            </a:r>
          </a:p>
          <a:p>
            <a:r>
              <a:rPr lang="en-US" altLang="zh-TW" dirty="0"/>
              <a:t>Evaluation</a:t>
            </a:r>
          </a:p>
          <a:p>
            <a:r>
              <a:rPr lang="en-US" altLang="zh-TW" dirty="0"/>
              <a:t>Discussion</a:t>
            </a:r>
          </a:p>
          <a:p>
            <a:r>
              <a:rPr lang="en-US" altLang="zh-TW" dirty="0"/>
              <a:t>Conclusion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A57A10-F1B3-9C9C-0D18-A0E0B0F5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405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406B4-1A49-4B92-E770-593FBD89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4F960B-6A0E-C91D-D6C4-47F9AE556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Abstract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Two IC Defensive Approach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ICAS Attack Step</a:t>
            </a:r>
          </a:p>
          <a:p>
            <a:r>
              <a:rPr lang="en-US" altLang="zh-TW" dirty="0"/>
              <a:t>ICAS Framework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Discussion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A57A10-F1B3-9C9C-0D18-A0E0B0F5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268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B219A9F5-0746-E14B-CBA5-84E98C9C7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373248" y="572269"/>
            <a:ext cx="7824852" cy="628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A3B1323-668C-3E99-B191-222ED91B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ICAS Framework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591D08-4E68-4590-21C5-1749A5B87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1691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D88AF-5F4F-E6FA-C4D1-69CFE694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ICAS Framework : Nemo (</a:t>
            </a:r>
            <a:r>
              <a:rPr lang="en-US" altLang="zh-TW" dirty="0">
                <a:hlinkClick r:id="rId2"/>
              </a:rPr>
              <a:t>Source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E1421FA-A95A-4C0C-1800-F1AEDA428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974" y="2324100"/>
            <a:ext cx="12141911" cy="318770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DFB9E4-CACB-EDA1-6622-2AEDFDE1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91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D88AF-5F4F-E6FA-C4D1-69CFE6948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8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Nemo : </a:t>
            </a:r>
            <a:r>
              <a:rPr lang="en-US" altLang="zh-TW" sz="3200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  <a:t>Annotating Security-Critical Signals in the RTL Netlist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DFB9E4-CACB-EDA1-6622-2AEDFDE1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300D33FA-0F18-E89B-4429-6183FA9A8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9612"/>
            <a:ext cx="10515600" cy="5171863"/>
          </a:xfrm>
        </p:spPr>
      </p:pic>
    </p:spTree>
    <p:extLst>
      <p:ext uri="{BB962C8B-B14F-4D97-AF65-F5344CB8AC3E}">
        <p14:creationId xmlns:p14="http://schemas.microsoft.com/office/powerpoint/2010/main" val="2874888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D88AF-5F4F-E6FA-C4D1-69CFE6948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8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Nemo : </a:t>
            </a:r>
            <a:r>
              <a:rPr lang="zh-TW" altLang="en-US" sz="2800" i="0" dirty="0">
                <a:solidFill>
                  <a:srgbClr val="333333"/>
                </a:solidFill>
                <a:effectLst/>
                <a:latin typeface="Calibri Light (標題)"/>
              </a:rPr>
              <a:t>在</a:t>
            </a:r>
            <a:r>
              <a:rPr lang="en-US" altLang="zh-TW" sz="2800" i="0" dirty="0">
                <a:solidFill>
                  <a:srgbClr val="333333"/>
                </a:solidFill>
                <a:effectLst/>
                <a:latin typeface="Calibri Light (標題)"/>
              </a:rPr>
              <a:t>P&amp;R Netlist</a:t>
            </a:r>
            <a:r>
              <a:rPr lang="zh-TW" altLang="en-US" sz="2800" i="0" dirty="0">
                <a:solidFill>
                  <a:srgbClr val="333333"/>
                </a:solidFill>
                <a:effectLst/>
                <a:latin typeface="Calibri Light (標題)"/>
              </a:rPr>
              <a:t>中分辨出哪些是</a:t>
            </a:r>
            <a:r>
              <a:rPr lang="en-US" altLang="zh-TW" sz="2800" i="0" dirty="0">
                <a:solidFill>
                  <a:srgbClr val="333333"/>
                </a:solidFill>
                <a:effectLst/>
                <a:latin typeface="Calibri Light (標題)"/>
              </a:rPr>
              <a:t>Security-Critical Signals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DFB9E4-CACB-EDA1-6622-2AEDFDE1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0641277-E127-EA60-5016-727D02955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28" y="2387078"/>
            <a:ext cx="10935343" cy="328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8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D88AF-5F4F-E6FA-C4D1-69CFE6948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8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Nemo :</a:t>
            </a:r>
            <a:r>
              <a:rPr lang="en-US" altLang="zh-TW" sz="5400" dirty="0"/>
              <a:t> </a:t>
            </a:r>
            <a:r>
              <a:rPr lang="en-US" altLang="zh-TW" sz="2800" i="0" dirty="0">
                <a:solidFill>
                  <a:srgbClr val="333333"/>
                </a:solidFill>
                <a:effectLst/>
                <a:latin typeface="Calibri Light (標題)"/>
              </a:rPr>
              <a:t>Implementation</a:t>
            </a:r>
            <a:endParaRPr lang="zh-TW" altLang="en-US" sz="2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DFB9E4-CACB-EDA1-6622-2AEDFDE1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9D8803D-A443-3D0C-73D5-ABE497958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37" y="2628830"/>
            <a:ext cx="11654125" cy="200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79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D88AF-5F4F-E6FA-C4D1-69CFE694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ICAS Framework : GDSII-Score (</a:t>
            </a:r>
            <a:r>
              <a:rPr lang="en-US" altLang="zh-TW" dirty="0">
                <a:hlinkClick r:id="rId2"/>
              </a:rPr>
              <a:t>Source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DFB9E4-CACB-EDA1-6622-2AEDFDE1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BECFF83-3DF5-0DF4-3357-53FDF9FFAD44}"/>
              </a:ext>
            </a:extLst>
          </p:cNvPr>
          <p:cNvSpPr txBox="1"/>
          <p:nvPr/>
        </p:nvSpPr>
        <p:spPr>
          <a:xfrm>
            <a:off x="1263650" y="2082800"/>
            <a:ext cx="9664700" cy="1132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→ GDSII-Score</a:t>
            </a:r>
            <a:r>
              <a:rPr lang="zh-TW" altLang="en-US" sz="240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是一個可以計算</a:t>
            </a:r>
            <a:r>
              <a:rPr lang="en-US" altLang="zh-TW" sz="240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security metrics</a:t>
            </a:r>
            <a:r>
              <a:rPr lang="zh-TW" altLang="en-US" sz="240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40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extensible Python framework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4662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487C74-4DCD-BDC5-FCD4-80B84331A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alibri Light (標題)"/>
              </a:rPr>
              <a:t>GDSII-Score : 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Calibri Light (標題)"/>
              </a:rPr>
              <a:t>Trigger Space</a:t>
            </a:r>
            <a:br>
              <a:rPr lang="en-US" altLang="zh-TW" b="1" i="0" dirty="0">
                <a:solidFill>
                  <a:srgbClr val="333333"/>
                </a:solidFill>
                <a:effectLst/>
                <a:latin typeface="Calibri Light (標題)"/>
              </a:rPr>
            </a:br>
            <a:r>
              <a:rPr lang="en-US" altLang="zh-TW" b="1" i="0" dirty="0">
                <a:solidFill>
                  <a:srgbClr val="333333"/>
                </a:solidFill>
                <a:effectLst/>
                <a:latin typeface="Calibri Light (標題)"/>
              </a:rPr>
              <a:t>                        </a:t>
            </a:r>
            <a:r>
              <a:rPr lang="en-US" altLang="zh-TW" sz="2800" i="0" dirty="0">
                <a:solidFill>
                  <a:srgbClr val="333333"/>
                </a:solidFill>
                <a:effectLst/>
                <a:latin typeface="Calibri Light (標題)"/>
              </a:rPr>
              <a:t>(Estimate the challenge of Trojan Placement)</a:t>
            </a:r>
            <a:endParaRPr lang="zh-TW" altLang="en-US" dirty="0">
              <a:latin typeface="Calibri Light (標題)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9434901-909E-DEE5-51D4-61E525C92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386" y="2574131"/>
            <a:ext cx="11890514" cy="2898775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775EE5-8F3A-609A-678D-67B638AD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330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487C74-4DCD-BDC5-FCD4-80B84331A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7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Calibri Light (標題)"/>
              </a:rPr>
              <a:t>GDSII-Score : 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Calibri Light (標題)"/>
              </a:rPr>
              <a:t>Net Blockage</a:t>
            </a:r>
            <a:br>
              <a:rPr lang="en-US" altLang="zh-TW" b="1" i="0" dirty="0">
                <a:solidFill>
                  <a:srgbClr val="333333"/>
                </a:solidFill>
                <a:effectLst/>
                <a:latin typeface="Calibri Light (標題)"/>
              </a:rPr>
            </a:br>
            <a:r>
              <a:rPr lang="en-US" altLang="zh-TW" b="1" i="0" dirty="0">
                <a:solidFill>
                  <a:srgbClr val="333333"/>
                </a:solidFill>
                <a:effectLst/>
                <a:latin typeface="Calibri Light (標題)"/>
              </a:rPr>
              <a:t>                        </a:t>
            </a:r>
            <a:r>
              <a:rPr lang="en-US" altLang="zh-TW" sz="2800" i="0" dirty="0">
                <a:solidFill>
                  <a:srgbClr val="333333"/>
                </a:solidFill>
                <a:effectLst/>
                <a:latin typeface="Calibri Light (標題)"/>
              </a:rPr>
              <a:t>(</a:t>
            </a:r>
            <a:r>
              <a:rPr lang="zh-TW" altLang="en-US" sz="280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考量將</a:t>
            </a:r>
            <a:r>
              <a:rPr lang="en-US" altLang="zh-TW" sz="280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</a:t>
            </a:r>
            <a:r>
              <a:rPr lang="zh-TW" altLang="en-US" sz="280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繞到</a:t>
            </a:r>
            <a:r>
              <a:rPr lang="en-US" altLang="zh-TW" sz="280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open point</a:t>
            </a:r>
            <a:r>
              <a:rPr lang="zh-TW" altLang="en-US" sz="280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的困難度</a:t>
            </a:r>
            <a:r>
              <a:rPr lang="en-US" altLang="zh-TW" sz="2800" i="0" dirty="0">
                <a:solidFill>
                  <a:srgbClr val="333333"/>
                </a:solidFill>
                <a:effectLst/>
                <a:latin typeface="Calibri Light (標題)"/>
              </a:rPr>
              <a:t>)</a:t>
            </a:r>
            <a:endParaRPr lang="zh-TW" altLang="en-US" dirty="0">
              <a:latin typeface="Calibri Light (標題)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775EE5-8F3A-609A-678D-67B638AD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BC92D07-C292-9B04-D07F-5ABFFB6E8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9" y="2296473"/>
            <a:ext cx="11859611" cy="345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00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E87352-6B58-F204-477E-08FDFB36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 Blockage : Same Layer Blockage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46F236DA-AFBD-9F08-C78E-0D01A79F1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992" y="1934255"/>
            <a:ext cx="11273816" cy="455862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038913-56BD-2E67-FB90-16139AD8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89E681A-D491-0876-E0FA-E1A079AB6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924" y="461776"/>
            <a:ext cx="3057952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5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406B4-1A49-4B92-E770-593FBD89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4F960B-6A0E-C91D-D6C4-47F9AE556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Abstract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Two IC Defensive Approach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ICAS Attack Step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ICAS Framework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Discussion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5B9CAC-4C63-960A-A169-12217324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804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E87352-6B58-F204-477E-08FDFB36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 Blockage : Adjacent Layer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038913-56BD-2E67-FB90-16139AD8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C0C0B1-EDFE-08AE-0A27-71BE12E27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498" y="380092"/>
            <a:ext cx="3716310" cy="132556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E104038-D4D9-59B7-D449-469F440EC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06" y="2381114"/>
            <a:ext cx="11553388" cy="362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185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E87352-6B58-F204-477E-08FDFB36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 Blockage : Overall Net Blockage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038913-56BD-2E67-FB90-16139AD8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1E819D5-C1DD-7272-9C24-7D497A182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072" y="1771253"/>
            <a:ext cx="7321856" cy="450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37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DD1430-FCAE-55EC-A3C1-2779F31F8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alibri Light (標題)"/>
              </a:rPr>
              <a:t>GDSII-Score : 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Calibri Light (標題)"/>
              </a:rPr>
              <a:t>Routing Distance</a:t>
            </a:r>
            <a:br>
              <a:rPr lang="en-US" altLang="zh-TW" b="1" i="0" dirty="0">
                <a:solidFill>
                  <a:srgbClr val="333333"/>
                </a:solidFill>
                <a:effectLst/>
                <a:latin typeface="Calibri Light (標題)"/>
              </a:rPr>
            </a:br>
            <a:r>
              <a:rPr lang="en-US" altLang="zh-TW" b="1" i="0" dirty="0">
                <a:solidFill>
                  <a:srgbClr val="333333"/>
                </a:solidFill>
                <a:effectLst/>
                <a:latin typeface="Calibri Light (標題)"/>
              </a:rPr>
              <a:t>                        </a:t>
            </a:r>
            <a:r>
              <a:rPr lang="en-US" altLang="zh-TW" sz="2800" i="0" dirty="0">
                <a:solidFill>
                  <a:srgbClr val="333333"/>
                </a:solidFill>
                <a:effectLst/>
                <a:latin typeface="Calibri Light (標題)"/>
              </a:rPr>
              <a:t>(</a:t>
            </a:r>
            <a:r>
              <a:rPr lang="zh-TW" altLang="en-US" sz="280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考量讓</a:t>
            </a:r>
            <a:r>
              <a:rPr lang="en-US" altLang="zh-TW" sz="280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</a:t>
            </a:r>
            <a:r>
              <a:rPr lang="zh-TW" altLang="en-US" sz="280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符合</a:t>
            </a:r>
            <a:r>
              <a:rPr lang="en-US" altLang="zh-TW" sz="280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timing constraint</a:t>
            </a:r>
            <a:r>
              <a:rPr lang="zh-TW" altLang="en-US" sz="280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的困難度</a:t>
            </a:r>
            <a:r>
              <a:rPr lang="en-US" altLang="zh-TW" sz="2800" i="0" dirty="0">
                <a:solidFill>
                  <a:srgbClr val="333333"/>
                </a:solidFill>
                <a:effectLst/>
                <a:latin typeface="Calibri Light (標題)"/>
              </a:rPr>
              <a:t>)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AF005F5-4835-4150-ABCA-779D3AE07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8392"/>
          <a:stretch/>
        </p:blipFill>
        <p:spPr>
          <a:xfrm>
            <a:off x="607301" y="2633118"/>
            <a:ext cx="10977398" cy="311998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ABDF41-683E-1631-6354-D95DDB25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9704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DD1430-FCAE-55EC-A3C1-2779F31F8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alibri Light (標題)"/>
              </a:rPr>
              <a:t>GDSII-Score : 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Calibri Light (標題)"/>
              </a:rPr>
              <a:t>Routing Distance</a:t>
            </a:r>
            <a:br>
              <a:rPr lang="en-US" altLang="zh-TW" b="1" i="0" dirty="0">
                <a:solidFill>
                  <a:srgbClr val="333333"/>
                </a:solidFill>
                <a:effectLst/>
                <a:latin typeface="Calibri Light (標題)"/>
              </a:rPr>
            </a:br>
            <a:r>
              <a:rPr lang="en-US" altLang="zh-TW" b="1" i="0" dirty="0">
                <a:solidFill>
                  <a:srgbClr val="333333"/>
                </a:solidFill>
                <a:effectLst/>
                <a:latin typeface="Calibri Light (標題)"/>
              </a:rPr>
              <a:t>                        </a:t>
            </a:r>
            <a:r>
              <a:rPr lang="en-US" altLang="zh-TW" sz="2800" i="0" dirty="0">
                <a:solidFill>
                  <a:srgbClr val="333333"/>
                </a:solidFill>
                <a:effectLst/>
                <a:latin typeface="Calibri Light (標題)"/>
              </a:rPr>
              <a:t>(</a:t>
            </a:r>
            <a:r>
              <a:rPr lang="zh-TW" altLang="en-US" sz="280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考量讓</a:t>
            </a:r>
            <a:r>
              <a:rPr lang="en-US" altLang="zh-TW" sz="280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</a:t>
            </a:r>
            <a:r>
              <a:rPr lang="zh-TW" altLang="en-US" sz="280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符合</a:t>
            </a:r>
            <a:r>
              <a:rPr lang="en-US" altLang="zh-TW" sz="280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timing constraint</a:t>
            </a:r>
            <a:r>
              <a:rPr lang="zh-TW" altLang="en-US" sz="280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的困難度</a:t>
            </a:r>
            <a:r>
              <a:rPr lang="en-US" altLang="zh-TW" sz="2800" i="0" dirty="0">
                <a:solidFill>
                  <a:srgbClr val="333333"/>
                </a:solidFill>
                <a:effectLst/>
                <a:latin typeface="Calibri Light (標題)"/>
              </a:rPr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ABDF41-683E-1631-6354-D95DDB25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A9F11B5-BEE0-18AF-4BAA-9A076BB84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611" y="2352552"/>
            <a:ext cx="9530778" cy="400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7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406B4-1A49-4B92-E770-593FBD89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4F960B-6A0E-C91D-D6C4-47F9AE556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Abstract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Two IC Defensive Approach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ICAS Attack Step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ICAS Framework</a:t>
            </a:r>
          </a:p>
          <a:p>
            <a:r>
              <a:rPr lang="en-US" altLang="zh-TW" dirty="0"/>
              <a:t>Evaluation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Discussion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A57A10-F1B3-9C9C-0D18-A0E0B0F5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5588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53E32-0CB3-CF9C-331F-903A3AAD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: Experimental Setup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E37B67D-7E3A-A520-682A-926E36556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557" y="2472873"/>
            <a:ext cx="9714885" cy="310129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E58CE0-3FAA-8A6B-F806-2166E1CB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0191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53E32-0CB3-CF9C-331F-903A3AAD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: Experimental Setup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E58CE0-3FAA-8A6B-F806-2166E1CB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14C5D78C-90EE-2D37-6D1F-DBB45504B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718" y="2137089"/>
            <a:ext cx="10649198" cy="3772859"/>
          </a:xfrm>
        </p:spPr>
      </p:pic>
    </p:spTree>
    <p:extLst>
      <p:ext uri="{BB962C8B-B14F-4D97-AF65-F5344CB8AC3E}">
        <p14:creationId xmlns:p14="http://schemas.microsoft.com/office/powerpoint/2010/main" val="20624588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53E32-0CB3-CF9C-331F-903A3AAD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: Experimental Setup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E58CE0-3FAA-8A6B-F806-2166E1CB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36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5686A60-8622-5691-DC1D-CEBC16BF39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579"/>
          <a:stretch/>
        </p:blipFill>
        <p:spPr>
          <a:xfrm>
            <a:off x="432954" y="2401094"/>
            <a:ext cx="11326092" cy="330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176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53E32-0CB3-CF9C-331F-903A3AAD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: Experimental Setup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E58CE0-3FAA-8A6B-F806-2166E1CB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37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6BE96CE-ECF5-FB52-7E4B-A14DA5D26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0" y="2458953"/>
            <a:ext cx="11620519" cy="248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119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53E32-0CB3-CF9C-331F-903A3AAD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: Experimental Setup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E58CE0-3FAA-8A6B-F806-2166E1CB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38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221BAA9-F755-9C29-42A0-34BC1B157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87" y="2169969"/>
            <a:ext cx="9916826" cy="290839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C7472EFE-50C7-A9C4-C9F3-6F34F8914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560" y="2787434"/>
            <a:ext cx="9320880" cy="208232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26DEF5B-D2A4-12EA-63D2-AEA4FD7A6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560" y="2801722"/>
            <a:ext cx="8729119" cy="277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47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B53C68-44E2-0601-6A08-87F2509E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Abstract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CF1312-2108-DA0F-405E-8DCFE153F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transistor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dimension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隨著製程的進步愈來愈小，在提升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performance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以及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density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的同時，同樣也降低的可信度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(trust)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。可信度的降低是因為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black box nature of fabricated IC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。因此我們必須也要保護我們的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physical design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b="0" i="0" dirty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TW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這篇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paper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提出了一個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IC Attack Surface (ICAS)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extensive IC layout security analysis tool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ICAS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會藉由考慮各種插入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trojan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的方式來評估這個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physical design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是否安全。 他的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ideal score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為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，分數愈低代表會需要花費更多的精力來攻擊這個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design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7DFC0E-A0AE-ACAE-E381-6AF5E80E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4145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53E32-0CB3-CF9C-331F-903A3AAD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: Experimental Setup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E58CE0-3FAA-8A6B-F806-2166E1CB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39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1B0B6EA-6CF7-5571-3C77-A39F6A41A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45" y="1865156"/>
            <a:ext cx="9174509" cy="413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50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53E32-0CB3-CF9C-331F-903A3AAD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: Experimental Setup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E58CE0-3FAA-8A6B-F806-2166E1CB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40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5B6B28A-CBFF-3C05-3996-F548A0219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451" y="1610801"/>
            <a:ext cx="10115097" cy="219821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CE3171B-2CA1-3BD7-FC84-D3665128F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801" y="3529122"/>
            <a:ext cx="10349820" cy="169047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40D8281-3C5D-3B9F-7064-11FEC6757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801" y="4791000"/>
            <a:ext cx="10738265" cy="193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DE8B8B63-E6F0-3CB3-17F0-23939325D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1220"/>
            <a:ext cx="11293901" cy="311555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002B299-4505-B38F-63BA-C9C8CE016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4272382"/>
            <a:ext cx="8305799" cy="135118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1CE9BD5-528A-8CB1-6F92-04E78EAA1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491720"/>
            <a:ext cx="9902499" cy="135118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94BBC41-BEEF-7B69-AB48-AA23789BC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: Undirected Defense Coverage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8DB255-CCE7-1167-A363-54BE4C55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41</a:t>
            </a:fld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364189D-7262-2B93-3CA0-D85ADC4516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914" y="476860"/>
            <a:ext cx="10794948" cy="457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0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CA5BCA67-DD99-FD0F-FA41-78A45DF87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00" y="2713252"/>
            <a:ext cx="7024722" cy="263112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ABB770F-534E-689F-0259-45117C5F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alibri Light (標題)"/>
                <a:ea typeface="微軟正黑體" panose="020B0604030504040204" pitchFamily="34" charset="-120"/>
              </a:rPr>
              <a:t>Undirected Defense : 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  <a:t>Trigger Space Analysis </a:t>
            </a:r>
            <a:b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</a:br>
            <a: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  <a:t>                      </a:t>
            </a:r>
            <a:r>
              <a:rPr lang="en-US" altLang="zh-TW" sz="2800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  <a:t>(15</a:t>
            </a:r>
            <a:r>
              <a:rPr lang="zh-TW" altLang="en-US" sz="2800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  <a:t>個不同的</a:t>
            </a:r>
            <a:r>
              <a:rPr lang="en-US" altLang="zh-TW" sz="2800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  <a:t>OR1200 layouts)</a:t>
            </a:r>
            <a:endParaRPr lang="zh-TW" altLang="en-US" sz="2800" dirty="0">
              <a:latin typeface="Calibri Light (標題)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7442F1-E0C6-3816-7ABD-44ABF1A5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42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7D727D2-29DF-8F83-2332-A0029F4DC7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357"/>
          <a:stretch/>
        </p:blipFill>
        <p:spPr>
          <a:xfrm>
            <a:off x="126999" y="5793738"/>
            <a:ext cx="13028163" cy="927737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0E53F4DA-7C28-4161-F7B7-4CB70739092A}"/>
              </a:ext>
            </a:extLst>
          </p:cNvPr>
          <p:cNvSpPr txBox="1"/>
          <p:nvPr/>
        </p:nvSpPr>
        <p:spPr>
          <a:xfrm>
            <a:off x="5301086" y="5397211"/>
            <a:ext cx="563192" cy="107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AE2DB967-453E-8909-BE11-11D2B1526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700" y="1993110"/>
            <a:ext cx="4927600" cy="312470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(a) 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core density愈高，open space會愈少</a:t>
            </a: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(b) 當密度較低時(50% or 70%)，max trans </a:t>
            </a: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lang="en-US" altLang="zh-TW" sz="2000" dirty="0">
              <a:solidFill>
                <a:srgbClr val="333333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time降低會有助於四分位距降低</a:t>
            </a: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(特大open space的機率降低) </a:t>
            </a: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(c) 同樣的</a:t>
            </a:r>
            <a:r>
              <a:rPr kumimoji="0" lang="zh-TW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當clk freq.較低時，max trans </a:t>
            </a: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TW" sz="2000" dirty="0">
                <a:solidFill>
                  <a:srgbClr val="33333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time降低會有助於四分位距降低</a:t>
            </a:r>
            <a:r>
              <a:rPr kumimoji="0" lang="zh-TW" altLang="zh-TW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kumimoji="0" lang="zh-TW" altLang="zh-TW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6651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BB770F-534E-689F-0259-45117C5F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alibri Light (標題)"/>
                <a:ea typeface="微軟正黑體" panose="020B0604030504040204" pitchFamily="34" charset="-120"/>
              </a:rPr>
              <a:t>Undirected Defense : 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  <a:t>Trigger Space Analysis </a:t>
            </a:r>
            <a:b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</a:br>
            <a: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  <a:t>                      </a:t>
            </a:r>
            <a:r>
              <a:rPr lang="en-US" altLang="zh-TW" sz="2800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  <a:t>(15</a:t>
            </a:r>
            <a:r>
              <a:rPr lang="zh-TW" altLang="en-US" sz="2800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  <a:t>個不同的</a:t>
            </a:r>
            <a:r>
              <a:rPr lang="en-US" altLang="zh-TW" sz="2800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  <a:t>OR1200 layouts)</a:t>
            </a:r>
            <a:endParaRPr lang="zh-TW" altLang="en-US" sz="2800" dirty="0">
              <a:latin typeface="Calibri Light (標題)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7442F1-E0C6-3816-7ABD-44ABF1A5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43</a:t>
            </a:fld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E53F4DA-7C28-4161-F7B7-4CB70739092A}"/>
              </a:ext>
            </a:extLst>
          </p:cNvPr>
          <p:cNvSpPr txBox="1"/>
          <p:nvPr/>
        </p:nvSpPr>
        <p:spPr>
          <a:xfrm>
            <a:off x="5301086" y="5397211"/>
            <a:ext cx="563192" cy="107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BA2F9F-01DB-9A85-7A00-B4E023E67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46" y="2701530"/>
            <a:ext cx="11488812" cy="293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757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BB770F-534E-689F-0259-45117C5F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alibri Light (標題)"/>
                <a:ea typeface="微軟正黑體" panose="020B0604030504040204" pitchFamily="34" charset="-120"/>
              </a:rPr>
              <a:t>Undirected Defense : 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  <a:t>Trigger Space Analysis </a:t>
            </a:r>
            <a:b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</a:br>
            <a: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  <a:t>                      </a:t>
            </a:r>
            <a:r>
              <a:rPr lang="en-US" altLang="zh-TW" sz="2800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  <a:t>(15</a:t>
            </a:r>
            <a:r>
              <a:rPr lang="zh-TW" altLang="en-US" sz="2800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  <a:t>個不同的</a:t>
            </a:r>
            <a:r>
              <a:rPr lang="en-US" altLang="zh-TW" sz="2800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  <a:t>OR1200 layouts)</a:t>
            </a:r>
            <a:endParaRPr lang="zh-TW" altLang="en-US" sz="2800" dirty="0">
              <a:latin typeface="Calibri Light (標題)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7442F1-E0C6-3816-7ABD-44ABF1A5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44</a:t>
            </a:fld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E53F4DA-7C28-4161-F7B7-4CB70739092A}"/>
              </a:ext>
            </a:extLst>
          </p:cNvPr>
          <p:cNvSpPr txBox="1"/>
          <p:nvPr/>
        </p:nvSpPr>
        <p:spPr>
          <a:xfrm>
            <a:off x="5301086" y="5397211"/>
            <a:ext cx="563192" cy="107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106EAB3-07AD-5F97-AAC6-71D8CA4DA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84" y="2766633"/>
            <a:ext cx="11834916" cy="251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869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BB770F-534E-689F-0259-45117C5F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alibri Light (標題)"/>
                <a:ea typeface="微軟正黑體" panose="020B0604030504040204" pitchFamily="34" charset="-120"/>
              </a:rPr>
              <a:t>Undirected Defense : 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  <a:t>Net Blockage Analysis </a:t>
            </a:r>
            <a:b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</a:br>
            <a: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  <a:t>                      </a:t>
            </a:r>
            <a:r>
              <a:rPr lang="en-US" altLang="zh-TW" sz="2800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  <a:t>(20</a:t>
            </a:r>
            <a:r>
              <a:rPr lang="zh-TW" altLang="en-US" sz="2800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  <a:t>個不同的</a:t>
            </a:r>
            <a:r>
              <a:rPr lang="en-US" altLang="zh-TW" sz="2800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  <a:t>OR1200 layouts)</a:t>
            </a:r>
            <a:endParaRPr lang="zh-TW" altLang="en-US" sz="2800" dirty="0">
              <a:latin typeface="Calibri Light (標題)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7442F1-E0C6-3816-7ABD-44ABF1A5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45</a:t>
            </a:fld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E53F4DA-7C28-4161-F7B7-4CB70739092A}"/>
              </a:ext>
            </a:extLst>
          </p:cNvPr>
          <p:cNvSpPr txBox="1"/>
          <p:nvPr/>
        </p:nvSpPr>
        <p:spPr>
          <a:xfrm>
            <a:off x="5301086" y="5397211"/>
            <a:ext cx="563192" cy="107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82840C6-739F-33C9-12DE-45AF5748D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6" y="1857727"/>
            <a:ext cx="6438900" cy="368693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0DB5D9B-2232-6A30-17FE-00B758601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432" y="6023676"/>
            <a:ext cx="3711937" cy="665348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1F86F736-85D1-766B-F7D4-41455E2B8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0286" y="2508943"/>
            <a:ext cx="5392314" cy="218348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Both"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當clk freq很小時，當max trans time愈小，net blockage會愈大 (這樣代表只剩很少integratio</a:t>
            </a: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point給attacker去攻擊) </a:t>
            </a: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(b) 當clk freq變大時，max trans time與net </a:t>
            </a: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TW" sz="2000" dirty="0">
                <a:solidFill>
                  <a:srgbClr val="33333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blockage的相關性會變差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37224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BB770F-534E-689F-0259-45117C5F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alibri Light (標題)"/>
                <a:ea typeface="微軟正黑體" panose="020B0604030504040204" pitchFamily="34" charset="-120"/>
              </a:rPr>
              <a:t>Undirected Defense : 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  <a:t>Net Blockage Analysis </a:t>
            </a:r>
            <a:b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</a:br>
            <a: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  <a:t>                      </a:t>
            </a:r>
            <a:r>
              <a:rPr lang="en-US" altLang="zh-TW" sz="2800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  <a:t>(20</a:t>
            </a:r>
            <a:r>
              <a:rPr lang="zh-TW" altLang="en-US" sz="2800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  <a:t>個不同的</a:t>
            </a:r>
            <a:r>
              <a:rPr lang="en-US" altLang="zh-TW" sz="2800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  <a:t>OR1200 layouts)</a:t>
            </a:r>
            <a:endParaRPr lang="zh-TW" altLang="en-US" sz="2800" dirty="0">
              <a:latin typeface="Calibri Light (標題)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7442F1-E0C6-3816-7ABD-44ABF1A5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46</a:t>
            </a:fld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E53F4DA-7C28-4161-F7B7-4CB70739092A}"/>
              </a:ext>
            </a:extLst>
          </p:cNvPr>
          <p:cNvSpPr txBox="1"/>
          <p:nvPr/>
        </p:nvSpPr>
        <p:spPr>
          <a:xfrm>
            <a:off x="5301086" y="5397211"/>
            <a:ext cx="563192" cy="107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FE358FE-B67F-5596-8E6A-65E388C94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73" y="2652604"/>
            <a:ext cx="11786654" cy="274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246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BB770F-534E-689F-0259-45117C5F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37489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Calibri Light (標題)"/>
                <a:ea typeface="微軟正黑體" panose="020B0604030504040204" pitchFamily="34" charset="-120"/>
              </a:rPr>
              <a:t>Undirected Defense : 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  <a:t>Routing Distance Analysis </a:t>
            </a:r>
            <a:endParaRPr lang="zh-TW" altLang="en-US" sz="2800" dirty="0">
              <a:latin typeface="Calibri Light (標題)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7442F1-E0C6-3816-7ABD-44ABF1A5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47</a:t>
            </a:fld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E53F4DA-7C28-4161-F7B7-4CB70739092A}"/>
              </a:ext>
            </a:extLst>
          </p:cNvPr>
          <p:cNvSpPr txBox="1"/>
          <p:nvPr/>
        </p:nvSpPr>
        <p:spPr>
          <a:xfrm>
            <a:off x="5301086" y="5397211"/>
            <a:ext cx="563192" cy="107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ED0C4C5-619C-45BC-8BA3-80E225EA4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723" y="1700051"/>
            <a:ext cx="5102277" cy="409368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C47AE92-A139-9BA4-5E45-1DB08E107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6045963"/>
            <a:ext cx="5694929" cy="620774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72B5DD7C-BEAA-A09A-68AC-B0E8B6298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3928" y="1853254"/>
            <a:ext cx="5211761" cy="403014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Both"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那些（關鍵線路，觸發空間）配對的路由距離明顯大於IC佈局中的平均網絡長度，很可能不適合構建硬件木馬</a:t>
            </a: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Both"/>
              <a:tabLst/>
            </a:pP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(b) 具有熱度圖中更高比例的遠距離</a:t>
            </a:r>
            <a:r>
              <a:rPr lang="en-US" altLang="zh-TW" sz="2000" dirty="0">
                <a:solidFill>
                  <a:srgbClr val="33333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關鍵線路</a:t>
            </a: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TW" sz="2000" dirty="0">
                <a:solidFill>
                  <a:srgbClr val="33333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，觸發空間）配對且觸發空間較小的IC佈局</a:t>
            </a: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TW" sz="2000" dirty="0">
                <a:solidFill>
                  <a:srgbClr val="33333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  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最為安全 </a:t>
            </a: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TW" sz="2000" dirty="0">
              <a:solidFill>
                <a:srgbClr val="333333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(c) 在高密度情況下，max trans time對IC佈局的</a:t>
            </a: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TW" sz="2000" dirty="0">
                <a:solidFill>
                  <a:srgbClr val="33333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安全性影響不大；而在較低密度情況下，較</a:t>
            </a: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TW" sz="2000" dirty="0">
                <a:solidFill>
                  <a:srgbClr val="33333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小的max trans time設計更安全。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91632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BB770F-534E-689F-0259-45117C5F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9284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Calibri Light (標題)"/>
                <a:ea typeface="微軟正黑體" panose="020B0604030504040204" pitchFamily="34" charset="-120"/>
              </a:rPr>
              <a:t>Undirected Defense : 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  <a:t>Routing Distance Analysis </a:t>
            </a:r>
            <a:endParaRPr lang="zh-TW" altLang="en-US" sz="2800" dirty="0">
              <a:latin typeface="Calibri Light (標題)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7442F1-E0C6-3816-7ABD-44ABF1A5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48</a:t>
            </a:fld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E53F4DA-7C28-4161-F7B7-4CB70739092A}"/>
              </a:ext>
            </a:extLst>
          </p:cNvPr>
          <p:cNvSpPr txBox="1"/>
          <p:nvPr/>
        </p:nvSpPr>
        <p:spPr>
          <a:xfrm>
            <a:off x="5301086" y="5397211"/>
            <a:ext cx="563192" cy="107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31F308B-947B-211E-13FE-4E24AE606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88" y="1877324"/>
            <a:ext cx="11394024" cy="429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0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406B4-1A49-4B92-E770-593FBD89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4F960B-6A0E-C91D-D6C4-47F9AE556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Abstract</a:t>
            </a:r>
          </a:p>
          <a:p>
            <a:r>
              <a:rPr lang="en-US" altLang="zh-TW" dirty="0"/>
              <a:t>Background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Two IC Defensive Approach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ICAS Attack Step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ICAS Framework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Discussion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A57A10-F1B3-9C9C-0D18-A0E0B0F5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383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BB770F-534E-689F-0259-45117C5F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9284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Calibri Light (標題)"/>
                <a:ea typeface="微軟正黑體" panose="020B0604030504040204" pitchFamily="34" charset="-120"/>
              </a:rPr>
              <a:t>Undirected Defense : Cost Analysis</a:t>
            </a:r>
            <a:endParaRPr lang="zh-TW" altLang="en-US" sz="2800" dirty="0">
              <a:latin typeface="Calibri Light (標題)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7442F1-E0C6-3816-7ABD-44ABF1A5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49</a:t>
            </a:fld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E53F4DA-7C28-4161-F7B7-4CB70739092A}"/>
              </a:ext>
            </a:extLst>
          </p:cNvPr>
          <p:cNvSpPr txBox="1"/>
          <p:nvPr/>
        </p:nvSpPr>
        <p:spPr>
          <a:xfrm>
            <a:off x="5301086" y="5397211"/>
            <a:ext cx="563192" cy="107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698DB6B-3006-4350-F65C-B96F087B5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51" y="1690688"/>
            <a:ext cx="11404297" cy="442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55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638729-B0D2-A648-F69A-9CC9A283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: Directed Defense Coverage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72F441-7D05-ADF5-B5D7-5175BA52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50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215E05B-91E1-3286-8061-4E12238BA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32" y="1773023"/>
            <a:ext cx="11105535" cy="471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043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26CE0B-C375-33C3-01D3-B7B860866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B37E101-871E-F3B1-2AA4-B2402D38F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650" y="0"/>
            <a:ext cx="7724700" cy="6812756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BD9714-8061-4AAD-C1E2-9D4AC238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242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26CE0B-C375-33C3-01D3-B7B860866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BD9714-8061-4AAD-C1E2-9D4AC238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52</a:t>
            </a:fld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47A4541-831A-79FE-C6C9-51029753F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5C6BD6B-B144-A1A3-2DC7-1FBB74375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759" y="73961"/>
            <a:ext cx="7522481" cy="670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060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26CE0B-C375-33C3-01D3-B7B860866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BD9714-8061-4AAD-C1E2-9D4AC238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53</a:t>
            </a:fld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47A4541-831A-79FE-C6C9-51029753F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E548EBF-B1A5-64D7-B28E-1A6EAF811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180" y="-126163"/>
            <a:ext cx="7817640" cy="694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900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D0139-2E65-7FD7-E5E2-4D97EE50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Directed Defense Coverage Analysis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C159DA-EEDF-D450-A4AE-F76CE146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54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8E6D34D-8717-EE58-B7CF-1707EC367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299" y="1450015"/>
            <a:ext cx="6327816" cy="508889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5BCBA51E-B6E7-AE2B-4679-9BDA4B03FDE0}"/>
              </a:ext>
            </a:extLst>
          </p:cNvPr>
          <p:cNvSpPr txBox="1"/>
          <p:nvPr/>
        </p:nvSpPr>
        <p:spPr>
          <a:xfrm>
            <a:off x="6238099" y="1678609"/>
            <a:ext cx="5791670" cy="449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若（安全關鍵線路，觸發空間）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pair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符合以下的情況，則稱為該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pair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可以作為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HT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插入的候選人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20000"/>
              </a:lnSpc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(a) trigger space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大小不小於所需的最小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placement 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sites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數量</a:t>
            </a:r>
          </a:p>
          <a:p>
            <a:pPr>
              <a:lnSpc>
                <a:spcPct val="120000"/>
              </a:lnSpc>
            </a:pP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(b) security-critical net 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沒有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100%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被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blocked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(c) 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若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HT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是</a:t>
            </a:r>
            <a:r>
              <a:rPr lang="en-US" altLang="zh-TW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timing critical 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需要在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design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operation freq.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下運作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，則</a:t>
            </a:r>
            <a:r>
              <a:rPr lang="zh-TW" altLang="en-US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觸發空間與安全關</a:t>
            </a:r>
            <a:endParaRPr lang="en-US" altLang="zh-TW" sz="20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</a:t>
            </a:r>
            <a:r>
              <a:rPr lang="zh-TW" altLang="en-US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鍵網路上的開放集成點之間的距離必須≤平均</a:t>
            </a:r>
            <a:endParaRPr lang="en-US" altLang="zh-TW" sz="20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net length</a:t>
            </a:r>
            <a:r>
              <a:rPr lang="zh-TW" altLang="en-US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</a:t>
            </a:r>
            <a:r>
              <a:rPr lang="en-US" altLang="zh-TW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zh-TW" altLang="en-US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個標準差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; 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反之則無限制</a:t>
            </a:r>
          </a:p>
        </p:txBody>
      </p:sp>
    </p:spTree>
    <p:extLst>
      <p:ext uri="{BB962C8B-B14F-4D97-AF65-F5344CB8AC3E}">
        <p14:creationId xmlns:p14="http://schemas.microsoft.com/office/powerpoint/2010/main" val="38196909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406B4-1A49-4B92-E770-593FBD89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4F960B-6A0E-C91D-D6C4-47F9AE556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Abstract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Two IC Defensive Approach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ICAS Attack Step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ICAS Framework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r>
              <a:rPr lang="en-US" altLang="zh-TW" dirty="0"/>
              <a:t>Discussion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A57A10-F1B3-9C9C-0D18-A0E0B0F5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0070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2C88CB-C8EB-365F-8D85-345A7ED84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25F7650-3014-BAEF-11C8-461804915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042" y="2796817"/>
            <a:ext cx="9163915" cy="1579985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ADCC1E-F495-96B2-8341-F6127A1B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8617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2C88CB-C8EB-365F-8D85-345A7ED84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ADCC1E-F495-96B2-8341-F6127A1B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57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5EC65EF-53F4-5D06-D78B-2C0D8D0DA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07" y="2098530"/>
            <a:ext cx="11602786" cy="317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323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2C88CB-C8EB-365F-8D85-345A7ED84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ADCC1E-F495-96B2-8341-F6127A1B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58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B501F65-B79D-2115-764E-B35D921D7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68" y="2102054"/>
            <a:ext cx="10780064" cy="346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9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60EB0-4BD0-B9C8-F061-9472FC627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Background : IC Design Process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572B594-BC58-B5BC-2A80-725BEEF94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2787" y="136525"/>
            <a:ext cx="4349842" cy="6492875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8B2360-4754-D8CF-D5BC-1B26E4D5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EC4EC7F8-DC1A-6440-2A98-5149E75D61D7}"/>
              </a:ext>
            </a:extLst>
          </p:cNvPr>
          <p:cNvSpPr txBox="1">
            <a:spLocks/>
          </p:cNvSpPr>
          <p:nvPr/>
        </p:nvSpPr>
        <p:spPr>
          <a:xfrm>
            <a:off x="838200" y="2210937"/>
            <a:ext cx="6886433" cy="372036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由右圖可以看到，在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fab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製造的過程中，可能會對我們的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physical design model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產生威脅。</a:t>
            </a:r>
            <a:endParaRPr lang="en-US" altLang="zh-TW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endParaRPr lang="en-US" altLang="zh-TW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IC layout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的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bottom layer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是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device layer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放置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circuit component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的</a:t>
            </a:r>
            <a:endParaRPr lang="en-US" altLang="zh-TW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endParaRPr lang="en-US" altLang="zh-TW" dirty="0">
              <a:solidFill>
                <a:srgbClr val="333333"/>
              </a:solidFill>
              <a:latin typeface="-apple-system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 latinLnBrk="0"/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IC layout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的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top layer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是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metal layer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用來繞線的</a:t>
            </a:r>
            <a:endParaRPr lang="zh-TW" altLang="en-US" b="0" i="0" u="none" strike="noStrike" dirty="0">
              <a:solidFill>
                <a:srgbClr val="FFFFFF"/>
              </a:solidFill>
              <a:effectLst/>
              <a:latin typeface="Helvetica Neue"/>
            </a:endParaRPr>
          </a:p>
          <a:p>
            <a:pPr algn="l" latinLnBrk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8881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2C88CB-C8EB-365F-8D85-345A7ED84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ADCC1E-F495-96B2-8341-F6127A1B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59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45BA118-A946-51D2-BAF6-AD8AD280F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26" y="2173248"/>
            <a:ext cx="11109347" cy="351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016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2C88CB-C8EB-365F-8D85-345A7ED84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ADCC1E-F495-96B2-8341-F6127A1B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60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564DC4D-47EC-77E2-550F-FE96F8BDD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048" y="1886072"/>
            <a:ext cx="7621903" cy="427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272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406B4-1A49-4B92-E770-593FBD89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4F960B-6A0E-C91D-D6C4-47F9AE556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Abstract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Two IC Defensive Approach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ICAS Attack Step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ICAS Framework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Discussion</a:t>
            </a:r>
          </a:p>
          <a:p>
            <a:r>
              <a:rPr lang="en-US" altLang="zh-TW" dirty="0"/>
              <a:t>Conclusion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A57A10-F1B3-9C9C-0D18-A0E0B0F5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2888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C245CD-B7F1-5719-23C2-B9086E47D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72C4E5-5C5C-CFC0-E4EC-7DC604571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1652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TW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 Nemo, a tool that bridges the semantic gap across IC design</a:t>
            </a:r>
            <a:br>
              <a:rPr lang="en-US" altLang="zh-TW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processes by tracking security-critical signals across all stages</a:t>
            </a:r>
            <a:br>
              <a:rPr lang="en-US" altLang="zh-TW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hardware development</a:t>
            </a:r>
          </a:p>
          <a:p>
            <a:pPr algn="l"/>
            <a:endParaRPr lang="en-US" altLang="zh-TW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TW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(2) GDSII-Score, a tool that estimates the difficulty a foundry-level attacker faces in attacking security-critical logic</a:t>
            </a:r>
          </a:p>
          <a:p>
            <a:pPr algn="l"/>
            <a:endParaRPr lang="en-US" altLang="zh-TW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TW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(3) The experiments show that all current defenses leave the IC design vulnerable to attack—and some are totally ineffective</a:t>
            </a:r>
          </a:p>
          <a:p>
            <a:pPr algn="l"/>
            <a:endParaRPr lang="en-US" altLang="zh-TW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TW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(4) ICAS can help designers identify and address defensive gaps.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EBD12E-CBD5-6829-EB27-B14AACAF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6142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66F4DB-68E7-DE7A-16A7-9E729ED2C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8000" dirty="0"/>
              <a:t>Thanks For Listening!</a:t>
            </a:r>
            <a:endParaRPr lang="zh-TW" altLang="en-US" sz="80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B388432-337E-0399-B9DD-CE1119E0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83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B3B09A66-DDA7-A50A-7AB5-936F995C1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5851"/>
            <a:ext cx="7590358" cy="408231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838EBB4-01A7-DDDE-04AC-5E35DC02D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Background  : Hardware Trojan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4BA30C-7A8B-EC79-DE18-FDEDEF3BB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0358" y="1690688"/>
            <a:ext cx="4433320" cy="4351338"/>
          </a:xfrm>
        </p:spPr>
        <p:txBody>
          <a:bodyPr>
            <a:normAutofit/>
          </a:bodyPr>
          <a:lstStyle/>
          <a:p>
            <a:pPr algn="l"/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Consist of:</a:t>
            </a:r>
          </a:p>
          <a:p>
            <a:pPr algn="l" latinLnBrk="0"/>
            <a:r>
              <a:rPr lang="en-US" altLang="zh-TW" b="0" i="0" u="none" strike="noStrike" dirty="0">
                <a:solidFill>
                  <a:srgbClr val="FFFFFF"/>
                </a:solidFill>
                <a:effectLst/>
                <a:latin typeface="Helvetica Neue"/>
              </a:rPr>
              <a:t> </a:t>
            </a:r>
            <a:r>
              <a:rPr lang="zh-TW" altLang="en-US" b="0" i="0" u="none" strike="noStrike" dirty="0">
                <a:solidFill>
                  <a:srgbClr val="FFFFFF"/>
                </a:solidFill>
                <a:effectLst/>
                <a:latin typeface="Helvetica Neue"/>
              </a:rPr>
              <a:t>留言</a:t>
            </a:r>
          </a:p>
          <a:p>
            <a:pPr marL="0" indent="0" algn="l">
              <a:buNone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(1)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payload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 the malfunction </a:t>
            </a:r>
          </a:p>
          <a:p>
            <a:pPr marL="0" indent="0" algn="l">
              <a:buNone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                      design of the IC</a:t>
            </a:r>
          </a:p>
          <a:p>
            <a:pPr marL="0" indent="0" algn="l">
              <a:buNone/>
            </a:pPr>
            <a:endParaRPr lang="en-US" altLang="zh-TW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(2)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trigger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 to activate the  </a:t>
            </a:r>
          </a:p>
          <a:p>
            <a:pPr marL="0" indent="0" algn="l">
              <a:buNone/>
            </a:pP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                    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payload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427A32-AF04-A51D-6613-6C0E817D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9203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46387-920A-E6DD-115F-2467BFE01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Background : Trojan Prevention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F68701-BD19-0E7C-F92B-7962EC453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Increasing placement &amp; routing resource utilization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更少地方可以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implement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他們的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trojan design)</a:t>
            </a:r>
          </a:p>
          <a:p>
            <a:pPr algn="l" latinLnBrk="0">
              <a:lnSpc>
                <a:spcPct val="150000"/>
              </a:lnSpc>
            </a:pPr>
            <a:r>
              <a:rPr lang="en-US" altLang="zh-TW" b="0" i="0" u="none" strike="noStrike" dirty="0">
                <a:solidFill>
                  <a:srgbClr val="FFFFFF"/>
                </a:solidFill>
                <a:effectLst/>
                <a:latin typeface="Helvetica Neue"/>
              </a:rPr>
              <a:t> </a:t>
            </a:r>
            <a:r>
              <a:rPr lang="zh-TW" altLang="en-US" b="0" i="0" u="none" strike="noStrike" dirty="0">
                <a:solidFill>
                  <a:srgbClr val="FFFFFF"/>
                </a:solidFill>
                <a:effectLst/>
                <a:latin typeface="Helvetica Neue"/>
              </a:rPr>
              <a:t>留言</a:t>
            </a:r>
          </a:p>
          <a:p>
            <a:pPr algn="l">
              <a:lnSpc>
                <a:spcPct val="150000"/>
              </a:lnSpc>
            </a:pP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Increasing congestion around security-critical design components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在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security-critical wire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附近增加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congestion)</a:t>
            </a: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7B3DC4-7E61-2183-35DD-E0134006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151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E4B845-C279-AEB2-5996-A3497DB1D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Background : Trojan Insertion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2CCD7E-6C1E-7C77-6501-5DDB26FFE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👍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Find open space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(more practical)</a:t>
            </a:r>
          </a:p>
          <a:p>
            <a:pPr algn="l" latinLnBrk="0">
              <a:lnSpc>
                <a:spcPct val="150000"/>
              </a:lnSpc>
            </a:pPr>
            <a:r>
              <a:rPr lang="en-US" altLang="zh-TW" b="0" i="0" u="none" strike="noStrike" dirty="0">
                <a:solidFill>
                  <a:srgbClr val="FFFFFF"/>
                </a:solidFill>
                <a:effectLst/>
                <a:latin typeface="Helvetica Neue"/>
              </a:rPr>
              <a:t> </a:t>
            </a:r>
            <a:r>
              <a:rPr lang="zh-TW" altLang="en-US" b="0" i="0" u="none" strike="noStrike" dirty="0">
                <a:solidFill>
                  <a:srgbClr val="FFFFFF"/>
                </a:solidFill>
                <a:effectLst/>
                <a:latin typeface="Helvetica Neue"/>
              </a:rPr>
              <a:t>留言</a:t>
            </a:r>
          </a:p>
          <a:p>
            <a:pPr algn="l">
              <a:lnSpc>
                <a:spcPct val="150000"/>
              </a:lnSpc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👎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Create open space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(extremely challenge because may violate timing and design rule constraint)</a:t>
            </a: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B6CD48-F50F-9415-0D99-409AD706B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444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2193</Words>
  <Application>Microsoft Office PowerPoint</Application>
  <PresentationFormat>寬螢幕</PresentationFormat>
  <Paragraphs>287</Paragraphs>
  <Slides>64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64</vt:i4>
      </vt:variant>
    </vt:vector>
  </HeadingPairs>
  <TitlesOfParts>
    <vt:vector size="75" baseType="lpstr">
      <vt:lpstr>-apple-system</vt:lpstr>
      <vt:lpstr>Arial Unicode MS</vt:lpstr>
      <vt:lpstr>Calibri Light (標題)</vt:lpstr>
      <vt:lpstr>Helvetica Neue</vt:lpstr>
      <vt:lpstr>微軟正黑體</vt:lpstr>
      <vt:lpstr>Arial</vt:lpstr>
      <vt:lpstr>Arial</vt:lpstr>
      <vt:lpstr>Calibri</vt:lpstr>
      <vt:lpstr>Calibri Light</vt:lpstr>
      <vt:lpstr>Times New Roman</vt:lpstr>
      <vt:lpstr>Office 佈景主題</vt:lpstr>
      <vt:lpstr>ICAS: an Extensive Framework for Estimating the Susceptibility of IC Layout to Additive Trojans</vt:lpstr>
      <vt:lpstr>Outline</vt:lpstr>
      <vt:lpstr>Outline</vt:lpstr>
      <vt:lpstr>Abstract</vt:lpstr>
      <vt:lpstr>Outline</vt:lpstr>
      <vt:lpstr>Background : IC Design Process</vt:lpstr>
      <vt:lpstr>Background  : Hardware Trojan</vt:lpstr>
      <vt:lpstr>Background : Trojan Prevention</vt:lpstr>
      <vt:lpstr>Background : Trojan Insertion</vt:lpstr>
      <vt:lpstr>Outline</vt:lpstr>
      <vt:lpstr>Two IC Defensive Approach : Undirected Defense</vt:lpstr>
      <vt:lpstr>Two IC Defensive Approach : Directed Defense</vt:lpstr>
      <vt:lpstr>Outline</vt:lpstr>
      <vt:lpstr>ICAS Attack Step</vt:lpstr>
      <vt:lpstr>Challenge of Trojan Placement  (ICAS’ Trigger Space Metric)</vt:lpstr>
      <vt:lpstr>Challenge of Victim/Trojan Integration  (ICAS’ Net Blockage Metric)</vt:lpstr>
      <vt:lpstr>Challenge of Intra-Trojan Routing  (ICAS’ Routing Distance Metric)</vt:lpstr>
      <vt:lpstr>Challenge of Intra-Trojan Routing  (ICAS’ Routing Distance Metric)</vt:lpstr>
      <vt:lpstr>Challenge of Intra-Trojan Routing  (ICAS’ Routing Distance Metric)</vt:lpstr>
      <vt:lpstr>Outline</vt:lpstr>
      <vt:lpstr>ICAS Framework</vt:lpstr>
      <vt:lpstr>ICAS Framework : Nemo (Source)</vt:lpstr>
      <vt:lpstr>Nemo : Annotating Security-Critical Signals in the RTL Netlist</vt:lpstr>
      <vt:lpstr>Nemo : 在P&amp;R Netlist中分辨出哪些是Security-Critical Signals</vt:lpstr>
      <vt:lpstr>Nemo : Implementation</vt:lpstr>
      <vt:lpstr>ICAS Framework : GDSII-Score (Source)</vt:lpstr>
      <vt:lpstr>GDSII-Score : Trigger Space                         (Estimate the challenge of Trojan Placement)</vt:lpstr>
      <vt:lpstr>GDSII-Score : Net Blockage                         (考量將HT繞到open point的困難度)</vt:lpstr>
      <vt:lpstr>Net Blockage : Same Layer Blockage</vt:lpstr>
      <vt:lpstr>Net Blockage : Adjacent Layer </vt:lpstr>
      <vt:lpstr>Net Blockage : Overall Net Blockage</vt:lpstr>
      <vt:lpstr>GDSII-Score : Routing Distance                         (考量讓HT符合timing constraint的困難度)</vt:lpstr>
      <vt:lpstr>GDSII-Score : Routing Distance                         (考量讓HT符合timing constraint的困難度)</vt:lpstr>
      <vt:lpstr>Outline</vt:lpstr>
      <vt:lpstr>Evaluation : Experimental Setup</vt:lpstr>
      <vt:lpstr>Evaluation : Experimental Setup</vt:lpstr>
      <vt:lpstr>Evaluation : Experimental Setup</vt:lpstr>
      <vt:lpstr>Evaluation : Experimental Setup</vt:lpstr>
      <vt:lpstr>Evaluation : Experimental Setup</vt:lpstr>
      <vt:lpstr>Evaluation : Experimental Setup</vt:lpstr>
      <vt:lpstr>Evaluation : Experimental Setup</vt:lpstr>
      <vt:lpstr>Evaluation : Undirected Defense Coverage</vt:lpstr>
      <vt:lpstr>Undirected Defense : Trigger Space Analysis                        (15個不同的OR1200 layouts)</vt:lpstr>
      <vt:lpstr>Undirected Defense : Trigger Space Analysis                        (15個不同的OR1200 layouts)</vt:lpstr>
      <vt:lpstr>Undirected Defense : Trigger Space Analysis                        (15個不同的OR1200 layouts)</vt:lpstr>
      <vt:lpstr>Undirected Defense : Net Blockage Analysis                        (20個不同的OR1200 layouts)</vt:lpstr>
      <vt:lpstr>Undirected Defense : Net Blockage Analysis                        (20個不同的OR1200 layouts)</vt:lpstr>
      <vt:lpstr>Undirected Defense : Routing Distance Analysis </vt:lpstr>
      <vt:lpstr>Undirected Defense : Routing Distance Analysis </vt:lpstr>
      <vt:lpstr>Undirected Defense : Cost Analysis</vt:lpstr>
      <vt:lpstr>Evaluation : Directed Defense Coverage</vt:lpstr>
      <vt:lpstr>PowerPoint 簡報</vt:lpstr>
      <vt:lpstr>PowerPoint 簡報</vt:lpstr>
      <vt:lpstr>PowerPoint 簡報</vt:lpstr>
      <vt:lpstr>Directed Defense Coverage Analysis</vt:lpstr>
      <vt:lpstr>Outline</vt:lpstr>
      <vt:lpstr>Discussion</vt:lpstr>
      <vt:lpstr>Discussion</vt:lpstr>
      <vt:lpstr>Discussion</vt:lpstr>
      <vt:lpstr>Discussion</vt:lpstr>
      <vt:lpstr>Discussion</vt:lpstr>
      <vt:lpstr>Outline</vt:lpstr>
      <vt:lpstr>Conclusion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ICAS: an Extensive Framework for Estimating the Susceptibility of IC Layout to Additive Trojans</dc:title>
  <dc:creator>謝旻峰</dc:creator>
  <cp:lastModifiedBy>旻峰 謝</cp:lastModifiedBy>
  <cp:revision>77</cp:revision>
  <dcterms:created xsi:type="dcterms:W3CDTF">2023-05-13T04:11:33Z</dcterms:created>
  <dcterms:modified xsi:type="dcterms:W3CDTF">2023-05-15T02:39:35Z</dcterms:modified>
</cp:coreProperties>
</file>