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3002" autoAdjust="0"/>
  </p:normalViewPr>
  <p:slideViewPr>
    <p:cSldViewPr snapToGrid="0">
      <p:cViewPr varScale="1">
        <p:scale>
          <a:sx n="148" d="100"/>
          <a:sy n="148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06:14:28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2,'329'-2,"364"6,-328 30,78 2,-273-45,17 0,1882 9,-1845-18,-134 20,117-4,-142-7,-40 5,45-2,32-9,-85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STA Graph Partitioning Framework for Multi-GPU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ABCF3-9E18-E949-8460-CD9EAAF28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158" y="4482348"/>
            <a:ext cx="4451684" cy="10241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Tsung-Wei Huang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Utah, Salt Lake City, UT, USA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80210" y="4482933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Illinois at Urbana-Champaign, IL, USA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647409-7711-D8A3-454D-DAD868519307}"/>
              </a:ext>
            </a:extLst>
          </p:cNvPr>
          <p:cNvSpPr txBox="1">
            <a:spLocks/>
          </p:cNvSpPr>
          <p:nvPr/>
        </p:nvSpPr>
        <p:spPr>
          <a:xfrm>
            <a:off x="7595937" y="4482348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Wong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University of Hong Kong, Shatin, NT, Hong Kong</a:t>
            </a: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Partition Graph Recovery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 linear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 multithread library,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Proposed Partitioning Framework For Multi-GPU Acceleration – STA Graph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Model the circuit graph as a DAG (used in lots of STA engine)</a:t>
                </a:r>
              </a:p>
              <a:p>
                <a:pPr lvl="1"/>
                <a:r>
                  <a:rPr lang="en-US" sz="2000" b="0" i="0" dirty="0"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Vertex: circuit pin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Endpoint: the endpoint of a </a:t>
                </a:r>
                <a:r>
                  <a:rPr lang="en-US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datapath</a:t>
                </a:r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Graph representation : Compressed Sparse Row (CSR)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Commonly used as a condensed graph format in GPU applications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save fan-in STA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fan-out STA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which allow us to search in both directions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" panose="02020603050405020304" pitchFamily="18" charset="0"/>
                <a:cs typeface="Times" panose="02020603050405020304" pitchFamily="18" charset="0"/>
              </a:rPr>
              <a:t>Algo. 1 – 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endParaRPr lang="en-US" sz="4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To estimate the size of shared logic, we use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minimum distance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of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each vertex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to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source pins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14:cNvPr>
              <p14:cNvContentPartPr/>
              <p14:nvPr/>
            </p14:nvContentPartPr>
            <p14:xfrm>
              <a:off x="4352866" y="720411"/>
              <a:ext cx="1820520" cy="2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26" y="612411"/>
                <a:ext cx="1928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AECD98-1778-CA13-A764-AC2D8FEAB695}"/>
              </a:ext>
            </a:extLst>
          </p:cNvPr>
          <p:cNvGrpSpPr/>
          <p:nvPr/>
        </p:nvGrpSpPr>
        <p:grpSpPr>
          <a:xfrm>
            <a:off x="3335628" y="213864"/>
            <a:ext cx="5840471" cy="6430272"/>
            <a:chOff x="3335628" y="213864"/>
            <a:chExt cx="5840471" cy="6430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39331-E7D5-B69E-43DA-8FA5A6A328D0}"/>
                </a:ext>
              </a:extLst>
            </p:cNvPr>
            <p:cNvGrpSpPr/>
            <p:nvPr/>
          </p:nvGrpSpPr>
          <p:grpSpPr>
            <a:xfrm>
              <a:off x="3335628" y="213864"/>
              <a:ext cx="5461086" cy="6430272"/>
              <a:chOff x="3335628" y="213864"/>
              <a:chExt cx="5461086" cy="64302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0F4F55-3C70-181B-EF99-F0DB7F54F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85" y="213864"/>
                <a:ext cx="5401429" cy="643027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E76CC9-E3AC-F7A4-EEBD-B528D1C151CD}"/>
                  </a:ext>
                </a:extLst>
              </p:cNvPr>
              <p:cNvSpPr/>
              <p:nvPr/>
            </p:nvSpPr>
            <p:spPr>
              <a:xfrm>
                <a:off x="3335628" y="2086378"/>
                <a:ext cx="2904186" cy="1041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64B16-5DF0-4D7D-F2B5-D6B1777A4C70}"/>
                  </a:ext>
                </a:extLst>
              </p:cNvPr>
              <p:cNvSpPr/>
              <p:nvPr/>
            </p:nvSpPr>
            <p:spPr>
              <a:xfrm>
                <a:off x="3335628" y="3170009"/>
                <a:ext cx="4462530" cy="314063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279A7-5DF9-3589-CE47-9EEE7F4E2D6F}"/>
                </a:ext>
              </a:extLst>
            </p:cNvPr>
            <p:cNvSpPr txBox="1"/>
            <p:nvPr/>
          </p:nvSpPr>
          <p:spPr>
            <a:xfrm>
              <a:off x="6420216" y="227200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Initialize queue and visited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Set the rank of source to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0C05AD-4762-6579-6C5A-969FA26DEC5C}"/>
              </a:ext>
            </a:extLst>
          </p:cNvPr>
          <p:cNvSpPr txBox="1"/>
          <p:nvPr/>
        </p:nvSpPr>
        <p:spPr>
          <a:xfrm>
            <a:off x="7933386" y="4565791"/>
            <a:ext cx="381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Explore all the neighbor vertices in BFS</a:t>
            </a:r>
          </a:p>
        </p:txBody>
      </p:sp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95229-942B-4627-E3B3-9C35E6B78160}"/>
              </a:ext>
            </a:extLst>
          </p:cNvPr>
          <p:cNvGrpSpPr/>
          <p:nvPr/>
        </p:nvGrpSpPr>
        <p:grpSpPr>
          <a:xfrm>
            <a:off x="6748853" y="2441710"/>
            <a:ext cx="4061540" cy="3163618"/>
            <a:chOff x="6735974" y="2120862"/>
            <a:chExt cx="4061540" cy="3163618"/>
          </a:xfrm>
        </p:grpSpPr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DDFFEF6-4943-14AA-5A94-590B22C49CD8}"/>
                </a:ext>
              </a:extLst>
            </p:cNvPr>
            <p:cNvSpPr/>
            <p:nvPr/>
          </p:nvSpPr>
          <p:spPr>
            <a:xfrm>
              <a:off x="6735974" y="2120862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1C2D7-353D-A8D6-C4FF-C4E9BF216980}"/>
                </a:ext>
              </a:extLst>
            </p:cNvPr>
            <p:cNvSpPr txBox="1"/>
            <p:nvPr/>
          </p:nvSpPr>
          <p:spPr>
            <a:xfrm>
              <a:off x="7189792" y="2300144"/>
              <a:ext cx="342914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0     0     0     0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1     1     0     0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0     1     1     0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6D199462-91EC-6402-D3F2-75093C3A8F04}"/>
                </a:ext>
              </a:extLst>
            </p:cNvPr>
            <p:cNvSpPr/>
            <p:nvPr/>
          </p:nvSpPr>
          <p:spPr>
            <a:xfrm rot="10800000">
              <a:off x="10320996" y="2125151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11F91-F5FD-05BF-094A-A26D2D4298E6}"/>
              </a:ext>
            </a:extLst>
          </p:cNvPr>
          <p:cNvGrpSpPr/>
          <p:nvPr/>
        </p:nvGrpSpPr>
        <p:grpSpPr>
          <a:xfrm>
            <a:off x="1777284" y="2278686"/>
            <a:ext cx="1873069" cy="1351547"/>
            <a:chOff x="8989453" y="3974550"/>
            <a:chExt cx="1873069" cy="13515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25215A-5B6D-7492-6274-0EB7D5488498}"/>
                </a:ext>
              </a:extLst>
            </p:cNvPr>
            <p:cNvGrpSpPr/>
            <p:nvPr/>
          </p:nvGrpSpPr>
          <p:grpSpPr>
            <a:xfrm>
              <a:off x="8989453" y="3974551"/>
              <a:ext cx="1766249" cy="1351546"/>
              <a:chOff x="6735974" y="2554442"/>
              <a:chExt cx="3939556" cy="2262587"/>
            </a:xfrm>
          </p:grpSpPr>
          <p:sp>
            <p:nvSpPr>
              <p:cNvPr id="6" name="Left Bracket 5">
                <a:extLst>
                  <a:ext uri="{FF2B5EF4-FFF2-40B4-BE49-F238E27FC236}">
                    <a16:creationId xmlns:a16="http://schemas.microsoft.com/office/drawing/2014/main" id="{1A268F6D-7892-26C7-F09F-DD534001785B}"/>
                  </a:ext>
                </a:extLst>
              </p:cNvPr>
              <p:cNvSpPr/>
              <p:nvPr/>
            </p:nvSpPr>
            <p:spPr>
              <a:xfrm>
                <a:off x="6735974" y="2554442"/>
                <a:ext cx="476519" cy="2219089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1386BA-50C7-73F0-0E9D-E5FB5DCB0500}"/>
                  </a:ext>
                </a:extLst>
              </p:cNvPr>
              <p:cNvSpPr txBox="1"/>
              <p:nvPr/>
            </p:nvSpPr>
            <p:spPr>
              <a:xfrm>
                <a:off x="6974232" y="2601495"/>
                <a:ext cx="3701298" cy="221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0     0     0     0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1     1     0     0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0     1     1     0</a:t>
                </a:r>
              </a:p>
            </p:txBody>
          </p:sp>
        </p:grp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4924F15-032B-6530-1BC4-53B6FBD78D11}"/>
                </a:ext>
              </a:extLst>
            </p:cNvPr>
            <p:cNvSpPr/>
            <p:nvPr/>
          </p:nvSpPr>
          <p:spPr>
            <a:xfrm rot="10800000">
              <a:off x="10648881" y="3974550"/>
              <a:ext cx="213641" cy="1325563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960663" y="4220356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3B6E47-B899-6B00-645C-521EDA5F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39" y="461134"/>
            <a:ext cx="2872958" cy="1229554"/>
          </a:xfrm>
          <a:prstGeom prst="rect">
            <a:avLst/>
          </a:prstGeom>
        </p:spPr>
      </p:pic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04536"/>
              </p:ext>
            </p:extLst>
          </p:nvPr>
        </p:nvGraphicFramePr>
        <p:xfrm>
          <a:off x="7283002" y="2646045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28521"/>
              </p:ext>
            </p:extLst>
          </p:nvPr>
        </p:nvGraphicFramePr>
        <p:xfrm>
          <a:off x="7283002" y="4482677"/>
          <a:ext cx="3245476" cy="47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75469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65988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3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1, 3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966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5406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95863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X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6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33469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860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2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0, 2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964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1038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/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0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35F4B301-F8A7-FC89-1D50-B7242B7F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50691"/>
              </p:ext>
            </p:extLst>
          </p:nvPr>
        </p:nvGraphicFramePr>
        <p:xfrm>
          <a:off x="7187484" y="3261854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B5AB6-9631-446E-80F9-FB5A86DBE1A7}"/>
              </a:ext>
            </a:extLst>
          </p:cNvPr>
          <p:cNvSpPr txBox="1"/>
          <p:nvPr/>
        </p:nvSpPr>
        <p:spPr>
          <a:xfrm>
            <a:off x="4148224" y="272066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7C08-8B2D-2004-F723-A9CFBC96D758}"/>
              </a:ext>
            </a:extLst>
          </p:cNvPr>
          <p:cNvSpPr txBox="1"/>
          <p:nvPr/>
        </p:nvSpPr>
        <p:spPr>
          <a:xfrm>
            <a:off x="2731882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5DD61-042A-8BDB-3E1B-69FDD569EBD9}"/>
              </a:ext>
            </a:extLst>
          </p:cNvPr>
          <p:cNvSpPr txBox="1"/>
          <p:nvPr/>
        </p:nvSpPr>
        <p:spPr>
          <a:xfrm>
            <a:off x="1328583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3AC1-8339-E68A-360A-40564F86D99B}"/>
              </a:ext>
            </a:extLst>
          </p:cNvPr>
          <p:cNvSpPr txBox="1"/>
          <p:nvPr/>
        </p:nvSpPr>
        <p:spPr>
          <a:xfrm>
            <a:off x="2642150" y="525924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0</a:t>
            </a:r>
          </a:p>
        </p:txBody>
      </p:sp>
    </p:spTree>
    <p:extLst>
      <p:ext uri="{BB962C8B-B14F-4D97-AF65-F5344CB8AC3E}">
        <p14:creationId xmlns:p14="http://schemas.microsoft.com/office/powerpoint/2010/main" val="25730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4A13F2-308C-3548-6B42-C34C37C5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8"/>
          <a:stretch/>
        </p:blipFill>
        <p:spPr>
          <a:xfrm>
            <a:off x="7170703" y="136525"/>
            <a:ext cx="4499534" cy="666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ED914-6DBF-F6CB-2A28-43AF6D1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Algo. 2 – </a:t>
            </a:r>
            <a:b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AD8-158E-367A-B9B9-A22ED4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348-0219-DEB0-03F6-1EF4811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24"/>
          <a:stretch/>
        </p:blipFill>
        <p:spPr>
          <a:xfrm>
            <a:off x="784349" y="2908333"/>
            <a:ext cx="4499534" cy="17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3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Path-based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(PBA) is a key process in Static Timing Analysis (STA) to reduce excessive slack pessimism (Graph Based Analysis, GBA).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PBA can easily become the major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its long execution time.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bottleneck, recent STA researches have proposed to accelerate PBA algorithms with manycore CPU and GPU parallelisms.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introduce a new, fast endpoint-oriented partitioning framework that can separate STA graphs and dispatch the PBA workload onto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can quickly process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end-point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reflects the size of shared logic between endpoints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endpoint graph.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shared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shared logic across different partitions, we make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duplications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we can conduct independent analysis.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separate the endpoint graph into groups and recover the partitions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partitioning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full partitions by a linear recovery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GPU manager, they can accelerate the PBA process on multiple GPUs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one CPU core to monitor the execution status of one GPU device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leverage the work-stealing scheduler to move the imbalance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Rank Circuit Pins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graph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ranking the circuit pins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pins.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Build Endpoint Graph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endpoint graph can reflect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endpoints.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1DE0EA-0DF4-8B79-0D35-DE321BD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Find Disjoint Endpoint Sets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endpoint graph, we identify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which is represented by a set of endpoints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88BCE1F-CE01-48CA-1B05-583147A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Determine whether the sets are balanced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just pack them together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use the method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 to separate the endpoint graph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1222</Words>
  <Application>Microsoft Office PowerPoint</Application>
  <PresentationFormat>Widescreen</PresentationFormat>
  <Paragraphs>245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Fast STA Graph Partitioning Framework for Multi-GPU Acceleration</vt:lpstr>
      <vt:lpstr>Outline</vt:lpstr>
      <vt:lpstr>Abstract</vt:lpstr>
      <vt:lpstr>Introduction</vt:lpstr>
      <vt:lpstr>Introduction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Algo. 1 – Circuit Pin Ranking</vt:lpstr>
      <vt:lpstr>PowerPoint Presentation</vt:lpstr>
      <vt:lpstr>Example : Circuit Pin Ranking </vt:lpstr>
      <vt:lpstr>Example : Circuit Pin Ranking </vt:lpstr>
      <vt:lpstr>Example : Circuit Pin Ranking </vt:lpstr>
      <vt:lpstr>Example : Circuit Pin Ranking </vt:lpstr>
      <vt:lpstr>Example : Circuit Pin Ranking </vt:lpstr>
      <vt:lpstr>Example : Circuit Pin Ranking </vt:lpstr>
      <vt:lpstr>Example : Circuit Pin Ranking </vt:lpstr>
      <vt:lpstr>Algo. 2 –  Endpoint Graph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Min-Feng Hsieh</cp:lastModifiedBy>
  <cp:revision>1</cp:revision>
  <dcterms:created xsi:type="dcterms:W3CDTF">2023-08-23T03:29:22Z</dcterms:created>
  <dcterms:modified xsi:type="dcterms:W3CDTF">2023-08-24T07:36:17Z</dcterms:modified>
</cp:coreProperties>
</file>