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02" r:id="rId4"/>
    <p:sldId id="303" r:id="rId5"/>
    <p:sldId id="304" r:id="rId6"/>
    <p:sldId id="306" r:id="rId7"/>
    <p:sldId id="308" r:id="rId8"/>
    <p:sldId id="307" r:id="rId9"/>
    <p:sldId id="305" r:id="rId10"/>
    <p:sldId id="323" r:id="rId11"/>
    <p:sldId id="309" r:id="rId12"/>
    <p:sldId id="310" r:id="rId13"/>
    <p:sldId id="311" r:id="rId14"/>
    <p:sldId id="313" r:id="rId15"/>
    <p:sldId id="314" r:id="rId16"/>
    <p:sldId id="315" r:id="rId17"/>
    <p:sldId id="324" r:id="rId18"/>
    <p:sldId id="326" r:id="rId19"/>
    <p:sldId id="325" r:id="rId20"/>
    <p:sldId id="327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2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6518" autoAdjust="0"/>
  </p:normalViewPr>
  <p:slideViewPr>
    <p:cSldViewPr snapToGrid="0">
      <p:cViewPr varScale="1">
        <p:scale>
          <a:sx n="71" d="100"/>
          <a:sy n="71" d="100"/>
        </p:scale>
        <p:origin x="126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267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19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dirty="0"/>
              <a:t>會對</a:t>
            </a:r>
            <a:r>
              <a:rPr lang="en-US" altLang="zh-TW" dirty="0"/>
              <a:t>U</a:t>
            </a:r>
            <a:r>
              <a:rPr lang="zh-TW" altLang="en-US" dirty="0"/>
              <a:t>與</a:t>
            </a:r>
            <a:r>
              <a:rPr lang="en-US" altLang="zh-TW" dirty="0"/>
              <a:t>H</a:t>
            </a:r>
            <a:r>
              <a:rPr lang="zh-TW" altLang="en-US" dirty="0"/>
              <a:t>進行卷積，並做</a:t>
            </a:r>
            <a:r>
              <a:rPr lang="en-US" altLang="zh-TW" dirty="0" err="1"/>
              <a:t>Nt</a:t>
            </a:r>
            <a:r>
              <a:rPr lang="zh-TW" altLang="en-US" dirty="0"/>
              <a:t>次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37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dirty="0"/>
              <a:t>會對</a:t>
            </a:r>
            <a:r>
              <a:rPr lang="en-US" altLang="zh-TW" dirty="0"/>
              <a:t>U</a:t>
            </a:r>
            <a:r>
              <a:rPr lang="zh-TW" altLang="en-US" dirty="0"/>
              <a:t>與</a:t>
            </a:r>
            <a:r>
              <a:rPr lang="en-US" altLang="zh-TW" dirty="0"/>
              <a:t>H</a:t>
            </a:r>
            <a:r>
              <a:rPr lang="zh-TW" altLang="en-US" dirty="0"/>
              <a:t>進行卷積，並做</a:t>
            </a:r>
            <a:r>
              <a:rPr lang="en-US" altLang="zh-TW" dirty="0" err="1"/>
              <a:t>Nt</a:t>
            </a:r>
            <a:r>
              <a:rPr lang="zh-TW" altLang="en-US" dirty="0"/>
              <a:t>次 </a:t>
            </a:r>
            <a:r>
              <a:rPr lang="en-US" altLang="zh-TW" dirty="0"/>
              <a:t>(</a:t>
            </a:r>
            <a:r>
              <a:rPr lang="zh-TW" altLang="en-US" dirty="0"/>
              <a:t>不是矩陣運算，所以</a:t>
            </a:r>
            <a:r>
              <a:rPr lang="en-US" altLang="zh-TW" dirty="0"/>
              <a:t>dimension</a:t>
            </a:r>
            <a:r>
              <a:rPr lang="zh-TW" altLang="en-US" dirty="0"/>
              <a:t>不需要對到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09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F0F0F"/>
                </a:solidFill>
                <a:effectLst/>
                <a:latin typeface="Söhne"/>
              </a:rPr>
              <a:t>這裡的 </a:t>
            </a:r>
            <a:r>
              <a:rPr lang="en-US" altLang="zh-TW" b="0" i="0" dirty="0">
                <a:solidFill>
                  <a:srgbClr val="0F0F0F"/>
                </a:solidFill>
                <a:effectLst/>
                <a:latin typeface="Söhne"/>
              </a:rPr>
              <a:t>\(</a:t>
            </a:r>
            <a:r>
              <a:rPr lang="zh-TW" altLang="en-US" b="0" i="0" dirty="0">
                <a:solidFill>
                  <a:srgbClr val="0F0F0F"/>
                </a:solidFill>
                <a:effectLst/>
                <a:latin typeface="Söhne"/>
              </a:rPr>
              <a:t>𝑛</a:t>
            </a:r>
            <a:r>
              <a:rPr lang="en-US" altLang="zh-TW" b="0" i="0" dirty="0">
                <a:solidFill>
                  <a:srgbClr val="0F0F0F"/>
                </a:solidFill>
                <a:effectLst/>
                <a:latin typeface="Söhne"/>
              </a:rPr>
              <a:t>\) </a:t>
            </a:r>
            <a:r>
              <a:rPr lang="zh-TW" altLang="en-US" b="0" i="0" dirty="0">
                <a:solidFill>
                  <a:srgbClr val="0F0F0F"/>
                </a:solidFill>
                <a:effectLst/>
                <a:latin typeface="Söhne"/>
              </a:rPr>
              <a:t>表示原始問題的參數維度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14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dirty="0"/>
              <a:t>構建 </a:t>
            </a:r>
            <a:r>
              <a:rPr lang="en-US" altLang="zh-TW" dirty="0"/>
              <a:t>\(m(</a:t>
            </a:r>
            <a:r>
              <a:rPr lang="zh-TW" altLang="en-US" dirty="0"/>
              <a:t>𝑘</a:t>
            </a:r>
            <a:r>
              <a:rPr lang="en-US" altLang="zh-TW" dirty="0"/>
              <a:t>)_</a:t>
            </a:r>
            <a:r>
              <a:rPr lang="zh-TW" altLang="en-US" dirty="0"/>
              <a:t>𝑖</a:t>
            </a:r>
            <a:r>
              <a:rPr lang="en-US" altLang="zh-TW" dirty="0"/>
              <a:t>\) </a:t>
            </a:r>
            <a:r>
              <a:rPr lang="zh-TW" altLang="en-US" dirty="0"/>
              <a:t>的直觀想法是在 </a:t>
            </a:r>
            <a:r>
              <a:rPr lang="en-US" altLang="zh-TW" dirty="0"/>
              <a:t>\(</a:t>
            </a:r>
            <a:r>
              <a:rPr lang="zh-TW" altLang="en-US" dirty="0"/>
              <a:t>𝑥 </a:t>
            </a:r>
            <a:r>
              <a:rPr lang="en-US" altLang="zh-TW" dirty="0"/>
              <a:t>(</a:t>
            </a:r>
            <a:r>
              <a:rPr lang="zh-TW" altLang="en-US" dirty="0"/>
              <a:t>𝑘</a:t>
            </a:r>
            <a:r>
              <a:rPr lang="en-US" altLang="zh-TW" dirty="0"/>
              <a:t>) + \text{span}(\</a:t>
            </a:r>
            <a:r>
              <a:rPr lang="en-US" altLang="zh-TW" dirty="0" err="1"/>
              <a:t>mathbf</a:t>
            </a:r>
            <a:r>
              <a:rPr lang="en-US" altLang="zh-TW" dirty="0"/>
              <a:t>{e}_</a:t>
            </a:r>
            <a:r>
              <a:rPr lang="zh-TW" altLang="en-US" dirty="0"/>
              <a:t>𝑖</a:t>
            </a:r>
            <a:r>
              <a:rPr lang="en-US" altLang="zh-TW" dirty="0"/>
              <a:t>)\) </a:t>
            </a:r>
            <a:r>
              <a:rPr lang="zh-TW" altLang="en-US" dirty="0"/>
              <a:t>上使用三個採樣點進行插值，以逼近 </a:t>
            </a:r>
            <a:r>
              <a:rPr lang="en-US" altLang="zh-TW" dirty="0"/>
              <a:t>\(f\)</a:t>
            </a:r>
            <a:r>
              <a:rPr lang="zh-TW" altLang="en-US" dirty="0"/>
              <a:t>。然而，這將導致 </a:t>
            </a:r>
            <a:r>
              <a:rPr lang="en-US" altLang="zh-TW" dirty="0"/>
              <a:t>O(</a:t>
            </a:r>
            <a:r>
              <a:rPr lang="zh-TW" altLang="en-US" dirty="0"/>
              <a:t>𝑛</a:t>
            </a:r>
            <a:r>
              <a:rPr lang="en-US" altLang="zh-TW" dirty="0"/>
              <a:t>) </a:t>
            </a:r>
            <a:r>
              <a:rPr lang="zh-TW" altLang="en-US" dirty="0"/>
              <a:t>的函數值評估成本。為了更經濟，考慮在離開線 </a:t>
            </a:r>
            <a:r>
              <a:rPr lang="en-US" altLang="zh-TW" dirty="0"/>
              <a:t>\(</a:t>
            </a:r>
            <a:r>
              <a:rPr lang="zh-TW" altLang="en-US" dirty="0"/>
              <a:t>𝑥 </a:t>
            </a:r>
            <a:r>
              <a:rPr lang="en-US" altLang="zh-TW" dirty="0"/>
              <a:t>(</a:t>
            </a:r>
            <a:r>
              <a:rPr lang="zh-TW" altLang="en-US" dirty="0"/>
              <a:t>𝑘</a:t>
            </a:r>
            <a:r>
              <a:rPr lang="en-US" altLang="zh-TW" dirty="0"/>
              <a:t>) + \text{span}(\</a:t>
            </a:r>
            <a:r>
              <a:rPr lang="en-US" altLang="zh-TW" dirty="0" err="1"/>
              <a:t>mathbf</a:t>
            </a:r>
            <a:r>
              <a:rPr lang="en-US" altLang="zh-TW" dirty="0"/>
              <a:t>{e}_</a:t>
            </a:r>
            <a:r>
              <a:rPr lang="zh-TW" altLang="en-US" dirty="0"/>
              <a:t>𝑖</a:t>
            </a:r>
            <a:r>
              <a:rPr lang="en-US" altLang="zh-TW" dirty="0"/>
              <a:t>)\) </a:t>
            </a:r>
            <a:r>
              <a:rPr lang="zh-TW" altLang="en-US" dirty="0"/>
              <a:t>的點上進行採樣，以便可以利用歷史採樣點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28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F0F0F"/>
                </a:solidFill>
                <a:effectLst/>
                <a:latin typeface="Söhne"/>
              </a:rPr>
              <a:t>連接上一個投影片</a:t>
            </a:r>
            <a:endParaRPr lang="en-US" altLang="zh-TW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其中 𝑢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𝑘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,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𝑖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)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是在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Y(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𝑘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)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中使得梯度方向与 𝑒𝑖 （标准基向量）更为平行的采样点。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93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43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F0F0F"/>
                </a:solidFill>
                <a:effectLst/>
                <a:latin typeface="Söhne"/>
              </a:rPr>
              <a:t>連接上一個投影片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93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F0F0F"/>
                </a:solidFill>
                <a:effectLst/>
                <a:latin typeface="Söhne"/>
              </a:rPr>
              <a:t>連接上一個投影片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6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9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比較</a:t>
            </a:r>
            <a:r>
              <a:rPr lang="en-US" altLang="zh-TW" dirty="0"/>
              <a:t>gradient</a:t>
            </a:r>
            <a:r>
              <a:rPr lang="zh-TW" altLang="en-US" dirty="0"/>
              <a:t>的部分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從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Table 2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的結果中，我們可以觀察到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KOSIM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中的二次模型明顯加速了算法。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42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比較</a:t>
            </a:r>
            <a:r>
              <a:rPr lang="en-US" altLang="zh-TW" dirty="0"/>
              <a:t>DFO</a:t>
            </a:r>
            <a:r>
              <a:rPr lang="zh-TW" altLang="en-US" dirty="0"/>
              <a:t>的部分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84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比較</a:t>
            </a:r>
            <a:r>
              <a:rPr lang="en-US" altLang="zh-TW" dirty="0"/>
              <a:t>DFO</a:t>
            </a:r>
            <a:r>
              <a:rPr lang="zh-TW" altLang="en-US" dirty="0"/>
              <a:t>的部分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我們可以清楚地觀察到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KOSIM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在這兩個問題上的效率優於</a:t>
            </a:r>
            <a:r>
              <a:rPr lang="en-US" altLang="zh-TW" b="0" i="0" dirty="0" err="1">
                <a:solidFill>
                  <a:srgbClr val="374151"/>
                </a:solidFill>
                <a:effectLst/>
                <a:latin typeface="Söhne"/>
              </a:rPr>
              <a:t>Nevergrad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87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513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0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502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KOSIM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在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500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次函數評估內給出了對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MASK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的高精度校正。這是一個相當可觀的結果，因為問題的維度遠大於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500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88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6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47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TW" sz="1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imaging procedure: </a:t>
            </a:r>
            <a:r>
              <a:rPr lang="zh-TW" altLang="en-US" sz="1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成像過程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20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2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67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01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89" y="1776320"/>
            <a:ext cx="11357020" cy="2387600"/>
          </a:xfrm>
        </p:spPr>
        <p:txBody>
          <a:bodyPr anchor="ctr">
            <a:no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KOSIM: A Knowledge-oriented Derivative-free Subspace Method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Inexact Model for Inverse Lithography Problems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585009" y="5081680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Advisor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Optimization problem:</a:t>
            </a: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 </a:t>
            </a:r>
            <a:endParaRPr lang="en-US" altLang="zh-TW" sz="20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sz="6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Edge placement error (EPE)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TW" sz="7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𝐿</a:t>
            </a:r>
            <a:r>
              <a:rPr lang="en-US" altLang="zh-TW" sz="24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2 square error</a:t>
            </a: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A978324-3A8E-21B5-2ACD-1BE3F63FD474}"/>
              </a:ext>
            </a:extLst>
          </p:cNvPr>
          <p:cNvGrpSpPr/>
          <p:nvPr/>
        </p:nvGrpSpPr>
        <p:grpSpPr>
          <a:xfrm>
            <a:off x="1544445" y="2356396"/>
            <a:ext cx="4905376" cy="589537"/>
            <a:chOff x="1620115" y="5187808"/>
            <a:chExt cx="4905376" cy="58953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C9C88A9D-A8AD-1445-618D-54D6B5F197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4177"/>
            <a:stretch/>
          </p:blipFill>
          <p:spPr>
            <a:xfrm>
              <a:off x="1620115" y="5187808"/>
              <a:ext cx="2675659" cy="589537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B9C2010-7832-C342-0DC8-FC14DCAF75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168" t="67676"/>
            <a:stretch/>
          </p:blipFill>
          <p:spPr>
            <a:xfrm>
              <a:off x="4295774" y="5320146"/>
              <a:ext cx="2229717" cy="309967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301A953D-CDBF-7F23-5CA0-1A0138B76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215" y="4001294"/>
            <a:ext cx="3414585" cy="702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1448D21-AF3E-ACF7-E7EF-B5B93B08B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568" y="3941069"/>
            <a:ext cx="2511536" cy="41533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7BDB2F5-74C9-1A29-7682-7BDB6872FA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8568" y="5407842"/>
            <a:ext cx="1852739" cy="55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51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However, we will not directly accept an arbitrary solution of the above optimization problem for industry production, because of the irregularity of the corrected mask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Will do the convolution operation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∈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ℕ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times on arbitrary real matrix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𝑈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∈ </m:t>
                    </m:r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, which the convolution core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: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𝑈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will be truncated with the following function:</a:t>
                </a:r>
              </a:p>
              <a:p>
                <a:pPr>
                  <a:lnSpc>
                    <a:spcPct val="150000"/>
                  </a:lnSpc>
                </a:pPr>
                <a:endParaRPr lang="zh-TW" altLang="en-US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696" r="-4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9F79168-494F-00EF-7526-38F4C2D7E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198" y="3782291"/>
            <a:ext cx="2465604" cy="132830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74BEA2E-0544-CB4B-7990-CBF3186B6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198" y="5849926"/>
            <a:ext cx="2507214" cy="101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01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We define the previous operation (convolution and truncation) as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𝑀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2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TW" altLang="en-US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TW" sz="22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TW" sz="14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Thus the</a:t>
                </a:r>
                <a:r>
                  <a:rPr lang="en-US" altLang="zh-TW" sz="2200" b="1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modified  optimization problem </a:t>
                </a: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becomes: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TW" sz="105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Where the </a:t>
                </a:r>
                <a:r>
                  <a:rPr lang="en-US" altLang="zh-TW" sz="2200" dirty="0" err="1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matrization</a:t>
                </a: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operator: </a:t>
                </a:r>
              </a:p>
              <a:p>
                <a:pPr>
                  <a:lnSpc>
                    <a:spcPct val="150000"/>
                  </a:lnSpc>
                </a:pPr>
                <a:endParaRPr lang="zh-TW" altLang="en-US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614220-DDEC-4EB9-693E-F4091E0059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977" t="44173"/>
          <a:stretch/>
        </p:blipFill>
        <p:spPr>
          <a:xfrm>
            <a:off x="4963390" y="2693175"/>
            <a:ext cx="2265217" cy="56946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62A974-2E4C-B93B-7C6D-51F2FA51C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745" y="4332822"/>
            <a:ext cx="2972506" cy="56947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64FA67F-1C81-7708-AC5A-06EE5B017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8615" y="5972470"/>
            <a:ext cx="3174768" cy="46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C8EB6-F33A-052C-C6DD-EC4702B9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7710DD3-81DB-71BD-96F4-9F9A8B7AA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161" y="2954130"/>
            <a:ext cx="10319688" cy="219976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B7CBDB-8AD8-E912-4D05-18E8573E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1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Algorithm - knowledge-oriented inexact gradient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compute the inexact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: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determine the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𝑚</m:t>
                    </m:r>
                  </m:oMath>
                </a14:m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dimensional subspace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𝑔</m:t>
                        </m:r>
                      </m:sub>
                      <m:sup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 (m &lt;&lt; n, where m =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(1)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).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Approximately calculate the projection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𝒫</m:t>
                        </m:r>
                      </m:e>
                      <m:sub>
                        <m:sSubSup>
                          <m:sSubSup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)</m:t>
                            </m:r>
                          </m:sup>
                        </m:sSubSup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∇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𝑓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Invokes a simple finite difference with step length </a:t>
                </a:r>
                <a14:m>
                  <m:oMath xmlns:m="http://schemas.openxmlformats.org/officeDocument/2006/math"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𝜌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𝑘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, which is adaptively chosen.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6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When prior information is available, i.e., a prior generator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is inputted, we set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𝑔</m:t>
                        </m:r>
                      </m:sub>
                      <m:sup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zh-TW" altLang="en-US" sz="2600" b="1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54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Algorithm - Separable quadratic inexact model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Lower computational complexity compare with quadratic-model-based approaches.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is a 1D quadratic model approximating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Use sampling points off the line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+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𝑠𝑝𝑎𝑛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800" b="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)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, so that historical sampling points can be utilized.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Assume three sampling points for the </a:t>
                </a:r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𝑖</a:t>
                </a:r>
                <a:r>
                  <a:rPr lang="en-US" altLang="zh-TW" sz="1800" dirty="0" err="1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th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model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consist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𝒴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≔{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,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, then the interpolation follows:</a:t>
                </a:r>
                <a:endParaRPr lang="zh-TW" altLang="en-US" sz="18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7F4C9ED-2665-52AA-0835-3115DDA2B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416" y="2487180"/>
            <a:ext cx="3798612" cy="68155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72E420E-0440-BF35-6FAA-6BD7B8A67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189516"/>
            <a:ext cx="2970909" cy="39122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62A6716-7B89-56FB-E028-419AEDA0A0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3649" y="5173890"/>
            <a:ext cx="4764701" cy="13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78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Algorithm - Detail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lphaUcPeriod"/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Initializing and Updating the sampling points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sz="1800" b="1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(0,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(0,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(0,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≔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𝑟</m:t>
                    </m:r>
                    <m:r>
                      <a:rPr lang="en-US" altLang="zh-TW" sz="2000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,  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𝑖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=1, 2, 3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𝑟</m:t>
                    </m:r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is an arbitrary parameter where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𝑟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1800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𝟏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=[1, 1, 1, …, 1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After an iteration, we will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, and update one of the sampling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𝒴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𝒴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will be updated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8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𝒴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endParaRPr lang="en-US" altLang="zh-TW" sz="18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TW" sz="18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BEFAB2-F319-135A-7073-9055B8A23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529" y="5313268"/>
            <a:ext cx="4942827" cy="93692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614E99B-00EC-081E-7EDA-76584797B5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7937"/>
          <a:stretch/>
        </p:blipFill>
        <p:spPr>
          <a:xfrm>
            <a:off x="6457847" y="136525"/>
            <a:ext cx="5607776" cy="234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5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Algorithm - Detail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200000"/>
                  </a:lnSpc>
                  <a:buFont typeface="+mj-lt"/>
                  <a:buAutoNum type="alphaUcPeriod" startAt="2"/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Solving the model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The direction of the model</a:t>
                </a:r>
              </a:p>
              <a:p>
                <a:pPr lvl="2">
                  <a:lnSpc>
                    <a:spcPct val="20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endParaRPr lang="en-US" altLang="zh-TW" sz="22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:endParaRPr lang="en-US" altLang="zh-TW" sz="8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Box region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Ω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</a:p>
              <a:p>
                <a:pPr lvl="2">
                  <a:lnSpc>
                    <a:spcPct val="20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8239F63-460B-8A5F-A805-429CD04D0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530" y="3333802"/>
            <a:ext cx="3085782" cy="59273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F505559-5CC4-A12F-8716-47F336D1A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4305" y="4921553"/>
            <a:ext cx="2900231" cy="80491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188C305-B36D-F647-652E-2AB105169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0641" y="3219994"/>
            <a:ext cx="4893372" cy="17015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0963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Algorithm - Detail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5313"/>
                <a:ext cx="10515600" cy="5226162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200000"/>
                  </a:lnSpc>
                  <a:buFont typeface="+mj-lt"/>
                  <a:buAutoNum type="alphaUcPeriod" startAt="3"/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Solving the subproblem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Construct a complete three-dimensional quadratic model </a:t>
                </a:r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𝑞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𝑠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) approximating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𝑓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𝐵</m:t>
                        </m:r>
                      </m:e>
                      <m:sup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by interpolation using 10 sampling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,1)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…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,10)</m:t>
                        </m:r>
                      </m:sup>
                    </m:s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𝐵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𝑘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)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×3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stands for the basis matrix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after a Gram-Schmidt procedure.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Then we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000" i="0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𝑠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[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+</m:t>
                        </m:r>
                        <m:r>
                          <a:rPr lang="zh-TW" altLang="en-US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𝜆</m:t>
                        </m:r>
                        <m:r>
                          <a:rPr lang="zh-TW" altLang="en-US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∥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and obtain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TW" altLang="en-US" sz="180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𝜆</m:t>
                    </m:r>
                    <m:r>
                      <a:rPr lang="zh-TW" altLang="en-US" sz="180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≥0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𝑠𝑎𝑡𝑖𝑠𝑓𝑖𝑒𝑠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𝑚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+</m:t>
                    </m:r>
                    <m:r>
                      <a:rPr lang="zh-TW" altLang="en-US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𝜆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𝐼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&gt;0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zh-TW" sz="7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endParaRPr lang="zh-TW" altLang="en-US" sz="22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5313"/>
                <a:ext cx="10515600" cy="5226162"/>
              </a:xfr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4273B5-2F52-BCB5-25A8-9F7B93F0D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164" y="5174125"/>
            <a:ext cx="5608399" cy="162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45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Algorithm - Detail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lphaUcPeriod" startAt="4"/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Updating the finite-difference step length</a:t>
                </a:r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For updating the finite difference step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, we choose a scaling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𝜎</m:t>
                        </m:r>
                      </m:e>
                      <m:sup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&gt; 0 satisfying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0 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&lt;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 ≤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𝜎</m:t>
                        </m:r>
                      </m:e>
                      <m:sup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 ≤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 lvl="2">
                  <a:lnSpc>
                    <a:spcPct val="150000"/>
                  </a:lnSpc>
                </a:pPr>
                <a:endParaRPr lang="en-US" altLang="zh-TW" sz="7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6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</a:p>
              <a:p>
                <a:pPr lvl="2">
                  <a:lnSpc>
                    <a:spcPct val="150000"/>
                  </a:lnSpc>
                </a:pPr>
                <a:endParaRPr lang="en-US" altLang="zh-TW" sz="16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6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8AF0E71-B826-D118-A563-D7CF1FEC8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014" y="3502556"/>
            <a:ext cx="4883972" cy="77099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DA9112B-D73D-8E99-B5CF-EDB963F07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0014" y="4451519"/>
            <a:ext cx="4394663" cy="62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0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10287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methods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Barzilai-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Borwein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Enabled Nesterov Algorithm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 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Algorithm - Detail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6487B33-F841-1836-1338-D7B5AFB2A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889" y="365125"/>
            <a:ext cx="6453421" cy="6127750"/>
          </a:xfrm>
          <a:prstGeom prst="rect">
            <a:avLst/>
          </a:prstGeom>
        </p:spPr>
      </p:pic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F34C91F-DADF-CC1C-A3D5-A7EF379B3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3622637"/>
            <a:ext cx="5647694" cy="2008497"/>
          </a:xfrm>
        </p:spPr>
      </p:pic>
    </p:spTree>
    <p:extLst>
      <p:ext uri="{BB962C8B-B14F-4D97-AF65-F5344CB8AC3E}">
        <p14:creationId xmlns:p14="http://schemas.microsoft.com/office/powerpoint/2010/main" val="275917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-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Gradient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41E5E8-EF09-59CE-C41D-D52F5FA6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All codes are implemented in C, and packed as a Python interface.</a:t>
            </a: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All the tests of KOSIM were performed on a Lenovo ST8810 cluster.</a:t>
            </a:r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BBA7C5F-4FC7-A07A-5508-EAA68D91D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471" y="3429000"/>
            <a:ext cx="7777058" cy="292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01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 - DFO 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21</a:t>
            </a:fld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D1B51DB-CA5A-9B47-8863-96A6CC30B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574" y="1815340"/>
            <a:ext cx="9688851" cy="454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02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 - DFO 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22</a:t>
            </a:fld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5D741CE-F904-71D8-FFE7-B48E05154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411" y="1996042"/>
            <a:ext cx="9607178" cy="449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15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–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Solve ILT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041E5E8-EF09-59CE-C41D-D52F5FA6A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=50.</m:t>
                    </m:r>
                  </m:oMath>
                </a14:m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041E5E8-EF09-59CE-C41D-D52F5FA6A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23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AEB05B-10C5-B917-E2C4-B69DE1ACB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405" y="2601024"/>
            <a:ext cx="6951189" cy="366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45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–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Solve ILT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11A00E1-A08E-2E5C-A564-A6EAE8697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5336" y="1690688"/>
            <a:ext cx="5716367" cy="435133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4">
                <a:extLst>
                  <a:ext uri="{FF2B5EF4-FFF2-40B4-BE49-F238E27FC236}">
                    <a16:creationId xmlns:a16="http://schemas.microsoft.com/office/drawing/2014/main" id="{9707CB4B-975E-6483-0AFB-B4DDDD2E56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Mask size = </a:t>
                </a:r>
                <a14:m>
                  <m:oMath xmlns:m="http://schemas.openxmlformats.org/officeDocument/2006/math">
                    <m:r>
                      <a:rPr lang="en-US" altLang="zh-TW" sz="22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2200" i="1" smtClean="0">
                        <a:latin typeface="Cambria Math" panose="02040503050406030204" pitchFamily="18" charset="0"/>
                      </a:rPr>
                      <m:t>00 </m:t>
                    </m:r>
                    <m:r>
                      <a:rPr lang="en-US" altLang="zh-TW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</m:oMath>
                </a14:m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內容版面配置區 4">
                <a:extLst>
                  <a:ext uri="{FF2B5EF4-FFF2-40B4-BE49-F238E27FC236}">
                    <a16:creationId xmlns:a16="http://schemas.microsoft.com/office/drawing/2014/main" id="{9707CB4B-975E-6483-0AFB-B4DDDD2E5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21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–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Solve ILT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AAD9034-713A-21FC-1361-7735EF9A2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Mask size =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400 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×400</m:t>
                    </m:r>
                  </m:oMath>
                </a14:m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AAD9034-713A-21FC-1361-7735EF9A2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0FB8DC75-E493-DF6E-FBE5-4A53F4A8D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575" y="1825625"/>
            <a:ext cx="5716800" cy="424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99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–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Solve ILT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AAD9034-713A-21FC-1361-7735EF9A2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Mask size =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000 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×1000</m:t>
                    </m:r>
                  </m:oMath>
                </a14:m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AAD9034-713A-21FC-1361-7735EF9A2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0FB8DC75-E493-DF6E-FBE5-4A53F4A8D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575" y="1825625"/>
            <a:ext cx="5716800" cy="424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53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93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Times" panose="02020603050405020304" pitchFamily="18" charset="0"/>
                <a:cs typeface="Times" panose="02020603050405020304" pitchFamily="18" charset="0"/>
              </a:rPr>
              <a:t>Thank you for listening!</a:t>
            </a:r>
            <a:endParaRPr lang="zh-TW" altLang="en-US" sz="5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Optical lithography (</a:t>
            </a:r>
            <a:r>
              <a:rPr lang="zh-TW" altLang="en-US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光學微影技術</a:t>
            </a: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)</a:t>
            </a:r>
            <a:endParaRPr lang="en-US" altLang="zh-TW" sz="18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將曝光光源通過設計過的光罩，光罩上面即具有各種圖案可以阻擋或讓光穿透過去</a:t>
            </a:r>
            <a:r>
              <a:rPr lang="zh-TW" altLang="en-US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。</a:t>
            </a:r>
            <a:endParaRPr lang="en-US" altLang="zh-TW" sz="22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若光打到正光阻上，該處會被蝕刻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; </a:t>
            </a: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若是負光阻的話相反。</a:t>
            </a:r>
            <a:endParaRPr lang="en-US" altLang="zh-TW" sz="20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是製造集成電路（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IC</a:t>
            </a: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）和其他半導體設備的主要工藝之一</a:t>
            </a:r>
            <a:endParaRPr lang="en-US" altLang="zh-TW" sz="20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lvl="2">
              <a:lnSpc>
                <a:spcPct val="200000"/>
              </a:lnSpc>
            </a:pPr>
            <a:r>
              <a:rPr lang="zh-TW" altLang="en-US" sz="1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將微細的電子元件、晶體管、電容器等結構準確地印刷在半導體材料上</a:t>
            </a:r>
            <a:endParaRPr lang="en-US" altLang="zh-TW" sz="18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TW" sz="22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endParaRPr lang="zh-TW" altLang="en-US" sz="22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Due to the tiny scale of circuit device size, the influence of interference and diffraction will distort the image on the wafer very much.</a:t>
            </a:r>
          </a:p>
          <a:p>
            <a:pPr>
              <a:lnSpc>
                <a:spcPct val="20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Lots of works are proposed to resolve this kind of distortion:</a:t>
            </a:r>
          </a:p>
          <a:p>
            <a:pPr lvl="1">
              <a:lnSpc>
                <a:spcPct val="200000"/>
              </a:lnSpc>
            </a:pPr>
            <a:r>
              <a:rPr lang="en-US" altLang="zh-TW" sz="1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Optical proximity correction (OPC) </a:t>
            </a:r>
            <a:r>
              <a:rPr lang="zh-TW" altLang="en-US" sz="1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光學接近校正</a:t>
            </a:r>
            <a:endParaRPr lang="en-US" altLang="zh-TW" sz="18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endParaRPr lang="zh-TW" altLang="en-US" sz="22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1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Optical proximity correction (OPC)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Adjust the mask layout such that the output pattern approximates the target.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Discrete the mask into the matrix, and use the </a:t>
            </a:r>
            <a:r>
              <a:rPr lang="en-US" altLang="zh-TW" sz="2000" b="1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pixel-wise imaging function 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to characterize the imaging procedure.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OPC process is model as an </a:t>
            </a:r>
            <a:r>
              <a:rPr lang="en-US" altLang="zh-TW" sz="2000" b="1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inverse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 </a:t>
            </a:r>
            <a:r>
              <a:rPr lang="en-US" altLang="zh-TW" sz="2000" b="1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problem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, and is also called as inverse lithography techniques </a:t>
            </a:r>
            <a:r>
              <a:rPr lang="en-US" altLang="zh-TW" sz="2000" b="1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(ILT)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Inverse problem is formulated as the non-convex optimization problem with respect to the matrix elements.</a:t>
            </a:r>
            <a:endParaRPr lang="zh-TW" altLang="en-US" sz="20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9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To solve ILT: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Approximate forward imaging modeling</a:t>
            </a:r>
          </a:p>
          <a:p>
            <a:pPr lvl="2">
              <a:lnSpc>
                <a:spcPct val="150000"/>
              </a:lnSpc>
            </a:pPr>
            <a:r>
              <a:rPr lang="en-US" altLang="zh-TW" sz="1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Computation of forward imaging may need numerical simulations.</a:t>
            </a:r>
          </a:p>
          <a:p>
            <a:pPr lvl="2">
              <a:lnSpc>
                <a:spcPct val="150000"/>
              </a:lnSpc>
            </a:pPr>
            <a:r>
              <a:rPr lang="en-US" altLang="zh-TW" sz="1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Consider the imaging function as lacking gradient, and develop general DFO method.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9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solve ILT: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Unconstraint Derivative-free optimization (DFO)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evaluate the efficiency of algorithm, another important index is the </a:t>
                </a:r>
                <a:r>
                  <a:rPr lang="en-US" altLang="zh-TW" sz="1800" b="1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total number of function value evaluations (NF).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Many model-based approached require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~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in each iteration.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Also need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𝑛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evaluate the initialization of the model.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Subsequence techniques are proposed to solve the large-scale DFO.</a:t>
                </a:r>
                <a:endParaRPr lang="zh-TW" altLang="en-US" sz="18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5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solve ILT: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KOSIM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 general subspace method for solving DFO problems in ILT.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 novel way in constructing subspaces.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Develop a projection technique for computing an inexact gradient.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Construct good subspaces while it only evaluates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(1)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function values in each iteration.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Only produces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𝑛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computational cost in each iteration.</a:t>
                </a:r>
                <a:endParaRPr lang="zh-TW" altLang="en-US" sz="18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7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Most common objective function of the ILT problem is the misfit between the image on wafer and the target pattern: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Mask :</a:t>
                </a:r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∈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 ∈(0, 1)</m:t>
                    </m:r>
                  </m:oMath>
                </a14:m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(is discrete into matrix)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Image function: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𝐼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Target pattern: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Optimization problem: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A978324-3A8E-21B5-2ACD-1BE3F63FD474}"/>
              </a:ext>
            </a:extLst>
          </p:cNvPr>
          <p:cNvGrpSpPr/>
          <p:nvPr/>
        </p:nvGrpSpPr>
        <p:grpSpPr>
          <a:xfrm>
            <a:off x="1630506" y="5164142"/>
            <a:ext cx="4905376" cy="589537"/>
            <a:chOff x="1620115" y="5187808"/>
            <a:chExt cx="4905376" cy="58953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C9C88A9D-A8AD-1445-618D-54D6B5F197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4177"/>
            <a:stretch/>
          </p:blipFill>
          <p:spPr>
            <a:xfrm>
              <a:off x="1620115" y="5187808"/>
              <a:ext cx="2675659" cy="589537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B9C2010-7832-C342-0DC8-FC14DCAF75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168" t="67676"/>
            <a:stretch/>
          </p:blipFill>
          <p:spPr>
            <a:xfrm>
              <a:off x="4295774" y="5320146"/>
              <a:ext cx="2229717" cy="309967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301A953D-CDBF-7F23-5CA0-1A0138B76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4001294"/>
            <a:ext cx="3414585" cy="702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030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5278</TotalTime>
  <Words>1372</Words>
  <Application>Microsoft Office PowerPoint</Application>
  <PresentationFormat>寬螢幕</PresentationFormat>
  <Paragraphs>206</Paragraphs>
  <Slides>28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Söhne</vt:lpstr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KOSIM: A Knowledge-oriented Derivative-free Subspace Method Based on Inexact Model for Inverse Lithography Problems</vt:lpstr>
      <vt:lpstr>Outline</vt:lpstr>
      <vt:lpstr>Introduction</vt:lpstr>
      <vt:lpstr>Introduction</vt:lpstr>
      <vt:lpstr>Introduction</vt:lpstr>
      <vt:lpstr>Introduction</vt:lpstr>
      <vt:lpstr>Introduction</vt:lpstr>
      <vt:lpstr>Introduction</vt:lpstr>
      <vt:lpstr>Preliminaries</vt:lpstr>
      <vt:lpstr>Preliminaries</vt:lpstr>
      <vt:lpstr>Preliminaries</vt:lpstr>
      <vt:lpstr>Preliminaries</vt:lpstr>
      <vt:lpstr>Preliminaries</vt:lpstr>
      <vt:lpstr>Algorithm - knowledge-oriented inexact gradient</vt:lpstr>
      <vt:lpstr>Algorithm - Separable quadratic inexact model</vt:lpstr>
      <vt:lpstr>Algorithm - Detail</vt:lpstr>
      <vt:lpstr>Algorithm - Detail</vt:lpstr>
      <vt:lpstr>Algorithm - Detail</vt:lpstr>
      <vt:lpstr>Algorithm - Detail</vt:lpstr>
      <vt:lpstr>Algorithm - Detail</vt:lpstr>
      <vt:lpstr>Experimental Result - Gradient</vt:lpstr>
      <vt:lpstr>Experimental Result - DFO </vt:lpstr>
      <vt:lpstr>Experimental Result - DFO </vt:lpstr>
      <vt:lpstr>Experimental Result – Solve ILT</vt:lpstr>
      <vt:lpstr>Experimental Result – Solve ILT</vt:lpstr>
      <vt:lpstr>Experimental Result – Solve ILT</vt:lpstr>
      <vt:lpstr>Experimental Result – Solve ILT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1816</cp:revision>
  <dcterms:created xsi:type="dcterms:W3CDTF">2023-08-23T03:29:22Z</dcterms:created>
  <dcterms:modified xsi:type="dcterms:W3CDTF">2024-01-13T08:33:20Z</dcterms:modified>
</cp:coreProperties>
</file>