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0" r:id="rId4"/>
    <p:sldId id="299" r:id="rId5"/>
    <p:sldId id="301" r:id="rId6"/>
    <p:sldId id="302" r:id="rId7"/>
    <p:sldId id="318" r:id="rId8"/>
    <p:sldId id="303" r:id="rId9"/>
    <p:sldId id="304" r:id="rId10"/>
    <p:sldId id="305" r:id="rId11"/>
    <p:sldId id="306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4" r:id="rId20"/>
    <p:sldId id="320" r:id="rId21"/>
    <p:sldId id="313" r:id="rId22"/>
    <p:sldId id="315" r:id="rId23"/>
    <p:sldId id="316" r:id="rId24"/>
    <p:sldId id="31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9630" autoAdjust="0"/>
  </p:normalViewPr>
  <p:slideViewPr>
    <p:cSldViewPr snapToGrid="0">
      <p:cViewPr varScale="1">
        <p:scale>
          <a:sx n="113" d="100"/>
          <a:sy n="113" d="100"/>
        </p:scale>
        <p:origin x="6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latin typeface="CMMI9"/>
              </a:rPr>
              <a:t>目的是要找到</a:t>
            </a:r>
            <a:r>
              <a:rPr lang="en-US" altLang="zh-TW" sz="1800" b="0" i="0" u="none" strike="noStrike" baseline="0" dirty="0">
                <a:latin typeface="CMMI9"/>
              </a:rPr>
              <a:t>routing</a:t>
            </a:r>
            <a:r>
              <a:rPr lang="zh-TW" altLang="en-US" sz="1800" b="0" i="0" u="none" strike="noStrike" baseline="0" dirty="0">
                <a:latin typeface="CMMI9"/>
              </a:rPr>
              <a:t>的</a:t>
            </a:r>
            <a:r>
              <a:rPr lang="en-US" altLang="zh-TW" sz="1800" b="0" i="0" u="none" strike="noStrike" baseline="0" dirty="0">
                <a:latin typeface="CMMI9"/>
              </a:rPr>
              <a:t>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Cap</a:t>
            </a:r>
            <a:r>
              <a:rPr lang="en-US" altLang="zh-TW" sz="1800" b="0" i="0" u="none" strike="noStrike" baseline="0" dirty="0" err="1">
                <a:latin typeface="CMMI6"/>
              </a:rPr>
              <a:t>H</a:t>
            </a:r>
            <a:r>
              <a:rPr lang="en-US" altLang="zh-TW" sz="1800" b="0" i="0" u="none" strike="noStrike" baseline="0" dirty="0">
                <a:latin typeface="CMMI6"/>
              </a:rPr>
              <a:t>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: the horizontal or vertical routing capacity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l.pd</a:t>
            </a:r>
            <a:r>
              <a:rPr lang="en-US" altLang="zh-TW" sz="1800" b="0" i="0" u="none" strike="noStrike" baseline="0" dirty="0">
                <a:latin typeface="CMMI9"/>
              </a:rPr>
              <a:t> </a:t>
            </a:r>
            <a:r>
              <a:rPr lang="en-US" altLang="zh-TW" sz="1800" b="0" i="0" u="none" strike="noStrike" baseline="0" dirty="0">
                <a:latin typeface="NimbusRomNo9L-Regu"/>
              </a:rPr>
              <a:t>: the preferred routing direction of metal layer </a:t>
            </a:r>
            <a:r>
              <a:rPr lang="en-US" altLang="zh-TW" sz="1800" b="0" i="0" u="none" strike="noStrike" baseline="0" dirty="0">
                <a:latin typeface="CMMI9"/>
              </a:rPr>
              <a:t>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L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metal layers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Blk </a:t>
            </a:r>
            <a:r>
              <a:rPr lang="en-US" altLang="zh-TW" sz="1800" b="0" i="0" u="none" strike="noStrike" baseline="0" dirty="0">
                <a:latin typeface="NimbusRomNo9L-Regu"/>
              </a:rPr>
              <a:t>: the set of blockages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OL</a:t>
            </a:r>
            <a:r>
              <a:rPr lang="en-US" altLang="zh-TW" sz="1800" b="0" i="0" u="none" strike="noStrike" baseline="0" dirty="0">
                <a:latin typeface="CMMI6"/>
              </a:rPr>
              <a:t>H=V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b; 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horizontal or vertical overlaps between blockage </a:t>
            </a:r>
            <a:r>
              <a:rPr lang="en-US" altLang="zh-TW" sz="1800" b="0" i="0" u="none" strike="noStrike" baseline="0" dirty="0">
                <a:latin typeface="CMMI9"/>
              </a:rPr>
              <a:t>b </a:t>
            </a:r>
            <a:r>
              <a:rPr lang="en-US" altLang="zh-TW" sz="1800" b="0" i="0" u="none" strike="noStrike" baseline="0" dirty="0">
                <a:latin typeface="NimbusRomNo9L-Regu"/>
              </a:rPr>
              <a:t>and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b.l</a:t>
            </a:r>
            <a:r>
              <a:rPr lang="en-US" altLang="zh-TW" sz="1800" b="0" i="0" u="none" strike="noStrike" baseline="0" dirty="0">
                <a:latin typeface="CMMI9"/>
              </a:rPr>
              <a:t> : the metal layer where the obstacle is located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4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 err="1">
                <a:latin typeface="CMMI9"/>
              </a:rPr>
              <a:t>LCg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local congestion of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Pos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set including all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Gcells</a:t>
            </a:r>
            <a:r>
              <a:rPr lang="en-US" altLang="zh-TW" sz="1800" b="0" i="0" u="none" strike="noStrike" baseline="0" dirty="0">
                <a:latin typeface="NimbusRomNo9L-Regu"/>
              </a:rPr>
              <a:t> overlapped with cell </a:t>
            </a:r>
            <a:r>
              <a:rPr lang="en-US" altLang="zh-TW" sz="1800" b="0" i="0" u="none" strike="noStrike" baseline="0" dirty="0">
                <a:latin typeface="CMMI9"/>
              </a:rPr>
              <a:t>c</a:t>
            </a:r>
            <a:endParaRPr lang="en-US" altLang="zh-TW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 </a:t>
            </a:r>
            <a:r>
              <a:rPr lang="en-US" altLang="zh-TW" sz="1800" b="0" i="0" u="none" strike="noStrike" baseline="0" dirty="0">
                <a:latin typeface="NimbusRomNo9L-Regu"/>
              </a:rPr>
              <a:t>is the congestion of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CMMI9"/>
              </a:rPr>
              <a:t>Cg H</a:t>
            </a:r>
            <a:r>
              <a:rPr lang="en-US" altLang="zh-TW" sz="1800" b="0" i="0" u="none" strike="noStrike" baseline="0" dirty="0">
                <a:latin typeface="CMMI6"/>
              </a:rPr>
              <a:t>/V </a:t>
            </a:r>
            <a:r>
              <a:rPr lang="en-US" altLang="zh-TW" sz="1800" b="0" i="0" u="none" strike="noStrike" baseline="0" dirty="0">
                <a:latin typeface="CMR9"/>
              </a:rPr>
              <a:t>(</a:t>
            </a:r>
            <a:r>
              <a:rPr lang="en-US" altLang="zh-TW" sz="1800" b="0" i="0" u="none" strike="noStrike" baseline="0" dirty="0">
                <a:latin typeface="CMMI9"/>
              </a:rPr>
              <a:t>g</a:t>
            </a:r>
            <a:r>
              <a:rPr lang="en-US" altLang="zh-TW" sz="1800" b="0" i="0" u="none" strike="noStrike" baseline="0" dirty="0">
                <a:latin typeface="CMR9"/>
              </a:rPr>
              <a:t>)</a:t>
            </a:r>
            <a:r>
              <a:rPr lang="en-US" altLang="zh-TW" sz="1800" b="0" i="0" u="none" strike="noStrike" baseline="0" dirty="0">
                <a:latin typeface="NimbusRomNo9L-Regu"/>
              </a:rPr>
              <a:t> : horizontal and vertical congestion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Pin density could be calculated by the number of cell pins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 divided by the number of available sites in each </a:t>
            </a:r>
            <a:r>
              <a:rPr lang="en-US" altLang="zh-TW" sz="1800" b="0" i="0" u="none" strike="noStrike" baseline="0" dirty="0" err="1">
                <a:latin typeface="NimbusRomNo9L-Regu"/>
              </a:rPr>
              <a:t>Gcell</a:t>
            </a:r>
            <a:r>
              <a:rPr lang="en-US" altLang="zh-TW" sz="1800" b="0" i="0" u="none" strike="noStrike" baseline="0" dirty="0">
                <a:latin typeface="NimbusRomNo9L-Regu"/>
              </a:rPr>
              <a:t>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The logarithmic function intends to smooth the distribution of padding values, which could improve the stability of the padding process.</a:t>
            </a: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800" b="0" i="0" u="none" strike="noStrike" baseline="0" dirty="0">
              <a:latin typeface="CMMI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V:cell instance</a:t>
            </a:r>
          </a:p>
          <a:p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E: net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b="1" dirty="0">
                <a:solidFill>
                  <a:srgbClr val="FF0000"/>
                </a:solidFill>
              </a:rPr>
              <a:t>* * * * * After doing global routing, </a:t>
            </a:r>
            <a:r>
              <a:rPr lang="en-US" altLang="zh-TW" sz="1800" b="1" i="0" u="none" strike="noStrike" baseline="0" dirty="0">
                <a:solidFill>
                  <a:srgbClr val="FF0000"/>
                </a:solidFill>
                <a:latin typeface="NimbusRomNo9L-Regu"/>
              </a:rPr>
              <a:t>we need to legalize the cell positions to remove cell overlaps and DRC violations.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12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zh-TW" altLang="en-US" sz="1100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Electrostatic:</a:t>
                </a:r>
                <a:r>
                  <a:rPr lang="zh-TW" altLang="en-US" sz="1200" dirty="0">
                    <a:latin typeface="Times" panose="02020603050405020304" pitchFamily="18" charset="0"/>
                    <a:cs typeface="Times" panose="02020603050405020304" pitchFamily="18" charset="0"/>
                  </a:rPr>
                  <a:t> 靜電</a:t>
                </a:r>
                <a:endParaRPr lang="en-US" altLang="zh-TW" sz="120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𝑊_(𝑒_</a:t>
                </a:r>
                <a:r>
                  <a:rPr lang="en-US" altLang="zh-TW" sz="1200" b="0" i="0">
                    <a:latin typeface="Cambria Math" panose="02040503050406030204" pitchFamily="18" charset="0"/>
                    <a:cs typeface="Times" panose="02020603050405020304" pitchFamily="18" charset="0"/>
                  </a:rPr>
                  <a:t>𝑖 ) </a:t>
                </a:r>
                <a:r>
                  <a:rPr lang="en-US" altLang="zh-TW" sz="1200" i="0">
                    <a:latin typeface="Cambria Math" panose="02040503050406030204" pitchFamily="18" charset="0"/>
                    <a:cs typeface="Times" panose="02020603050405020304" pitchFamily="18" charset="0"/>
                  </a:rPr>
                  <a:t> (𝑥, 𝑦):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weighted</a:t>
                </a:r>
                <a:r>
                  <a:rPr lang="en-US" altLang="zh-TW" baseline="0" dirty="0"/>
                  <a:t> wirelength of  net </a:t>
                </a:r>
                <a:r>
                  <a:rPr lang="en-US" altLang="zh-TW" baseline="0" dirty="0" err="1"/>
                  <a:t>ei</a:t>
                </a:r>
                <a:endParaRPr lang="en-US" altLang="zh-TW" baseline="0" dirty="0"/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l-GR" altLang="zh-TW" sz="1100" dirty="0"/>
                  <a:t>Γ</a:t>
                </a:r>
                <a:r>
                  <a:rPr lang="en-US" altLang="zh-TW" sz="1100" dirty="0"/>
                  <a:t>:</a:t>
                </a:r>
                <a:r>
                  <a:rPr lang="zh-TW" altLang="en-US" sz="1100" dirty="0"/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smoothing parameter used to adjust the</a:t>
                </a:r>
                <a:r>
                  <a:rPr lang="zh-TW" altLang="en-US" sz="1800" b="0" i="0" u="none" strike="noStrike" baseline="0" dirty="0">
                    <a:latin typeface="NimbusRomNo9L-Regu"/>
                  </a:rPr>
                  <a:t> </a:t>
                </a:r>
                <a:r>
                  <a:rPr lang="en-US" altLang="zh-TW" sz="1800" b="0" i="0" u="none" strike="noStrike" baseline="0" dirty="0">
                    <a:latin typeface="NimbusRomNo9L-Regu"/>
                  </a:rPr>
                  <a:t>accuracy.</a:t>
                </a:r>
                <a:endParaRPr lang="zh-TW" altLang="en-US" sz="1100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Global placement:  </a:t>
            </a:r>
            <a:r>
              <a:rPr lang="zh-TW" altLang="en-US" dirty="0"/>
              <a:t>用一些</a:t>
            </a:r>
            <a:r>
              <a:rPr lang="en-US" altLang="zh-TW" dirty="0"/>
              <a:t>placement engine</a:t>
            </a:r>
            <a:r>
              <a:rPr lang="zh-TW" altLang="en-US" dirty="0"/>
              <a:t>來</a:t>
            </a:r>
            <a:r>
              <a:rPr lang="en-US" altLang="zh-TW" dirty="0"/>
              <a:t>spread cells </a:t>
            </a:r>
            <a:r>
              <a:rPr lang="zh-TW" altLang="en-US" dirty="0"/>
              <a:t>並且 </a:t>
            </a:r>
            <a:r>
              <a:rPr lang="en-US" altLang="zh-TW" dirty="0"/>
              <a:t>optimize wirelength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err="1"/>
              <a:t>Routability</a:t>
            </a:r>
            <a:r>
              <a:rPr lang="en-US" altLang="zh-TW" dirty="0"/>
              <a:t> optimizer: </a:t>
            </a:r>
            <a:r>
              <a:rPr lang="zh-TW" altLang="en-US" dirty="0"/>
              <a:t>會分析現在的</a:t>
            </a:r>
            <a:r>
              <a:rPr lang="en-US" altLang="zh-TW" dirty="0"/>
              <a:t>congestion information</a:t>
            </a:r>
            <a:r>
              <a:rPr lang="zh-TW" altLang="en-US" dirty="0"/>
              <a:t>並且利用</a:t>
            </a:r>
            <a:r>
              <a:rPr lang="en-US" altLang="zh-TW" dirty="0"/>
              <a:t>cell padding</a:t>
            </a:r>
            <a:r>
              <a:rPr lang="zh-TW" altLang="en-US" dirty="0"/>
              <a:t>來降低</a:t>
            </a:r>
            <a:r>
              <a:rPr lang="en-US" altLang="zh-TW" dirty="0"/>
              <a:t>congestion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Legalization: </a:t>
            </a:r>
            <a:r>
              <a:rPr lang="zh-TW" altLang="en-US" dirty="0"/>
              <a:t>會消除</a:t>
            </a:r>
            <a:r>
              <a:rPr lang="en-US" altLang="zh-TW" dirty="0"/>
              <a:t>DRC</a:t>
            </a:r>
            <a:r>
              <a:rPr lang="zh-TW" altLang="en-US" dirty="0"/>
              <a:t>跟</a:t>
            </a:r>
            <a:r>
              <a:rPr lang="en-US" altLang="zh-TW" dirty="0"/>
              <a:t>overlap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</a:t>
                </a: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Placement</a:t>
                </a:r>
                <a:endParaRPr lang="en-US" altLang="zh-TW" sz="2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weighted-average(WA) wirelength model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approximate the HPWL.</a:t>
                </a: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weighted wirelength of 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γ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 smoothing parameter used to adjust the accuracy.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: the x-coordinate.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812" t="-1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/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=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𝑖𝑥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 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𝑖𝑦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 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6B79041-C037-4D87-1301-AEA3192E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0493"/>
                <a:ext cx="5404909" cy="534826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7EC7-8AA3-B104-A270-92740D6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To get the density penalty, the placement region will first divide into uniform bins by M×M</a:t>
                </a:r>
                <a:r>
                  <a:rPr lang="zh-TW" altLang="en-US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grids.</a:t>
                </a:r>
              </a:p>
              <a:p>
                <a:pPr>
                  <a:lnSpc>
                    <a:spcPct val="130000"/>
                  </a:lnSpc>
                </a:pPr>
                <a:endParaRPr lang="en-US" altLang="zh-TW" sz="11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TW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area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row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m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column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electric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potential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7C24A-A0B6-F91E-A8E3-7294A8C3B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2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65292-A2B6-5B24-A6A7-F44E35D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Global routing congestion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Use the </a:t>
                </a:r>
                <a:r>
                  <a:rPr lang="en-US" altLang="zh-TW" sz="2200" b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-based routing resource model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which evaluates the routing capacity and demand with respect to the </a:t>
                </a:r>
                <a:r>
                  <a:rPr lang="en-US" altLang="zh-TW" sz="22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𝑂𝑣𝑒𝑟𝑓𝑙𝑜𝑤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max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⁡(0, 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𝐷𝑚𝑑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𝐶𝑎𝑝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𝐷𝑚𝑑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routing demands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𝐶𝑎𝑝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 : the routing capacity of </a:t>
                </a:r>
                <a:r>
                  <a:rPr lang="en-US" altLang="zh-TW" sz="2000" b="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endParaRPr lang="en-US" altLang="zh-TW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812" t="-1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1A602-D971-6024-13E1-7F927EE4E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83" y="495300"/>
            <a:ext cx="514851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ECCA-1EB1-3A4E-DCC9-955149DA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Proposed Algorithm</a:t>
            </a:r>
            <a:endParaRPr lang="zh-TW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18B0E9-FA80-3168-5BAC-7EBC0C5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139" y="1343887"/>
            <a:ext cx="7832770" cy="53592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E06A71-AEA6-E371-7BE0-D975625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825D9-62B8-AE30-2193-DEF7925E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Estimation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06ACC-F835-BE67-D66A-34B933DF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global placement tend to form bunches of clusters since the placement region is divided into bins by a grid.</a:t>
            </a:r>
          </a:p>
          <a:p>
            <a:pPr>
              <a:lnSpc>
                <a:spcPct val="130000"/>
              </a:lnSpc>
            </a:pPr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in the same grid often overlap severely.</a:t>
            </a:r>
          </a:p>
          <a:p>
            <a:pPr>
              <a:lnSpc>
                <a:spcPct val="130000"/>
              </a:lnSpc>
            </a:pPr>
            <a:endParaRPr lang="en-US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routing solution at this stage less meaningful as the overlapped cells inevitably lead to high routing demand.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3672DC-7E14-B35A-3EDC-22C475F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4"/>
            <a:ext cx="10512709" cy="3720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Blockage-aware Routing Capacity Assessment (to estimate routing capacity)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a </a:t>
            </a:r>
            <a:r>
              <a:rPr lang="en-US" altLang="zh-TW" sz="2200" b="1" dirty="0" err="1">
                <a:latin typeface="Times" panose="02020603050405020304" pitchFamily="18" charset="0"/>
                <a:cs typeface="Times" panose="02020603050405020304" pitchFamily="18" charset="0"/>
              </a:rPr>
              <a:t>Gcell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-based routing resource model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, which evaluates routing capacity and demand with respect to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Gcells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Routing capacity includes 1.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2.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capacity.</a:t>
            </a:r>
          </a:p>
          <a:p>
            <a:endParaRPr lang="en-US" altLang="zh-TW" sz="7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Basic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obtain from tech information (wire width and space).</a:t>
            </a:r>
          </a:p>
          <a:p>
            <a:pPr lvl="1">
              <a:lnSpc>
                <a:spcPct val="130000"/>
              </a:lnSpc>
            </a:pPr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Blocked capacity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: includes pin obstructions, power ground, macros…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/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𝐺𝑐𝑒𝑙𝑙𝐿𝑒𝑛𝑔𝑡h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 −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𝐵𝑙𝑘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𝑂𝐿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𝑀𝑒𝑡𝑎𝑙𝑊𝑖𝑑𝑡h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𝑊𝑖𝑟𝑒𝑆𝑝𝑎𝑐𝑖𝑛𝑔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918D1-E60D-1CD3-2420-C1F021D8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" y="5567358"/>
                <a:ext cx="11264631" cy="701795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4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Topology-based Congestion Estimation (to estimate the routing demand)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FLUTE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get the RSMT topology of the nets, which divide multi-pin net into two-pin net.</a:t>
            </a: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789" y="3838228"/>
            <a:ext cx="5840419" cy="2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7" y="320675"/>
            <a:ext cx="11612119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Routing-detour-imitation-based Congestion Estimation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23335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Detour-imitating Routing Demand Expansion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A9A6F0-1D02-9C58-C305-86EADABA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3" y="3768313"/>
            <a:ext cx="684943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local congestion</a:t>
                </a: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b="0" i="1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6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                                                          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𝑔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𝑃𝑜𝑠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𝐿𝐶𝑔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local congestion of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7861582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5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TW" sz="1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   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" panose="02020603050405020304" pitchFamily="18" charset="0"/>
                              </a:rPr>
                              <m:t>∙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𝑔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,               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𝐷𝑚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max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⁡(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𝐶𝑎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,1)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𝑃𝑜𝑠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 the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set including all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Gcells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overlapped with cell 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/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horizontal and vertical congestion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CNN and GNN-inspired feature extraction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Traditional local information – pin density</a:t>
                </a: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1800" b="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Pin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𝑝𝑖𝑛𝑠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𝑎𝑣𝑎𝑖𝑙𝑎𝑏𝑙𝑒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𝑠𝑖𝑡𝑒𝑠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𝑒𝑎𝑐h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𝐺𝑐𝑒𝑙𝑙</m:t>
                        </m:r>
                      </m:den>
                    </m:f>
                  </m:oMath>
                </a14:m>
                <a:endParaRPr lang="en-US" altLang="zh-TW" b="0" dirty="0">
                  <a:latin typeface="Cambria Math" panose="020405030504060302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9433396-1CFD-29A7-4051-B035D53EC0AE}"/>
              </a:ext>
            </a:extLst>
          </p:cNvPr>
          <p:cNvGrpSpPr/>
          <p:nvPr/>
        </p:nvGrpSpPr>
        <p:grpSpPr>
          <a:xfrm>
            <a:off x="8149449" y="2063601"/>
            <a:ext cx="3491495" cy="3875385"/>
            <a:chOff x="5370403" y="320675"/>
            <a:chExt cx="5439534" cy="624927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BF2DFD7-C5EE-B86C-1026-5BF4E1901252}"/>
                </a:ext>
              </a:extLst>
            </p:cNvPr>
            <p:cNvGrpSpPr/>
            <p:nvPr/>
          </p:nvGrpSpPr>
          <p:grpSpPr>
            <a:xfrm>
              <a:off x="5370403" y="320675"/>
              <a:ext cx="5439534" cy="6249272"/>
              <a:chOff x="5370403" y="320675"/>
              <a:chExt cx="5439534" cy="6249272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6739085-E8CA-5583-6916-7D92AC95159C}"/>
                  </a:ext>
                </a:extLst>
              </p:cNvPr>
              <p:cNvGrpSpPr/>
              <p:nvPr/>
            </p:nvGrpSpPr>
            <p:grpSpPr>
              <a:xfrm>
                <a:off x="5370403" y="320675"/>
                <a:ext cx="5439534" cy="6249272"/>
                <a:chOff x="5350948" y="288053"/>
                <a:chExt cx="5439534" cy="6249272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397BCE72-ECD8-890A-5B4A-2BA1CD0354CD}"/>
                    </a:ext>
                  </a:extLst>
                </p:cNvPr>
                <p:cNvGrpSpPr/>
                <p:nvPr/>
              </p:nvGrpSpPr>
              <p:grpSpPr>
                <a:xfrm>
                  <a:off x="5350948" y="288053"/>
                  <a:ext cx="5439534" cy="6249272"/>
                  <a:chOff x="5350948" y="320675"/>
                  <a:chExt cx="5439534" cy="6249272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8FF248D8-F31C-F028-EBB6-9D7D894C2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350948" y="320675"/>
                    <a:ext cx="5439534" cy="6249272"/>
                  </a:xfrm>
                  <a:prstGeom prst="rect">
                    <a:avLst/>
                  </a:prstGeom>
                </p:spPr>
              </p:pic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4576F59-6AB4-DCF6-6175-442405768DBA}"/>
                      </a:ext>
                    </a:extLst>
                  </p:cNvPr>
                  <p:cNvSpPr/>
                  <p:nvPr/>
                </p:nvSpPr>
                <p:spPr>
                  <a:xfrm>
                    <a:off x="9163455" y="1439694"/>
                    <a:ext cx="1614792" cy="10311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C9663B1-44D9-5035-CCB0-9EC75A0A6A49}"/>
                    </a:ext>
                  </a:extLst>
                </p:cNvPr>
                <p:cNvSpPr/>
                <p:nvPr/>
              </p:nvSpPr>
              <p:spPr>
                <a:xfrm>
                  <a:off x="9260732" y="2856493"/>
                  <a:ext cx="1517515" cy="36482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1034A0-A1B7-7A2D-AE60-9388C711AD89}"/>
                  </a:ext>
                </a:extLst>
              </p:cNvPr>
              <p:cNvSpPr/>
              <p:nvPr/>
            </p:nvSpPr>
            <p:spPr>
              <a:xfrm>
                <a:off x="9990306" y="2389761"/>
                <a:ext cx="819631" cy="36482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9788EB-6E24-D203-BE90-1D6498420FCE}"/>
                </a:ext>
              </a:extLst>
            </p:cNvPr>
            <p:cNvSpPr/>
            <p:nvPr/>
          </p:nvSpPr>
          <p:spPr>
            <a:xfrm>
              <a:off x="8891973" y="3577531"/>
              <a:ext cx="1517515" cy="295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9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1EA9BC-A119-0364-F1E6-5046E74687AD}"/>
              </a:ext>
            </a:extLst>
          </p:cNvPr>
          <p:cNvGrpSpPr/>
          <p:nvPr/>
        </p:nvGrpSpPr>
        <p:grpSpPr>
          <a:xfrm>
            <a:off x="6272358" y="3941037"/>
            <a:ext cx="3399768" cy="2637930"/>
            <a:chOff x="7510298" y="2122461"/>
            <a:chExt cx="4809090" cy="432313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8CFC077-23B8-262B-B756-6F35505368CD}"/>
                </a:ext>
              </a:extLst>
            </p:cNvPr>
            <p:cNvGrpSpPr/>
            <p:nvPr/>
          </p:nvGrpSpPr>
          <p:grpSpPr>
            <a:xfrm>
              <a:off x="7510298" y="2122461"/>
              <a:ext cx="4230741" cy="4323138"/>
              <a:chOff x="7510298" y="2122461"/>
              <a:chExt cx="4230741" cy="4323138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6C2D203-2DDF-8F95-41D5-E7EBC111B9E9}"/>
                  </a:ext>
                </a:extLst>
              </p:cNvPr>
              <p:cNvGrpSpPr/>
              <p:nvPr/>
            </p:nvGrpSpPr>
            <p:grpSpPr>
              <a:xfrm>
                <a:off x="7510298" y="2122461"/>
                <a:ext cx="4230741" cy="4323138"/>
                <a:chOff x="7510298" y="2122461"/>
                <a:chExt cx="4230741" cy="4323138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603AB2F0-0442-7AA1-1752-B38665F4DBA8}"/>
                    </a:ext>
                  </a:extLst>
                </p:cNvPr>
                <p:cNvGrpSpPr/>
                <p:nvPr/>
              </p:nvGrpSpPr>
              <p:grpSpPr>
                <a:xfrm>
                  <a:off x="8610600" y="2122461"/>
                  <a:ext cx="3130439" cy="4323138"/>
                  <a:chOff x="6851761" y="2534862"/>
                  <a:chExt cx="3130439" cy="4323138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F2C73A83-5591-4817-D77B-B33419EA0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640"/>
                  <a:stretch/>
                </p:blipFill>
                <p:spPr>
                  <a:xfrm>
                    <a:off x="6958863" y="2534862"/>
                    <a:ext cx="3023337" cy="4323138"/>
                  </a:xfrm>
                  <a:prstGeom prst="rect">
                    <a:avLst/>
                  </a:prstGeom>
                </p:spPr>
              </p:pic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C46FD9E-49FB-D30E-50E0-EDC5D1638EC9}"/>
                      </a:ext>
                    </a:extLst>
                  </p:cNvPr>
                  <p:cNvSpPr/>
                  <p:nvPr/>
                </p:nvSpPr>
                <p:spPr>
                  <a:xfrm>
                    <a:off x="6851761" y="3308097"/>
                    <a:ext cx="1163831" cy="96234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B585CD2-B2D3-1317-0DEF-337F57F712FA}"/>
                    </a:ext>
                  </a:extLst>
                </p:cNvPr>
                <p:cNvSpPr/>
                <p:nvPr/>
              </p:nvSpPr>
              <p:spPr>
                <a:xfrm>
                  <a:off x="7510298" y="3201093"/>
                  <a:ext cx="1481601" cy="12277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413BC2-4082-F63F-9DDF-8D76DD6021B0}"/>
                  </a:ext>
                </a:extLst>
              </p:cNvPr>
              <p:cNvSpPr/>
              <p:nvPr/>
            </p:nvSpPr>
            <p:spPr>
              <a:xfrm>
                <a:off x="8139353" y="2727105"/>
                <a:ext cx="1481601" cy="122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FC75E0-EE01-53DA-572F-D19C3985A023}"/>
                </a:ext>
              </a:extLst>
            </p:cNvPr>
            <p:cNvSpPr/>
            <p:nvPr/>
          </p:nvSpPr>
          <p:spPr>
            <a:xfrm>
              <a:off x="10837787" y="2577830"/>
              <a:ext cx="1481601" cy="12802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Surrounding congestion and surrounding pin density (CNN)</a:t>
            </a:r>
          </a:p>
          <a:p>
            <a:pPr lvl="1"/>
            <a:endParaRPr lang="en-US" altLang="zh-TW" sz="2000" b="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To expand a cell’s bounding box vertically and horizontally.</a:t>
            </a:r>
          </a:p>
          <a:p>
            <a:pPr lvl="1">
              <a:lnSpc>
                <a:spcPct val="130000"/>
              </a:lnSpc>
            </a:pPr>
            <a:r>
              <a:rPr lang="en-US" altLang="zh-TW" sz="2200" b="0" dirty="0">
                <a:latin typeface="Times" panose="02020603050405020304" pitchFamily="18" charset="0"/>
                <a:cs typeface="Times" panose="02020603050405020304" pitchFamily="18" charset="0"/>
              </a:rPr>
              <a:t>The size of the expanded bounding box equals to the convolution kernel size.</a:t>
            </a:r>
          </a:p>
          <a:p>
            <a:pPr lvl="1"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kernel does the mean filter operation.</a:t>
            </a:r>
            <a:endParaRPr lang="en-US" altLang="zh-TW" sz="2200" b="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2530BA-9AF5-2EDE-FD2F-B615B574C805}"/>
              </a:ext>
            </a:extLst>
          </p:cNvPr>
          <p:cNvGrpSpPr/>
          <p:nvPr/>
        </p:nvGrpSpPr>
        <p:grpSpPr>
          <a:xfrm>
            <a:off x="2719076" y="4335145"/>
            <a:ext cx="3399768" cy="1849713"/>
            <a:chOff x="4586640" y="2013984"/>
            <a:chExt cx="5870593" cy="323895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D01B82C-0C34-4998-5834-5704C49F971E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AA7EA395-E4DF-6090-231C-F556F596DD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ADD69E-8279-9C29-62AD-5CE9E3F0D4F0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A16999-9E65-151E-522B-BC1A9B8C938B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7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121D-D850-EE73-E8C3-998A8B3F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Pin congestion to each cell (GNN)</a:t>
                </a:r>
              </a:p>
              <a:p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Could aggregate information from the graph structure in the routing topology.</a:t>
                </a: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Σ</m:t>
                            </m:r>
                          </m:e>
                          <m:li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𝑝</m:t>
                            </m:r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𝑐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.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𝑃𝑖𝑛</m:t>
                            </m:r>
                          </m:lim>
                        </m:limLow>
                      </m:fNam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𝑃𝐶𝑔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𝑝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sz="1800" b="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𝑃𝐶𝑔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:r>
                  <a:rPr lang="zh-TW" alt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𝑃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h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p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g</m:t>
                            </m:r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𝜖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l</m:t>
                            </m:r>
                          </m:lim>
                        </m:limLow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𝐶𝑔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𝑔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𝑃𝐶𝑔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𝑐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Pin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congestion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cell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𝐶𝑔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𝑔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): the congestion of </a:t>
                </a:r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Gcell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g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F88C70-D2AC-8513-8C4F-B6F3F50C5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80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C9D22D-EC38-9DEF-4B4C-A149310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B58ABA-A997-7968-849A-DBA15C12403E}"/>
              </a:ext>
            </a:extLst>
          </p:cNvPr>
          <p:cNvGrpSpPr/>
          <p:nvPr/>
        </p:nvGrpSpPr>
        <p:grpSpPr>
          <a:xfrm>
            <a:off x="8143672" y="3098259"/>
            <a:ext cx="2578745" cy="3623216"/>
            <a:chOff x="8610600" y="2976664"/>
            <a:chExt cx="2578745" cy="362321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9FB7D3-590B-1558-003B-7917B4503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752"/>
            <a:stretch/>
          </p:blipFill>
          <p:spPr>
            <a:xfrm>
              <a:off x="8610600" y="2976664"/>
              <a:ext cx="2578745" cy="36232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483ABE-3627-A810-46CC-A43BBA76C785}"/>
                </a:ext>
              </a:extLst>
            </p:cNvPr>
            <p:cNvSpPr/>
            <p:nvPr/>
          </p:nvSpPr>
          <p:spPr>
            <a:xfrm>
              <a:off x="8610600" y="4533089"/>
              <a:ext cx="591766" cy="2062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6BDE7F-5E67-D6A7-4641-1747865B660B}"/>
                </a:ext>
              </a:extLst>
            </p:cNvPr>
            <p:cNvSpPr/>
            <p:nvPr/>
          </p:nvSpPr>
          <p:spPr>
            <a:xfrm>
              <a:off x="8610600" y="3317132"/>
              <a:ext cx="708498" cy="30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6E5EA9-74A0-3F71-C033-8B879E74EEDC}"/>
              </a:ext>
            </a:extLst>
          </p:cNvPr>
          <p:cNvGrpSpPr/>
          <p:nvPr/>
        </p:nvGrpSpPr>
        <p:grpSpPr>
          <a:xfrm>
            <a:off x="8497921" y="256221"/>
            <a:ext cx="3399768" cy="1849713"/>
            <a:chOff x="4586640" y="2013984"/>
            <a:chExt cx="5870593" cy="3238952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072A621-9398-A491-C652-ED9F0EE8AC2B}"/>
                </a:ext>
              </a:extLst>
            </p:cNvPr>
            <p:cNvGrpSpPr/>
            <p:nvPr/>
          </p:nvGrpSpPr>
          <p:grpSpPr>
            <a:xfrm>
              <a:off x="4586640" y="2013984"/>
              <a:ext cx="5870593" cy="3238952"/>
              <a:chOff x="4489364" y="686158"/>
              <a:chExt cx="5870593" cy="323895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3982EE08-E5EE-EBAC-81B3-0B6F92BE7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6132" b="50000"/>
              <a:stretch/>
            </p:blipFill>
            <p:spPr>
              <a:xfrm>
                <a:off x="4489364" y="686158"/>
                <a:ext cx="5870593" cy="3238952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13FB84D-548D-9C3F-704D-8FC9B15F91CE}"/>
                  </a:ext>
                </a:extLst>
              </p:cNvPr>
              <p:cNvSpPr/>
              <p:nvPr/>
            </p:nvSpPr>
            <p:spPr>
              <a:xfrm>
                <a:off x="7801584" y="1760706"/>
                <a:ext cx="2558373" cy="2149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A717E9-98A7-7ECB-34F4-4B1D1A663F9D}"/>
                </a:ext>
              </a:extLst>
            </p:cNvPr>
            <p:cNvSpPr/>
            <p:nvPr/>
          </p:nvSpPr>
          <p:spPr>
            <a:xfrm>
              <a:off x="7431932" y="5175115"/>
              <a:ext cx="622570" cy="77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325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Multi-feature-based Cell Padding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TW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 After collecting all the required features, we can calculate the expected padding value.</a:t>
                </a: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0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weight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TW" sz="20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th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β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and</a:t>
                </a:r>
                <a:r>
                  <a:rPr lang="zh-TW" altLang="en-US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μ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strategy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parameter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the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set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of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features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DD6591C-6706-1D9B-A7CF-BE488BA46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45" y="1846585"/>
                <a:ext cx="10512709" cy="4874890"/>
              </a:xfrm>
              <a:blipFill>
                <a:blip r:embed="rId3"/>
                <a:stretch>
                  <a:fillRect l="-81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38175E-6FDF-9D9E-584A-1D3FF86A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357" y="3604441"/>
            <a:ext cx="4969284" cy="7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2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6777-6236-46F8-93C4-053ACE59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320675"/>
            <a:ext cx="11757262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Multi-feature-based Cell Padding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6591C-6706-1D9B-A7CF-BE488BA4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5" y="1846585"/>
            <a:ext cx="10512709" cy="48748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Padding Recycling and Utilization Control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Utilize incremental padding strategy which is based on the </a:t>
            </a:r>
            <a:r>
              <a:rPr lang="en-US" altLang="zh-TW" sz="2200">
                <a:latin typeface="Times" panose="02020603050405020304" pitchFamily="18" charset="0"/>
                <a:cs typeface="Times" panose="02020603050405020304" pitchFamily="18" charset="0"/>
              </a:rPr>
              <a:t>preceding result.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4DCC3-BB49-91CF-D3FC-B1B0701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7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2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endParaRPr lang="en-US" altLang="zh-TW" sz="1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placement engine: </a:t>
            </a:r>
          </a:p>
          <a:p>
            <a:pPr lvl="1"/>
            <a:endParaRPr lang="en-US" altLang="zh-TW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placement.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placement.</a:t>
            </a:r>
          </a:p>
          <a:p>
            <a:pPr lvl="2"/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2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pPr lvl="1"/>
            <a:endParaRPr lang="en-US" altLang="zh-TW" sz="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map, which is generated by probabilistic model </a:t>
            </a:r>
            <a:r>
              <a:rPr lang="en-US" altLang="zh-TW" sz="1800" dirty="0">
                <a:latin typeface="NimbusRomNo9L-Regu"/>
                <a:cs typeface="Times" panose="02020603050405020304" pitchFamily="18" charset="0"/>
              </a:rPr>
              <a:t>[2], </a:t>
            </a:r>
            <a:r>
              <a:rPr lang="en-US" altLang="zh-TW" sz="1800" b="0" i="0" u="none" strike="noStrike" baseline="0" dirty="0">
                <a:latin typeface="NimbusRomNo9L-Regu"/>
              </a:rPr>
              <a:t>[8], [9], [10], [11]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Integrated global router </a:t>
            </a:r>
            <a:r>
              <a:rPr lang="en-US" altLang="zh-TW" sz="1800" b="0" i="0" u="none" strike="noStrike" baseline="0" dirty="0">
                <a:latin typeface="NimbusRomNo9L-Regu"/>
              </a:rPr>
              <a:t>[3], [4], [5].</a:t>
            </a:r>
          </a:p>
          <a:p>
            <a:pPr lvl="2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Machine learning based technique </a:t>
            </a:r>
            <a:r>
              <a:rPr lang="en-US" altLang="zh-TW" sz="1800" b="0" i="0" u="none" strike="noStrike" baseline="0" dirty="0">
                <a:latin typeface="NimbusRomNo9L-Regu"/>
              </a:rPr>
              <a:t>[6], [7].</a:t>
            </a:r>
            <a:endParaRPr lang="en-US" altLang="zh-TW" sz="1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map</a:t>
            </a:r>
          </a:p>
          <a:p>
            <a:endParaRPr lang="en-US" altLang="zh-TW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pread cells in congested regions by cell inflation and rough legalization.</a:t>
            </a:r>
          </a:p>
          <a:p>
            <a:pPr lvl="1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[8]</a:t>
            </a:r>
            <a:endParaRPr lang="en-US" altLang="zh-TW" dirty="0">
              <a:latin typeface="NimbusRomNo9L-Regu"/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2.0 </a:t>
            </a:r>
            <a:r>
              <a:rPr lang="en-US" altLang="zh-TW" sz="2000" b="0" i="0" u="none" strike="noStrike" baseline="0" dirty="0">
                <a:latin typeface="NimbusRomNo9L-Regu"/>
                <a:cs typeface="Times New Roman" panose="02020603050405020304" pitchFamily="18" charset="0"/>
              </a:rPr>
              <a:t>[9]</a:t>
            </a:r>
          </a:p>
          <a:p>
            <a:pPr lvl="2"/>
            <a:endParaRPr lang="en-US" altLang="zh-TW" sz="9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 space allocation </a:t>
            </a:r>
            <a:r>
              <a:rPr lang="en-US" altLang="zh-TW" sz="1800" b="0" i="0" u="none" strike="noStrike" baseline="0" dirty="0">
                <a:latin typeface="NimbusRomNo9L-Regu"/>
                <a:cs typeface="Times New Roman" panose="02020603050405020304" pitchFamily="18" charset="0"/>
              </a:rPr>
              <a:t>[10], [11].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congestion constraint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congestion information </a:t>
            </a:r>
            <a:r>
              <a:rPr lang="en-US" altLang="zh-TW" sz="1800" b="0" i="0" u="none" strike="noStrike" baseline="0" dirty="0">
                <a:latin typeface="NimbusRomNo9L-Regu"/>
              </a:rPr>
              <a:t>[4]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routing demands or congestion as a new optimizing target and integrating it into the objective function </a:t>
            </a:r>
            <a:r>
              <a:rPr lang="en-US" altLang="zh-TW" sz="1800" b="0" i="0" u="none" strike="noStrike" baseline="0" dirty="0">
                <a:latin typeface="NimbusRomNo9L-Regu"/>
              </a:rPr>
              <a:t>[13]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6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Netlist H= (V, E), where V=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i="0" dirty="0">
                    <a:latin typeface="Times" panose="02020603050405020304" pitchFamily="18" charset="0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solution: (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sz="2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Routability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-driven placer determines legal locations for all movable cells to minimize the routing wirelength and overflow.</a:t>
                </a: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1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λ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:</a:t>
                </a:r>
                <a:r>
                  <a:rPr lang="zh-TW" alt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Density penalty factor</a:t>
                </a:r>
                <a:endParaRPr lang="zh-TW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1721</Words>
  <Application>Microsoft Office PowerPoint</Application>
  <PresentationFormat>寬螢幕</PresentationFormat>
  <Paragraphs>285</Paragraphs>
  <Slides>25</Slides>
  <Notes>19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CMMI6</vt:lpstr>
      <vt:lpstr>CMMI9</vt:lpstr>
      <vt:lpstr>CMR9</vt:lpstr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</vt:lpstr>
      <vt:lpstr>Outline</vt:lpstr>
      <vt:lpstr>Outline</vt:lpstr>
      <vt:lpstr>Abstract</vt:lpstr>
      <vt:lpstr>Outline</vt:lpstr>
      <vt:lpstr>Introduction</vt:lpstr>
      <vt:lpstr>Introduction</vt:lpstr>
      <vt:lpstr>Preliminaries</vt:lpstr>
      <vt:lpstr>Preliminaries</vt:lpstr>
      <vt:lpstr>Preliminaries</vt:lpstr>
      <vt:lpstr>Preliminaries</vt:lpstr>
      <vt:lpstr>Preliminaries</vt:lpstr>
      <vt:lpstr>Proposed Algorithm</vt:lpstr>
      <vt:lpstr>Congestion Estimation</vt:lpstr>
      <vt:lpstr>Routing-detour-imitation-based Congestion Estimation</vt:lpstr>
      <vt:lpstr>Routing-detour-imitation-based Congestion Estimation</vt:lpstr>
      <vt:lpstr>Routing-detour-imitation-based Congestion Estimation</vt:lpstr>
      <vt:lpstr>Multi-feature-based Cell Padding</vt:lpstr>
      <vt:lpstr>Multi-feature-based Cell Padding</vt:lpstr>
      <vt:lpstr>Multi-feature-based Cell Padding</vt:lpstr>
      <vt:lpstr>Multi-feature-based Cell Padding</vt:lpstr>
      <vt:lpstr>Multi-feature-based Cell Padding</vt:lpstr>
      <vt:lpstr>Multi-feature-based Cell Padding</vt:lpstr>
      <vt:lpstr>Multi-feature-based Cell Padding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749</cp:revision>
  <dcterms:created xsi:type="dcterms:W3CDTF">2023-08-23T03:29:22Z</dcterms:created>
  <dcterms:modified xsi:type="dcterms:W3CDTF">2023-10-21T18:49:29Z</dcterms:modified>
</cp:coreProperties>
</file>