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323"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8" r:id="rId42"/>
    <p:sldId id="299" r:id="rId43"/>
    <p:sldId id="300" r:id="rId44"/>
    <p:sldId id="301" r:id="rId45"/>
    <p:sldId id="302" r:id="rId46"/>
    <p:sldId id="303" r:id="rId47"/>
    <p:sldId id="304" r:id="rId48"/>
    <p:sldId id="305" r:id="rId49"/>
    <p:sldId id="306" r:id="rId50"/>
    <p:sldId id="307" r:id="rId51"/>
    <p:sldId id="309" r:id="rId52"/>
    <p:sldId id="308" r:id="rId53"/>
    <p:sldId id="319" r:id="rId54"/>
    <p:sldId id="320" r:id="rId55"/>
    <p:sldId id="321" r:id="rId56"/>
    <p:sldId id="310" r:id="rId57"/>
    <p:sldId id="311" r:id="rId58"/>
    <p:sldId id="312" r:id="rId59"/>
    <p:sldId id="313" r:id="rId60"/>
    <p:sldId id="314" r:id="rId61"/>
    <p:sldId id="315" r:id="rId62"/>
    <p:sldId id="316" r:id="rId63"/>
    <p:sldId id="317" r:id="rId64"/>
    <p:sldId id="318" r:id="rId65"/>
    <p:sldId id="322" r:id="rId6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83515" autoAdjust="0"/>
  </p:normalViewPr>
  <p:slideViewPr>
    <p:cSldViewPr snapToGrid="0">
      <p:cViewPr varScale="1">
        <p:scale>
          <a:sx n="92" d="100"/>
          <a:sy n="92" d="100"/>
        </p:scale>
        <p:origin x="1314" y="90"/>
      </p:cViewPr>
      <p:guideLst/>
    </p:cSldViewPr>
  </p:slideViewPr>
  <p:notesTextViewPr>
    <p:cViewPr>
      <p:scale>
        <a:sx n="1" d="1"/>
        <a:sy n="1" d="1"/>
      </p:scale>
      <p:origin x="0" y="0"/>
    </p:cViewPr>
  </p:notesTextViewPr>
  <p:notesViewPr>
    <p:cSldViewPr snapToGrid="0">
      <p:cViewPr varScale="1">
        <p:scale>
          <a:sx n="53" d="100"/>
          <a:sy n="53" d="100"/>
        </p:scale>
        <p:origin x="250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旻峰 謝" userId="bc524c72ad3a5f09" providerId="LiveId" clId="{3DD6CEF4-47B3-45EA-96B8-A93BDEE72BC1}"/>
    <pc:docChg chg="undo custSel modSld">
      <pc:chgData name="旻峰 謝" userId="bc524c72ad3a5f09" providerId="LiveId" clId="{3DD6CEF4-47B3-45EA-96B8-A93BDEE72BC1}" dt="2023-05-15T02:39:33.374" v="56" actId="14100"/>
      <pc:docMkLst>
        <pc:docMk/>
      </pc:docMkLst>
      <pc:sldChg chg="modNotesTx">
        <pc:chgData name="旻峰 謝" userId="bc524c72ad3a5f09" providerId="LiveId" clId="{3DD6CEF4-47B3-45EA-96B8-A93BDEE72BC1}" dt="2023-05-15T02:26:41.475" v="53" actId="20577"/>
        <pc:sldMkLst>
          <pc:docMk/>
          <pc:sldMk cId="2410928296" sldId="256"/>
        </pc:sldMkLst>
      </pc:sldChg>
      <pc:sldChg chg="modSp mod">
        <pc:chgData name="旻峰 謝" userId="bc524c72ad3a5f09" providerId="LiveId" clId="{3DD6CEF4-47B3-45EA-96B8-A93BDEE72BC1}" dt="2023-05-15T02:39:33.374" v="56" actId="14100"/>
        <pc:sldMkLst>
          <pc:docMk/>
          <pc:sldMk cId="3039806432" sldId="300"/>
        </pc:sldMkLst>
        <pc:picChg chg="mod">
          <ac:chgData name="旻峰 謝" userId="bc524c72ad3a5f09" providerId="LiveId" clId="{3DD6CEF4-47B3-45EA-96B8-A93BDEE72BC1}" dt="2023-05-15T02:39:33.374" v="56" actId="14100"/>
          <ac:picMkLst>
            <pc:docMk/>
            <pc:sldMk cId="3039806432" sldId="300"/>
            <ac:picMk id="12" creationId="{B364189D-7262-2B93-3CA0-D85ADC4516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A79F-2C9B-4D67-A406-ABE0F7415E9B}" type="datetimeFigureOut">
              <a:rPr lang="zh-TW" altLang="en-US" smtClean="0"/>
              <a:t>2023/6/1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E117F-AF36-4B18-829E-4B624FA1DF79}" type="slidenum">
              <a:rPr lang="zh-TW" altLang="en-US" smtClean="0"/>
              <a:t>‹#›</a:t>
            </a:fld>
            <a:endParaRPr lang="zh-TW" altLang="en-US"/>
          </a:p>
        </p:txBody>
      </p:sp>
    </p:spTree>
    <p:extLst>
      <p:ext uri="{BB962C8B-B14F-4D97-AF65-F5344CB8AC3E}">
        <p14:creationId xmlns:p14="http://schemas.microsoft.com/office/powerpoint/2010/main" val="317806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4D5156"/>
                </a:solidFill>
                <a:effectLst/>
                <a:latin typeface="arial" panose="020B0604020202020204" pitchFamily="34" charset="0"/>
              </a:rPr>
              <a:t>密西根大學</a:t>
            </a:r>
            <a:endParaRPr lang="en-US" altLang="zh-TW" b="0" i="0" dirty="0">
              <a:solidFill>
                <a:srgbClr val="4D5156"/>
              </a:solidFill>
              <a:effectLst/>
              <a:latin typeface="arial" panose="020B0604020202020204" pitchFamily="34" charset="0"/>
            </a:endParaRPr>
          </a:p>
          <a:p>
            <a:r>
              <a:rPr lang="zh-TW" altLang="en-US" b="0" i="0" dirty="0">
                <a:solidFill>
                  <a:srgbClr val="4D5156"/>
                </a:solidFill>
                <a:effectLst/>
                <a:latin typeface="arial" panose="020B0604020202020204" pitchFamily="34" charset="0"/>
              </a:rPr>
              <a:t>麻省理工林肯實驗室</a:t>
            </a:r>
            <a:endParaRPr lang="en-US" altLang="zh-TW" b="0" i="0" dirty="0">
              <a:solidFill>
                <a:srgbClr val="4D5156"/>
              </a:solidFill>
              <a:effectLst/>
              <a:latin typeface="arial" panose="020B0604020202020204" pitchFamily="34" charset="0"/>
            </a:endParaRPr>
          </a:p>
          <a:p>
            <a:r>
              <a:rPr lang="zh-TW" altLang="en-US" b="0" i="0" dirty="0">
                <a:solidFill>
                  <a:srgbClr val="4D5156"/>
                </a:solidFill>
                <a:effectLst/>
                <a:latin typeface="arial" panose="020B0604020202020204" pitchFamily="34" charset="0"/>
              </a:rPr>
              <a:t>維吉尼亞理工大學</a:t>
            </a:r>
            <a:endParaRPr lang="zh-TW" altLang="en-US" dirty="0"/>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0</a:t>
            </a:fld>
            <a:endParaRPr lang="zh-TW" altLang="en-US"/>
          </a:p>
        </p:txBody>
      </p:sp>
    </p:spTree>
    <p:extLst>
      <p:ext uri="{BB962C8B-B14F-4D97-AF65-F5344CB8AC3E}">
        <p14:creationId xmlns:p14="http://schemas.microsoft.com/office/powerpoint/2010/main" val="305918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r>
              <a:rPr lang="zh-TW" altLang="en-US" b="0" i="0" dirty="0">
                <a:solidFill>
                  <a:srgbClr val="374151"/>
                </a:solidFill>
                <a:effectLst/>
                <a:latin typeface="Söhne"/>
              </a:rPr>
            </a:br>
            <a:r>
              <a:rPr lang="zh-TW" altLang="en-US" b="0" i="0" dirty="0">
                <a:solidFill>
                  <a:srgbClr val="374151"/>
                </a:solidFill>
                <a:effectLst/>
                <a:latin typeface="Söhne"/>
              </a:rPr>
              <a:t>是的，</a:t>
            </a:r>
            <a:r>
              <a:rPr lang="en-US" altLang="zh-TW" b="0" i="0" dirty="0">
                <a:solidFill>
                  <a:srgbClr val="374151"/>
                </a:solidFill>
                <a:effectLst/>
                <a:latin typeface="Söhne"/>
              </a:rPr>
              <a:t>Trojan Subtractive</a:t>
            </a:r>
            <a:r>
              <a:rPr lang="zh-TW" altLang="en-US" b="0" i="0" dirty="0">
                <a:solidFill>
                  <a:srgbClr val="374151"/>
                </a:solidFill>
                <a:effectLst/>
                <a:latin typeface="Söhne"/>
              </a:rPr>
              <a:t>（特洛伊減除攻擊）可以導致</a:t>
            </a:r>
            <a:r>
              <a:rPr lang="en-US" altLang="zh-TW" b="0" i="0" dirty="0">
                <a:solidFill>
                  <a:srgbClr val="374151"/>
                </a:solidFill>
                <a:effectLst/>
                <a:latin typeface="Söhne"/>
              </a:rPr>
              <a:t>IC</a:t>
            </a:r>
            <a:r>
              <a:rPr lang="zh-TW" altLang="en-US" b="0" i="0" dirty="0">
                <a:solidFill>
                  <a:srgbClr val="374151"/>
                </a:solidFill>
                <a:effectLst/>
                <a:latin typeface="Söhne"/>
              </a:rPr>
              <a:t>（集成電路）運作失效或損壞。這種攻擊方式涉及修改或刪除硬體電路中的元件或功能，可能會破壞訊號路徑、改變邏輯功能或破壞元件的正常操作。這可能導致</a:t>
            </a:r>
            <a:r>
              <a:rPr lang="en-US" altLang="zh-TW" b="0" i="0" dirty="0">
                <a:solidFill>
                  <a:srgbClr val="374151"/>
                </a:solidFill>
                <a:effectLst/>
                <a:latin typeface="Söhne"/>
              </a:rPr>
              <a:t>IC</a:t>
            </a:r>
            <a:r>
              <a:rPr lang="zh-TW" altLang="en-US" b="0" i="0" dirty="0">
                <a:solidFill>
                  <a:srgbClr val="374151"/>
                </a:solidFill>
                <a:effectLst/>
                <a:latin typeface="Söhne"/>
              </a:rPr>
              <a:t>無法正常工作、運算錯誤或系統崩潰。</a:t>
            </a:r>
          </a:p>
          <a:p>
            <a:pPr algn="l"/>
            <a:r>
              <a:rPr lang="zh-TW" altLang="en-US" b="0" i="0" dirty="0">
                <a:solidFill>
                  <a:srgbClr val="374151"/>
                </a:solidFill>
                <a:effectLst/>
                <a:latin typeface="Söhne"/>
              </a:rPr>
              <a:t>攻擊者可能針對</a:t>
            </a:r>
            <a:r>
              <a:rPr lang="en-US" altLang="zh-TW" b="0" i="0" dirty="0">
                <a:solidFill>
                  <a:srgbClr val="374151"/>
                </a:solidFill>
                <a:effectLst/>
                <a:latin typeface="Söhne"/>
              </a:rPr>
              <a:t>IC</a:t>
            </a:r>
            <a:r>
              <a:rPr lang="zh-TW" altLang="en-US" b="0" i="0" dirty="0">
                <a:solidFill>
                  <a:srgbClr val="374151"/>
                </a:solidFill>
                <a:effectLst/>
                <a:latin typeface="Söhne"/>
              </a:rPr>
              <a:t>的特定區域進行修改，以便在特定條件下觸發故障或錯誤行為。例如，他們可能會破壞控制訊號的路徑，導致</a:t>
            </a:r>
            <a:r>
              <a:rPr lang="en-US" altLang="zh-TW" b="0" i="0" dirty="0">
                <a:solidFill>
                  <a:srgbClr val="374151"/>
                </a:solidFill>
                <a:effectLst/>
                <a:latin typeface="Söhne"/>
              </a:rPr>
              <a:t>IC</a:t>
            </a:r>
            <a:r>
              <a:rPr lang="zh-TW" altLang="en-US" b="0" i="0" dirty="0">
                <a:solidFill>
                  <a:srgbClr val="374151"/>
                </a:solidFill>
                <a:effectLst/>
                <a:latin typeface="Söhne"/>
              </a:rPr>
              <a:t>無法正確接收或處理指令，從而導致系統發生錯誤。另外，他們還可能刪除關鍵元件，導致</a:t>
            </a:r>
            <a:r>
              <a:rPr lang="en-US" altLang="zh-TW" b="0" i="0" dirty="0">
                <a:solidFill>
                  <a:srgbClr val="374151"/>
                </a:solidFill>
                <a:effectLst/>
                <a:latin typeface="Söhne"/>
              </a:rPr>
              <a:t>IC</a:t>
            </a:r>
            <a:r>
              <a:rPr lang="zh-TW" altLang="en-US" b="0" i="0" dirty="0">
                <a:solidFill>
                  <a:srgbClr val="374151"/>
                </a:solidFill>
                <a:effectLst/>
                <a:latin typeface="Söhne"/>
              </a:rPr>
              <a:t>無法完成所需的功能或無法正常操作。</a:t>
            </a:r>
            <a:endParaRPr lang="en-US" altLang="zh-TW" b="0" i="0" dirty="0">
              <a:solidFill>
                <a:srgbClr val="374151"/>
              </a:solidFill>
              <a:effectLst/>
              <a:latin typeface="Söhne"/>
            </a:endParaRPr>
          </a:p>
          <a:p>
            <a:pPr algn="l"/>
            <a:endParaRPr lang="en-US" altLang="zh-TW" b="0" i="0" dirty="0">
              <a:solidFill>
                <a:srgbClr val="374151"/>
              </a:solidFill>
              <a:effectLst/>
              <a:latin typeface="Söhne"/>
            </a:endParaRPr>
          </a:p>
          <a:p>
            <a:pPr algn="l"/>
            <a:r>
              <a:rPr lang="zh-TW" altLang="en-US" b="0" i="0" dirty="0">
                <a:solidFill>
                  <a:srgbClr val="374151"/>
                </a:solidFill>
                <a:effectLst/>
                <a:latin typeface="Söhne"/>
              </a:rPr>
              <a:t>您提出的問題是關於為什麼攻擊者會進行特洛伊減除攻擊，即刻意導致</a:t>
            </a:r>
            <a:r>
              <a:rPr lang="en-US" altLang="zh-TW" b="0" i="0" dirty="0">
                <a:solidFill>
                  <a:srgbClr val="374151"/>
                </a:solidFill>
                <a:effectLst/>
                <a:latin typeface="Söhne"/>
              </a:rPr>
              <a:t>IC</a:t>
            </a:r>
            <a:r>
              <a:rPr lang="zh-TW" altLang="en-US" b="0" i="0" dirty="0">
                <a:solidFill>
                  <a:srgbClr val="374151"/>
                </a:solidFill>
                <a:effectLst/>
                <a:latin typeface="Söhne"/>
              </a:rPr>
              <a:t>損壞的行為。這可能有多種原因：</a:t>
            </a:r>
          </a:p>
          <a:p>
            <a:pPr algn="l">
              <a:buFont typeface="+mj-lt"/>
              <a:buAutoNum type="arabicPeriod"/>
            </a:pPr>
            <a:r>
              <a:rPr lang="zh-TW" altLang="en-US" b="0" i="0" dirty="0">
                <a:solidFill>
                  <a:srgbClr val="374151"/>
                </a:solidFill>
                <a:effectLst/>
                <a:latin typeface="Söhne"/>
              </a:rPr>
              <a:t>競爭優勢：在某些情況下，攻擊者可能想要削弱競爭對手的產品或系統。透過損壞競爭對手的</a:t>
            </a:r>
            <a:r>
              <a:rPr lang="en-US" altLang="zh-TW" b="0" i="0" dirty="0">
                <a:solidFill>
                  <a:srgbClr val="374151"/>
                </a:solidFill>
                <a:effectLst/>
                <a:latin typeface="Söhne"/>
              </a:rPr>
              <a:t>IC</a:t>
            </a:r>
            <a:r>
              <a:rPr lang="zh-TW" altLang="en-US" b="0" i="0" dirty="0">
                <a:solidFill>
                  <a:srgbClr val="374151"/>
                </a:solidFill>
                <a:effectLst/>
                <a:latin typeface="Söhne"/>
              </a:rPr>
              <a:t>，攻擊者可以獲取市場份額、減少對手的競爭力或破壞其聲譽。</a:t>
            </a:r>
          </a:p>
          <a:p>
            <a:pPr algn="l">
              <a:buFont typeface="+mj-lt"/>
              <a:buAutoNum type="arabicPeriod"/>
            </a:pPr>
            <a:r>
              <a:rPr lang="zh-TW" altLang="en-US" b="0" i="0" dirty="0">
                <a:solidFill>
                  <a:srgbClr val="374151"/>
                </a:solidFill>
                <a:effectLst/>
                <a:latin typeface="Söhne"/>
              </a:rPr>
              <a:t>破壞：有些攻擊者可能出於惡意或破壞性目的而進行攻擊。他們可能沒有具體的利益考量，只是希望造成破壞、混亂或損害。</a:t>
            </a:r>
          </a:p>
          <a:p>
            <a:pPr algn="l">
              <a:buFont typeface="+mj-lt"/>
              <a:buAutoNum type="arabicPeriod"/>
            </a:pPr>
            <a:r>
              <a:rPr lang="zh-TW" altLang="en-US" b="0" i="0" dirty="0">
                <a:solidFill>
                  <a:srgbClr val="374151"/>
                </a:solidFill>
                <a:effectLst/>
                <a:latin typeface="Söhne"/>
              </a:rPr>
              <a:t>謀取利益：在某些情況下，攻擊者可能試圖利用</a:t>
            </a:r>
            <a:r>
              <a:rPr lang="en-US" altLang="zh-TW" b="0" i="0" dirty="0">
                <a:solidFill>
                  <a:srgbClr val="374151"/>
                </a:solidFill>
                <a:effectLst/>
                <a:latin typeface="Söhne"/>
              </a:rPr>
              <a:t>IC</a:t>
            </a:r>
            <a:r>
              <a:rPr lang="zh-TW" altLang="en-US" b="0" i="0" dirty="0">
                <a:solidFill>
                  <a:srgbClr val="374151"/>
                </a:solidFill>
                <a:effectLst/>
                <a:latin typeface="Söhne"/>
              </a:rPr>
              <a:t>損壞來獲取經濟利益。例如，他們可能試圖使特定</a:t>
            </a:r>
            <a:r>
              <a:rPr lang="en-US" altLang="zh-TW" b="0" i="0" dirty="0">
                <a:solidFill>
                  <a:srgbClr val="374151"/>
                </a:solidFill>
                <a:effectLst/>
                <a:latin typeface="Söhne"/>
              </a:rPr>
              <a:t>IC</a:t>
            </a:r>
            <a:r>
              <a:rPr lang="zh-TW" altLang="en-US" b="0" i="0" dirty="0">
                <a:solidFill>
                  <a:srgbClr val="374151"/>
                </a:solidFill>
                <a:effectLst/>
                <a:latin typeface="Söhne"/>
              </a:rPr>
              <a:t>的供應中斷，以創造市場需求或增加特定產品的價值。</a:t>
            </a:r>
          </a:p>
          <a:p>
            <a:pPr algn="l">
              <a:buFont typeface="+mj-lt"/>
              <a:buAutoNum type="arabicPeriod"/>
            </a:pPr>
            <a:r>
              <a:rPr lang="zh-TW" altLang="en-US" b="0" i="0" dirty="0">
                <a:solidFill>
                  <a:srgbClr val="374151"/>
                </a:solidFill>
                <a:effectLst/>
                <a:latin typeface="Söhne"/>
              </a:rPr>
              <a:t>攻擊或滲透：特洛伊減除攻擊也可以被視為一種滲透方式，攻擊者可能希望通過損壞</a:t>
            </a:r>
            <a:r>
              <a:rPr lang="en-US" altLang="zh-TW" b="0" i="0" dirty="0">
                <a:solidFill>
                  <a:srgbClr val="374151"/>
                </a:solidFill>
                <a:effectLst/>
                <a:latin typeface="Söhne"/>
              </a:rPr>
              <a:t>IC</a:t>
            </a:r>
            <a:r>
              <a:rPr lang="zh-TW" altLang="en-US" b="0" i="0" dirty="0">
                <a:solidFill>
                  <a:srgbClr val="374151"/>
                </a:solidFill>
                <a:effectLst/>
                <a:latin typeface="Söhne"/>
              </a:rPr>
              <a:t>的特定功能或導致系統錯誤，以便在後續進行其他形式的攻擊或控制系統。</a:t>
            </a:r>
          </a:p>
          <a:p>
            <a:pPr algn="l"/>
            <a:endParaRPr lang="zh-TW" altLang="en-US" b="0" i="0" dirty="0">
              <a:solidFill>
                <a:srgbClr val="374151"/>
              </a:solidFill>
              <a:effectLst/>
              <a:latin typeface="Söhne"/>
            </a:endParaRPr>
          </a:p>
          <a:p>
            <a:endParaRPr lang="zh-TW" altLang="en-US" dirty="0"/>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7</a:t>
            </a:fld>
            <a:endParaRPr lang="zh-TW" altLang="en-US"/>
          </a:p>
        </p:txBody>
      </p:sp>
    </p:spTree>
    <p:extLst>
      <p:ext uri="{BB962C8B-B14F-4D97-AF65-F5344CB8AC3E}">
        <p14:creationId xmlns:p14="http://schemas.microsoft.com/office/powerpoint/2010/main" val="2680214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zh-TW" altLang="en-US" dirty="0"/>
            </a:br>
            <a:r>
              <a:rPr lang="zh-TW" altLang="en-US" b="0" i="0" dirty="0">
                <a:solidFill>
                  <a:srgbClr val="333333"/>
                </a:solidFill>
                <a:effectLst/>
                <a:latin typeface="-apple-system"/>
              </a:rPr>
              <a:t>其中</a:t>
            </a:r>
            <a:r>
              <a:rPr lang="en-US" altLang="zh-TW" b="0" i="0" dirty="0">
                <a:solidFill>
                  <a:srgbClr val="333333"/>
                </a:solidFill>
                <a:effectLst/>
                <a:latin typeface="-apple-system"/>
              </a:rPr>
              <a:t>(b)</a:t>
            </a:r>
            <a:r>
              <a:rPr lang="zh-TW" altLang="en-US" b="0" i="0" dirty="0">
                <a:solidFill>
                  <a:srgbClr val="333333"/>
                </a:solidFill>
                <a:effectLst/>
                <a:latin typeface="-apple-system"/>
              </a:rPr>
              <a:t>的原因為當</a:t>
            </a:r>
            <a:r>
              <a:rPr lang="en-US" altLang="zh-TW" b="0" i="0" dirty="0" err="1">
                <a:solidFill>
                  <a:srgbClr val="333333"/>
                </a:solidFill>
                <a:effectLst/>
                <a:latin typeface="-apple-system"/>
              </a:rPr>
              <a:t>clk</a:t>
            </a:r>
            <a:r>
              <a:rPr lang="en-US" altLang="zh-TW" b="0" i="0" dirty="0">
                <a:solidFill>
                  <a:srgbClr val="333333"/>
                </a:solidFill>
                <a:effectLst/>
                <a:latin typeface="-apple-system"/>
              </a:rPr>
              <a:t> freq.</a:t>
            </a:r>
            <a:r>
              <a:rPr lang="zh-TW" altLang="en-US" b="0" i="0" dirty="0">
                <a:solidFill>
                  <a:srgbClr val="333333"/>
                </a:solidFill>
                <a:effectLst/>
                <a:latin typeface="-apple-system"/>
              </a:rPr>
              <a:t>變大時，</a:t>
            </a:r>
            <a:r>
              <a:rPr lang="en-US" altLang="zh-TW" b="0" i="0" dirty="0">
                <a:solidFill>
                  <a:srgbClr val="333333"/>
                </a:solidFill>
                <a:effectLst/>
                <a:latin typeface="-apple-system"/>
              </a:rPr>
              <a:t>driven pin</a:t>
            </a:r>
            <a:r>
              <a:rPr lang="zh-TW" altLang="en-US" b="0" i="0" dirty="0">
                <a:solidFill>
                  <a:srgbClr val="333333"/>
                </a:solidFill>
                <a:effectLst/>
                <a:latin typeface="-apple-system"/>
              </a:rPr>
              <a:t>上的</a:t>
            </a:r>
            <a:r>
              <a:rPr lang="en-US" altLang="zh-TW" b="0" i="0" dirty="0" err="1">
                <a:solidFill>
                  <a:srgbClr val="333333"/>
                </a:solidFill>
                <a:effectLst/>
                <a:latin typeface="-apple-system"/>
              </a:rPr>
              <a:t>capative</a:t>
            </a:r>
            <a:r>
              <a:rPr lang="en-US" altLang="zh-TW" b="0" i="0" dirty="0">
                <a:solidFill>
                  <a:srgbClr val="333333"/>
                </a:solidFill>
                <a:effectLst/>
                <a:latin typeface="-apple-system"/>
              </a:rPr>
              <a:t> load</a:t>
            </a:r>
            <a:r>
              <a:rPr lang="zh-TW" altLang="en-US" b="0" i="0" dirty="0">
                <a:solidFill>
                  <a:srgbClr val="333333"/>
                </a:solidFill>
                <a:effectLst/>
                <a:latin typeface="-apple-system"/>
              </a:rPr>
              <a:t>會變小，進而使得</a:t>
            </a:r>
            <a:r>
              <a:rPr lang="en-US" altLang="zh-TW" b="0" i="0" dirty="0">
                <a:solidFill>
                  <a:srgbClr val="333333"/>
                </a:solidFill>
                <a:effectLst/>
                <a:latin typeface="-apple-system"/>
              </a:rPr>
              <a:t>max trans constraint</a:t>
            </a:r>
            <a:r>
              <a:rPr lang="zh-TW" altLang="en-US" b="0" i="0" dirty="0">
                <a:solidFill>
                  <a:srgbClr val="333333"/>
                </a:solidFill>
                <a:effectLst/>
                <a:latin typeface="-apple-system"/>
              </a:rPr>
              <a:t>更容易滿足</a:t>
            </a:r>
            <a:endParaRPr lang="zh-TW" altLang="en-US" dirty="0"/>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46</a:t>
            </a:fld>
            <a:endParaRPr lang="zh-TW" altLang="en-US"/>
          </a:p>
        </p:txBody>
      </p:sp>
    </p:spTree>
    <p:extLst>
      <p:ext uri="{BB962C8B-B14F-4D97-AF65-F5344CB8AC3E}">
        <p14:creationId xmlns:p14="http://schemas.microsoft.com/office/powerpoint/2010/main" val="149658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zh-TW" altLang="en-US" dirty="0"/>
            </a:br>
            <a:r>
              <a:rPr lang="zh-TW" altLang="en-US" b="0" i="0" dirty="0">
                <a:solidFill>
                  <a:srgbClr val="333333"/>
                </a:solidFill>
                <a:effectLst/>
                <a:latin typeface="-apple-system"/>
              </a:rPr>
              <a:t>其中</a:t>
            </a:r>
            <a:r>
              <a:rPr lang="en-US" altLang="zh-TW" b="0" i="0" dirty="0">
                <a:solidFill>
                  <a:srgbClr val="333333"/>
                </a:solidFill>
                <a:effectLst/>
                <a:latin typeface="-apple-system"/>
              </a:rPr>
              <a:t>(b)</a:t>
            </a:r>
            <a:r>
              <a:rPr lang="zh-TW" altLang="en-US" b="0" i="0" dirty="0">
                <a:solidFill>
                  <a:srgbClr val="333333"/>
                </a:solidFill>
                <a:effectLst/>
                <a:latin typeface="-apple-system"/>
              </a:rPr>
              <a:t>的原因為當</a:t>
            </a:r>
            <a:r>
              <a:rPr lang="en-US" altLang="zh-TW" b="0" i="0" dirty="0" err="1">
                <a:solidFill>
                  <a:srgbClr val="333333"/>
                </a:solidFill>
                <a:effectLst/>
                <a:latin typeface="-apple-system"/>
              </a:rPr>
              <a:t>clk</a:t>
            </a:r>
            <a:r>
              <a:rPr lang="en-US" altLang="zh-TW" b="0" i="0" dirty="0">
                <a:solidFill>
                  <a:srgbClr val="333333"/>
                </a:solidFill>
                <a:effectLst/>
                <a:latin typeface="-apple-system"/>
              </a:rPr>
              <a:t> freq.</a:t>
            </a:r>
            <a:r>
              <a:rPr lang="zh-TW" altLang="en-US" b="0" i="0" dirty="0">
                <a:solidFill>
                  <a:srgbClr val="333333"/>
                </a:solidFill>
                <a:effectLst/>
                <a:latin typeface="-apple-system"/>
              </a:rPr>
              <a:t>變大時，</a:t>
            </a:r>
            <a:r>
              <a:rPr lang="en-US" altLang="zh-TW" b="0" i="0" dirty="0">
                <a:solidFill>
                  <a:srgbClr val="333333"/>
                </a:solidFill>
                <a:effectLst/>
                <a:latin typeface="-apple-system"/>
              </a:rPr>
              <a:t>driven pin</a:t>
            </a:r>
            <a:r>
              <a:rPr lang="zh-TW" altLang="en-US" b="0" i="0" dirty="0">
                <a:solidFill>
                  <a:srgbClr val="333333"/>
                </a:solidFill>
                <a:effectLst/>
                <a:latin typeface="-apple-system"/>
              </a:rPr>
              <a:t>上的</a:t>
            </a:r>
            <a:r>
              <a:rPr lang="en-US" altLang="zh-TW" b="0" i="0" dirty="0" err="1">
                <a:solidFill>
                  <a:srgbClr val="333333"/>
                </a:solidFill>
                <a:effectLst/>
                <a:latin typeface="-apple-system"/>
              </a:rPr>
              <a:t>capative</a:t>
            </a:r>
            <a:r>
              <a:rPr lang="en-US" altLang="zh-TW" b="0" i="0" dirty="0">
                <a:solidFill>
                  <a:srgbClr val="333333"/>
                </a:solidFill>
                <a:effectLst/>
                <a:latin typeface="-apple-system"/>
              </a:rPr>
              <a:t> load</a:t>
            </a:r>
            <a:r>
              <a:rPr lang="zh-TW" altLang="en-US" b="0" i="0" dirty="0">
                <a:solidFill>
                  <a:srgbClr val="333333"/>
                </a:solidFill>
                <a:effectLst/>
                <a:latin typeface="-apple-system"/>
              </a:rPr>
              <a:t>會變小，進而使得</a:t>
            </a:r>
            <a:r>
              <a:rPr lang="en-US" altLang="zh-TW" b="0" i="0" dirty="0">
                <a:solidFill>
                  <a:srgbClr val="333333"/>
                </a:solidFill>
                <a:effectLst/>
                <a:latin typeface="-apple-system"/>
              </a:rPr>
              <a:t>max trans constraint</a:t>
            </a:r>
            <a:r>
              <a:rPr lang="zh-TW" altLang="en-US" b="0" i="0" dirty="0">
                <a:solidFill>
                  <a:srgbClr val="333333"/>
                </a:solidFill>
                <a:effectLst/>
                <a:latin typeface="-apple-system"/>
              </a:rPr>
              <a:t>更容易滿足</a:t>
            </a:r>
            <a:endParaRPr lang="zh-TW" altLang="en-US" dirty="0"/>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47</a:t>
            </a:fld>
            <a:endParaRPr lang="zh-TW" altLang="en-US"/>
          </a:p>
        </p:txBody>
      </p:sp>
    </p:spTree>
    <p:extLst>
      <p:ext uri="{BB962C8B-B14F-4D97-AF65-F5344CB8AC3E}">
        <p14:creationId xmlns:p14="http://schemas.microsoft.com/office/powerpoint/2010/main" val="184369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333333"/>
                </a:solidFill>
                <a:effectLst/>
                <a:latin typeface="-apple-system"/>
              </a:rPr>
              <a:t>這個圖是以</a:t>
            </a:r>
            <a:r>
              <a:rPr lang="en-US" altLang="zh-TW" b="0" i="0" dirty="0">
                <a:solidFill>
                  <a:srgbClr val="333333"/>
                </a:solidFill>
                <a:effectLst/>
                <a:latin typeface="-apple-system"/>
              </a:rPr>
              <a:t>column</a:t>
            </a:r>
            <a:r>
              <a:rPr lang="zh-TW" altLang="en-US" b="0" i="0" dirty="0">
                <a:solidFill>
                  <a:srgbClr val="333333"/>
                </a:solidFill>
                <a:effectLst/>
                <a:latin typeface="-apple-system"/>
              </a:rPr>
              <a:t>為一個單位，縱軸是</a:t>
            </a:r>
            <a:r>
              <a:rPr lang="zh-TW" altLang="en-US" b="1" i="0" dirty="0">
                <a:solidFill>
                  <a:srgbClr val="333333"/>
                </a:solidFill>
                <a:effectLst/>
                <a:latin typeface="-apple-system"/>
              </a:rPr>
              <a:t>距離平均</a:t>
            </a:r>
            <a:r>
              <a:rPr lang="en-US" altLang="zh-TW" b="1" i="0" dirty="0">
                <a:solidFill>
                  <a:srgbClr val="333333"/>
                </a:solidFill>
                <a:effectLst/>
                <a:latin typeface="-apple-system"/>
              </a:rPr>
              <a:t>net length</a:t>
            </a:r>
            <a:r>
              <a:rPr lang="zh-TW" altLang="en-US" b="1" i="0" dirty="0">
                <a:solidFill>
                  <a:srgbClr val="333333"/>
                </a:solidFill>
                <a:effectLst/>
                <a:latin typeface="-apple-system"/>
              </a:rPr>
              <a:t>差幾個標準差</a:t>
            </a:r>
            <a:r>
              <a:rPr lang="zh-TW" altLang="en-US" b="0" i="0" dirty="0">
                <a:solidFill>
                  <a:srgbClr val="333333"/>
                </a:solidFill>
                <a:effectLst/>
                <a:latin typeface="-apple-system"/>
              </a:rPr>
              <a:t>，橫軸則代表</a:t>
            </a:r>
            <a:r>
              <a:rPr lang="en-US" altLang="zh-TW" b="1" i="0" dirty="0">
                <a:solidFill>
                  <a:srgbClr val="333333"/>
                </a:solidFill>
                <a:effectLst/>
                <a:latin typeface="-apple-system"/>
              </a:rPr>
              <a:t>exploitable region</a:t>
            </a:r>
            <a:r>
              <a:rPr lang="zh-TW" altLang="en-US" b="1" i="0" dirty="0">
                <a:solidFill>
                  <a:srgbClr val="333333"/>
                </a:solidFill>
                <a:effectLst/>
                <a:latin typeface="-apple-system"/>
              </a:rPr>
              <a:t>的大小</a:t>
            </a:r>
            <a:r>
              <a:rPr lang="zh-TW" altLang="en-US" b="0" i="0" dirty="0">
                <a:solidFill>
                  <a:srgbClr val="333333"/>
                </a:solidFill>
                <a:effectLst/>
                <a:latin typeface="-apple-system"/>
              </a:rPr>
              <a:t>，而顏色則是代表</a:t>
            </a:r>
            <a:r>
              <a:rPr lang="zh-TW" altLang="en-US" b="1" i="0" dirty="0">
                <a:solidFill>
                  <a:srgbClr val="333333"/>
                </a:solidFill>
                <a:effectLst/>
                <a:latin typeface="-apple-system"/>
              </a:rPr>
              <a:t>在某一個</a:t>
            </a:r>
            <a:r>
              <a:rPr lang="en-US" altLang="zh-TW" b="1" i="0" dirty="0">
                <a:solidFill>
                  <a:srgbClr val="333333"/>
                </a:solidFill>
                <a:effectLst/>
                <a:latin typeface="-apple-system"/>
              </a:rPr>
              <a:t>exploitable region</a:t>
            </a:r>
            <a:r>
              <a:rPr lang="zh-TW" altLang="en-US" b="1" i="0" dirty="0">
                <a:solidFill>
                  <a:srgbClr val="333333"/>
                </a:solidFill>
                <a:effectLst/>
                <a:latin typeface="-apple-system"/>
              </a:rPr>
              <a:t>大小下，距離平均</a:t>
            </a:r>
            <a:r>
              <a:rPr lang="en-US" altLang="zh-TW" b="1" i="0" dirty="0">
                <a:solidFill>
                  <a:srgbClr val="333333"/>
                </a:solidFill>
                <a:effectLst/>
                <a:latin typeface="-apple-system"/>
              </a:rPr>
              <a:t>net length</a:t>
            </a:r>
            <a:r>
              <a:rPr lang="zh-TW" altLang="en-US" b="1" i="0" dirty="0">
                <a:solidFill>
                  <a:srgbClr val="333333"/>
                </a:solidFill>
                <a:effectLst/>
                <a:latin typeface="-apple-system"/>
              </a:rPr>
              <a:t>差幾個標準差的機率</a:t>
            </a:r>
            <a:r>
              <a:rPr lang="zh-TW" altLang="en-US" b="0" i="0" dirty="0">
                <a:solidFill>
                  <a:srgbClr val="333333"/>
                </a:solidFill>
                <a:effectLst/>
                <a:latin typeface="-apple-system"/>
              </a:rPr>
              <a:t>。</a:t>
            </a:r>
          </a:p>
          <a:p>
            <a:pPr algn="l"/>
            <a:r>
              <a:rPr lang="zh-TW" altLang="en-US" b="0" i="0" dirty="0">
                <a:solidFill>
                  <a:srgbClr val="333333"/>
                </a:solidFill>
                <a:effectLst/>
                <a:latin typeface="-apple-system"/>
              </a:rPr>
              <a:t>像是左上角的圖就是代表</a:t>
            </a:r>
            <a:r>
              <a:rPr lang="en-US" altLang="zh-TW" b="0" i="0" dirty="0">
                <a:solidFill>
                  <a:srgbClr val="333333"/>
                </a:solidFill>
                <a:effectLst/>
                <a:latin typeface="-apple-system"/>
              </a:rPr>
              <a:t>: </a:t>
            </a:r>
            <a:r>
              <a:rPr lang="zh-TW" altLang="en-US" b="0" i="0" dirty="0">
                <a:solidFill>
                  <a:srgbClr val="333333"/>
                </a:solidFill>
                <a:effectLst/>
                <a:latin typeface="-apple-system"/>
              </a:rPr>
              <a:t>在</a:t>
            </a:r>
            <a:r>
              <a:rPr lang="en-US" altLang="zh-TW" b="0" i="0" dirty="0">
                <a:solidFill>
                  <a:srgbClr val="333333"/>
                </a:solidFill>
                <a:effectLst/>
                <a:latin typeface="-apple-system"/>
              </a:rPr>
              <a:t>exploitable region</a:t>
            </a:r>
            <a:r>
              <a:rPr lang="zh-TW" altLang="en-US" b="0" i="0" dirty="0">
                <a:solidFill>
                  <a:srgbClr val="333333"/>
                </a:solidFill>
                <a:effectLst/>
                <a:latin typeface="-apple-system"/>
              </a:rPr>
              <a:t>小於</a:t>
            </a:r>
            <a:r>
              <a:rPr lang="en-US" altLang="zh-TW" b="0" i="0" dirty="0">
                <a:solidFill>
                  <a:srgbClr val="333333"/>
                </a:solidFill>
                <a:effectLst/>
                <a:latin typeface="-apple-system"/>
              </a:rPr>
              <a:t>10</a:t>
            </a:r>
            <a:r>
              <a:rPr lang="zh-TW" altLang="en-US" b="0" i="0" dirty="0">
                <a:solidFill>
                  <a:srgbClr val="333333"/>
                </a:solidFill>
                <a:effectLst/>
                <a:latin typeface="-apple-system"/>
              </a:rPr>
              <a:t>的狀況下，與距離平均</a:t>
            </a:r>
            <a:r>
              <a:rPr lang="en-US" altLang="zh-TW" b="0" i="0" dirty="0">
                <a:solidFill>
                  <a:srgbClr val="333333"/>
                </a:solidFill>
                <a:effectLst/>
                <a:latin typeface="-apple-system"/>
              </a:rPr>
              <a:t>net length</a:t>
            </a:r>
            <a:r>
              <a:rPr lang="zh-TW" altLang="en-US" b="0" i="0" dirty="0">
                <a:solidFill>
                  <a:srgbClr val="333333"/>
                </a:solidFill>
                <a:effectLst/>
                <a:latin typeface="-apple-system"/>
              </a:rPr>
              <a:t>插</a:t>
            </a:r>
            <a:r>
              <a:rPr lang="en-US" altLang="zh-TW" b="0" i="0" dirty="0">
                <a:solidFill>
                  <a:srgbClr val="333333"/>
                </a:solidFill>
                <a:effectLst/>
                <a:latin typeface="-apple-system"/>
              </a:rPr>
              <a:t>7</a:t>
            </a:r>
            <a:r>
              <a:rPr lang="zh-TW" altLang="en-US" b="0" i="0" dirty="0">
                <a:solidFill>
                  <a:srgbClr val="333333"/>
                </a:solidFill>
                <a:effectLst/>
                <a:latin typeface="-apple-system"/>
              </a:rPr>
              <a:t>個標準差出現的機率大約是</a:t>
            </a:r>
            <a:r>
              <a:rPr lang="en-US" altLang="zh-TW" b="0" i="0" dirty="0">
                <a:solidFill>
                  <a:srgbClr val="333333"/>
                </a:solidFill>
                <a:effectLst/>
                <a:latin typeface="-apple-system"/>
              </a:rPr>
              <a:t>50%</a:t>
            </a:r>
            <a:r>
              <a:rPr lang="zh-TW" altLang="en-US" b="0" i="0" dirty="0">
                <a:solidFill>
                  <a:srgbClr val="333333"/>
                </a:solidFill>
                <a:effectLst/>
                <a:latin typeface="-apple-system"/>
              </a:rPr>
              <a:t>。 </a:t>
            </a:r>
            <a:r>
              <a:rPr lang="zh-TW" altLang="en-US" b="1" i="0" dirty="0">
                <a:solidFill>
                  <a:srgbClr val="333333"/>
                </a:solidFill>
                <a:effectLst/>
                <a:latin typeface="-apple-system"/>
              </a:rPr>
              <a:t>而一個</a:t>
            </a:r>
            <a:r>
              <a:rPr lang="en-US" altLang="zh-TW" b="1" i="0" dirty="0">
                <a:solidFill>
                  <a:srgbClr val="333333"/>
                </a:solidFill>
                <a:effectLst/>
                <a:latin typeface="-apple-system"/>
              </a:rPr>
              <a:t>column</a:t>
            </a:r>
            <a:r>
              <a:rPr lang="zh-TW" altLang="en-US" b="1" i="0" dirty="0">
                <a:solidFill>
                  <a:srgbClr val="333333"/>
                </a:solidFill>
                <a:effectLst/>
                <a:latin typeface="-apple-system"/>
              </a:rPr>
              <a:t>所有的機率相加會等於</a:t>
            </a:r>
            <a:r>
              <a:rPr lang="en-US" altLang="zh-TW" b="1" i="0" dirty="0">
                <a:solidFill>
                  <a:srgbClr val="333333"/>
                </a:solidFill>
                <a:effectLst/>
                <a:latin typeface="-apple-system"/>
              </a:rPr>
              <a:t>100%</a:t>
            </a:r>
            <a:r>
              <a:rPr lang="zh-TW" altLang="en-US" b="0" i="0" dirty="0">
                <a:solidFill>
                  <a:srgbClr val="333333"/>
                </a:solidFill>
                <a:effectLst/>
                <a:latin typeface="-apple-system"/>
              </a:rPr>
              <a:t>。</a:t>
            </a:r>
          </a:p>
          <a:p>
            <a:pPr algn="l"/>
            <a:r>
              <a:rPr lang="zh-TW" altLang="en-US" b="0" i="0" dirty="0">
                <a:solidFill>
                  <a:srgbClr val="333333"/>
                </a:solidFill>
                <a:effectLst/>
                <a:latin typeface="-apple-system"/>
              </a:rPr>
              <a:t>另外</a:t>
            </a:r>
            <a:r>
              <a:rPr lang="en-US" altLang="zh-TW" b="0" i="0" dirty="0">
                <a:solidFill>
                  <a:srgbClr val="333333"/>
                </a:solidFill>
                <a:effectLst/>
                <a:latin typeface="-apple-system"/>
              </a:rPr>
              <a:t>heatmap</a:t>
            </a:r>
            <a:r>
              <a:rPr lang="zh-TW" altLang="en-US" b="0" i="0" dirty="0">
                <a:solidFill>
                  <a:srgbClr val="333333"/>
                </a:solidFill>
                <a:effectLst/>
                <a:latin typeface="-apple-system"/>
              </a:rPr>
              <a:t>上的矩形為實現特定攻擊的區域以及可被利用的（安全關鍵線路，觸發空間）配對數量。</a:t>
            </a:r>
          </a:p>
          <a:p>
            <a:endParaRPr lang="zh-TW" altLang="en-US" dirty="0"/>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48</a:t>
            </a:fld>
            <a:endParaRPr lang="zh-TW" altLang="en-US"/>
          </a:p>
        </p:txBody>
      </p:sp>
    </p:spTree>
    <p:extLst>
      <p:ext uri="{BB962C8B-B14F-4D97-AF65-F5344CB8AC3E}">
        <p14:creationId xmlns:p14="http://schemas.microsoft.com/office/powerpoint/2010/main" val="346969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374151"/>
                </a:solidFill>
                <a:effectLst/>
                <a:latin typeface="Söhne"/>
              </a:rPr>
              <a:t>短路徑可以洩露信息或實施其他惡意活動的原因是它可以改變電路的預期行為，並導致未預期的操作。以下是短路徑可能導致洩露信息或實施惡意活動的幾個原因：</a:t>
            </a:r>
          </a:p>
          <a:p>
            <a:pPr algn="l">
              <a:buFont typeface="+mj-lt"/>
              <a:buAutoNum type="arabicPeriod"/>
            </a:pPr>
            <a:r>
              <a:rPr lang="zh-TW" altLang="en-US" b="0" i="0" dirty="0">
                <a:solidFill>
                  <a:srgbClr val="374151"/>
                </a:solidFill>
                <a:effectLst/>
                <a:latin typeface="Söhne"/>
              </a:rPr>
              <a:t>信息泄露：短路徑可以改變電流或信號的流動路徑，使其流向本不應連接的部分。攻擊者可以通過短路導致的流動途徑，監視和捕獲敏感信息。例如，在敏感的通訊電路中，短路可能導致敏感數據的洩露，使攻擊者能夠竊取通訊內容或密鑰。</a:t>
            </a:r>
          </a:p>
          <a:p>
            <a:pPr algn="l">
              <a:buFont typeface="+mj-lt"/>
              <a:buAutoNum type="arabicPeriod"/>
            </a:pPr>
            <a:r>
              <a:rPr lang="zh-TW" altLang="en-US" b="0" i="0" dirty="0">
                <a:solidFill>
                  <a:srgbClr val="374151"/>
                </a:solidFill>
                <a:effectLst/>
                <a:latin typeface="Söhne"/>
              </a:rPr>
              <a:t>功能破壞：短路徑可能干擾電路的正常運作，破壞其預期的功能。攻擊者可以通過短路改變或破壞電路中的信號傳輸，從而阻礙正常操作。這可能導致系統崩潰、故障或拒絕服務等後果。</a:t>
            </a:r>
          </a:p>
          <a:p>
            <a:pPr algn="l">
              <a:buFont typeface="+mj-lt"/>
              <a:buAutoNum type="arabicPeriod"/>
            </a:pPr>
            <a:r>
              <a:rPr lang="zh-TW" altLang="en-US" b="0" i="0" dirty="0">
                <a:solidFill>
                  <a:srgbClr val="374151"/>
                </a:solidFill>
                <a:effectLst/>
                <a:latin typeface="Söhne"/>
              </a:rPr>
              <a:t>側信道攻擊：短路徑可能引入額外的電流或電磁輻射，攻擊者可以利用這些側信道來推斷出敏感信息。側信道攻擊利用電路的非預期行為（如功耗、電磁輻射、時間延遲等）來獲取加密算法的密鑰或其他機密信息。</a:t>
            </a:r>
          </a:p>
          <a:p>
            <a:pPr algn="l"/>
            <a:r>
              <a:rPr lang="zh-TW" altLang="en-US" b="0" i="0">
                <a:solidFill>
                  <a:srgbClr val="374151"/>
                </a:solidFill>
                <a:effectLst/>
                <a:latin typeface="Söhne"/>
              </a:rPr>
              <a:t>總的來說，短路徑在電路中引入了不正常的連接，可能干擾正常的操作，並創造了攻擊者利用的漏洞。這強調了設計和製造安全電路的重要性，並實施相應的防禦措施來檢測和阻止這些惡意活動。</a:t>
            </a:r>
          </a:p>
          <a:p>
            <a:endParaRPr lang="zh-TW" altLang="en-US"/>
          </a:p>
        </p:txBody>
      </p:sp>
      <p:sp>
        <p:nvSpPr>
          <p:cNvPr id="4" name="投影片編號版面配置區 3"/>
          <p:cNvSpPr>
            <a:spLocks noGrp="1"/>
          </p:cNvSpPr>
          <p:nvPr>
            <p:ph type="sldNum" sz="quarter" idx="5"/>
          </p:nvPr>
        </p:nvSpPr>
        <p:spPr/>
        <p:txBody>
          <a:bodyPr/>
          <a:lstStyle/>
          <a:p>
            <a:fld id="{494E117F-AF36-4B18-829E-4B624FA1DF79}" type="slidenum">
              <a:rPr lang="zh-TW" altLang="en-US" smtClean="0"/>
              <a:t>60</a:t>
            </a:fld>
            <a:endParaRPr lang="zh-TW" altLang="en-US"/>
          </a:p>
        </p:txBody>
      </p:sp>
    </p:spTree>
    <p:extLst>
      <p:ext uri="{BB962C8B-B14F-4D97-AF65-F5344CB8AC3E}">
        <p14:creationId xmlns:p14="http://schemas.microsoft.com/office/powerpoint/2010/main" val="307177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53F0DD-1920-F7EF-D9FD-984D6A042B0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279962E-39E0-5B67-94D4-79CDB26EE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564850F-784D-8482-4750-A981766E00C4}"/>
              </a:ext>
            </a:extLst>
          </p:cNvPr>
          <p:cNvSpPr>
            <a:spLocks noGrp="1"/>
          </p:cNvSpPr>
          <p:nvPr>
            <p:ph type="dt" sz="half" idx="10"/>
          </p:nvPr>
        </p:nvSpPr>
        <p:spPr/>
        <p:txBody>
          <a:bodyPr/>
          <a:lstStyle/>
          <a:p>
            <a:fld id="{39E1E081-81DC-4EC6-9E0F-2DF0CF80AA3E}"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7713B01B-7FC5-B2CB-A58F-0A35FEA330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DC89A7-694C-F0AF-F621-C3F1B8F7C980}"/>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252172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0DBB83-E611-0D75-AABD-525C4986854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31785BE-9205-1A53-5CD9-2ABAEC0FB6C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412401-A9A6-1350-EF25-C0E6B48C6A91}"/>
              </a:ext>
            </a:extLst>
          </p:cNvPr>
          <p:cNvSpPr>
            <a:spLocks noGrp="1"/>
          </p:cNvSpPr>
          <p:nvPr>
            <p:ph type="dt" sz="half" idx="10"/>
          </p:nvPr>
        </p:nvSpPr>
        <p:spPr/>
        <p:txBody>
          <a:bodyPr/>
          <a:lstStyle/>
          <a:p>
            <a:fld id="{52EAD119-4A25-427F-AC3A-031C1EBA5766}"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BEEFDFEB-7888-AAE6-BEC4-AE1C0395D13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983368-20B4-E719-216C-0C7EFFF3210A}"/>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51274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2E487-9B14-EA12-ACF7-E017B1CA12F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6773F6F-BF28-FD84-5C6A-3DEDFAD74F5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AB19258-BF81-A694-D0EB-98A9018706B2}"/>
              </a:ext>
            </a:extLst>
          </p:cNvPr>
          <p:cNvSpPr>
            <a:spLocks noGrp="1"/>
          </p:cNvSpPr>
          <p:nvPr>
            <p:ph type="dt" sz="half" idx="10"/>
          </p:nvPr>
        </p:nvSpPr>
        <p:spPr/>
        <p:txBody>
          <a:bodyPr/>
          <a:lstStyle/>
          <a:p>
            <a:fld id="{AC88BEFA-C363-4B6B-8818-DE41CB79FF30}"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AAF45B60-5B8B-AC25-623D-57C98EF913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14B0F9-97BF-48FE-BE52-A52730796228}"/>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27487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78174-9C41-EB35-A57A-3B3F3C858C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52358B-DD44-4694-E54A-8AA4A206003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F26A960-C528-C6D0-68A2-F77E729D3480}"/>
              </a:ext>
            </a:extLst>
          </p:cNvPr>
          <p:cNvSpPr>
            <a:spLocks noGrp="1"/>
          </p:cNvSpPr>
          <p:nvPr>
            <p:ph type="dt" sz="half" idx="10"/>
          </p:nvPr>
        </p:nvSpPr>
        <p:spPr/>
        <p:txBody>
          <a:bodyPr/>
          <a:lstStyle/>
          <a:p>
            <a:fld id="{9455B1F3-3B40-4558-98E2-856D6B94F332}"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2A5E02F8-F00C-483E-7F72-4C9F750FC5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C88660-1B08-3A77-5139-B684E1B7C2E8}"/>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167711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4BC2D-248C-F69F-F2CA-A19BA94C9E0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A010075-E842-5471-1571-458981BD2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1A2B92D-191C-54AB-179E-C063872A5D04}"/>
              </a:ext>
            </a:extLst>
          </p:cNvPr>
          <p:cNvSpPr>
            <a:spLocks noGrp="1"/>
          </p:cNvSpPr>
          <p:nvPr>
            <p:ph type="dt" sz="half" idx="10"/>
          </p:nvPr>
        </p:nvSpPr>
        <p:spPr/>
        <p:txBody>
          <a:bodyPr/>
          <a:lstStyle/>
          <a:p>
            <a:fld id="{B187CEA3-0ED9-478A-A530-44DB9DE20D66}"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63FFB03B-1F18-72F4-DEEF-04C8A9D9CB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ADFFD5-1E88-6817-8A29-9ABC9C88A00D}"/>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354976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F0C369-3D21-819A-B22B-BABECC66324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8C8540D-90B5-B55A-0963-9AC5F61FE1B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703ACF0-CD38-FD01-00C9-7071084D1A37}"/>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C645821-A5D3-A80D-E61E-F6EB8C435587}"/>
              </a:ext>
            </a:extLst>
          </p:cNvPr>
          <p:cNvSpPr>
            <a:spLocks noGrp="1"/>
          </p:cNvSpPr>
          <p:nvPr>
            <p:ph type="dt" sz="half" idx="10"/>
          </p:nvPr>
        </p:nvSpPr>
        <p:spPr/>
        <p:txBody>
          <a:bodyPr/>
          <a:lstStyle/>
          <a:p>
            <a:fld id="{843D289F-C0BB-47F4-998A-FD1E351BB2D3}" type="datetime1">
              <a:rPr lang="zh-TW" altLang="en-US" smtClean="0"/>
              <a:t>2023/6/1</a:t>
            </a:fld>
            <a:endParaRPr lang="zh-TW" altLang="en-US"/>
          </a:p>
        </p:txBody>
      </p:sp>
      <p:sp>
        <p:nvSpPr>
          <p:cNvPr id="6" name="頁尾版面配置區 5">
            <a:extLst>
              <a:ext uri="{FF2B5EF4-FFF2-40B4-BE49-F238E27FC236}">
                <a16:creationId xmlns:a16="http://schemas.microsoft.com/office/drawing/2014/main" id="{40CF2E22-2A99-D4D2-F428-A24FFBDFD8A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EC90E4-A0BB-59B2-BE69-16D15AC11CCE}"/>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63721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7EA096-8A1A-EE90-216D-FD992CDB36C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4E340CF-C915-C3DA-0B78-B9BB0AFC4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16582D3-8F4C-5DDF-482E-FAB90924D2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7A060D8-7CF3-9E4B-C045-179A8A330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F4ED105-4241-2CFC-64C2-BE2FBE73939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AA562D8-D69A-151D-5ED3-4FEABCB06A0E}"/>
              </a:ext>
            </a:extLst>
          </p:cNvPr>
          <p:cNvSpPr>
            <a:spLocks noGrp="1"/>
          </p:cNvSpPr>
          <p:nvPr>
            <p:ph type="dt" sz="half" idx="10"/>
          </p:nvPr>
        </p:nvSpPr>
        <p:spPr/>
        <p:txBody>
          <a:bodyPr/>
          <a:lstStyle/>
          <a:p>
            <a:fld id="{2FB57B95-1704-4E3C-BBFC-02F40D6B5213}" type="datetime1">
              <a:rPr lang="zh-TW" altLang="en-US" smtClean="0"/>
              <a:t>2023/6/1</a:t>
            </a:fld>
            <a:endParaRPr lang="zh-TW" altLang="en-US"/>
          </a:p>
        </p:txBody>
      </p:sp>
      <p:sp>
        <p:nvSpPr>
          <p:cNvPr id="8" name="頁尾版面配置區 7">
            <a:extLst>
              <a:ext uri="{FF2B5EF4-FFF2-40B4-BE49-F238E27FC236}">
                <a16:creationId xmlns:a16="http://schemas.microsoft.com/office/drawing/2014/main" id="{DE2D05E4-1DAB-8C1B-5A10-440CE1F28F5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6BB5410-0F98-7632-7466-AA1D3886CE0A}"/>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157693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89B535-1E15-8E32-2F24-55FBD67856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DFA2811-FEEC-E421-A70F-BDDFDF9B4955}"/>
              </a:ext>
            </a:extLst>
          </p:cNvPr>
          <p:cNvSpPr>
            <a:spLocks noGrp="1"/>
          </p:cNvSpPr>
          <p:nvPr>
            <p:ph type="dt" sz="half" idx="10"/>
          </p:nvPr>
        </p:nvSpPr>
        <p:spPr/>
        <p:txBody>
          <a:bodyPr/>
          <a:lstStyle/>
          <a:p>
            <a:fld id="{4F2E1CA3-8A02-4123-8B98-D87EB48547DF}" type="datetime1">
              <a:rPr lang="zh-TW" altLang="en-US" smtClean="0"/>
              <a:t>2023/6/1</a:t>
            </a:fld>
            <a:endParaRPr lang="zh-TW" altLang="en-US"/>
          </a:p>
        </p:txBody>
      </p:sp>
      <p:sp>
        <p:nvSpPr>
          <p:cNvPr id="4" name="頁尾版面配置區 3">
            <a:extLst>
              <a:ext uri="{FF2B5EF4-FFF2-40B4-BE49-F238E27FC236}">
                <a16:creationId xmlns:a16="http://schemas.microsoft.com/office/drawing/2014/main" id="{04FFFBF9-C2BD-233E-A732-3E590947A31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8BE7D98-D79C-4181-2973-56B18A5605A2}"/>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267093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B287779-9CD1-3220-7DAE-5EFA7CDB1D2D}"/>
              </a:ext>
            </a:extLst>
          </p:cNvPr>
          <p:cNvSpPr>
            <a:spLocks noGrp="1"/>
          </p:cNvSpPr>
          <p:nvPr>
            <p:ph type="dt" sz="half" idx="10"/>
          </p:nvPr>
        </p:nvSpPr>
        <p:spPr/>
        <p:txBody>
          <a:bodyPr/>
          <a:lstStyle/>
          <a:p>
            <a:fld id="{ED18BFF9-735D-429B-90BF-18B3ABFB15A4}" type="datetime1">
              <a:rPr lang="zh-TW" altLang="en-US" smtClean="0"/>
              <a:t>2023/6/1</a:t>
            </a:fld>
            <a:endParaRPr lang="zh-TW" altLang="en-US"/>
          </a:p>
        </p:txBody>
      </p:sp>
      <p:sp>
        <p:nvSpPr>
          <p:cNvPr id="3" name="頁尾版面配置區 2">
            <a:extLst>
              <a:ext uri="{FF2B5EF4-FFF2-40B4-BE49-F238E27FC236}">
                <a16:creationId xmlns:a16="http://schemas.microsoft.com/office/drawing/2014/main" id="{FC04D3A4-72CD-D3A8-EB5E-1166021BD41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93FE8A8-44CD-7BBE-1054-51A383FF42D0}"/>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164863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3D3EE4-34C3-C495-EC6C-B55EDC44897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2179946-F996-07F3-7A57-360951D3A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A609B52-DCC2-5108-76C9-388A2B261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450CF29-9932-99C0-8C6C-65D7745C3922}"/>
              </a:ext>
            </a:extLst>
          </p:cNvPr>
          <p:cNvSpPr>
            <a:spLocks noGrp="1"/>
          </p:cNvSpPr>
          <p:nvPr>
            <p:ph type="dt" sz="half" idx="10"/>
          </p:nvPr>
        </p:nvSpPr>
        <p:spPr/>
        <p:txBody>
          <a:bodyPr/>
          <a:lstStyle/>
          <a:p>
            <a:fld id="{3282F6C1-0292-4748-AD50-71AB5A1980EE}" type="datetime1">
              <a:rPr lang="zh-TW" altLang="en-US" smtClean="0"/>
              <a:t>2023/6/1</a:t>
            </a:fld>
            <a:endParaRPr lang="zh-TW" altLang="en-US"/>
          </a:p>
        </p:txBody>
      </p:sp>
      <p:sp>
        <p:nvSpPr>
          <p:cNvPr id="6" name="頁尾版面配置區 5">
            <a:extLst>
              <a:ext uri="{FF2B5EF4-FFF2-40B4-BE49-F238E27FC236}">
                <a16:creationId xmlns:a16="http://schemas.microsoft.com/office/drawing/2014/main" id="{DA3A4CA1-8173-FDCA-8BB6-C1A3E1B0E77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333B34-CBC4-E894-7853-F0607A87C264}"/>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241108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47E286-CFB7-F7B5-B7B0-B35E3A8D8E4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428F941-1B38-72B6-DC5C-955A46B7E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B7E5883-9965-ACC7-8FDD-2014B4250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225F232-09BD-F018-BC2F-4668C42221CF}"/>
              </a:ext>
            </a:extLst>
          </p:cNvPr>
          <p:cNvSpPr>
            <a:spLocks noGrp="1"/>
          </p:cNvSpPr>
          <p:nvPr>
            <p:ph type="dt" sz="half" idx="10"/>
          </p:nvPr>
        </p:nvSpPr>
        <p:spPr/>
        <p:txBody>
          <a:bodyPr/>
          <a:lstStyle/>
          <a:p>
            <a:fld id="{6399CEE5-992E-4A44-9E97-24AC6C38FD38}" type="datetime1">
              <a:rPr lang="zh-TW" altLang="en-US" smtClean="0"/>
              <a:t>2023/6/1</a:t>
            </a:fld>
            <a:endParaRPr lang="zh-TW" altLang="en-US"/>
          </a:p>
        </p:txBody>
      </p:sp>
      <p:sp>
        <p:nvSpPr>
          <p:cNvPr id="6" name="頁尾版面配置區 5">
            <a:extLst>
              <a:ext uri="{FF2B5EF4-FFF2-40B4-BE49-F238E27FC236}">
                <a16:creationId xmlns:a16="http://schemas.microsoft.com/office/drawing/2014/main" id="{6958E5AC-D870-D1AF-2331-9121885A45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F0119B-43D4-9779-BA49-96252BAB0024}"/>
              </a:ext>
            </a:extLst>
          </p:cNvPr>
          <p:cNvSpPr>
            <a:spLocks noGrp="1"/>
          </p:cNvSpPr>
          <p:nvPr>
            <p:ph type="sldNum" sz="quarter" idx="12"/>
          </p:nvPr>
        </p:nvSpPr>
        <p:spPr/>
        <p:txBody>
          <a:body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21841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B056FC7-0F4A-A035-AC8A-708E60F15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A441A5A-10DB-E90C-4369-621A4ED9B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493C73-05C0-0D65-A033-754C85210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20864-2019-4A3B-B745-111F59A828CE}" type="datetime1">
              <a:rPr lang="zh-TW" altLang="en-US" smtClean="0"/>
              <a:t>2023/6/1</a:t>
            </a:fld>
            <a:endParaRPr lang="zh-TW" altLang="en-US"/>
          </a:p>
        </p:txBody>
      </p:sp>
      <p:sp>
        <p:nvSpPr>
          <p:cNvPr id="5" name="頁尾版面配置區 4">
            <a:extLst>
              <a:ext uri="{FF2B5EF4-FFF2-40B4-BE49-F238E27FC236}">
                <a16:creationId xmlns:a16="http://schemas.microsoft.com/office/drawing/2014/main" id="{F4023911-5450-FD95-7E95-637BF2651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77170C1-BB35-CDDE-57EE-E14FF8474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5380F-B628-4BF3-BFEB-DE30B36C50B6}" type="slidenum">
              <a:rPr lang="zh-TW" altLang="en-US" smtClean="0"/>
              <a:t>‹#›</a:t>
            </a:fld>
            <a:endParaRPr lang="zh-TW" altLang="en-US"/>
          </a:p>
        </p:txBody>
      </p:sp>
    </p:spTree>
    <p:extLst>
      <p:ext uri="{BB962C8B-B14F-4D97-AF65-F5344CB8AC3E}">
        <p14:creationId xmlns:p14="http://schemas.microsoft.com/office/powerpoint/2010/main" val="317105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it-ll/nem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mit-ll/gds2-scor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1177CF-5A62-0D3D-8159-8114BAB830C4}"/>
              </a:ext>
            </a:extLst>
          </p:cNvPr>
          <p:cNvSpPr>
            <a:spLocks noGrp="1"/>
          </p:cNvSpPr>
          <p:nvPr>
            <p:ph type="ctrTitle"/>
          </p:nvPr>
        </p:nvSpPr>
        <p:spPr/>
        <p:txBody>
          <a:bodyPr>
            <a:normAutofit fontScale="90000"/>
          </a:bodyPr>
          <a:lstStyle/>
          <a:p>
            <a:r>
              <a:rPr lang="en-US" altLang="zh-TW" dirty="0"/>
              <a:t>ICAS: an Extensive Framework for Estimating the Susceptibility of IC Layout to Additive Trojans</a:t>
            </a:r>
            <a:endParaRPr lang="zh-TW" altLang="en-US" dirty="0"/>
          </a:p>
        </p:txBody>
      </p:sp>
      <p:sp>
        <p:nvSpPr>
          <p:cNvPr id="3" name="副標題 2">
            <a:extLst>
              <a:ext uri="{FF2B5EF4-FFF2-40B4-BE49-F238E27FC236}">
                <a16:creationId xmlns:a16="http://schemas.microsoft.com/office/drawing/2014/main" id="{0C9B3BB2-BD01-77D6-96CF-DBDCFFDDDD28}"/>
              </a:ext>
            </a:extLst>
          </p:cNvPr>
          <p:cNvSpPr>
            <a:spLocks noGrp="1"/>
          </p:cNvSpPr>
          <p:nvPr>
            <p:ph type="subTitle" idx="1"/>
          </p:nvPr>
        </p:nvSpPr>
        <p:spPr>
          <a:xfrm>
            <a:off x="3350525" y="4352831"/>
            <a:ext cx="5490949" cy="1655762"/>
          </a:xfrm>
        </p:spPr>
        <p:txBody>
          <a:bodyPr>
            <a:normAutofit lnSpcReduction="10000"/>
          </a:bodyPr>
          <a:lstStyle/>
          <a:p>
            <a:pPr algn="l"/>
            <a:r>
              <a:rPr lang="en-US" altLang="zh-TW" b="1" dirty="0"/>
              <a:t>Timothy Trippel</a:t>
            </a:r>
            <a:r>
              <a:rPr lang="en-US" altLang="zh-TW" dirty="0"/>
              <a:t>,   </a:t>
            </a:r>
            <a:r>
              <a:rPr lang="en-US" altLang="zh-TW" i="1" dirty="0"/>
              <a:t>University of Michigan</a:t>
            </a:r>
          </a:p>
          <a:p>
            <a:pPr algn="l"/>
            <a:r>
              <a:rPr lang="en-US" altLang="zh-TW" b="1" dirty="0"/>
              <a:t>Kang G. Shin</a:t>
            </a:r>
            <a:r>
              <a:rPr lang="en-US" altLang="zh-TW" dirty="0"/>
              <a:t>,        </a:t>
            </a:r>
            <a:r>
              <a:rPr lang="en-US" altLang="zh-TW" i="1" dirty="0"/>
              <a:t>University of Michigan</a:t>
            </a:r>
          </a:p>
          <a:p>
            <a:pPr algn="l"/>
            <a:r>
              <a:rPr lang="en-US" altLang="zh-TW" b="1" dirty="0"/>
              <a:t>Kevin B. Bush</a:t>
            </a:r>
            <a:r>
              <a:rPr lang="en-US" altLang="zh-TW" dirty="0"/>
              <a:t>,      </a:t>
            </a:r>
            <a:r>
              <a:rPr lang="en-US" altLang="zh-TW" i="1" dirty="0"/>
              <a:t>MIT Lincoln Laboratory</a:t>
            </a:r>
          </a:p>
          <a:p>
            <a:pPr algn="l"/>
            <a:r>
              <a:rPr lang="en-US" altLang="zh-TW" b="1" dirty="0"/>
              <a:t>Matthew Hicks</a:t>
            </a:r>
            <a:r>
              <a:rPr lang="en-US" altLang="zh-TW" dirty="0"/>
              <a:t>,   </a:t>
            </a:r>
            <a:r>
              <a:rPr lang="en-US" altLang="zh-TW" i="1" dirty="0"/>
              <a:t>Virginia Tech</a:t>
            </a:r>
            <a:endParaRPr lang="zh-TW" altLang="en-US" i="1" dirty="0"/>
          </a:p>
          <a:p>
            <a:pPr algn="l"/>
            <a:endParaRPr lang="zh-TW" altLang="en-US" dirty="0"/>
          </a:p>
        </p:txBody>
      </p:sp>
    </p:spTree>
    <p:extLst>
      <p:ext uri="{BB962C8B-B14F-4D97-AF65-F5344CB8AC3E}">
        <p14:creationId xmlns:p14="http://schemas.microsoft.com/office/powerpoint/2010/main" val="24109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E4B845-C279-AEB2-5996-A3497DB1DD99}"/>
              </a:ext>
            </a:extLst>
          </p:cNvPr>
          <p:cNvSpPr>
            <a:spLocks noGrp="1"/>
          </p:cNvSpPr>
          <p:nvPr>
            <p:ph type="title"/>
          </p:nvPr>
        </p:nvSpPr>
        <p:spPr/>
        <p:txBody>
          <a:bodyPr/>
          <a:lstStyle/>
          <a:p>
            <a:r>
              <a:rPr lang="en-US" altLang="zh-TW" dirty="0"/>
              <a:t>Background : Trojan Insertion</a:t>
            </a:r>
            <a:endParaRPr lang="zh-TW" altLang="en-US" dirty="0"/>
          </a:p>
        </p:txBody>
      </p:sp>
      <p:sp>
        <p:nvSpPr>
          <p:cNvPr id="3" name="內容版面配置區 2">
            <a:extLst>
              <a:ext uri="{FF2B5EF4-FFF2-40B4-BE49-F238E27FC236}">
                <a16:creationId xmlns:a16="http://schemas.microsoft.com/office/drawing/2014/main" id="{1B2CCD7E-6C1E-7C77-6501-5DDB26FFEBDD}"/>
              </a:ext>
            </a:extLst>
          </p:cNvPr>
          <p:cNvSpPr>
            <a:spLocks noGrp="1"/>
          </p:cNvSpPr>
          <p:nvPr>
            <p:ph idx="1"/>
          </p:nvPr>
        </p:nvSpPr>
        <p:spPr>
          <a:xfrm>
            <a:off x="838200" y="2005012"/>
            <a:ext cx="10515600" cy="4351338"/>
          </a:xfrm>
        </p:spPr>
        <p:txBody>
          <a:bodyPr/>
          <a:lstStyle/>
          <a:p>
            <a:pPr algn="l">
              <a:lnSpc>
                <a:spcPct val="150000"/>
              </a:lnSpc>
            </a:pPr>
            <a:r>
              <a:rPr lang="en-US" altLang="zh-TW" b="0" i="0" dirty="0">
                <a:solidFill>
                  <a:srgbClr val="333333"/>
                </a:solidFill>
                <a:effectLst/>
                <a:latin typeface="-apple-system"/>
              </a:rPr>
              <a:t> </a:t>
            </a:r>
            <a:r>
              <a:rPr lang="zh-TW" altLang="en-US" b="0" i="0" dirty="0">
                <a:solidFill>
                  <a:srgbClr val="333333"/>
                </a:solidFill>
                <a:effectLst/>
                <a:latin typeface="-apple-system"/>
              </a:rPr>
              <a:t>👍 </a:t>
            </a:r>
            <a:r>
              <a:rPr lang="en-US" altLang="zh-TW" b="1" i="0" dirty="0">
                <a:solidFill>
                  <a:srgbClr val="333333"/>
                </a:solidFill>
                <a:effectLst/>
                <a:latin typeface="-apple-system"/>
              </a:rPr>
              <a:t>Find open space</a:t>
            </a:r>
            <a:r>
              <a:rPr lang="en-US" altLang="zh-TW" b="0" i="0" dirty="0">
                <a:solidFill>
                  <a:srgbClr val="333333"/>
                </a:solidFill>
                <a:effectLst/>
                <a:latin typeface="-apple-system"/>
              </a:rPr>
              <a:t> (more practical)</a:t>
            </a:r>
          </a:p>
          <a:p>
            <a:pPr algn="l" latinLnBrk="0">
              <a:lnSpc>
                <a:spcPct val="150000"/>
              </a:lnSpc>
            </a:pPr>
            <a:r>
              <a:rPr lang="en-US" altLang="zh-TW" b="0" i="0" u="none" strike="noStrike" dirty="0">
                <a:solidFill>
                  <a:srgbClr val="FFFFFF"/>
                </a:solidFill>
                <a:effectLst/>
                <a:latin typeface="Helvetica Neue"/>
              </a:rPr>
              <a:t> </a:t>
            </a:r>
            <a:r>
              <a:rPr lang="zh-TW" altLang="en-US" b="0" i="0" u="none" strike="noStrike" dirty="0">
                <a:solidFill>
                  <a:srgbClr val="FFFFFF"/>
                </a:solidFill>
                <a:effectLst/>
                <a:latin typeface="Helvetica Neue"/>
              </a:rPr>
              <a:t>留言</a:t>
            </a:r>
          </a:p>
          <a:p>
            <a:pPr algn="l">
              <a:lnSpc>
                <a:spcPct val="150000"/>
              </a:lnSpc>
            </a:pPr>
            <a:r>
              <a:rPr lang="en-US" altLang="zh-TW" b="0" i="0" dirty="0">
                <a:solidFill>
                  <a:srgbClr val="333333"/>
                </a:solidFill>
                <a:effectLst/>
                <a:latin typeface="-apple-system"/>
              </a:rPr>
              <a:t> </a:t>
            </a:r>
            <a:r>
              <a:rPr lang="zh-TW" altLang="en-US" b="0" i="0" dirty="0">
                <a:solidFill>
                  <a:srgbClr val="333333"/>
                </a:solidFill>
                <a:effectLst/>
                <a:latin typeface="-apple-system"/>
              </a:rPr>
              <a:t>👎 </a:t>
            </a:r>
            <a:r>
              <a:rPr lang="en-US" altLang="zh-TW" b="1" i="0" dirty="0">
                <a:solidFill>
                  <a:srgbClr val="333333"/>
                </a:solidFill>
                <a:effectLst/>
                <a:latin typeface="-apple-system"/>
              </a:rPr>
              <a:t>Create open space</a:t>
            </a:r>
            <a:r>
              <a:rPr lang="en-US" altLang="zh-TW" b="0" i="0" dirty="0">
                <a:solidFill>
                  <a:srgbClr val="333333"/>
                </a:solidFill>
                <a:effectLst/>
                <a:latin typeface="-apple-system"/>
              </a:rPr>
              <a:t> (extremely challenge because may violate timing and design rule constraint)</a:t>
            </a:r>
          </a:p>
          <a:p>
            <a:pPr>
              <a:lnSpc>
                <a:spcPct val="150000"/>
              </a:lnSpc>
            </a:pPr>
            <a:endParaRPr lang="zh-TW" altLang="en-US" dirty="0"/>
          </a:p>
        </p:txBody>
      </p:sp>
      <p:sp>
        <p:nvSpPr>
          <p:cNvPr id="4" name="投影片編號版面配置區 3">
            <a:extLst>
              <a:ext uri="{FF2B5EF4-FFF2-40B4-BE49-F238E27FC236}">
                <a16:creationId xmlns:a16="http://schemas.microsoft.com/office/drawing/2014/main" id="{D0B6CD48-F50F-9415-0D99-409AD706BDD7}"/>
              </a:ext>
            </a:extLst>
          </p:cNvPr>
          <p:cNvSpPr>
            <a:spLocks noGrp="1"/>
          </p:cNvSpPr>
          <p:nvPr>
            <p:ph type="sldNum" sz="quarter" idx="12"/>
          </p:nvPr>
        </p:nvSpPr>
        <p:spPr/>
        <p:txBody>
          <a:bodyPr/>
          <a:lstStyle/>
          <a:p>
            <a:fld id="{DEA5380F-B628-4BF3-BFEB-DE30B36C50B6}" type="slidenum">
              <a:rPr lang="zh-TW" altLang="en-US" smtClean="0"/>
              <a:t>9</a:t>
            </a:fld>
            <a:endParaRPr lang="zh-TW" altLang="en-US"/>
          </a:p>
        </p:txBody>
      </p:sp>
    </p:spTree>
    <p:extLst>
      <p:ext uri="{BB962C8B-B14F-4D97-AF65-F5344CB8AC3E}">
        <p14:creationId xmlns:p14="http://schemas.microsoft.com/office/powerpoint/2010/main" val="48044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10</a:t>
            </a:fld>
            <a:endParaRPr lang="zh-TW" altLang="en-US"/>
          </a:p>
        </p:txBody>
      </p:sp>
    </p:spTree>
    <p:extLst>
      <p:ext uri="{BB962C8B-B14F-4D97-AF65-F5344CB8AC3E}">
        <p14:creationId xmlns:p14="http://schemas.microsoft.com/office/powerpoint/2010/main" val="350324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58D57-1AB8-A15D-2A08-3B1D161F6B1E}"/>
              </a:ext>
            </a:extLst>
          </p:cNvPr>
          <p:cNvSpPr>
            <a:spLocks noGrp="1"/>
          </p:cNvSpPr>
          <p:nvPr>
            <p:ph type="title"/>
          </p:nvPr>
        </p:nvSpPr>
        <p:spPr>
          <a:xfrm>
            <a:off x="516908" y="320675"/>
            <a:ext cx="11158183" cy="1325563"/>
          </a:xfrm>
        </p:spPr>
        <p:txBody>
          <a:bodyPr/>
          <a:lstStyle/>
          <a:p>
            <a:r>
              <a:rPr lang="en-US" altLang="zh-TW" dirty="0"/>
              <a:t>Two IC Defensive Approach : Undirected Defense</a:t>
            </a:r>
          </a:p>
        </p:txBody>
      </p:sp>
      <p:pic>
        <p:nvPicPr>
          <p:cNvPr id="6" name="內容版面配置區 5">
            <a:extLst>
              <a:ext uri="{FF2B5EF4-FFF2-40B4-BE49-F238E27FC236}">
                <a16:creationId xmlns:a16="http://schemas.microsoft.com/office/drawing/2014/main" id="{F4B19FD3-E04F-D816-7AAC-BE740AF13DFB}"/>
              </a:ext>
            </a:extLst>
          </p:cNvPr>
          <p:cNvPicPr>
            <a:picLocks noGrp="1" noChangeAspect="1"/>
          </p:cNvPicPr>
          <p:nvPr>
            <p:ph idx="1"/>
          </p:nvPr>
        </p:nvPicPr>
        <p:blipFill>
          <a:blip r:embed="rId2"/>
          <a:stretch>
            <a:fillRect/>
          </a:stretch>
        </p:blipFill>
        <p:spPr>
          <a:xfrm>
            <a:off x="1361834" y="1328936"/>
            <a:ext cx="9468330" cy="5668859"/>
          </a:xfrm>
        </p:spPr>
      </p:pic>
      <p:sp>
        <p:nvSpPr>
          <p:cNvPr id="4" name="投影片編號版面配置區 3">
            <a:extLst>
              <a:ext uri="{FF2B5EF4-FFF2-40B4-BE49-F238E27FC236}">
                <a16:creationId xmlns:a16="http://schemas.microsoft.com/office/drawing/2014/main" id="{88555044-5225-7DAB-07C4-B9E82D0FC8D8}"/>
              </a:ext>
            </a:extLst>
          </p:cNvPr>
          <p:cNvSpPr>
            <a:spLocks noGrp="1"/>
          </p:cNvSpPr>
          <p:nvPr>
            <p:ph type="sldNum" sz="quarter" idx="12"/>
          </p:nvPr>
        </p:nvSpPr>
        <p:spPr/>
        <p:txBody>
          <a:bodyPr/>
          <a:lstStyle/>
          <a:p>
            <a:fld id="{DEA5380F-B628-4BF3-BFEB-DE30B36C50B6}" type="slidenum">
              <a:rPr lang="zh-TW" altLang="en-US" smtClean="0"/>
              <a:t>11</a:t>
            </a:fld>
            <a:endParaRPr lang="zh-TW" altLang="en-US"/>
          </a:p>
        </p:txBody>
      </p:sp>
      <p:pic>
        <p:nvPicPr>
          <p:cNvPr id="7" name="內容版面配置區 5">
            <a:extLst>
              <a:ext uri="{FF2B5EF4-FFF2-40B4-BE49-F238E27FC236}">
                <a16:creationId xmlns:a16="http://schemas.microsoft.com/office/drawing/2014/main" id="{DC9CC903-56F4-178B-6847-457C76E9CA0B}"/>
              </a:ext>
            </a:extLst>
          </p:cNvPr>
          <p:cNvPicPr>
            <a:picLocks noChangeAspect="1"/>
          </p:cNvPicPr>
          <p:nvPr/>
        </p:nvPicPr>
        <p:blipFill>
          <a:blip r:embed="rId2"/>
          <a:stretch>
            <a:fillRect/>
          </a:stretch>
        </p:blipFill>
        <p:spPr>
          <a:xfrm>
            <a:off x="1514234" y="1481336"/>
            <a:ext cx="9468330" cy="5668859"/>
          </a:xfrm>
          <a:prstGeom prst="rect">
            <a:avLst/>
          </a:prstGeom>
        </p:spPr>
      </p:pic>
    </p:spTree>
    <p:extLst>
      <p:ext uri="{BB962C8B-B14F-4D97-AF65-F5344CB8AC3E}">
        <p14:creationId xmlns:p14="http://schemas.microsoft.com/office/powerpoint/2010/main" val="328033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58D57-1AB8-A15D-2A08-3B1D161F6B1E}"/>
              </a:ext>
            </a:extLst>
          </p:cNvPr>
          <p:cNvSpPr>
            <a:spLocks noGrp="1"/>
          </p:cNvSpPr>
          <p:nvPr>
            <p:ph type="title"/>
          </p:nvPr>
        </p:nvSpPr>
        <p:spPr>
          <a:xfrm>
            <a:off x="516908" y="320675"/>
            <a:ext cx="11158183" cy="1325563"/>
          </a:xfrm>
        </p:spPr>
        <p:txBody>
          <a:bodyPr/>
          <a:lstStyle/>
          <a:p>
            <a:r>
              <a:rPr lang="en-US" altLang="zh-TW" dirty="0"/>
              <a:t>Two IC Defensive Approach : Directed Defense</a:t>
            </a:r>
          </a:p>
        </p:txBody>
      </p:sp>
      <p:sp>
        <p:nvSpPr>
          <p:cNvPr id="4" name="投影片編號版面配置區 3">
            <a:extLst>
              <a:ext uri="{FF2B5EF4-FFF2-40B4-BE49-F238E27FC236}">
                <a16:creationId xmlns:a16="http://schemas.microsoft.com/office/drawing/2014/main" id="{88555044-5225-7DAB-07C4-B9E82D0FC8D8}"/>
              </a:ext>
            </a:extLst>
          </p:cNvPr>
          <p:cNvSpPr>
            <a:spLocks noGrp="1"/>
          </p:cNvSpPr>
          <p:nvPr>
            <p:ph type="sldNum" sz="quarter" idx="12"/>
          </p:nvPr>
        </p:nvSpPr>
        <p:spPr/>
        <p:txBody>
          <a:bodyPr/>
          <a:lstStyle/>
          <a:p>
            <a:fld id="{DEA5380F-B628-4BF3-BFEB-DE30B36C50B6}" type="slidenum">
              <a:rPr lang="zh-TW" altLang="en-US" smtClean="0"/>
              <a:t>12</a:t>
            </a:fld>
            <a:endParaRPr lang="zh-TW" altLang="en-US"/>
          </a:p>
        </p:txBody>
      </p:sp>
      <p:pic>
        <p:nvPicPr>
          <p:cNvPr id="5" name="圖片 4">
            <a:extLst>
              <a:ext uri="{FF2B5EF4-FFF2-40B4-BE49-F238E27FC236}">
                <a16:creationId xmlns:a16="http://schemas.microsoft.com/office/drawing/2014/main" id="{4F575832-4FDD-0BA5-C5FD-94B80C7755E2}"/>
              </a:ext>
            </a:extLst>
          </p:cNvPr>
          <p:cNvPicPr>
            <a:picLocks noChangeAspect="1"/>
          </p:cNvPicPr>
          <p:nvPr/>
        </p:nvPicPr>
        <p:blipFill rotWithShape="1">
          <a:blip r:embed="rId2"/>
          <a:srcRect b="38665"/>
          <a:stretch/>
        </p:blipFill>
        <p:spPr>
          <a:xfrm>
            <a:off x="516908" y="1654649"/>
            <a:ext cx="11542113" cy="4710112"/>
          </a:xfrm>
          <a:prstGeom prst="rect">
            <a:avLst/>
          </a:prstGeom>
        </p:spPr>
      </p:pic>
      <p:pic>
        <p:nvPicPr>
          <p:cNvPr id="11" name="圖片 10">
            <a:extLst>
              <a:ext uri="{FF2B5EF4-FFF2-40B4-BE49-F238E27FC236}">
                <a16:creationId xmlns:a16="http://schemas.microsoft.com/office/drawing/2014/main" id="{0D677B6F-4506-96FE-254C-6BD14C6DE041}"/>
              </a:ext>
            </a:extLst>
          </p:cNvPr>
          <p:cNvPicPr>
            <a:picLocks noChangeAspect="1"/>
          </p:cNvPicPr>
          <p:nvPr/>
        </p:nvPicPr>
        <p:blipFill>
          <a:blip r:embed="rId3"/>
          <a:stretch>
            <a:fillRect/>
          </a:stretch>
        </p:blipFill>
        <p:spPr>
          <a:xfrm>
            <a:off x="417364" y="3429000"/>
            <a:ext cx="11442569" cy="2810992"/>
          </a:xfrm>
          <a:prstGeom prst="rect">
            <a:avLst/>
          </a:prstGeom>
        </p:spPr>
      </p:pic>
    </p:spTree>
    <p:extLst>
      <p:ext uri="{BB962C8B-B14F-4D97-AF65-F5344CB8AC3E}">
        <p14:creationId xmlns:p14="http://schemas.microsoft.com/office/powerpoint/2010/main" val="36441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13</a:t>
            </a:fld>
            <a:endParaRPr lang="zh-TW" altLang="en-US"/>
          </a:p>
        </p:txBody>
      </p:sp>
    </p:spTree>
    <p:extLst>
      <p:ext uri="{BB962C8B-B14F-4D97-AF65-F5344CB8AC3E}">
        <p14:creationId xmlns:p14="http://schemas.microsoft.com/office/powerpoint/2010/main" val="126801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411AC9-62CC-9680-715C-27702D4288C9}"/>
              </a:ext>
            </a:extLst>
          </p:cNvPr>
          <p:cNvSpPr>
            <a:spLocks noGrp="1"/>
          </p:cNvSpPr>
          <p:nvPr>
            <p:ph type="title"/>
          </p:nvPr>
        </p:nvSpPr>
        <p:spPr/>
        <p:txBody>
          <a:bodyPr/>
          <a:lstStyle/>
          <a:p>
            <a:r>
              <a:rPr lang="en-US" altLang="zh-TW" dirty="0"/>
              <a:t>ICAS Attack Step</a:t>
            </a:r>
            <a:endParaRPr lang="zh-TW" altLang="en-US" dirty="0"/>
          </a:p>
        </p:txBody>
      </p:sp>
      <p:pic>
        <p:nvPicPr>
          <p:cNvPr id="6" name="內容版面配置區 5">
            <a:extLst>
              <a:ext uri="{FF2B5EF4-FFF2-40B4-BE49-F238E27FC236}">
                <a16:creationId xmlns:a16="http://schemas.microsoft.com/office/drawing/2014/main" id="{3EE4039D-B622-8565-2D9C-2905ACEF269C}"/>
              </a:ext>
            </a:extLst>
          </p:cNvPr>
          <p:cNvPicPr>
            <a:picLocks noGrp="1" noChangeAspect="1"/>
          </p:cNvPicPr>
          <p:nvPr>
            <p:ph idx="1"/>
          </p:nvPr>
        </p:nvPicPr>
        <p:blipFill>
          <a:blip r:embed="rId2"/>
          <a:stretch>
            <a:fillRect/>
          </a:stretch>
        </p:blipFill>
        <p:spPr>
          <a:xfrm>
            <a:off x="2377342" y="1306449"/>
            <a:ext cx="7437315" cy="5551551"/>
          </a:xfrm>
        </p:spPr>
      </p:pic>
      <p:sp>
        <p:nvSpPr>
          <p:cNvPr id="4" name="投影片編號版面配置區 3">
            <a:extLst>
              <a:ext uri="{FF2B5EF4-FFF2-40B4-BE49-F238E27FC236}">
                <a16:creationId xmlns:a16="http://schemas.microsoft.com/office/drawing/2014/main" id="{2955492A-E086-C683-20F5-C00089B53191}"/>
              </a:ext>
            </a:extLst>
          </p:cNvPr>
          <p:cNvSpPr>
            <a:spLocks noGrp="1"/>
          </p:cNvSpPr>
          <p:nvPr>
            <p:ph type="sldNum" sz="quarter" idx="12"/>
          </p:nvPr>
        </p:nvSpPr>
        <p:spPr/>
        <p:txBody>
          <a:bodyPr/>
          <a:lstStyle/>
          <a:p>
            <a:fld id="{DEA5380F-B628-4BF3-BFEB-DE30B36C50B6}" type="slidenum">
              <a:rPr lang="zh-TW" altLang="en-US" smtClean="0"/>
              <a:t>14</a:t>
            </a:fld>
            <a:endParaRPr lang="zh-TW" altLang="en-US"/>
          </a:p>
        </p:txBody>
      </p:sp>
    </p:spTree>
    <p:extLst>
      <p:ext uri="{BB962C8B-B14F-4D97-AF65-F5344CB8AC3E}">
        <p14:creationId xmlns:p14="http://schemas.microsoft.com/office/powerpoint/2010/main" val="58029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630D788C-7E1E-8D5B-685D-75B44EBDF5E2}"/>
              </a:ext>
            </a:extLst>
          </p:cNvPr>
          <p:cNvPicPr>
            <a:picLocks noGrp="1" noChangeAspect="1"/>
          </p:cNvPicPr>
          <p:nvPr>
            <p:ph idx="1"/>
          </p:nvPr>
        </p:nvPicPr>
        <p:blipFill rotWithShape="1">
          <a:blip r:embed="rId2"/>
          <a:srcRect b="37728"/>
          <a:stretch/>
        </p:blipFill>
        <p:spPr>
          <a:xfrm>
            <a:off x="2293919" y="1572915"/>
            <a:ext cx="7604162" cy="3281660"/>
          </a:xfrm>
        </p:spPr>
      </p:pic>
      <p:sp>
        <p:nvSpPr>
          <p:cNvPr id="2" name="標題 1">
            <a:extLst>
              <a:ext uri="{FF2B5EF4-FFF2-40B4-BE49-F238E27FC236}">
                <a16:creationId xmlns:a16="http://schemas.microsoft.com/office/drawing/2014/main" id="{9390873E-407E-7657-B2BA-A3A379F77914}"/>
              </a:ext>
            </a:extLst>
          </p:cNvPr>
          <p:cNvSpPr>
            <a:spLocks noGrp="1"/>
          </p:cNvSpPr>
          <p:nvPr>
            <p:ph type="title"/>
          </p:nvPr>
        </p:nvSpPr>
        <p:spPr/>
        <p:txBody>
          <a:bodyPr/>
          <a:lstStyle/>
          <a:p>
            <a:r>
              <a:rPr lang="en-US" altLang="zh-TW" i="0" dirty="0">
                <a:solidFill>
                  <a:srgbClr val="333333"/>
                </a:solidFill>
                <a:effectLst/>
                <a:latin typeface="Calibri Light (標題)"/>
              </a:rPr>
              <a:t>Challenge of Trojan Placement </a:t>
            </a:r>
            <a:br>
              <a:rPr lang="en-US" altLang="zh-TW" i="0" dirty="0">
                <a:solidFill>
                  <a:srgbClr val="333333"/>
                </a:solidFill>
                <a:effectLst/>
                <a:latin typeface="Calibri Light (標題)"/>
              </a:rPr>
            </a:br>
            <a:r>
              <a:rPr lang="en-US" altLang="zh-TW" i="0" dirty="0">
                <a:effectLst/>
                <a:latin typeface="Calibri Light (標題)"/>
              </a:rPr>
              <a:t>(ICAS’ </a:t>
            </a:r>
            <a:r>
              <a:rPr lang="en-US" altLang="zh-TW" i="0" dirty="0">
                <a:solidFill>
                  <a:srgbClr val="FF0000"/>
                </a:solidFill>
                <a:effectLst/>
                <a:latin typeface="Calibri Light (標題)"/>
              </a:rPr>
              <a:t>Trigger Space Metric</a:t>
            </a:r>
            <a:r>
              <a:rPr lang="en-US" altLang="zh-TW" i="0" dirty="0">
                <a:effectLst/>
                <a:latin typeface="Calibri Light (標題)"/>
              </a:rPr>
              <a:t>)</a:t>
            </a:r>
          </a:p>
        </p:txBody>
      </p:sp>
      <p:sp>
        <p:nvSpPr>
          <p:cNvPr id="4" name="投影片編號版面配置區 3">
            <a:extLst>
              <a:ext uri="{FF2B5EF4-FFF2-40B4-BE49-F238E27FC236}">
                <a16:creationId xmlns:a16="http://schemas.microsoft.com/office/drawing/2014/main" id="{66E697AD-AE5B-532B-4B52-52FDD8AC5933}"/>
              </a:ext>
            </a:extLst>
          </p:cNvPr>
          <p:cNvSpPr>
            <a:spLocks noGrp="1"/>
          </p:cNvSpPr>
          <p:nvPr>
            <p:ph type="sldNum" sz="quarter" idx="12"/>
          </p:nvPr>
        </p:nvSpPr>
        <p:spPr/>
        <p:txBody>
          <a:bodyPr/>
          <a:lstStyle/>
          <a:p>
            <a:fld id="{DEA5380F-B628-4BF3-BFEB-DE30B36C50B6}" type="slidenum">
              <a:rPr lang="zh-TW" altLang="en-US" smtClean="0"/>
              <a:t>15</a:t>
            </a:fld>
            <a:endParaRPr lang="zh-TW" altLang="en-US"/>
          </a:p>
        </p:txBody>
      </p:sp>
      <p:pic>
        <p:nvPicPr>
          <p:cNvPr id="8" name="圖片 7">
            <a:extLst>
              <a:ext uri="{FF2B5EF4-FFF2-40B4-BE49-F238E27FC236}">
                <a16:creationId xmlns:a16="http://schemas.microsoft.com/office/drawing/2014/main" id="{DEB4105E-053D-0095-D006-E9693FC63238}"/>
              </a:ext>
            </a:extLst>
          </p:cNvPr>
          <p:cNvPicPr>
            <a:picLocks noChangeAspect="1"/>
          </p:cNvPicPr>
          <p:nvPr/>
        </p:nvPicPr>
        <p:blipFill rotWithShape="1">
          <a:blip r:embed="rId2"/>
          <a:srcRect t="72369" r="13829"/>
          <a:stretch/>
        </p:blipFill>
        <p:spPr>
          <a:xfrm>
            <a:off x="838200" y="4991100"/>
            <a:ext cx="8400872" cy="1866900"/>
          </a:xfrm>
          <a:prstGeom prst="rect">
            <a:avLst/>
          </a:prstGeom>
        </p:spPr>
      </p:pic>
    </p:spTree>
    <p:extLst>
      <p:ext uri="{BB962C8B-B14F-4D97-AF65-F5344CB8AC3E}">
        <p14:creationId xmlns:p14="http://schemas.microsoft.com/office/powerpoint/2010/main" val="319405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159631-AF8F-FF39-567F-64BB1108E29B}"/>
              </a:ext>
            </a:extLst>
          </p:cNvPr>
          <p:cNvSpPr>
            <a:spLocks noGrp="1"/>
          </p:cNvSpPr>
          <p:nvPr>
            <p:ph type="title"/>
          </p:nvPr>
        </p:nvSpPr>
        <p:spPr/>
        <p:txBody>
          <a:bodyPr>
            <a:normAutofit/>
          </a:bodyPr>
          <a:lstStyle/>
          <a:p>
            <a:r>
              <a:rPr lang="en-US" altLang="zh-TW" i="0" dirty="0">
                <a:solidFill>
                  <a:srgbClr val="333333"/>
                </a:solidFill>
                <a:effectLst/>
              </a:rPr>
              <a:t>Challenge of Victim/Trojan Integration </a:t>
            </a:r>
            <a:br>
              <a:rPr lang="en-US" altLang="zh-TW" i="0" dirty="0">
                <a:solidFill>
                  <a:srgbClr val="333333"/>
                </a:solidFill>
                <a:effectLst/>
              </a:rPr>
            </a:br>
            <a:r>
              <a:rPr lang="en-US" altLang="zh-TW" i="0" dirty="0">
                <a:solidFill>
                  <a:srgbClr val="333333"/>
                </a:solidFill>
                <a:effectLst/>
              </a:rPr>
              <a:t>(ICAS’</a:t>
            </a:r>
            <a:r>
              <a:rPr lang="en-US" altLang="zh-TW" i="0" dirty="0">
                <a:solidFill>
                  <a:srgbClr val="FF0000"/>
                </a:solidFill>
                <a:effectLst/>
              </a:rPr>
              <a:t> Net Blockage Metric</a:t>
            </a:r>
            <a:r>
              <a:rPr lang="en-US" altLang="zh-TW" i="0" dirty="0">
                <a:solidFill>
                  <a:srgbClr val="333333"/>
                </a:solidFill>
                <a:effectLst/>
              </a:rPr>
              <a:t>)</a:t>
            </a:r>
            <a:endParaRPr lang="zh-TW" altLang="en-US" dirty="0"/>
          </a:p>
        </p:txBody>
      </p:sp>
      <p:sp>
        <p:nvSpPr>
          <p:cNvPr id="4" name="投影片編號版面配置區 3">
            <a:extLst>
              <a:ext uri="{FF2B5EF4-FFF2-40B4-BE49-F238E27FC236}">
                <a16:creationId xmlns:a16="http://schemas.microsoft.com/office/drawing/2014/main" id="{BF673232-22AA-6ED9-C790-35144727875F}"/>
              </a:ext>
            </a:extLst>
          </p:cNvPr>
          <p:cNvSpPr>
            <a:spLocks noGrp="1"/>
          </p:cNvSpPr>
          <p:nvPr>
            <p:ph type="sldNum" sz="quarter" idx="12"/>
          </p:nvPr>
        </p:nvSpPr>
        <p:spPr/>
        <p:txBody>
          <a:bodyPr/>
          <a:lstStyle/>
          <a:p>
            <a:fld id="{DEA5380F-B628-4BF3-BFEB-DE30B36C50B6}" type="slidenum">
              <a:rPr lang="zh-TW" altLang="en-US" smtClean="0"/>
              <a:t>16</a:t>
            </a:fld>
            <a:endParaRPr lang="zh-TW" altLang="en-US"/>
          </a:p>
        </p:txBody>
      </p:sp>
      <p:sp>
        <p:nvSpPr>
          <p:cNvPr id="7" name="Rectangle 3">
            <a:extLst>
              <a:ext uri="{FF2B5EF4-FFF2-40B4-BE49-F238E27FC236}">
                <a16:creationId xmlns:a16="http://schemas.microsoft.com/office/drawing/2014/main" id="{AE5E00FA-4A58-5048-74DD-2C2526E1E4D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(1) supposed the attacker knows all of the security-critical nets</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93DDA6F-104F-866C-1493-294F45309D13}"/>
              </a:ext>
            </a:extLst>
          </p:cNvPr>
          <p:cNvSpPr>
            <a:spLocks noChangeArrowheads="1"/>
          </p:cNvSpPr>
          <p:nvPr/>
        </p:nvSpPr>
        <p:spPr bwMode="auto">
          <a:xfrm>
            <a:off x="2147483647" y="2147483647"/>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FFFFFF"/>
                </a:solidFill>
                <a:effectLst/>
                <a:latin typeface="Arial" panose="020B0604020202020204" pitchFamily="34" charset="0"/>
                <a:ea typeface="Helvetica Neue"/>
              </a:rPr>
              <a:t> 留言</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(2) 攻擊者可能會尋找</a:t>
            </a:r>
            <a:r>
              <a:rPr kumimoji="0" lang="zh-TW" altLang="zh-TW" sz="1200" b="1" i="0" u="none" strike="noStrike" cap="none" normalizeH="0" baseline="0">
                <a:ln>
                  <a:noFill/>
                </a:ln>
                <a:solidFill>
                  <a:srgbClr val="333333"/>
                </a:solidFill>
                <a:effectLst/>
                <a:latin typeface="Arial" panose="020B0604020202020204" pitchFamily="34" charset="0"/>
                <a:ea typeface="-apple-system"/>
              </a:rPr>
              <a:t>security-criticla net的fan-in</a:t>
            </a:r>
            <a:r>
              <a:rPr kumimoji="0" lang="zh-TW" altLang="zh-TW" sz="1200" b="0" i="0" u="none" strike="noStrike" cap="none" normalizeH="0" baseline="0">
                <a:ln>
                  <a:noFill/>
                </a:ln>
                <a:solidFill>
                  <a:srgbClr val="333333"/>
                </a:solidFill>
                <a:effectLst/>
                <a:latin typeface="Arial" panose="020B0604020202020204" pitchFamily="34" charset="0"/>
                <a:ea typeface="-apple-system"/>
              </a:rPr>
              <a:t>來進行攻擊以此來增加隱匿性。</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a:ln>
                  <a:noFill/>
                </a:ln>
                <a:solidFill>
                  <a:srgbClr val="333333"/>
                </a:solidFill>
                <a:effectLst/>
                <a:latin typeface="Arial Unicode MS"/>
                <a:ea typeface="Menlo"/>
              </a:rPr>
              <a:t>(a) 但是這樣做可能會犧牲controlability，因此attacker需要更加複雜(更大)的trigger circuit (b) 但是這樣可能會增加"side channel analysis"或是"可視化"方法偵測出來的機會，同時也會降低 Trigger Space score </a:t>
            </a:r>
            <a:br>
              <a:rPr kumimoji="0" lang="zh-TW" altLang="zh-TW" sz="1100" b="0" i="0" u="none" strike="noStrike" cap="none" normalizeH="0" baseline="0">
                <a:ln>
                  <a:noFill/>
                </a:ln>
                <a:solidFill>
                  <a:schemeClr val="tx1"/>
                </a:solidFill>
                <a:effectLst/>
              </a:rPr>
            </a:b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(3) attacker要攻擊的話，一定要想辦法找到</a:t>
            </a:r>
            <a:r>
              <a:rPr kumimoji="0" lang="zh-TW" altLang="zh-TW" sz="1200" b="1" i="0" u="none" strike="noStrike" cap="none" normalizeH="0" baseline="0">
                <a:ln>
                  <a:noFill/>
                </a:ln>
                <a:solidFill>
                  <a:srgbClr val="333333"/>
                </a:solidFill>
                <a:effectLst/>
                <a:latin typeface="Arial" panose="020B0604020202020204" pitchFamily="34" charset="0"/>
                <a:ea typeface="-apple-system"/>
              </a:rPr>
              <a:t>open point</a:t>
            </a:r>
            <a:r>
              <a:rPr kumimoji="0" lang="zh-TW" altLang="zh-TW" sz="1200" b="0" i="0" u="none" strike="noStrike" cap="none" normalizeH="0" baseline="0">
                <a:ln>
                  <a:noFill/>
                </a:ln>
                <a:solidFill>
                  <a:srgbClr val="333333"/>
                </a:solidFill>
                <a:effectLst/>
                <a:latin typeface="Arial" panose="020B0604020202020204" pitchFamily="34" charset="0"/>
                <a:ea typeface="-apple-system"/>
              </a:rPr>
              <a:t>來繞到security-critical nets上。</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a:ln>
                  <a:noFill/>
                </a:ln>
                <a:solidFill>
                  <a:srgbClr val="333333"/>
                </a:solidFill>
                <a:effectLst/>
                <a:latin typeface="Arial Unicode MS"/>
                <a:ea typeface="Menlo"/>
              </a:rPr>
              <a:t>(a) 最差的狀況 : target security-critical net 或是他的 N-level-deep influencer 都沒有被 block到 (b) 最好的狀況 : target security-critical net 或是他的 N-level-deep influencer 都有被 block到</a:t>
            </a:r>
            <a:r>
              <a:rPr kumimoji="0" lang="zh-TW" altLang="zh-TW" sz="11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065283C3-32F8-82DC-91ED-E59F2E44223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(1) supposed the attacker knows all of the security-critical nets</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BB622C0C-6000-9B2D-7635-AE551F68A666}"/>
              </a:ext>
            </a:extLst>
          </p:cNvPr>
          <p:cNvSpPr>
            <a:spLocks noChangeArrowheads="1"/>
          </p:cNvSpPr>
          <p:nvPr/>
        </p:nvSpPr>
        <p:spPr bwMode="auto">
          <a:xfrm>
            <a:off x="2147483647" y="2147483647"/>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FFFFFF"/>
                </a:solidFill>
                <a:effectLst/>
                <a:latin typeface="Arial" panose="020B0604020202020204" pitchFamily="34" charset="0"/>
                <a:ea typeface="Helvetica Neue"/>
              </a:rPr>
              <a:t> 留言</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(2) 攻擊者可能會尋找</a:t>
            </a:r>
            <a:r>
              <a:rPr kumimoji="0" lang="zh-TW" altLang="zh-TW" sz="1200" b="1" i="0" u="none" strike="noStrike" cap="none" normalizeH="0" baseline="0">
                <a:ln>
                  <a:noFill/>
                </a:ln>
                <a:solidFill>
                  <a:srgbClr val="333333"/>
                </a:solidFill>
                <a:effectLst/>
                <a:latin typeface="Arial" panose="020B0604020202020204" pitchFamily="34" charset="0"/>
                <a:ea typeface="-apple-system"/>
              </a:rPr>
              <a:t>security-criticla net的fan-in</a:t>
            </a:r>
            <a:r>
              <a:rPr kumimoji="0" lang="zh-TW" altLang="zh-TW" sz="1200" b="0" i="0" u="none" strike="noStrike" cap="none" normalizeH="0" baseline="0">
                <a:ln>
                  <a:noFill/>
                </a:ln>
                <a:solidFill>
                  <a:srgbClr val="333333"/>
                </a:solidFill>
                <a:effectLst/>
                <a:latin typeface="Arial" panose="020B0604020202020204" pitchFamily="34" charset="0"/>
                <a:ea typeface="-apple-system"/>
              </a:rPr>
              <a:t>來進行攻擊以此來增加隱匿性。</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a:ln>
                  <a:noFill/>
                </a:ln>
                <a:solidFill>
                  <a:srgbClr val="333333"/>
                </a:solidFill>
                <a:effectLst/>
                <a:latin typeface="Arial Unicode MS"/>
                <a:ea typeface="Menlo"/>
              </a:rPr>
              <a:t>(a) 但是這樣做可能會犧牲controlability，因此attacker需要更加複雜(更大)的trigger circuit (b) 但是這樣可能會增加"side channel analysis"或是"可視化"方法偵測出來的機會，同時也會降低 Trigger Space score </a:t>
            </a:r>
            <a:br>
              <a:rPr kumimoji="0" lang="zh-TW" altLang="zh-TW" sz="1100" b="0" i="0" u="none" strike="noStrike" cap="none" normalizeH="0" baseline="0">
                <a:ln>
                  <a:noFill/>
                </a:ln>
                <a:solidFill>
                  <a:schemeClr val="tx1"/>
                </a:solidFill>
                <a:effectLst/>
              </a:rPr>
            </a:br>
            <a:endParaRPr kumimoji="0" lang="zh-TW" altLang="zh-TW"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333333"/>
                </a:solidFill>
                <a:effectLst/>
                <a:latin typeface="Arial" panose="020B0604020202020204" pitchFamily="34" charset="0"/>
                <a:ea typeface="-apple-system"/>
              </a:rPr>
              <a:t>(3) attacker要攻擊的話，一定要想辦法找到</a:t>
            </a:r>
            <a:r>
              <a:rPr kumimoji="0" lang="zh-TW" altLang="zh-TW" sz="1200" b="1" i="0" u="none" strike="noStrike" cap="none" normalizeH="0" baseline="0">
                <a:ln>
                  <a:noFill/>
                </a:ln>
                <a:solidFill>
                  <a:srgbClr val="333333"/>
                </a:solidFill>
                <a:effectLst/>
                <a:latin typeface="Arial" panose="020B0604020202020204" pitchFamily="34" charset="0"/>
                <a:ea typeface="-apple-system"/>
              </a:rPr>
              <a:t>open point</a:t>
            </a:r>
            <a:r>
              <a:rPr kumimoji="0" lang="zh-TW" altLang="zh-TW" sz="1200" b="0" i="0" u="none" strike="noStrike" cap="none" normalizeH="0" baseline="0">
                <a:ln>
                  <a:noFill/>
                </a:ln>
                <a:solidFill>
                  <a:srgbClr val="333333"/>
                </a:solidFill>
                <a:effectLst/>
                <a:latin typeface="Arial" panose="020B0604020202020204" pitchFamily="34" charset="0"/>
                <a:ea typeface="-apple-system"/>
              </a:rPr>
              <a:t>來繞到security-critical nets上。</a:t>
            </a:r>
            <a:endParaRPr kumimoji="0" lang="zh-TW" altLang="zh-TW"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a:ln>
                  <a:noFill/>
                </a:ln>
                <a:solidFill>
                  <a:srgbClr val="333333"/>
                </a:solidFill>
                <a:effectLst/>
                <a:latin typeface="Arial Unicode MS"/>
                <a:ea typeface="Menlo"/>
              </a:rPr>
              <a:t>(a) 最差的狀況 : target security-critical net 或是他的 N-level-deep influencer 都沒有被 block到 (b) 最好的狀況 : target security-critical net 或是他的 N-level-deep influencer 都有被 block到</a:t>
            </a:r>
            <a:r>
              <a:rPr kumimoji="0" lang="zh-TW" altLang="zh-TW" sz="11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14" name="圖片 13">
            <a:extLst>
              <a:ext uri="{FF2B5EF4-FFF2-40B4-BE49-F238E27FC236}">
                <a16:creationId xmlns:a16="http://schemas.microsoft.com/office/drawing/2014/main" id="{09230BBE-9308-DCE2-8EB3-CECFC6D61CAD}"/>
              </a:ext>
            </a:extLst>
          </p:cNvPr>
          <p:cNvPicPr>
            <a:picLocks noChangeAspect="1"/>
          </p:cNvPicPr>
          <p:nvPr/>
        </p:nvPicPr>
        <p:blipFill rotWithShape="1">
          <a:blip r:embed="rId2"/>
          <a:srcRect b="45588"/>
          <a:stretch/>
        </p:blipFill>
        <p:spPr>
          <a:xfrm>
            <a:off x="475211" y="2603220"/>
            <a:ext cx="11241578" cy="3534710"/>
          </a:xfrm>
          <a:prstGeom prst="rect">
            <a:avLst/>
          </a:prstGeom>
        </p:spPr>
      </p:pic>
      <p:pic>
        <p:nvPicPr>
          <p:cNvPr id="16" name="圖片 15">
            <a:extLst>
              <a:ext uri="{FF2B5EF4-FFF2-40B4-BE49-F238E27FC236}">
                <a16:creationId xmlns:a16="http://schemas.microsoft.com/office/drawing/2014/main" id="{54D40344-4346-6810-EADD-7193E228FE44}"/>
              </a:ext>
            </a:extLst>
          </p:cNvPr>
          <p:cNvPicPr>
            <a:picLocks noChangeAspect="1"/>
          </p:cNvPicPr>
          <p:nvPr/>
        </p:nvPicPr>
        <p:blipFill rotWithShape="1">
          <a:blip r:embed="rId2"/>
          <a:srcRect t="58447"/>
          <a:stretch/>
        </p:blipFill>
        <p:spPr>
          <a:xfrm>
            <a:off x="475211" y="3429000"/>
            <a:ext cx="10588436" cy="2542522"/>
          </a:xfrm>
          <a:prstGeom prst="rect">
            <a:avLst/>
          </a:prstGeom>
        </p:spPr>
      </p:pic>
    </p:spTree>
    <p:extLst>
      <p:ext uri="{BB962C8B-B14F-4D97-AF65-F5344CB8AC3E}">
        <p14:creationId xmlns:p14="http://schemas.microsoft.com/office/powerpoint/2010/main" val="6930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9C1ED-F533-BC17-059F-E3C7D1A165F2}"/>
              </a:ext>
            </a:extLst>
          </p:cNvPr>
          <p:cNvSpPr>
            <a:spLocks noGrp="1"/>
          </p:cNvSpPr>
          <p:nvPr>
            <p:ph type="title"/>
          </p:nvPr>
        </p:nvSpPr>
        <p:spPr/>
        <p:txBody>
          <a:bodyPr>
            <a:normAutofit/>
          </a:bodyPr>
          <a:lstStyle/>
          <a:p>
            <a:r>
              <a:rPr lang="en-US" altLang="zh-TW" i="0" dirty="0">
                <a:solidFill>
                  <a:srgbClr val="333333"/>
                </a:solidFill>
                <a:effectLst/>
                <a:latin typeface="Calibri Light (標題)"/>
              </a:rPr>
              <a:t>Challenge of Intra-Trojan Routing </a:t>
            </a:r>
            <a:br>
              <a:rPr lang="en-US" altLang="zh-TW" i="0" dirty="0">
                <a:solidFill>
                  <a:srgbClr val="333333"/>
                </a:solidFill>
                <a:effectLst/>
                <a:latin typeface="Calibri Light (標題)"/>
              </a:rPr>
            </a:br>
            <a:r>
              <a:rPr lang="en-US" altLang="zh-TW" i="0" dirty="0">
                <a:solidFill>
                  <a:srgbClr val="333333"/>
                </a:solidFill>
                <a:effectLst/>
                <a:latin typeface="Calibri Light (標題)"/>
              </a:rPr>
              <a:t>(ICAS’ </a:t>
            </a:r>
            <a:r>
              <a:rPr lang="en-US" altLang="zh-TW" i="0" dirty="0">
                <a:solidFill>
                  <a:srgbClr val="FF0000"/>
                </a:solidFill>
                <a:effectLst/>
                <a:latin typeface="Calibri Light (標題)"/>
              </a:rPr>
              <a:t>Routing Distance Metric</a:t>
            </a:r>
            <a:r>
              <a:rPr lang="en-US" altLang="zh-TW" i="0" dirty="0">
                <a:solidFill>
                  <a:srgbClr val="333333"/>
                </a:solidFill>
                <a:effectLst/>
                <a:latin typeface="Calibri Light (標題)"/>
              </a:rPr>
              <a:t>)</a:t>
            </a:r>
            <a:endParaRPr lang="zh-TW" altLang="en-US" dirty="0">
              <a:latin typeface="Calibri Light (標題)"/>
            </a:endParaRPr>
          </a:p>
        </p:txBody>
      </p:sp>
      <p:pic>
        <p:nvPicPr>
          <p:cNvPr id="6" name="內容版面配置區 5">
            <a:extLst>
              <a:ext uri="{FF2B5EF4-FFF2-40B4-BE49-F238E27FC236}">
                <a16:creationId xmlns:a16="http://schemas.microsoft.com/office/drawing/2014/main" id="{0A749B0D-2D58-9822-7B57-02E873795DF7}"/>
              </a:ext>
            </a:extLst>
          </p:cNvPr>
          <p:cNvPicPr>
            <a:picLocks noGrp="1" noChangeAspect="1"/>
          </p:cNvPicPr>
          <p:nvPr>
            <p:ph idx="1"/>
          </p:nvPr>
        </p:nvPicPr>
        <p:blipFill rotWithShape="1">
          <a:blip r:embed="rId2"/>
          <a:srcRect b="43113"/>
          <a:stretch/>
        </p:blipFill>
        <p:spPr>
          <a:xfrm>
            <a:off x="316816" y="2203949"/>
            <a:ext cx="11558368" cy="3714251"/>
          </a:xfrm>
        </p:spPr>
      </p:pic>
      <p:sp>
        <p:nvSpPr>
          <p:cNvPr id="4" name="投影片編號版面配置區 3">
            <a:extLst>
              <a:ext uri="{FF2B5EF4-FFF2-40B4-BE49-F238E27FC236}">
                <a16:creationId xmlns:a16="http://schemas.microsoft.com/office/drawing/2014/main" id="{716056ED-40C1-D90D-5005-C5A50129F81E}"/>
              </a:ext>
            </a:extLst>
          </p:cNvPr>
          <p:cNvSpPr>
            <a:spLocks noGrp="1"/>
          </p:cNvSpPr>
          <p:nvPr>
            <p:ph type="sldNum" sz="quarter" idx="12"/>
          </p:nvPr>
        </p:nvSpPr>
        <p:spPr/>
        <p:txBody>
          <a:bodyPr/>
          <a:lstStyle/>
          <a:p>
            <a:fld id="{DEA5380F-B628-4BF3-BFEB-DE30B36C50B6}" type="slidenum">
              <a:rPr lang="zh-TW" altLang="en-US" smtClean="0"/>
              <a:t>17</a:t>
            </a:fld>
            <a:endParaRPr lang="zh-TW" altLang="en-US"/>
          </a:p>
        </p:txBody>
      </p:sp>
      <p:pic>
        <p:nvPicPr>
          <p:cNvPr id="8" name="圖片 7">
            <a:extLst>
              <a:ext uri="{FF2B5EF4-FFF2-40B4-BE49-F238E27FC236}">
                <a16:creationId xmlns:a16="http://schemas.microsoft.com/office/drawing/2014/main" id="{BB398C37-193C-D4EF-0E6C-9DAD62A7C6E0}"/>
              </a:ext>
            </a:extLst>
          </p:cNvPr>
          <p:cNvPicPr>
            <a:picLocks noChangeAspect="1"/>
          </p:cNvPicPr>
          <p:nvPr/>
        </p:nvPicPr>
        <p:blipFill rotWithShape="1">
          <a:blip r:embed="rId2"/>
          <a:srcRect t="59376" r="5482" b="1733"/>
          <a:stretch/>
        </p:blipFill>
        <p:spPr>
          <a:xfrm>
            <a:off x="316816" y="3124301"/>
            <a:ext cx="11255547" cy="2616099"/>
          </a:xfrm>
          <a:prstGeom prst="rect">
            <a:avLst/>
          </a:prstGeom>
        </p:spPr>
      </p:pic>
    </p:spTree>
    <p:extLst>
      <p:ext uri="{BB962C8B-B14F-4D97-AF65-F5344CB8AC3E}">
        <p14:creationId xmlns:p14="http://schemas.microsoft.com/office/powerpoint/2010/main" val="23448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9C1ED-F533-BC17-059F-E3C7D1A165F2}"/>
              </a:ext>
            </a:extLst>
          </p:cNvPr>
          <p:cNvSpPr>
            <a:spLocks noGrp="1"/>
          </p:cNvSpPr>
          <p:nvPr>
            <p:ph type="title"/>
          </p:nvPr>
        </p:nvSpPr>
        <p:spPr/>
        <p:txBody>
          <a:bodyPr>
            <a:normAutofit/>
          </a:bodyPr>
          <a:lstStyle/>
          <a:p>
            <a:r>
              <a:rPr lang="en-US" altLang="zh-TW" i="0" dirty="0">
                <a:solidFill>
                  <a:srgbClr val="333333"/>
                </a:solidFill>
                <a:effectLst/>
                <a:latin typeface="Calibri Light (標題)"/>
              </a:rPr>
              <a:t>Challenge of Intra-Trojan Routing </a:t>
            </a:r>
            <a:br>
              <a:rPr lang="en-US" altLang="zh-TW" i="0" dirty="0">
                <a:solidFill>
                  <a:srgbClr val="333333"/>
                </a:solidFill>
                <a:effectLst/>
                <a:latin typeface="Calibri Light (標題)"/>
              </a:rPr>
            </a:br>
            <a:r>
              <a:rPr lang="en-US" altLang="zh-TW" i="0" dirty="0">
                <a:solidFill>
                  <a:srgbClr val="333333"/>
                </a:solidFill>
                <a:effectLst/>
                <a:latin typeface="Calibri Light (標題)"/>
              </a:rPr>
              <a:t>(ICAS’ </a:t>
            </a:r>
            <a:r>
              <a:rPr lang="en-US" altLang="zh-TW" i="0" dirty="0">
                <a:solidFill>
                  <a:srgbClr val="FF0000"/>
                </a:solidFill>
                <a:effectLst/>
                <a:latin typeface="Calibri Light (標題)"/>
              </a:rPr>
              <a:t>Routing Distance Metric</a:t>
            </a:r>
            <a:r>
              <a:rPr lang="en-US" altLang="zh-TW" i="0" dirty="0">
                <a:solidFill>
                  <a:srgbClr val="333333"/>
                </a:solidFill>
                <a:effectLst/>
                <a:latin typeface="Calibri Light (標題)"/>
              </a:rPr>
              <a:t>)</a:t>
            </a:r>
            <a:endParaRPr lang="zh-TW" altLang="en-US" dirty="0">
              <a:latin typeface="Calibri Light (標題)"/>
            </a:endParaRPr>
          </a:p>
        </p:txBody>
      </p:sp>
      <p:sp>
        <p:nvSpPr>
          <p:cNvPr id="4" name="投影片編號版面配置區 3">
            <a:extLst>
              <a:ext uri="{FF2B5EF4-FFF2-40B4-BE49-F238E27FC236}">
                <a16:creationId xmlns:a16="http://schemas.microsoft.com/office/drawing/2014/main" id="{716056ED-40C1-D90D-5005-C5A50129F81E}"/>
              </a:ext>
            </a:extLst>
          </p:cNvPr>
          <p:cNvSpPr>
            <a:spLocks noGrp="1"/>
          </p:cNvSpPr>
          <p:nvPr>
            <p:ph type="sldNum" sz="quarter" idx="12"/>
          </p:nvPr>
        </p:nvSpPr>
        <p:spPr/>
        <p:txBody>
          <a:bodyPr/>
          <a:lstStyle/>
          <a:p>
            <a:fld id="{DEA5380F-B628-4BF3-BFEB-DE30B36C50B6}" type="slidenum">
              <a:rPr lang="zh-TW" altLang="en-US" smtClean="0"/>
              <a:t>18</a:t>
            </a:fld>
            <a:endParaRPr lang="zh-TW" altLang="en-US"/>
          </a:p>
        </p:txBody>
      </p:sp>
      <p:pic>
        <p:nvPicPr>
          <p:cNvPr id="9" name="圖片 8">
            <a:extLst>
              <a:ext uri="{FF2B5EF4-FFF2-40B4-BE49-F238E27FC236}">
                <a16:creationId xmlns:a16="http://schemas.microsoft.com/office/drawing/2014/main" id="{B5B3BD00-B1C3-566D-E2FA-A580367D2C22}"/>
              </a:ext>
            </a:extLst>
          </p:cNvPr>
          <p:cNvPicPr>
            <a:picLocks noChangeAspect="1"/>
          </p:cNvPicPr>
          <p:nvPr/>
        </p:nvPicPr>
        <p:blipFill>
          <a:blip r:embed="rId2"/>
          <a:stretch>
            <a:fillRect/>
          </a:stretch>
        </p:blipFill>
        <p:spPr>
          <a:xfrm>
            <a:off x="1245689" y="1959875"/>
            <a:ext cx="9700621" cy="4533000"/>
          </a:xfrm>
          <a:prstGeom prst="rect">
            <a:avLst/>
          </a:prstGeom>
        </p:spPr>
      </p:pic>
    </p:spTree>
    <p:extLst>
      <p:ext uri="{BB962C8B-B14F-4D97-AF65-F5344CB8AC3E}">
        <p14:creationId xmlns:p14="http://schemas.microsoft.com/office/powerpoint/2010/main" val="98616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t>Abstract</a:t>
            </a:r>
          </a:p>
          <a:p>
            <a:r>
              <a:rPr lang="en-US" altLang="zh-TW" dirty="0"/>
              <a:t>Background</a:t>
            </a:r>
          </a:p>
          <a:p>
            <a:r>
              <a:rPr lang="en-US" altLang="zh-TW" dirty="0"/>
              <a:t>Two IC Defensive Approach</a:t>
            </a:r>
          </a:p>
          <a:p>
            <a:r>
              <a:rPr lang="en-US" altLang="zh-TW" dirty="0"/>
              <a:t>ICAS Attack Step</a:t>
            </a:r>
          </a:p>
          <a:p>
            <a:r>
              <a:rPr lang="en-US" altLang="zh-TW" dirty="0"/>
              <a:t>ICAS Framework</a:t>
            </a:r>
          </a:p>
          <a:p>
            <a:r>
              <a:rPr lang="en-US" altLang="zh-TW" dirty="0"/>
              <a:t>Evaluation</a:t>
            </a:r>
          </a:p>
          <a:p>
            <a:r>
              <a:rPr lang="en-US" altLang="zh-TW" dirty="0"/>
              <a:t>Discussion</a:t>
            </a:r>
          </a:p>
          <a:p>
            <a:r>
              <a:rPr lang="en-US" altLang="zh-TW" dirty="0"/>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1</a:t>
            </a:fld>
            <a:endParaRPr lang="zh-TW" altLang="en-US"/>
          </a:p>
        </p:txBody>
      </p:sp>
    </p:spTree>
    <p:extLst>
      <p:ext uri="{BB962C8B-B14F-4D97-AF65-F5344CB8AC3E}">
        <p14:creationId xmlns:p14="http://schemas.microsoft.com/office/powerpoint/2010/main" val="51140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9C1ED-F533-BC17-059F-E3C7D1A165F2}"/>
              </a:ext>
            </a:extLst>
          </p:cNvPr>
          <p:cNvSpPr>
            <a:spLocks noGrp="1"/>
          </p:cNvSpPr>
          <p:nvPr>
            <p:ph type="title"/>
          </p:nvPr>
        </p:nvSpPr>
        <p:spPr/>
        <p:txBody>
          <a:bodyPr>
            <a:normAutofit/>
          </a:bodyPr>
          <a:lstStyle/>
          <a:p>
            <a:r>
              <a:rPr lang="en-US" altLang="zh-TW" i="0" dirty="0">
                <a:solidFill>
                  <a:srgbClr val="333333"/>
                </a:solidFill>
                <a:effectLst/>
                <a:latin typeface="Calibri Light (標題)"/>
              </a:rPr>
              <a:t>Challenge of Intra-Trojan Routing </a:t>
            </a:r>
            <a:br>
              <a:rPr lang="en-US" altLang="zh-TW" i="0" dirty="0">
                <a:solidFill>
                  <a:srgbClr val="333333"/>
                </a:solidFill>
                <a:effectLst/>
                <a:latin typeface="Calibri Light (標題)"/>
              </a:rPr>
            </a:br>
            <a:r>
              <a:rPr lang="en-US" altLang="zh-TW" i="0" dirty="0">
                <a:solidFill>
                  <a:srgbClr val="333333"/>
                </a:solidFill>
                <a:effectLst/>
                <a:latin typeface="Calibri Light (標題)"/>
              </a:rPr>
              <a:t>(ICAS’ </a:t>
            </a:r>
            <a:r>
              <a:rPr lang="en-US" altLang="zh-TW" i="0" dirty="0">
                <a:solidFill>
                  <a:srgbClr val="FF0000"/>
                </a:solidFill>
                <a:effectLst/>
                <a:latin typeface="Calibri Light (標題)"/>
              </a:rPr>
              <a:t>Routing Distance Metric</a:t>
            </a:r>
            <a:r>
              <a:rPr lang="en-US" altLang="zh-TW" i="0" dirty="0">
                <a:solidFill>
                  <a:srgbClr val="333333"/>
                </a:solidFill>
                <a:effectLst/>
                <a:latin typeface="Calibri Light (標題)"/>
              </a:rPr>
              <a:t>)</a:t>
            </a:r>
            <a:endParaRPr lang="zh-TW" altLang="en-US" dirty="0">
              <a:latin typeface="Calibri Light (標題)"/>
            </a:endParaRPr>
          </a:p>
        </p:txBody>
      </p:sp>
      <p:sp>
        <p:nvSpPr>
          <p:cNvPr id="4" name="投影片編號版面配置區 3">
            <a:extLst>
              <a:ext uri="{FF2B5EF4-FFF2-40B4-BE49-F238E27FC236}">
                <a16:creationId xmlns:a16="http://schemas.microsoft.com/office/drawing/2014/main" id="{716056ED-40C1-D90D-5005-C5A50129F81E}"/>
              </a:ext>
            </a:extLst>
          </p:cNvPr>
          <p:cNvSpPr>
            <a:spLocks noGrp="1"/>
          </p:cNvSpPr>
          <p:nvPr>
            <p:ph type="sldNum" sz="quarter" idx="12"/>
          </p:nvPr>
        </p:nvSpPr>
        <p:spPr/>
        <p:txBody>
          <a:bodyPr/>
          <a:lstStyle/>
          <a:p>
            <a:fld id="{DEA5380F-B628-4BF3-BFEB-DE30B36C50B6}" type="slidenum">
              <a:rPr lang="zh-TW" altLang="en-US" smtClean="0"/>
              <a:t>19</a:t>
            </a:fld>
            <a:endParaRPr lang="zh-TW" altLang="en-US"/>
          </a:p>
        </p:txBody>
      </p:sp>
      <p:pic>
        <p:nvPicPr>
          <p:cNvPr id="5" name="圖片 4">
            <a:extLst>
              <a:ext uri="{FF2B5EF4-FFF2-40B4-BE49-F238E27FC236}">
                <a16:creationId xmlns:a16="http://schemas.microsoft.com/office/drawing/2014/main" id="{CD786E9F-2FE9-B975-0622-7ACFB6E50E53}"/>
              </a:ext>
            </a:extLst>
          </p:cNvPr>
          <p:cNvPicPr>
            <a:picLocks noChangeAspect="1"/>
          </p:cNvPicPr>
          <p:nvPr/>
        </p:nvPicPr>
        <p:blipFill>
          <a:blip r:embed="rId2"/>
          <a:stretch>
            <a:fillRect/>
          </a:stretch>
        </p:blipFill>
        <p:spPr>
          <a:xfrm>
            <a:off x="660149" y="2844715"/>
            <a:ext cx="10871701" cy="1850502"/>
          </a:xfrm>
          <a:prstGeom prst="rect">
            <a:avLst/>
          </a:prstGeom>
        </p:spPr>
      </p:pic>
    </p:spTree>
    <p:extLst>
      <p:ext uri="{BB962C8B-B14F-4D97-AF65-F5344CB8AC3E}">
        <p14:creationId xmlns:p14="http://schemas.microsoft.com/office/powerpoint/2010/main" val="128503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20</a:t>
            </a:fld>
            <a:endParaRPr lang="zh-TW" altLang="en-US"/>
          </a:p>
        </p:txBody>
      </p:sp>
    </p:spTree>
    <p:extLst>
      <p:ext uri="{BB962C8B-B14F-4D97-AF65-F5344CB8AC3E}">
        <p14:creationId xmlns:p14="http://schemas.microsoft.com/office/powerpoint/2010/main" val="235626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a:extLst>
              <a:ext uri="{FF2B5EF4-FFF2-40B4-BE49-F238E27FC236}">
                <a16:creationId xmlns:a16="http://schemas.microsoft.com/office/drawing/2014/main" id="{B219A9F5-0746-E14B-CBA5-84E98C9C733F}"/>
              </a:ext>
            </a:extLst>
          </p:cNvPr>
          <p:cNvPicPr>
            <a:picLocks noGrp="1" noChangeAspect="1"/>
          </p:cNvPicPr>
          <p:nvPr>
            <p:ph idx="1"/>
          </p:nvPr>
        </p:nvPicPr>
        <p:blipFill>
          <a:blip r:embed="rId2"/>
          <a:stretch>
            <a:fillRect/>
          </a:stretch>
        </p:blipFill>
        <p:spPr bwMode="auto">
          <a:xfrm>
            <a:off x="2373248" y="572269"/>
            <a:ext cx="7824852" cy="628573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4A3B1323-668C-3E99-B191-222ED91BA3F8}"/>
              </a:ext>
            </a:extLst>
          </p:cNvPr>
          <p:cNvSpPr>
            <a:spLocks noGrp="1"/>
          </p:cNvSpPr>
          <p:nvPr>
            <p:ph type="title"/>
          </p:nvPr>
        </p:nvSpPr>
        <p:spPr/>
        <p:txBody>
          <a:bodyPr/>
          <a:lstStyle/>
          <a:p>
            <a:r>
              <a:rPr lang="en-US" altLang="zh-TW" dirty="0"/>
              <a:t>ICAS Framework</a:t>
            </a:r>
            <a:endParaRPr lang="zh-TW" altLang="en-US" dirty="0"/>
          </a:p>
        </p:txBody>
      </p:sp>
      <p:sp>
        <p:nvSpPr>
          <p:cNvPr id="4" name="投影片編號版面配置區 3">
            <a:extLst>
              <a:ext uri="{FF2B5EF4-FFF2-40B4-BE49-F238E27FC236}">
                <a16:creationId xmlns:a16="http://schemas.microsoft.com/office/drawing/2014/main" id="{87591D08-4E68-4590-21C5-1749A5B876FF}"/>
              </a:ext>
            </a:extLst>
          </p:cNvPr>
          <p:cNvSpPr>
            <a:spLocks noGrp="1"/>
          </p:cNvSpPr>
          <p:nvPr>
            <p:ph type="sldNum" sz="quarter" idx="12"/>
          </p:nvPr>
        </p:nvSpPr>
        <p:spPr/>
        <p:txBody>
          <a:bodyPr/>
          <a:lstStyle/>
          <a:p>
            <a:fld id="{DEA5380F-B628-4BF3-BFEB-DE30B36C50B6}" type="slidenum">
              <a:rPr lang="zh-TW" altLang="en-US" smtClean="0"/>
              <a:t>21</a:t>
            </a:fld>
            <a:endParaRPr lang="zh-TW" altLang="en-US"/>
          </a:p>
        </p:txBody>
      </p:sp>
    </p:spTree>
    <p:extLst>
      <p:ext uri="{BB962C8B-B14F-4D97-AF65-F5344CB8AC3E}">
        <p14:creationId xmlns:p14="http://schemas.microsoft.com/office/powerpoint/2010/main" val="1941691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D88AF-5F4F-E6FA-C4D1-69CFE6948322}"/>
              </a:ext>
            </a:extLst>
          </p:cNvPr>
          <p:cNvSpPr>
            <a:spLocks noGrp="1"/>
          </p:cNvSpPr>
          <p:nvPr>
            <p:ph type="title"/>
          </p:nvPr>
        </p:nvSpPr>
        <p:spPr/>
        <p:txBody>
          <a:bodyPr/>
          <a:lstStyle/>
          <a:p>
            <a:r>
              <a:rPr lang="en-US" altLang="zh-TW" dirty="0"/>
              <a:t>ICAS Framework : Nemo (</a:t>
            </a:r>
            <a:r>
              <a:rPr lang="en-US" altLang="zh-TW" dirty="0">
                <a:hlinkClick r:id="rId2"/>
              </a:rPr>
              <a:t>Source</a:t>
            </a:r>
            <a:r>
              <a:rPr lang="en-US" altLang="zh-TW" dirty="0"/>
              <a:t>)</a:t>
            </a:r>
            <a:endParaRPr lang="zh-TW" altLang="en-US" dirty="0"/>
          </a:p>
        </p:txBody>
      </p:sp>
      <p:pic>
        <p:nvPicPr>
          <p:cNvPr id="6" name="內容版面配置區 5">
            <a:extLst>
              <a:ext uri="{FF2B5EF4-FFF2-40B4-BE49-F238E27FC236}">
                <a16:creationId xmlns:a16="http://schemas.microsoft.com/office/drawing/2014/main" id="{CE1421FA-A95A-4C0C-1800-F1AEDA42865B}"/>
              </a:ext>
            </a:extLst>
          </p:cNvPr>
          <p:cNvPicPr>
            <a:picLocks noGrp="1" noChangeAspect="1"/>
          </p:cNvPicPr>
          <p:nvPr>
            <p:ph idx="1"/>
          </p:nvPr>
        </p:nvPicPr>
        <p:blipFill>
          <a:blip r:embed="rId3"/>
          <a:stretch>
            <a:fillRect/>
          </a:stretch>
        </p:blipFill>
        <p:spPr>
          <a:xfrm>
            <a:off x="197974" y="2324100"/>
            <a:ext cx="12141911" cy="3187700"/>
          </a:xfrm>
        </p:spPr>
      </p:pic>
      <p:sp>
        <p:nvSpPr>
          <p:cNvPr id="4" name="投影片編號版面配置區 3">
            <a:extLst>
              <a:ext uri="{FF2B5EF4-FFF2-40B4-BE49-F238E27FC236}">
                <a16:creationId xmlns:a16="http://schemas.microsoft.com/office/drawing/2014/main" id="{31DFB9E4-CACB-EDA1-6622-2AEDFDE100F4}"/>
              </a:ext>
            </a:extLst>
          </p:cNvPr>
          <p:cNvSpPr>
            <a:spLocks noGrp="1"/>
          </p:cNvSpPr>
          <p:nvPr>
            <p:ph type="sldNum" sz="quarter" idx="12"/>
          </p:nvPr>
        </p:nvSpPr>
        <p:spPr/>
        <p:txBody>
          <a:bodyPr/>
          <a:lstStyle/>
          <a:p>
            <a:fld id="{DEA5380F-B628-4BF3-BFEB-DE30B36C50B6}" type="slidenum">
              <a:rPr lang="zh-TW" altLang="en-US" smtClean="0"/>
              <a:t>22</a:t>
            </a:fld>
            <a:endParaRPr lang="zh-TW" altLang="en-US"/>
          </a:p>
        </p:txBody>
      </p:sp>
    </p:spTree>
    <p:extLst>
      <p:ext uri="{BB962C8B-B14F-4D97-AF65-F5344CB8AC3E}">
        <p14:creationId xmlns:p14="http://schemas.microsoft.com/office/powerpoint/2010/main" val="15799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D88AF-5F4F-E6FA-C4D1-69CFE6948322}"/>
              </a:ext>
            </a:extLst>
          </p:cNvPr>
          <p:cNvSpPr>
            <a:spLocks noGrp="1"/>
          </p:cNvSpPr>
          <p:nvPr>
            <p:ph type="title"/>
          </p:nvPr>
        </p:nvSpPr>
        <p:spPr>
          <a:xfrm>
            <a:off x="838200" y="377825"/>
            <a:ext cx="10515600" cy="1325563"/>
          </a:xfrm>
        </p:spPr>
        <p:txBody>
          <a:bodyPr>
            <a:normAutofit/>
          </a:bodyPr>
          <a:lstStyle/>
          <a:p>
            <a:r>
              <a:rPr lang="en-US" altLang="zh-TW" dirty="0"/>
              <a:t>Nemo : </a:t>
            </a:r>
            <a:r>
              <a:rPr lang="en-US" altLang="zh-TW" sz="3200" i="0" dirty="0">
                <a:solidFill>
                  <a:srgbClr val="333333"/>
                </a:solidFill>
                <a:effectLst/>
                <a:latin typeface="Calibri Light (標題)"/>
                <a:ea typeface="微軟正黑體" panose="020B0604030504040204" pitchFamily="34" charset="-120"/>
              </a:rPr>
              <a:t>Annotating Security-Critical Signals in the RTL Netlist</a:t>
            </a:r>
            <a:endParaRPr lang="zh-TW" altLang="en-US" dirty="0"/>
          </a:p>
        </p:txBody>
      </p:sp>
      <p:sp>
        <p:nvSpPr>
          <p:cNvPr id="4" name="投影片編號版面配置區 3">
            <a:extLst>
              <a:ext uri="{FF2B5EF4-FFF2-40B4-BE49-F238E27FC236}">
                <a16:creationId xmlns:a16="http://schemas.microsoft.com/office/drawing/2014/main" id="{31DFB9E4-CACB-EDA1-6622-2AEDFDE100F4}"/>
              </a:ext>
            </a:extLst>
          </p:cNvPr>
          <p:cNvSpPr>
            <a:spLocks noGrp="1"/>
          </p:cNvSpPr>
          <p:nvPr>
            <p:ph type="sldNum" sz="quarter" idx="12"/>
          </p:nvPr>
        </p:nvSpPr>
        <p:spPr/>
        <p:txBody>
          <a:bodyPr/>
          <a:lstStyle/>
          <a:p>
            <a:fld id="{DEA5380F-B628-4BF3-BFEB-DE30B36C50B6}" type="slidenum">
              <a:rPr lang="zh-TW" altLang="en-US" smtClean="0"/>
              <a:t>23</a:t>
            </a:fld>
            <a:endParaRPr lang="zh-TW" altLang="en-US"/>
          </a:p>
        </p:txBody>
      </p:sp>
      <p:pic>
        <p:nvPicPr>
          <p:cNvPr id="8" name="內容版面配置區 7">
            <a:extLst>
              <a:ext uri="{FF2B5EF4-FFF2-40B4-BE49-F238E27FC236}">
                <a16:creationId xmlns:a16="http://schemas.microsoft.com/office/drawing/2014/main" id="{300D33FA-0F18-E89B-4429-6183FA9A8234}"/>
              </a:ext>
            </a:extLst>
          </p:cNvPr>
          <p:cNvPicPr>
            <a:picLocks noGrp="1" noChangeAspect="1"/>
          </p:cNvPicPr>
          <p:nvPr>
            <p:ph idx="1"/>
          </p:nvPr>
        </p:nvPicPr>
        <p:blipFill>
          <a:blip r:embed="rId2"/>
          <a:stretch>
            <a:fillRect/>
          </a:stretch>
        </p:blipFill>
        <p:spPr>
          <a:xfrm>
            <a:off x="838200" y="1549612"/>
            <a:ext cx="10515600" cy="5171863"/>
          </a:xfrm>
        </p:spPr>
      </p:pic>
    </p:spTree>
    <p:extLst>
      <p:ext uri="{BB962C8B-B14F-4D97-AF65-F5344CB8AC3E}">
        <p14:creationId xmlns:p14="http://schemas.microsoft.com/office/powerpoint/2010/main" val="287488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D88AF-5F4F-E6FA-C4D1-69CFE6948322}"/>
              </a:ext>
            </a:extLst>
          </p:cNvPr>
          <p:cNvSpPr>
            <a:spLocks noGrp="1"/>
          </p:cNvSpPr>
          <p:nvPr>
            <p:ph type="title"/>
          </p:nvPr>
        </p:nvSpPr>
        <p:spPr>
          <a:xfrm>
            <a:off x="838200" y="377825"/>
            <a:ext cx="10515600" cy="1325563"/>
          </a:xfrm>
        </p:spPr>
        <p:txBody>
          <a:bodyPr>
            <a:normAutofit/>
          </a:bodyPr>
          <a:lstStyle/>
          <a:p>
            <a:r>
              <a:rPr lang="en-US" altLang="zh-TW" dirty="0"/>
              <a:t>Nemo : </a:t>
            </a:r>
            <a:r>
              <a:rPr lang="zh-TW" altLang="en-US" sz="2800" i="0" dirty="0">
                <a:solidFill>
                  <a:srgbClr val="333333"/>
                </a:solidFill>
                <a:effectLst/>
                <a:latin typeface="Calibri Light (標題)"/>
              </a:rPr>
              <a:t>在</a:t>
            </a:r>
            <a:r>
              <a:rPr lang="en-US" altLang="zh-TW" sz="2800" i="0" dirty="0">
                <a:solidFill>
                  <a:srgbClr val="333333"/>
                </a:solidFill>
                <a:effectLst/>
                <a:latin typeface="Calibri Light (標題)"/>
              </a:rPr>
              <a:t>P&amp;R Netlist</a:t>
            </a:r>
            <a:r>
              <a:rPr lang="zh-TW" altLang="en-US" sz="2800" i="0" dirty="0">
                <a:solidFill>
                  <a:srgbClr val="333333"/>
                </a:solidFill>
                <a:effectLst/>
                <a:latin typeface="Calibri Light (標題)"/>
              </a:rPr>
              <a:t>中分辨出哪些是</a:t>
            </a:r>
            <a:r>
              <a:rPr lang="en-US" altLang="zh-TW" sz="2800" i="0" dirty="0">
                <a:solidFill>
                  <a:srgbClr val="333333"/>
                </a:solidFill>
                <a:effectLst/>
                <a:latin typeface="Calibri Light (標題)"/>
              </a:rPr>
              <a:t>Security-Critical Signals</a:t>
            </a:r>
            <a:endParaRPr lang="zh-TW" altLang="en-US" dirty="0"/>
          </a:p>
        </p:txBody>
      </p:sp>
      <p:sp>
        <p:nvSpPr>
          <p:cNvPr id="4" name="投影片編號版面配置區 3">
            <a:extLst>
              <a:ext uri="{FF2B5EF4-FFF2-40B4-BE49-F238E27FC236}">
                <a16:creationId xmlns:a16="http://schemas.microsoft.com/office/drawing/2014/main" id="{31DFB9E4-CACB-EDA1-6622-2AEDFDE100F4}"/>
              </a:ext>
            </a:extLst>
          </p:cNvPr>
          <p:cNvSpPr>
            <a:spLocks noGrp="1"/>
          </p:cNvSpPr>
          <p:nvPr>
            <p:ph type="sldNum" sz="quarter" idx="12"/>
          </p:nvPr>
        </p:nvSpPr>
        <p:spPr/>
        <p:txBody>
          <a:bodyPr/>
          <a:lstStyle/>
          <a:p>
            <a:fld id="{DEA5380F-B628-4BF3-BFEB-DE30B36C50B6}" type="slidenum">
              <a:rPr lang="zh-TW" altLang="en-US" smtClean="0"/>
              <a:t>24</a:t>
            </a:fld>
            <a:endParaRPr lang="zh-TW" altLang="en-US"/>
          </a:p>
        </p:txBody>
      </p:sp>
      <p:pic>
        <p:nvPicPr>
          <p:cNvPr id="7" name="圖片 6">
            <a:extLst>
              <a:ext uri="{FF2B5EF4-FFF2-40B4-BE49-F238E27FC236}">
                <a16:creationId xmlns:a16="http://schemas.microsoft.com/office/drawing/2014/main" id="{E0641277-E127-EA60-5016-727D02955555}"/>
              </a:ext>
            </a:extLst>
          </p:cNvPr>
          <p:cNvPicPr>
            <a:picLocks noChangeAspect="1"/>
          </p:cNvPicPr>
          <p:nvPr/>
        </p:nvPicPr>
        <p:blipFill>
          <a:blip r:embed="rId2"/>
          <a:stretch>
            <a:fillRect/>
          </a:stretch>
        </p:blipFill>
        <p:spPr>
          <a:xfrm>
            <a:off x="628328" y="2387078"/>
            <a:ext cx="10935343" cy="3285581"/>
          </a:xfrm>
          <a:prstGeom prst="rect">
            <a:avLst/>
          </a:prstGeom>
        </p:spPr>
      </p:pic>
    </p:spTree>
    <p:extLst>
      <p:ext uri="{BB962C8B-B14F-4D97-AF65-F5344CB8AC3E}">
        <p14:creationId xmlns:p14="http://schemas.microsoft.com/office/powerpoint/2010/main" val="154168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D88AF-5F4F-E6FA-C4D1-69CFE6948322}"/>
              </a:ext>
            </a:extLst>
          </p:cNvPr>
          <p:cNvSpPr>
            <a:spLocks noGrp="1"/>
          </p:cNvSpPr>
          <p:nvPr>
            <p:ph type="title"/>
          </p:nvPr>
        </p:nvSpPr>
        <p:spPr>
          <a:xfrm>
            <a:off x="838200" y="377825"/>
            <a:ext cx="10515600" cy="1325563"/>
          </a:xfrm>
        </p:spPr>
        <p:txBody>
          <a:bodyPr>
            <a:normAutofit/>
          </a:bodyPr>
          <a:lstStyle/>
          <a:p>
            <a:r>
              <a:rPr lang="en-US" altLang="zh-TW" dirty="0"/>
              <a:t>Nemo :</a:t>
            </a:r>
            <a:r>
              <a:rPr lang="en-US" altLang="zh-TW" sz="5400" dirty="0"/>
              <a:t> </a:t>
            </a:r>
            <a:r>
              <a:rPr lang="en-US" altLang="zh-TW" sz="2800" i="0" dirty="0">
                <a:solidFill>
                  <a:srgbClr val="333333"/>
                </a:solidFill>
                <a:effectLst/>
                <a:latin typeface="Calibri Light (標題)"/>
              </a:rPr>
              <a:t>Implementation</a:t>
            </a:r>
            <a:endParaRPr lang="zh-TW" altLang="en-US" sz="2800" dirty="0"/>
          </a:p>
        </p:txBody>
      </p:sp>
      <p:sp>
        <p:nvSpPr>
          <p:cNvPr id="4" name="投影片編號版面配置區 3">
            <a:extLst>
              <a:ext uri="{FF2B5EF4-FFF2-40B4-BE49-F238E27FC236}">
                <a16:creationId xmlns:a16="http://schemas.microsoft.com/office/drawing/2014/main" id="{31DFB9E4-CACB-EDA1-6622-2AEDFDE100F4}"/>
              </a:ext>
            </a:extLst>
          </p:cNvPr>
          <p:cNvSpPr>
            <a:spLocks noGrp="1"/>
          </p:cNvSpPr>
          <p:nvPr>
            <p:ph type="sldNum" sz="quarter" idx="12"/>
          </p:nvPr>
        </p:nvSpPr>
        <p:spPr/>
        <p:txBody>
          <a:bodyPr/>
          <a:lstStyle/>
          <a:p>
            <a:fld id="{DEA5380F-B628-4BF3-BFEB-DE30B36C50B6}" type="slidenum">
              <a:rPr lang="zh-TW" altLang="en-US" smtClean="0"/>
              <a:t>25</a:t>
            </a:fld>
            <a:endParaRPr lang="zh-TW" altLang="en-US"/>
          </a:p>
        </p:txBody>
      </p:sp>
      <p:pic>
        <p:nvPicPr>
          <p:cNvPr id="5" name="圖片 4">
            <a:extLst>
              <a:ext uri="{FF2B5EF4-FFF2-40B4-BE49-F238E27FC236}">
                <a16:creationId xmlns:a16="http://schemas.microsoft.com/office/drawing/2014/main" id="{99D8803D-A443-3D0C-73D5-ABE4979588D6}"/>
              </a:ext>
            </a:extLst>
          </p:cNvPr>
          <p:cNvPicPr>
            <a:picLocks noChangeAspect="1"/>
          </p:cNvPicPr>
          <p:nvPr/>
        </p:nvPicPr>
        <p:blipFill>
          <a:blip r:embed="rId2"/>
          <a:stretch>
            <a:fillRect/>
          </a:stretch>
        </p:blipFill>
        <p:spPr>
          <a:xfrm>
            <a:off x="268937" y="2628830"/>
            <a:ext cx="11654125" cy="2006670"/>
          </a:xfrm>
          <a:prstGeom prst="rect">
            <a:avLst/>
          </a:prstGeom>
        </p:spPr>
      </p:pic>
    </p:spTree>
    <p:extLst>
      <p:ext uri="{BB962C8B-B14F-4D97-AF65-F5344CB8AC3E}">
        <p14:creationId xmlns:p14="http://schemas.microsoft.com/office/powerpoint/2010/main" val="2344279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D88AF-5F4F-E6FA-C4D1-69CFE6948322}"/>
              </a:ext>
            </a:extLst>
          </p:cNvPr>
          <p:cNvSpPr>
            <a:spLocks noGrp="1"/>
          </p:cNvSpPr>
          <p:nvPr>
            <p:ph type="title"/>
          </p:nvPr>
        </p:nvSpPr>
        <p:spPr/>
        <p:txBody>
          <a:bodyPr/>
          <a:lstStyle/>
          <a:p>
            <a:r>
              <a:rPr lang="en-US" altLang="zh-TW" dirty="0"/>
              <a:t>ICAS Framework : GDSII-Score (</a:t>
            </a:r>
            <a:r>
              <a:rPr lang="en-US" altLang="zh-TW" dirty="0">
                <a:hlinkClick r:id="rId2"/>
              </a:rPr>
              <a:t>Source</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31DFB9E4-CACB-EDA1-6622-2AEDFDE100F4}"/>
              </a:ext>
            </a:extLst>
          </p:cNvPr>
          <p:cNvSpPr>
            <a:spLocks noGrp="1"/>
          </p:cNvSpPr>
          <p:nvPr>
            <p:ph type="sldNum" sz="quarter" idx="12"/>
          </p:nvPr>
        </p:nvSpPr>
        <p:spPr/>
        <p:txBody>
          <a:bodyPr/>
          <a:lstStyle/>
          <a:p>
            <a:fld id="{DEA5380F-B628-4BF3-BFEB-DE30B36C50B6}" type="slidenum">
              <a:rPr lang="zh-TW" altLang="en-US" smtClean="0"/>
              <a:t>26</a:t>
            </a:fld>
            <a:endParaRPr lang="zh-TW" altLang="en-US"/>
          </a:p>
        </p:txBody>
      </p:sp>
      <p:sp>
        <p:nvSpPr>
          <p:cNvPr id="7" name="文字方塊 6">
            <a:extLst>
              <a:ext uri="{FF2B5EF4-FFF2-40B4-BE49-F238E27FC236}">
                <a16:creationId xmlns:a16="http://schemas.microsoft.com/office/drawing/2014/main" id="{4BECFF83-3DF5-0DF4-3357-53FDF9FFAD44}"/>
              </a:ext>
            </a:extLst>
          </p:cNvPr>
          <p:cNvSpPr txBox="1"/>
          <p:nvPr/>
        </p:nvSpPr>
        <p:spPr>
          <a:xfrm>
            <a:off x="1263650" y="2082800"/>
            <a:ext cx="9664700" cy="1132490"/>
          </a:xfrm>
          <a:prstGeom prst="rect">
            <a:avLst/>
          </a:prstGeom>
          <a:noFill/>
        </p:spPr>
        <p:txBody>
          <a:bodyPr wrap="square" rtlCol="0">
            <a:spAutoFit/>
          </a:bodyPr>
          <a:lstStyle/>
          <a:p>
            <a:pPr>
              <a:lnSpc>
                <a:spcPct val="150000"/>
              </a:lnSpc>
            </a:pPr>
            <a:r>
              <a:rPr lang="en-US" altLang="zh-TW" sz="2400" i="0" dirty="0">
                <a:solidFill>
                  <a:srgbClr val="333333"/>
                </a:solidFill>
                <a:effectLst/>
                <a:latin typeface="微軟正黑體" panose="020B0604030504040204" pitchFamily="34" charset="-120"/>
                <a:ea typeface="微軟正黑體" panose="020B0604030504040204" pitchFamily="34" charset="-120"/>
              </a:rPr>
              <a:t>→ GDSII-Score</a:t>
            </a:r>
            <a:r>
              <a:rPr lang="zh-TW" altLang="en-US" sz="2400" i="0" dirty="0">
                <a:solidFill>
                  <a:srgbClr val="333333"/>
                </a:solidFill>
                <a:effectLst/>
                <a:latin typeface="微軟正黑體" panose="020B0604030504040204" pitchFamily="34" charset="-120"/>
                <a:ea typeface="微軟正黑體" panose="020B0604030504040204" pitchFamily="34" charset="-120"/>
              </a:rPr>
              <a:t>是一個可以計算</a:t>
            </a:r>
            <a:r>
              <a:rPr lang="en-US" altLang="zh-TW" sz="2400" i="0" dirty="0">
                <a:solidFill>
                  <a:srgbClr val="333333"/>
                </a:solidFill>
                <a:effectLst/>
                <a:latin typeface="微軟正黑體" panose="020B0604030504040204" pitchFamily="34" charset="-120"/>
                <a:ea typeface="微軟正黑體" panose="020B0604030504040204" pitchFamily="34" charset="-120"/>
              </a:rPr>
              <a:t>security metrics</a:t>
            </a:r>
            <a:r>
              <a:rPr lang="zh-TW" altLang="en-US" sz="2400" i="0" dirty="0">
                <a:solidFill>
                  <a:srgbClr val="333333"/>
                </a:solidFill>
                <a:effectLst/>
                <a:latin typeface="微軟正黑體" panose="020B0604030504040204" pitchFamily="34" charset="-120"/>
                <a:ea typeface="微軟正黑體" panose="020B0604030504040204" pitchFamily="34" charset="-120"/>
              </a:rPr>
              <a:t>的</a:t>
            </a:r>
            <a:r>
              <a:rPr lang="en-US" altLang="zh-TW" sz="2400" i="0" dirty="0">
                <a:solidFill>
                  <a:srgbClr val="333333"/>
                </a:solidFill>
                <a:effectLst/>
                <a:latin typeface="微軟正黑體" panose="020B0604030504040204" pitchFamily="34" charset="-120"/>
                <a:ea typeface="微軟正黑體" panose="020B0604030504040204" pitchFamily="34" charset="-120"/>
              </a:rPr>
              <a:t>extensible Python framework</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2466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487C74-4DCD-BDC5-FCD4-80B84331A8E2}"/>
              </a:ext>
            </a:extLst>
          </p:cNvPr>
          <p:cNvSpPr>
            <a:spLocks noGrp="1"/>
          </p:cNvSpPr>
          <p:nvPr>
            <p:ph type="title"/>
          </p:nvPr>
        </p:nvSpPr>
        <p:spPr/>
        <p:txBody>
          <a:bodyPr>
            <a:normAutofit/>
          </a:bodyPr>
          <a:lstStyle/>
          <a:p>
            <a:r>
              <a:rPr lang="en-US" altLang="zh-TW" dirty="0">
                <a:latin typeface="Calibri Light (標題)"/>
              </a:rPr>
              <a:t>GDSII-Score : </a:t>
            </a:r>
            <a:r>
              <a:rPr lang="en-US" altLang="zh-TW" b="1" i="0" dirty="0">
                <a:solidFill>
                  <a:srgbClr val="333333"/>
                </a:solidFill>
                <a:effectLst/>
                <a:latin typeface="Calibri Light (標題)"/>
              </a:rPr>
              <a:t>Trigger Space</a:t>
            </a:r>
            <a:br>
              <a:rPr lang="en-US" altLang="zh-TW" b="1" i="0" dirty="0">
                <a:solidFill>
                  <a:srgbClr val="333333"/>
                </a:solidFill>
                <a:effectLst/>
                <a:latin typeface="Calibri Light (標題)"/>
              </a:rPr>
            </a:br>
            <a:r>
              <a:rPr lang="en-US" altLang="zh-TW" b="1" i="0" dirty="0">
                <a:solidFill>
                  <a:srgbClr val="333333"/>
                </a:solidFill>
                <a:effectLst/>
                <a:latin typeface="Calibri Light (標題)"/>
              </a:rPr>
              <a:t>                        </a:t>
            </a:r>
            <a:r>
              <a:rPr lang="en-US" altLang="zh-TW" sz="2800" i="0" dirty="0">
                <a:solidFill>
                  <a:srgbClr val="333333"/>
                </a:solidFill>
                <a:effectLst/>
                <a:latin typeface="Calibri Light (標題)"/>
              </a:rPr>
              <a:t>(Estimate the challenge of Trojan Placement)</a:t>
            </a:r>
            <a:endParaRPr lang="zh-TW" altLang="en-US" dirty="0">
              <a:latin typeface="Calibri Light (標題)"/>
            </a:endParaRPr>
          </a:p>
        </p:txBody>
      </p:sp>
      <p:pic>
        <p:nvPicPr>
          <p:cNvPr id="6" name="內容版面配置區 5">
            <a:extLst>
              <a:ext uri="{FF2B5EF4-FFF2-40B4-BE49-F238E27FC236}">
                <a16:creationId xmlns:a16="http://schemas.microsoft.com/office/drawing/2014/main" id="{D9434901-909E-DEE5-51D4-61E525C92321}"/>
              </a:ext>
            </a:extLst>
          </p:cNvPr>
          <p:cNvPicPr>
            <a:picLocks noGrp="1" noChangeAspect="1"/>
          </p:cNvPicPr>
          <p:nvPr>
            <p:ph idx="1"/>
          </p:nvPr>
        </p:nvPicPr>
        <p:blipFill>
          <a:blip r:embed="rId2"/>
          <a:stretch>
            <a:fillRect/>
          </a:stretch>
        </p:blipFill>
        <p:spPr>
          <a:xfrm>
            <a:off x="390386" y="2574131"/>
            <a:ext cx="11890514" cy="2898775"/>
          </a:xfrm>
        </p:spPr>
      </p:pic>
      <p:sp>
        <p:nvSpPr>
          <p:cNvPr id="4" name="投影片編號版面配置區 3">
            <a:extLst>
              <a:ext uri="{FF2B5EF4-FFF2-40B4-BE49-F238E27FC236}">
                <a16:creationId xmlns:a16="http://schemas.microsoft.com/office/drawing/2014/main" id="{5A775EE5-8F3A-609A-678D-67B638ADC420}"/>
              </a:ext>
            </a:extLst>
          </p:cNvPr>
          <p:cNvSpPr>
            <a:spLocks noGrp="1"/>
          </p:cNvSpPr>
          <p:nvPr>
            <p:ph type="sldNum" sz="quarter" idx="12"/>
          </p:nvPr>
        </p:nvSpPr>
        <p:spPr/>
        <p:txBody>
          <a:bodyPr/>
          <a:lstStyle/>
          <a:p>
            <a:fld id="{DEA5380F-B628-4BF3-BFEB-DE30B36C50B6}" type="slidenum">
              <a:rPr lang="zh-TW" altLang="en-US" smtClean="0"/>
              <a:t>27</a:t>
            </a:fld>
            <a:endParaRPr lang="zh-TW" altLang="en-US"/>
          </a:p>
        </p:txBody>
      </p:sp>
    </p:spTree>
    <p:extLst>
      <p:ext uri="{BB962C8B-B14F-4D97-AF65-F5344CB8AC3E}">
        <p14:creationId xmlns:p14="http://schemas.microsoft.com/office/powerpoint/2010/main" val="148433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487C74-4DCD-BDC5-FCD4-80B84331A8E2}"/>
              </a:ext>
            </a:extLst>
          </p:cNvPr>
          <p:cNvSpPr>
            <a:spLocks noGrp="1"/>
          </p:cNvSpPr>
          <p:nvPr>
            <p:ph type="title"/>
          </p:nvPr>
        </p:nvSpPr>
        <p:spPr>
          <a:xfrm>
            <a:off x="838200" y="339725"/>
            <a:ext cx="10515600" cy="1325563"/>
          </a:xfrm>
        </p:spPr>
        <p:txBody>
          <a:bodyPr>
            <a:normAutofit/>
          </a:bodyPr>
          <a:lstStyle/>
          <a:p>
            <a:r>
              <a:rPr lang="en-US" altLang="zh-TW" dirty="0">
                <a:latin typeface="Calibri Light (標題)"/>
              </a:rPr>
              <a:t>GDSII-Score : </a:t>
            </a:r>
            <a:r>
              <a:rPr lang="en-US" altLang="zh-TW" b="1" i="0" dirty="0">
                <a:solidFill>
                  <a:srgbClr val="333333"/>
                </a:solidFill>
                <a:effectLst/>
                <a:latin typeface="Calibri Light (標題)"/>
              </a:rPr>
              <a:t>Net Blockage</a:t>
            </a:r>
            <a:br>
              <a:rPr lang="en-US" altLang="zh-TW" b="1" i="0" dirty="0">
                <a:solidFill>
                  <a:srgbClr val="333333"/>
                </a:solidFill>
                <a:effectLst/>
                <a:latin typeface="Calibri Light (標題)"/>
              </a:rPr>
            </a:br>
            <a:r>
              <a:rPr lang="en-US" altLang="zh-TW" b="1" i="0" dirty="0">
                <a:solidFill>
                  <a:srgbClr val="333333"/>
                </a:solidFill>
                <a:effectLst/>
                <a:latin typeface="Calibri Light (標題)"/>
              </a:rPr>
              <a:t>                        </a:t>
            </a:r>
            <a:r>
              <a:rPr lang="en-US" altLang="zh-TW" sz="2800" i="0" dirty="0">
                <a:solidFill>
                  <a:srgbClr val="333333"/>
                </a:solidFill>
                <a:effectLst/>
                <a:latin typeface="Calibri Light (標題)"/>
              </a:rPr>
              <a:t>(</a:t>
            </a:r>
            <a:r>
              <a:rPr lang="zh-TW" altLang="en-US" sz="2800" i="0" dirty="0">
                <a:solidFill>
                  <a:srgbClr val="333333"/>
                </a:solidFill>
                <a:effectLst/>
                <a:latin typeface="微軟正黑體" panose="020B0604030504040204" pitchFamily="34" charset="-120"/>
                <a:ea typeface="微軟正黑體" panose="020B0604030504040204" pitchFamily="34" charset="-120"/>
              </a:rPr>
              <a:t>考量將</a:t>
            </a:r>
            <a:r>
              <a:rPr lang="en-US" altLang="zh-TW" sz="2800" i="0" dirty="0">
                <a:solidFill>
                  <a:srgbClr val="333333"/>
                </a:solidFill>
                <a:effectLst/>
                <a:latin typeface="微軟正黑體" panose="020B0604030504040204" pitchFamily="34" charset="-120"/>
                <a:ea typeface="微軟正黑體" panose="020B0604030504040204" pitchFamily="34" charset="-120"/>
              </a:rPr>
              <a:t>HT</a:t>
            </a:r>
            <a:r>
              <a:rPr lang="zh-TW" altLang="en-US" sz="2800" i="0" dirty="0">
                <a:solidFill>
                  <a:srgbClr val="333333"/>
                </a:solidFill>
                <a:effectLst/>
                <a:latin typeface="微軟正黑體" panose="020B0604030504040204" pitchFamily="34" charset="-120"/>
                <a:ea typeface="微軟正黑體" panose="020B0604030504040204" pitchFamily="34" charset="-120"/>
              </a:rPr>
              <a:t>繞到</a:t>
            </a:r>
            <a:r>
              <a:rPr lang="en-US" altLang="zh-TW" sz="2800" i="0" dirty="0">
                <a:solidFill>
                  <a:srgbClr val="333333"/>
                </a:solidFill>
                <a:effectLst/>
                <a:latin typeface="微軟正黑體" panose="020B0604030504040204" pitchFamily="34" charset="-120"/>
                <a:ea typeface="微軟正黑體" panose="020B0604030504040204" pitchFamily="34" charset="-120"/>
              </a:rPr>
              <a:t>open point</a:t>
            </a:r>
            <a:r>
              <a:rPr lang="zh-TW" altLang="en-US" sz="2800" i="0" dirty="0">
                <a:solidFill>
                  <a:srgbClr val="333333"/>
                </a:solidFill>
                <a:effectLst/>
                <a:latin typeface="微軟正黑體" panose="020B0604030504040204" pitchFamily="34" charset="-120"/>
                <a:ea typeface="微軟正黑體" panose="020B0604030504040204" pitchFamily="34" charset="-120"/>
              </a:rPr>
              <a:t>的困難度</a:t>
            </a:r>
            <a:r>
              <a:rPr lang="en-US" altLang="zh-TW" sz="2800" i="0" dirty="0">
                <a:solidFill>
                  <a:srgbClr val="333333"/>
                </a:solidFill>
                <a:effectLst/>
                <a:latin typeface="Calibri Light (標題)"/>
              </a:rPr>
              <a:t>)</a:t>
            </a:r>
            <a:endParaRPr lang="zh-TW" altLang="en-US" dirty="0">
              <a:latin typeface="Calibri Light (標題)"/>
            </a:endParaRPr>
          </a:p>
        </p:txBody>
      </p:sp>
      <p:sp>
        <p:nvSpPr>
          <p:cNvPr id="4" name="投影片編號版面配置區 3">
            <a:extLst>
              <a:ext uri="{FF2B5EF4-FFF2-40B4-BE49-F238E27FC236}">
                <a16:creationId xmlns:a16="http://schemas.microsoft.com/office/drawing/2014/main" id="{5A775EE5-8F3A-609A-678D-67B638ADC420}"/>
              </a:ext>
            </a:extLst>
          </p:cNvPr>
          <p:cNvSpPr>
            <a:spLocks noGrp="1"/>
          </p:cNvSpPr>
          <p:nvPr>
            <p:ph type="sldNum" sz="quarter" idx="12"/>
          </p:nvPr>
        </p:nvSpPr>
        <p:spPr/>
        <p:txBody>
          <a:bodyPr/>
          <a:lstStyle/>
          <a:p>
            <a:fld id="{DEA5380F-B628-4BF3-BFEB-DE30B36C50B6}" type="slidenum">
              <a:rPr lang="zh-TW" altLang="en-US" smtClean="0"/>
              <a:t>28</a:t>
            </a:fld>
            <a:endParaRPr lang="zh-TW" altLang="en-US"/>
          </a:p>
        </p:txBody>
      </p:sp>
      <p:pic>
        <p:nvPicPr>
          <p:cNvPr id="8" name="圖片 7">
            <a:extLst>
              <a:ext uri="{FF2B5EF4-FFF2-40B4-BE49-F238E27FC236}">
                <a16:creationId xmlns:a16="http://schemas.microsoft.com/office/drawing/2014/main" id="{EBC92D07-C292-9B04-D07F-5ABFFB6E8509}"/>
              </a:ext>
            </a:extLst>
          </p:cNvPr>
          <p:cNvPicPr>
            <a:picLocks noChangeAspect="1"/>
          </p:cNvPicPr>
          <p:nvPr/>
        </p:nvPicPr>
        <p:blipFill>
          <a:blip r:embed="rId2"/>
          <a:stretch>
            <a:fillRect/>
          </a:stretch>
        </p:blipFill>
        <p:spPr>
          <a:xfrm>
            <a:off x="332389" y="2296473"/>
            <a:ext cx="11859611" cy="3454091"/>
          </a:xfrm>
          <a:prstGeom prst="rect">
            <a:avLst/>
          </a:prstGeom>
        </p:spPr>
      </p:pic>
    </p:spTree>
    <p:extLst>
      <p:ext uri="{BB962C8B-B14F-4D97-AF65-F5344CB8AC3E}">
        <p14:creationId xmlns:p14="http://schemas.microsoft.com/office/powerpoint/2010/main" val="179830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6" name="投影片編號版面配置區 5">
            <a:extLst>
              <a:ext uri="{FF2B5EF4-FFF2-40B4-BE49-F238E27FC236}">
                <a16:creationId xmlns:a16="http://schemas.microsoft.com/office/drawing/2014/main" id="{CD5B9CAC-4C63-960A-A169-1221732461F0}"/>
              </a:ext>
            </a:extLst>
          </p:cNvPr>
          <p:cNvSpPr>
            <a:spLocks noGrp="1"/>
          </p:cNvSpPr>
          <p:nvPr>
            <p:ph type="sldNum" sz="quarter" idx="12"/>
          </p:nvPr>
        </p:nvSpPr>
        <p:spPr/>
        <p:txBody>
          <a:bodyPr/>
          <a:lstStyle/>
          <a:p>
            <a:fld id="{DEA5380F-B628-4BF3-BFEB-DE30B36C50B6}" type="slidenum">
              <a:rPr lang="zh-TW" altLang="en-US" smtClean="0"/>
              <a:t>2</a:t>
            </a:fld>
            <a:endParaRPr lang="zh-TW" altLang="en-US"/>
          </a:p>
        </p:txBody>
      </p:sp>
    </p:spTree>
    <p:extLst>
      <p:ext uri="{BB962C8B-B14F-4D97-AF65-F5344CB8AC3E}">
        <p14:creationId xmlns:p14="http://schemas.microsoft.com/office/powerpoint/2010/main" val="4091804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87352-6B58-F204-477E-08FDFB36DFB9}"/>
              </a:ext>
            </a:extLst>
          </p:cNvPr>
          <p:cNvSpPr>
            <a:spLocks noGrp="1"/>
          </p:cNvSpPr>
          <p:nvPr>
            <p:ph type="title"/>
          </p:nvPr>
        </p:nvSpPr>
        <p:spPr/>
        <p:txBody>
          <a:bodyPr/>
          <a:lstStyle/>
          <a:p>
            <a:r>
              <a:rPr lang="en-US" altLang="zh-TW" dirty="0"/>
              <a:t>Net Blockage : Same Layer Blockage</a:t>
            </a:r>
            <a:endParaRPr lang="zh-TW" altLang="en-US" dirty="0"/>
          </a:p>
        </p:txBody>
      </p:sp>
      <p:pic>
        <p:nvPicPr>
          <p:cNvPr id="8" name="內容版面配置區 7">
            <a:extLst>
              <a:ext uri="{FF2B5EF4-FFF2-40B4-BE49-F238E27FC236}">
                <a16:creationId xmlns:a16="http://schemas.microsoft.com/office/drawing/2014/main" id="{46F236DA-AFBD-9F08-C78E-0D01A79F180B}"/>
              </a:ext>
            </a:extLst>
          </p:cNvPr>
          <p:cNvPicPr>
            <a:picLocks noGrp="1" noChangeAspect="1"/>
          </p:cNvPicPr>
          <p:nvPr>
            <p:ph idx="1"/>
          </p:nvPr>
        </p:nvPicPr>
        <p:blipFill>
          <a:blip r:embed="rId2"/>
          <a:stretch>
            <a:fillRect/>
          </a:stretch>
        </p:blipFill>
        <p:spPr>
          <a:xfrm>
            <a:off x="547992" y="1934255"/>
            <a:ext cx="11273816" cy="4558620"/>
          </a:xfrm>
        </p:spPr>
      </p:pic>
      <p:sp>
        <p:nvSpPr>
          <p:cNvPr id="4" name="投影片編號版面配置區 3">
            <a:extLst>
              <a:ext uri="{FF2B5EF4-FFF2-40B4-BE49-F238E27FC236}">
                <a16:creationId xmlns:a16="http://schemas.microsoft.com/office/drawing/2014/main" id="{33038913-56BD-2E67-FB90-16139AD80776}"/>
              </a:ext>
            </a:extLst>
          </p:cNvPr>
          <p:cNvSpPr>
            <a:spLocks noGrp="1"/>
          </p:cNvSpPr>
          <p:nvPr>
            <p:ph type="sldNum" sz="quarter" idx="12"/>
          </p:nvPr>
        </p:nvSpPr>
        <p:spPr/>
        <p:txBody>
          <a:bodyPr/>
          <a:lstStyle/>
          <a:p>
            <a:fld id="{DEA5380F-B628-4BF3-BFEB-DE30B36C50B6}" type="slidenum">
              <a:rPr lang="zh-TW" altLang="en-US" smtClean="0"/>
              <a:t>29</a:t>
            </a:fld>
            <a:endParaRPr lang="zh-TW" altLang="en-US"/>
          </a:p>
        </p:txBody>
      </p:sp>
      <p:pic>
        <p:nvPicPr>
          <p:cNvPr id="10" name="圖片 9">
            <a:extLst>
              <a:ext uri="{FF2B5EF4-FFF2-40B4-BE49-F238E27FC236}">
                <a16:creationId xmlns:a16="http://schemas.microsoft.com/office/drawing/2014/main" id="{589E681A-D491-0876-E0FA-E1A079AB684B}"/>
              </a:ext>
            </a:extLst>
          </p:cNvPr>
          <p:cNvPicPr>
            <a:picLocks noChangeAspect="1"/>
          </p:cNvPicPr>
          <p:nvPr/>
        </p:nvPicPr>
        <p:blipFill>
          <a:blip r:embed="rId3"/>
          <a:stretch>
            <a:fillRect/>
          </a:stretch>
        </p:blipFill>
        <p:spPr>
          <a:xfrm>
            <a:off x="8973924" y="461776"/>
            <a:ext cx="3057952" cy="1343212"/>
          </a:xfrm>
          <a:prstGeom prst="rect">
            <a:avLst/>
          </a:prstGeom>
        </p:spPr>
      </p:pic>
    </p:spTree>
    <p:extLst>
      <p:ext uri="{BB962C8B-B14F-4D97-AF65-F5344CB8AC3E}">
        <p14:creationId xmlns:p14="http://schemas.microsoft.com/office/powerpoint/2010/main" val="875251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87352-6B58-F204-477E-08FDFB36DFB9}"/>
              </a:ext>
            </a:extLst>
          </p:cNvPr>
          <p:cNvSpPr>
            <a:spLocks noGrp="1"/>
          </p:cNvSpPr>
          <p:nvPr>
            <p:ph type="title"/>
          </p:nvPr>
        </p:nvSpPr>
        <p:spPr/>
        <p:txBody>
          <a:bodyPr/>
          <a:lstStyle/>
          <a:p>
            <a:r>
              <a:rPr lang="en-US" altLang="zh-TW" dirty="0"/>
              <a:t>Net Blockage : Adjacent Layer </a:t>
            </a:r>
            <a:endParaRPr lang="zh-TW" altLang="en-US" dirty="0"/>
          </a:p>
        </p:txBody>
      </p:sp>
      <p:sp>
        <p:nvSpPr>
          <p:cNvPr id="4" name="投影片編號版面配置區 3">
            <a:extLst>
              <a:ext uri="{FF2B5EF4-FFF2-40B4-BE49-F238E27FC236}">
                <a16:creationId xmlns:a16="http://schemas.microsoft.com/office/drawing/2014/main" id="{33038913-56BD-2E67-FB90-16139AD80776}"/>
              </a:ext>
            </a:extLst>
          </p:cNvPr>
          <p:cNvSpPr>
            <a:spLocks noGrp="1"/>
          </p:cNvSpPr>
          <p:nvPr>
            <p:ph type="sldNum" sz="quarter" idx="12"/>
          </p:nvPr>
        </p:nvSpPr>
        <p:spPr/>
        <p:txBody>
          <a:bodyPr/>
          <a:lstStyle/>
          <a:p>
            <a:fld id="{DEA5380F-B628-4BF3-BFEB-DE30B36C50B6}" type="slidenum">
              <a:rPr lang="zh-TW" altLang="en-US" smtClean="0"/>
              <a:t>30</a:t>
            </a:fld>
            <a:endParaRPr lang="zh-TW" altLang="en-US"/>
          </a:p>
        </p:txBody>
      </p:sp>
      <p:pic>
        <p:nvPicPr>
          <p:cNvPr id="5" name="圖片 4">
            <a:extLst>
              <a:ext uri="{FF2B5EF4-FFF2-40B4-BE49-F238E27FC236}">
                <a16:creationId xmlns:a16="http://schemas.microsoft.com/office/drawing/2014/main" id="{23C0C0B1-EDFE-08AE-0A27-71BE12E273F6}"/>
              </a:ext>
            </a:extLst>
          </p:cNvPr>
          <p:cNvPicPr>
            <a:picLocks noChangeAspect="1"/>
          </p:cNvPicPr>
          <p:nvPr/>
        </p:nvPicPr>
        <p:blipFill>
          <a:blip r:embed="rId2"/>
          <a:stretch>
            <a:fillRect/>
          </a:stretch>
        </p:blipFill>
        <p:spPr>
          <a:xfrm>
            <a:off x="8105498" y="380092"/>
            <a:ext cx="3716310" cy="1325563"/>
          </a:xfrm>
          <a:prstGeom prst="rect">
            <a:avLst/>
          </a:prstGeom>
        </p:spPr>
      </p:pic>
      <p:pic>
        <p:nvPicPr>
          <p:cNvPr id="11" name="圖片 10">
            <a:extLst>
              <a:ext uri="{FF2B5EF4-FFF2-40B4-BE49-F238E27FC236}">
                <a16:creationId xmlns:a16="http://schemas.microsoft.com/office/drawing/2014/main" id="{AE104038-D4D9-59B7-D449-469F440ECA34}"/>
              </a:ext>
            </a:extLst>
          </p:cNvPr>
          <p:cNvPicPr>
            <a:picLocks noChangeAspect="1"/>
          </p:cNvPicPr>
          <p:nvPr/>
        </p:nvPicPr>
        <p:blipFill>
          <a:blip r:embed="rId3"/>
          <a:stretch>
            <a:fillRect/>
          </a:stretch>
        </p:blipFill>
        <p:spPr>
          <a:xfrm>
            <a:off x="319306" y="2381114"/>
            <a:ext cx="11553388" cy="3625986"/>
          </a:xfrm>
          <a:prstGeom prst="rect">
            <a:avLst/>
          </a:prstGeom>
        </p:spPr>
      </p:pic>
    </p:spTree>
    <p:extLst>
      <p:ext uri="{BB962C8B-B14F-4D97-AF65-F5344CB8AC3E}">
        <p14:creationId xmlns:p14="http://schemas.microsoft.com/office/powerpoint/2010/main" val="1143018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E87352-6B58-F204-477E-08FDFB36DFB9}"/>
              </a:ext>
            </a:extLst>
          </p:cNvPr>
          <p:cNvSpPr>
            <a:spLocks noGrp="1"/>
          </p:cNvSpPr>
          <p:nvPr>
            <p:ph type="title"/>
          </p:nvPr>
        </p:nvSpPr>
        <p:spPr/>
        <p:txBody>
          <a:bodyPr/>
          <a:lstStyle/>
          <a:p>
            <a:r>
              <a:rPr lang="en-US" altLang="zh-TW" dirty="0"/>
              <a:t>Net Blockage : Overall Net Blockage</a:t>
            </a:r>
            <a:endParaRPr lang="zh-TW" altLang="en-US" dirty="0"/>
          </a:p>
        </p:txBody>
      </p:sp>
      <p:sp>
        <p:nvSpPr>
          <p:cNvPr id="4" name="投影片編號版面配置區 3">
            <a:extLst>
              <a:ext uri="{FF2B5EF4-FFF2-40B4-BE49-F238E27FC236}">
                <a16:creationId xmlns:a16="http://schemas.microsoft.com/office/drawing/2014/main" id="{33038913-56BD-2E67-FB90-16139AD80776}"/>
              </a:ext>
            </a:extLst>
          </p:cNvPr>
          <p:cNvSpPr>
            <a:spLocks noGrp="1"/>
          </p:cNvSpPr>
          <p:nvPr>
            <p:ph type="sldNum" sz="quarter" idx="12"/>
          </p:nvPr>
        </p:nvSpPr>
        <p:spPr/>
        <p:txBody>
          <a:bodyPr/>
          <a:lstStyle/>
          <a:p>
            <a:fld id="{DEA5380F-B628-4BF3-BFEB-DE30B36C50B6}" type="slidenum">
              <a:rPr lang="zh-TW" altLang="en-US" smtClean="0"/>
              <a:t>31</a:t>
            </a:fld>
            <a:endParaRPr lang="zh-TW" altLang="en-US"/>
          </a:p>
        </p:txBody>
      </p:sp>
      <p:pic>
        <p:nvPicPr>
          <p:cNvPr id="6" name="圖片 5">
            <a:extLst>
              <a:ext uri="{FF2B5EF4-FFF2-40B4-BE49-F238E27FC236}">
                <a16:creationId xmlns:a16="http://schemas.microsoft.com/office/drawing/2014/main" id="{61E819D5-C1DD-7272-9C24-7D497A1825F5}"/>
              </a:ext>
            </a:extLst>
          </p:cNvPr>
          <p:cNvPicPr>
            <a:picLocks noChangeAspect="1"/>
          </p:cNvPicPr>
          <p:nvPr/>
        </p:nvPicPr>
        <p:blipFill>
          <a:blip r:embed="rId2"/>
          <a:stretch>
            <a:fillRect/>
          </a:stretch>
        </p:blipFill>
        <p:spPr>
          <a:xfrm>
            <a:off x="2435072" y="1771253"/>
            <a:ext cx="7321856" cy="4504532"/>
          </a:xfrm>
          <a:prstGeom prst="rect">
            <a:avLst/>
          </a:prstGeom>
        </p:spPr>
      </p:pic>
    </p:spTree>
    <p:extLst>
      <p:ext uri="{BB962C8B-B14F-4D97-AF65-F5344CB8AC3E}">
        <p14:creationId xmlns:p14="http://schemas.microsoft.com/office/powerpoint/2010/main" val="4275737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D1430-FCAE-55EC-A3C1-2779F31F8DEB}"/>
              </a:ext>
            </a:extLst>
          </p:cNvPr>
          <p:cNvSpPr>
            <a:spLocks noGrp="1"/>
          </p:cNvSpPr>
          <p:nvPr>
            <p:ph type="title"/>
          </p:nvPr>
        </p:nvSpPr>
        <p:spPr/>
        <p:txBody>
          <a:bodyPr>
            <a:normAutofit/>
          </a:bodyPr>
          <a:lstStyle/>
          <a:p>
            <a:r>
              <a:rPr lang="en-US" altLang="zh-TW" dirty="0">
                <a:latin typeface="Calibri Light (標題)"/>
              </a:rPr>
              <a:t>GDSII-Score : </a:t>
            </a:r>
            <a:r>
              <a:rPr lang="en-US" altLang="zh-TW" b="1" i="0" dirty="0">
                <a:solidFill>
                  <a:srgbClr val="333333"/>
                </a:solidFill>
                <a:effectLst/>
                <a:latin typeface="Calibri Light (標題)"/>
              </a:rPr>
              <a:t>Routing Distance</a:t>
            </a:r>
            <a:br>
              <a:rPr lang="en-US" altLang="zh-TW" b="1" i="0" dirty="0">
                <a:solidFill>
                  <a:srgbClr val="333333"/>
                </a:solidFill>
                <a:effectLst/>
                <a:latin typeface="Calibri Light (標題)"/>
              </a:rPr>
            </a:br>
            <a:r>
              <a:rPr lang="en-US" altLang="zh-TW" b="1" i="0" dirty="0">
                <a:solidFill>
                  <a:srgbClr val="333333"/>
                </a:solidFill>
                <a:effectLst/>
                <a:latin typeface="Calibri Light (標題)"/>
              </a:rPr>
              <a:t>                        </a:t>
            </a:r>
            <a:r>
              <a:rPr lang="en-US" altLang="zh-TW" sz="2800" i="0" dirty="0">
                <a:solidFill>
                  <a:srgbClr val="333333"/>
                </a:solidFill>
                <a:effectLst/>
                <a:latin typeface="Calibri Light (標題)"/>
              </a:rPr>
              <a:t>(</a:t>
            </a:r>
            <a:r>
              <a:rPr lang="zh-TW" altLang="en-US" sz="2800" i="0" dirty="0">
                <a:solidFill>
                  <a:srgbClr val="333333"/>
                </a:solidFill>
                <a:effectLst/>
                <a:latin typeface="微軟正黑體" panose="020B0604030504040204" pitchFamily="34" charset="-120"/>
                <a:ea typeface="微軟正黑體" panose="020B0604030504040204" pitchFamily="34" charset="-120"/>
              </a:rPr>
              <a:t>考量讓</a:t>
            </a:r>
            <a:r>
              <a:rPr lang="en-US" altLang="zh-TW" sz="2800" i="0" dirty="0">
                <a:solidFill>
                  <a:srgbClr val="333333"/>
                </a:solidFill>
                <a:effectLst/>
                <a:latin typeface="微軟正黑體" panose="020B0604030504040204" pitchFamily="34" charset="-120"/>
                <a:ea typeface="微軟正黑體" panose="020B0604030504040204" pitchFamily="34" charset="-120"/>
              </a:rPr>
              <a:t>HT</a:t>
            </a:r>
            <a:r>
              <a:rPr lang="zh-TW" altLang="en-US" sz="2800" i="0" dirty="0">
                <a:solidFill>
                  <a:srgbClr val="333333"/>
                </a:solidFill>
                <a:effectLst/>
                <a:latin typeface="微軟正黑體" panose="020B0604030504040204" pitchFamily="34" charset="-120"/>
                <a:ea typeface="微軟正黑體" panose="020B0604030504040204" pitchFamily="34" charset="-120"/>
              </a:rPr>
              <a:t>符合</a:t>
            </a:r>
            <a:r>
              <a:rPr lang="en-US" altLang="zh-TW" sz="2800" i="0" dirty="0">
                <a:solidFill>
                  <a:srgbClr val="333333"/>
                </a:solidFill>
                <a:effectLst/>
                <a:latin typeface="微軟正黑體" panose="020B0604030504040204" pitchFamily="34" charset="-120"/>
                <a:ea typeface="微軟正黑體" panose="020B0604030504040204" pitchFamily="34" charset="-120"/>
              </a:rPr>
              <a:t>timing constraint</a:t>
            </a:r>
            <a:r>
              <a:rPr lang="zh-TW" altLang="en-US" sz="2800" i="0" dirty="0">
                <a:solidFill>
                  <a:srgbClr val="333333"/>
                </a:solidFill>
                <a:effectLst/>
                <a:latin typeface="微軟正黑體" panose="020B0604030504040204" pitchFamily="34" charset="-120"/>
                <a:ea typeface="微軟正黑體" panose="020B0604030504040204" pitchFamily="34" charset="-120"/>
              </a:rPr>
              <a:t>的困難度</a:t>
            </a:r>
            <a:r>
              <a:rPr lang="en-US" altLang="zh-TW" sz="2800" i="0" dirty="0">
                <a:solidFill>
                  <a:srgbClr val="333333"/>
                </a:solidFill>
                <a:effectLst/>
                <a:latin typeface="Calibri Light (標題)"/>
              </a:rPr>
              <a:t>)</a:t>
            </a:r>
            <a:endParaRPr lang="zh-TW" altLang="en-US" dirty="0"/>
          </a:p>
        </p:txBody>
      </p:sp>
      <p:pic>
        <p:nvPicPr>
          <p:cNvPr id="6" name="內容版面配置區 5">
            <a:extLst>
              <a:ext uri="{FF2B5EF4-FFF2-40B4-BE49-F238E27FC236}">
                <a16:creationId xmlns:a16="http://schemas.microsoft.com/office/drawing/2014/main" id="{8AF005F5-4835-4150-ABCA-779D3AE073D8}"/>
              </a:ext>
            </a:extLst>
          </p:cNvPr>
          <p:cNvPicPr>
            <a:picLocks noGrp="1" noChangeAspect="1"/>
          </p:cNvPicPr>
          <p:nvPr>
            <p:ph idx="1"/>
          </p:nvPr>
        </p:nvPicPr>
        <p:blipFill rotWithShape="1">
          <a:blip r:embed="rId2"/>
          <a:srcRect b="58392"/>
          <a:stretch/>
        </p:blipFill>
        <p:spPr>
          <a:xfrm>
            <a:off x="607301" y="2633118"/>
            <a:ext cx="10977398" cy="3119981"/>
          </a:xfrm>
        </p:spPr>
      </p:pic>
      <p:sp>
        <p:nvSpPr>
          <p:cNvPr id="4" name="投影片編號版面配置區 3">
            <a:extLst>
              <a:ext uri="{FF2B5EF4-FFF2-40B4-BE49-F238E27FC236}">
                <a16:creationId xmlns:a16="http://schemas.microsoft.com/office/drawing/2014/main" id="{E0ABDF41-683E-1631-6354-D95DDB2561BE}"/>
              </a:ext>
            </a:extLst>
          </p:cNvPr>
          <p:cNvSpPr>
            <a:spLocks noGrp="1"/>
          </p:cNvSpPr>
          <p:nvPr>
            <p:ph type="sldNum" sz="quarter" idx="12"/>
          </p:nvPr>
        </p:nvSpPr>
        <p:spPr/>
        <p:txBody>
          <a:bodyPr/>
          <a:lstStyle/>
          <a:p>
            <a:fld id="{DEA5380F-B628-4BF3-BFEB-DE30B36C50B6}" type="slidenum">
              <a:rPr lang="zh-TW" altLang="en-US" smtClean="0"/>
              <a:t>32</a:t>
            </a:fld>
            <a:endParaRPr lang="zh-TW" altLang="en-US"/>
          </a:p>
        </p:txBody>
      </p:sp>
    </p:spTree>
    <p:extLst>
      <p:ext uri="{BB962C8B-B14F-4D97-AF65-F5344CB8AC3E}">
        <p14:creationId xmlns:p14="http://schemas.microsoft.com/office/powerpoint/2010/main" val="1315970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DD1430-FCAE-55EC-A3C1-2779F31F8DEB}"/>
              </a:ext>
            </a:extLst>
          </p:cNvPr>
          <p:cNvSpPr>
            <a:spLocks noGrp="1"/>
          </p:cNvSpPr>
          <p:nvPr>
            <p:ph type="title"/>
          </p:nvPr>
        </p:nvSpPr>
        <p:spPr/>
        <p:txBody>
          <a:bodyPr>
            <a:normAutofit/>
          </a:bodyPr>
          <a:lstStyle/>
          <a:p>
            <a:r>
              <a:rPr lang="en-US" altLang="zh-TW" dirty="0">
                <a:latin typeface="Calibri Light (標題)"/>
              </a:rPr>
              <a:t>GDSII-Score : </a:t>
            </a:r>
            <a:r>
              <a:rPr lang="en-US" altLang="zh-TW" b="1" i="0" dirty="0">
                <a:solidFill>
                  <a:srgbClr val="333333"/>
                </a:solidFill>
                <a:effectLst/>
                <a:latin typeface="Calibri Light (標題)"/>
              </a:rPr>
              <a:t>Routing Distance</a:t>
            </a:r>
            <a:br>
              <a:rPr lang="en-US" altLang="zh-TW" b="1" i="0" dirty="0">
                <a:solidFill>
                  <a:srgbClr val="333333"/>
                </a:solidFill>
                <a:effectLst/>
                <a:latin typeface="Calibri Light (標題)"/>
              </a:rPr>
            </a:br>
            <a:r>
              <a:rPr lang="en-US" altLang="zh-TW" b="1" i="0" dirty="0">
                <a:solidFill>
                  <a:srgbClr val="333333"/>
                </a:solidFill>
                <a:effectLst/>
                <a:latin typeface="Calibri Light (標題)"/>
              </a:rPr>
              <a:t>                        </a:t>
            </a:r>
            <a:r>
              <a:rPr lang="en-US" altLang="zh-TW" sz="2800" i="0" dirty="0">
                <a:solidFill>
                  <a:srgbClr val="333333"/>
                </a:solidFill>
                <a:effectLst/>
                <a:latin typeface="Calibri Light (標題)"/>
              </a:rPr>
              <a:t>(</a:t>
            </a:r>
            <a:r>
              <a:rPr lang="zh-TW" altLang="en-US" sz="2800" i="0" dirty="0">
                <a:solidFill>
                  <a:srgbClr val="333333"/>
                </a:solidFill>
                <a:effectLst/>
                <a:latin typeface="微軟正黑體" panose="020B0604030504040204" pitchFamily="34" charset="-120"/>
                <a:ea typeface="微軟正黑體" panose="020B0604030504040204" pitchFamily="34" charset="-120"/>
              </a:rPr>
              <a:t>考量讓</a:t>
            </a:r>
            <a:r>
              <a:rPr lang="en-US" altLang="zh-TW" sz="2800" i="0" dirty="0">
                <a:solidFill>
                  <a:srgbClr val="333333"/>
                </a:solidFill>
                <a:effectLst/>
                <a:latin typeface="微軟正黑體" panose="020B0604030504040204" pitchFamily="34" charset="-120"/>
                <a:ea typeface="微軟正黑體" panose="020B0604030504040204" pitchFamily="34" charset="-120"/>
              </a:rPr>
              <a:t>HT</a:t>
            </a:r>
            <a:r>
              <a:rPr lang="zh-TW" altLang="en-US" sz="2800" i="0" dirty="0">
                <a:solidFill>
                  <a:srgbClr val="333333"/>
                </a:solidFill>
                <a:effectLst/>
                <a:latin typeface="微軟正黑體" panose="020B0604030504040204" pitchFamily="34" charset="-120"/>
                <a:ea typeface="微軟正黑體" panose="020B0604030504040204" pitchFamily="34" charset="-120"/>
              </a:rPr>
              <a:t>符合</a:t>
            </a:r>
            <a:r>
              <a:rPr lang="en-US" altLang="zh-TW" sz="2800" i="0" dirty="0">
                <a:solidFill>
                  <a:srgbClr val="333333"/>
                </a:solidFill>
                <a:effectLst/>
                <a:latin typeface="微軟正黑體" panose="020B0604030504040204" pitchFamily="34" charset="-120"/>
                <a:ea typeface="微軟正黑體" panose="020B0604030504040204" pitchFamily="34" charset="-120"/>
              </a:rPr>
              <a:t>timing constraint</a:t>
            </a:r>
            <a:r>
              <a:rPr lang="zh-TW" altLang="en-US" sz="2800" i="0" dirty="0">
                <a:solidFill>
                  <a:srgbClr val="333333"/>
                </a:solidFill>
                <a:effectLst/>
                <a:latin typeface="微軟正黑體" panose="020B0604030504040204" pitchFamily="34" charset="-120"/>
                <a:ea typeface="微軟正黑體" panose="020B0604030504040204" pitchFamily="34" charset="-120"/>
              </a:rPr>
              <a:t>的困難度</a:t>
            </a:r>
            <a:r>
              <a:rPr lang="en-US" altLang="zh-TW" sz="2800" i="0" dirty="0">
                <a:solidFill>
                  <a:srgbClr val="333333"/>
                </a:solidFill>
                <a:effectLst/>
                <a:latin typeface="Calibri Light (標題)"/>
              </a:rPr>
              <a:t>)</a:t>
            </a:r>
            <a:endParaRPr lang="zh-TW" altLang="en-US" dirty="0"/>
          </a:p>
        </p:txBody>
      </p:sp>
      <p:sp>
        <p:nvSpPr>
          <p:cNvPr id="4" name="投影片編號版面配置區 3">
            <a:extLst>
              <a:ext uri="{FF2B5EF4-FFF2-40B4-BE49-F238E27FC236}">
                <a16:creationId xmlns:a16="http://schemas.microsoft.com/office/drawing/2014/main" id="{E0ABDF41-683E-1631-6354-D95DDB2561BE}"/>
              </a:ext>
            </a:extLst>
          </p:cNvPr>
          <p:cNvSpPr>
            <a:spLocks noGrp="1"/>
          </p:cNvSpPr>
          <p:nvPr>
            <p:ph type="sldNum" sz="quarter" idx="12"/>
          </p:nvPr>
        </p:nvSpPr>
        <p:spPr/>
        <p:txBody>
          <a:bodyPr/>
          <a:lstStyle/>
          <a:p>
            <a:fld id="{DEA5380F-B628-4BF3-BFEB-DE30B36C50B6}" type="slidenum">
              <a:rPr lang="zh-TW" altLang="en-US" smtClean="0"/>
              <a:t>33</a:t>
            </a:fld>
            <a:endParaRPr lang="zh-TW" altLang="en-US"/>
          </a:p>
        </p:txBody>
      </p:sp>
      <p:pic>
        <p:nvPicPr>
          <p:cNvPr id="8" name="圖片 7">
            <a:extLst>
              <a:ext uri="{FF2B5EF4-FFF2-40B4-BE49-F238E27FC236}">
                <a16:creationId xmlns:a16="http://schemas.microsoft.com/office/drawing/2014/main" id="{2A9F11B5-BEE0-18AF-4BAA-9A076BB84C81}"/>
              </a:ext>
            </a:extLst>
          </p:cNvPr>
          <p:cNvPicPr>
            <a:picLocks noChangeAspect="1"/>
          </p:cNvPicPr>
          <p:nvPr/>
        </p:nvPicPr>
        <p:blipFill>
          <a:blip r:embed="rId2"/>
          <a:stretch>
            <a:fillRect/>
          </a:stretch>
        </p:blipFill>
        <p:spPr>
          <a:xfrm>
            <a:off x="1330611" y="2352552"/>
            <a:ext cx="9530778" cy="4003798"/>
          </a:xfrm>
          <a:prstGeom prst="rect">
            <a:avLst/>
          </a:prstGeom>
        </p:spPr>
      </p:pic>
    </p:spTree>
    <p:extLst>
      <p:ext uri="{BB962C8B-B14F-4D97-AF65-F5344CB8AC3E}">
        <p14:creationId xmlns:p14="http://schemas.microsoft.com/office/powerpoint/2010/main" val="61027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34</a:t>
            </a:fld>
            <a:endParaRPr lang="zh-TW" altLang="en-US"/>
          </a:p>
        </p:txBody>
      </p:sp>
    </p:spTree>
    <p:extLst>
      <p:ext uri="{BB962C8B-B14F-4D97-AF65-F5344CB8AC3E}">
        <p14:creationId xmlns:p14="http://schemas.microsoft.com/office/powerpoint/2010/main" val="4136558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pic>
        <p:nvPicPr>
          <p:cNvPr id="6" name="內容版面配置區 5">
            <a:extLst>
              <a:ext uri="{FF2B5EF4-FFF2-40B4-BE49-F238E27FC236}">
                <a16:creationId xmlns:a16="http://schemas.microsoft.com/office/drawing/2014/main" id="{EE37B67D-7E3A-A520-682A-926E365569F1}"/>
              </a:ext>
            </a:extLst>
          </p:cNvPr>
          <p:cNvPicPr>
            <a:picLocks noGrp="1" noChangeAspect="1"/>
          </p:cNvPicPr>
          <p:nvPr>
            <p:ph idx="1"/>
          </p:nvPr>
        </p:nvPicPr>
        <p:blipFill>
          <a:blip r:embed="rId2"/>
          <a:stretch>
            <a:fillRect/>
          </a:stretch>
        </p:blipFill>
        <p:spPr>
          <a:xfrm>
            <a:off x="1238557" y="2472873"/>
            <a:ext cx="9714885" cy="3101291"/>
          </a:xfrm>
        </p:spPr>
      </p:pic>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35</a:t>
            </a:fld>
            <a:endParaRPr lang="zh-TW" altLang="en-US"/>
          </a:p>
        </p:txBody>
      </p:sp>
    </p:spTree>
    <p:extLst>
      <p:ext uri="{BB962C8B-B14F-4D97-AF65-F5344CB8AC3E}">
        <p14:creationId xmlns:p14="http://schemas.microsoft.com/office/powerpoint/2010/main" val="192501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36</a:t>
            </a:fld>
            <a:endParaRPr lang="zh-TW" altLang="en-US"/>
          </a:p>
        </p:txBody>
      </p:sp>
      <p:pic>
        <p:nvPicPr>
          <p:cNvPr id="8" name="內容版面配置區 7">
            <a:extLst>
              <a:ext uri="{FF2B5EF4-FFF2-40B4-BE49-F238E27FC236}">
                <a16:creationId xmlns:a16="http://schemas.microsoft.com/office/drawing/2014/main" id="{14C5D78C-90EE-2D37-6D1F-DBB45504B3FF}"/>
              </a:ext>
            </a:extLst>
          </p:cNvPr>
          <p:cNvPicPr>
            <a:picLocks noGrp="1" noChangeAspect="1"/>
          </p:cNvPicPr>
          <p:nvPr>
            <p:ph idx="1"/>
          </p:nvPr>
        </p:nvPicPr>
        <p:blipFill>
          <a:blip r:embed="rId2"/>
          <a:stretch>
            <a:fillRect/>
          </a:stretch>
        </p:blipFill>
        <p:spPr>
          <a:xfrm>
            <a:off x="1333718" y="2137089"/>
            <a:ext cx="10649198" cy="3772859"/>
          </a:xfrm>
        </p:spPr>
      </p:pic>
    </p:spTree>
    <p:extLst>
      <p:ext uri="{BB962C8B-B14F-4D97-AF65-F5344CB8AC3E}">
        <p14:creationId xmlns:p14="http://schemas.microsoft.com/office/powerpoint/2010/main" val="206245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37</a:t>
            </a:fld>
            <a:endParaRPr lang="zh-TW" altLang="en-US"/>
          </a:p>
        </p:txBody>
      </p:sp>
      <p:pic>
        <p:nvPicPr>
          <p:cNvPr id="7" name="圖片 6">
            <a:extLst>
              <a:ext uri="{FF2B5EF4-FFF2-40B4-BE49-F238E27FC236}">
                <a16:creationId xmlns:a16="http://schemas.microsoft.com/office/drawing/2014/main" id="{D5686A60-8622-5691-DC1D-CEBC16BF3942}"/>
              </a:ext>
            </a:extLst>
          </p:cNvPr>
          <p:cNvPicPr>
            <a:picLocks noChangeAspect="1"/>
          </p:cNvPicPr>
          <p:nvPr/>
        </p:nvPicPr>
        <p:blipFill rotWithShape="1">
          <a:blip r:embed="rId2"/>
          <a:srcRect r="17579"/>
          <a:stretch/>
        </p:blipFill>
        <p:spPr>
          <a:xfrm>
            <a:off x="432954" y="2401094"/>
            <a:ext cx="11326092" cy="3301206"/>
          </a:xfrm>
          <a:prstGeom prst="rect">
            <a:avLst/>
          </a:prstGeom>
        </p:spPr>
      </p:pic>
    </p:spTree>
    <p:extLst>
      <p:ext uri="{BB962C8B-B14F-4D97-AF65-F5344CB8AC3E}">
        <p14:creationId xmlns:p14="http://schemas.microsoft.com/office/powerpoint/2010/main" val="6164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38</a:t>
            </a:fld>
            <a:endParaRPr lang="zh-TW" altLang="en-US"/>
          </a:p>
        </p:txBody>
      </p:sp>
      <p:pic>
        <p:nvPicPr>
          <p:cNvPr id="5" name="圖片 4">
            <a:extLst>
              <a:ext uri="{FF2B5EF4-FFF2-40B4-BE49-F238E27FC236}">
                <a16:creationId xmlns:a16="http://schemas.microsoft.com/office/drawing/2014/main" id="{76BE96CE-ECF5-FB52-7E4B-A14DA5D26BE2}"/>
              </a:ext>
            </a:extLst>
          </p:cNvPr>
          <p:cNvPicPr>
            <a:picLocks noChangeAspect="1"/>
          </p:cNvPicPr>
          <p:nvPr/>
        </p:nvPicPr>
        <p:blipFill>
          <a:blip r:embed="rId2"/>
          <a:stretch>
            <a:fillRect/>
          </a:stretch>
        </p:blipFill>
        <p:spPr>
          <a:xfrm>
            <a:off x="285740" y="2458953"/>
            <a:ext cx="11620519" cy="2484522"/>
          </a:xfrm>
          <a:prstGeom prst="rect">
            <a:avLst/>
          </a:prstGeom>
        </p:spPr>
      </p:pic>
    </p:spTree>
    <p:extLst>
      <p:ext uri="{BB962C8B-B14F-4D97-AF65-F5344CB8AC3E}">
        <p14:creationId xmlns:p14="http://schemas.microsoft.com/office/powerpoint/2010/main" val="384171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B53C68-44E2-0601-6A08-87F2509E3650}"/>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73CF1312-2108-DA0F-405E-8DCFE153FDB7}"/>
              </a:ext>
            </a:extLst>
          </p:cNvPr>
          <p:cNvSpPr>
            <a:spLocks noGrp="1"/>
          </p:cNvSpPr>
          <p:nvPr>
            <p:ph idx="1"/>
          </p:nvPr>
        </p:nvSpPr>
        <p:spPr/>
        <p:txBody>
          <a:bodyPr>
            <a:normAutofit fontScale="77500" lnSpcReduction="20000"/>
          </a:bodyPr>
          <a:lstStyle/>
          <a:p>
            <a:pPr>
              <a:lnSpc>
                <a:spcPct val="150000"/>
              </a:lnSpc>
            </a:pP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transistor</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的</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dimension</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隨著製程的進步愈來愈小，在提升</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performance</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以及</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density</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的同時，同樣也降低的可信度</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(trust)</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。可信度的降低是因為</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black box nature of fabricated IC</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。因此我們必須也要保護我們的</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physical design</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endParaRPr lang="en-US" altLang="zh-TW"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這篇</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paper</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提出了一個</a:t>
            </a:r>
            <a:r>
              <a:rPr lang="en-US" altLang="zh-TW"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IC Attack Surface (ICAS)</a:t>
            </a:r>
            <a:r>
              <a:rPr lang="zh-TW" altLang="en-US"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的</a:t>
            </a:r>
            <a:r>
              <a:rPr lang="en-US" altLang="zh-TW"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extensive IC layout security analysis tool</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ICAS</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會藉由考慮各種插入</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trojan</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的方式來評估這個</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physical design</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是否安全。 他的</a:t>
            </a:r>
            <a:r>
              <a:rPr lang="en-US" altLang="zh-TW"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ideal score</a:t>
            </a:r>
            <a:r>
              <a:rPr lang="zh-TW" altLang="en-US"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為</a:t>
            </a:r>
            <a:r>
              <a:rPr lang="en-US" altLang="zh-TW" b="1"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0</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，分數愈低代表會需要花費更多的精力來攻擊這個</a:t>
            </a:r>
            <a:r>
              <a:rPr lang="en-US" altLang="zh-TW"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design</a:t>
            </a:r>
            <a:r>
              <a:rPr lang="zh-TW" altLang="en-US" b="0" i="0" dirty="0">
                <a:solidFill>
                  <a:srgbClr val="333333"/>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347DFC0E-A0AE-ACAE-E381-6AF5E80E5FAB}"/>
              </a:ext>
            </a:extLst>
          </p:cNvPr>
          <p:cNvSpPr>
            <a:spLocks noGrp="1"/>
          </p:cNvSpPr>
          <p:nvPr>
            <p:ph type="sldNum" sz="quarter" idx="12"/>
          </p:nvPr>
        </p:nvSpPr>
        <p:spPr/>
        <p:txBody>
          <a:bodyPr/>
          <a:lstStyle/>
          <a:p>
            <a:fld id="{DEA5380F-B628-4BF3-BFEB-DE30B36C50B6}" type="slidenum">
              <a:rPr lang="zh-TW" altLang="en-US" smtClean="0"/>
              <a:t>3</a:t>
            </a:fld>
            <a:endParaRPr lang="zh-TW" altLang="en-US"/>
          </a:p>
        </p:txBody>
      </p:sp>
    </p:spTree>
    <p:extLst>
      <p:ext uri="{BB962C8B-B14F-4D97-AF65-F5344CB8AC3E}">
        <p14:creationId xmlns:p14="http://schemas.microsoft.com/office/powerpoint/2010/main" val="2564414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39</a:t>
            </a:fld>
            <a:endParaRPr lang="zh-TW" altLang="en-US"/>
          </a:p>
        </p:txBody>
      </p:sp>
      <p:pic>
        <p:nvPicPr>
          <p:cNvPr id="6" name="圖片 5">
            <a:extLst>
              <a:ext uri="{FF2B5EF4-FFF2-40B4-BE49-F238E27FC236}">
                <a16:creationId xmlns:a16="http://schemas.microsoft.com/office/drawing/2014/main" id="{A221BAA9-F755-9C29-42A0-34BC1B157C74}"/>
              </a:ext>
            </a:extLst>
          </p:cNvPr>
          <p:cNvPicPr>
            <a:picLocks noChangeAspect="1"/>
          </p:cNvPicPr>
          <p:nvPr/>
        </p:nvPicPr>
        <p:blipFill>
          <a:blip r:embed="rId2"/>
          <a:stretch>
            <a:fillRect/>
          </a:stretch>
        </p:blipFill>
        <p:spPr>
          <a:xfrm>
            <a:off x="1137587" y="2169969"/>
            <a:ext cx="9916826" cy="2908396"/>
          </a:xfrm>
          <a:prstGeom prst="rect">
            <a:avLst/>
          </a:prstGeom>
        </p:spPr>
      </p:pic>
      <p:pic>
        <p:nvPicPr>
          <p:cNvPr id="12" name="圖片 11">
            <a:extLst>
              <a:ext uri="{FF2B5EF4-FFF2-40B4-BE49-F238E27FC236}">
                <a16:creationId xmlns:a16="http://schemas.microsoft.com/office/drawing/2014/main" id="{C7472EFE-50C7-A9C4-C9F3-6F34F8914CF5}"/>
              </a:ext>
            </a:extLst>
          </p:cNvPr>
          <p:cNvPicPr>
            <a:picLocks noChangeAspect="1"/>
          </p:cNvPicPr>
          <p:nvPr/>
        </p:nvPicPr>
        <p:blipFill>
          <a:blip r:embed="rId3"/>
          <a:stretch>
            <a:fillRect/>
          </a:stretch>
        </p:blipFill>
        <p:spPr>
          <a:xfrm>
            <a:off x="1435560" y="2787434"/>
            <a:ext cx="9320880" cy="2082325"/>
          </a:xfrm>
          <a:prstGeom prst="rect">
            <a:avLst/>
          </a:prstGeom>
        </p:spPr>
      </p:pic>
      <p:pic>
        <p:nvPicPr>
          <p:cNvPr id="10" name="圖片 9">
            <a:extLst>
              <a:ext uri="{FF2B5EF4-FFF2-40B4-BE49-F238E27FC236}">
                <a16:creationId xmlns:a16="http://schemas.microsoft.com/office/drawing/2014/main" id="{526DEF5B-D2A4-12EA-63D2-AEA4FD7A6CD8}"/>
              </a:ext>
            </a:extLst>
          </p:cNvPr>
          <p:cNvPicPr>
            <a:picLocks noChangeAspect="1"/>
          </p:cNvPicPr>
          <p:nvPr/>
        </p:nvPicPr>
        <p:blipFill>
          <a:blip r:embed="rId4"/>
          <a:stretch>
            <a:fillRect/>
          </a:stretch>
        </p:blipFill>
        <p:spPr>
          <a:xfrm>
            <a:off x="1435560" y="2801722"/>
            <a:ext cx="8729119" cy="2773217"/>
          </a:xfrm>
          <a:prstGeom prst="rect">
            <a:avLst/>
          </a:prstGeom>
        </p:spPr>
      </p:pic>
    </p:spTree>
    <p:extLst>
      <p:ext uri="{BB962C8B-B14F-4D97-AF65-F5344CB8AC3E}">
        <p14:creationId xmlns:p14="http://schemas.microsoft.com/office/powerpoint/2010/main" val="18704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40</a:t>
            </a:fld>
            <a:endParaRPr lang="zh-TW" altLang="en-US"/>
          </a:p>
        </p:txBody>
      </p:sp>
      <p:pic>
        <p:nvPicPr>
          <p:cNvPr id="5" name="圖片 4">
            <a:extLst>
              <a:ext uri="{FF2B5EF4-FFF2-40B4-BE49-F238E27FC236}">
                <a16:creationId xmlns:a16="http://schemas.microsoft.com/office/drawing/2014/main" id="{11B0B6EA-6CF7-5571-3C77-A39F6A41AAB2}"/>
              </a:ext>
            </a:extLst>
          </p:cNvPr>
          <p:cNvPicPr>
            <a:picLocks noChangeAspect="1"/>
          </p:cNvPicPr>
          <p:nvPr/>
        </p:nvPicPr>
        <p:blipFill>
          <a:blip r:embed="rId2"/>
          <a:stretch>
            <a:fillRect/>
          </a:stretch>
        </p:blipFill>
        <p:spPr>
          <a:xfrm>
            <a:off x="1508745" y="1865156"/>
            <a:ext cx="9174509" cy="4138213"/>
          </a:xfrm>
          <a:prstGeom prst="rect">
            <a:avLst/>
          </a:prstGeom>
        </p:spPr>
      </p:pic>
    </p:spTree>
    <p:extLst>
      <p:ext uri="{BB962C8B-B14F-4D97-AF65-F5344CB8AC3E}">
        <p14:creationId xmlns:p14="http://schemas.microsoft.com/office/powerpoint/2010/main" val="366445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53E32-0CB3-CF9C-331F-903A3AAD52A9}"/>
              </a:ext>
            </a:extLst>
          </p:cNvPr>
          <p:cNvSpPr>
            <a:spLocks noGrp="1"/>
          </p:cNvSpPr>
          <p:nvPr>
            <p:ph type="title"/>
          </p:nvPr>
        </p:nvSpPr>
        <p:spPr/>
        <p:txBody>
          <a:bodyPr/>
          <a:lstStyle/>
          <a:p>
            <a:r>
              <a:rPr lang="en-US" altLang="zh-TW" dirty="0"/>
              <a:t>Evaluation : Experimental Setup</a:t>
            </a:r>
            <a:endParaRPr lang="zh-TW" altLang="en-US" dirty="0"/>
          </a:p>
        </p:txBody>
      </p:sp>
      <p:sp>
        <p:nvSpPr>
          <p:cNvPr id="4" name="投影片編號版面配置區 3">
            <a:extLst>
              <a:ext uri="{FF2B5EF4-FFF2-40B4-BE49-F238E27FC236}">
                <a16:creationId xmlns:a16="http://schemas.microsoft.com/office/drawing/2014/main" id="{72E58CE0-3FAA-8A6B-F806-2166E1CB4EAC}"/>
              </a:ext>
            </a:extLst>
          </p:cNvPr>
          <p:cNvSpPr>
            <a:spLocks noGrp="1"/>
          </p:cNvSpPr>
          <p:nvPr>
            <p:ph type="sldNum" sz="quarter" idx="12"/>
          </p:nvPr>
        </p:nvSpPr>
        <p:spPr/>
        <p:txBody>
          <a:bodyPr/>
          <a:lstStyle/>
          <a:p>
            <a:fld id="{DEA5380F-B628-4BF3-BFEB-DE30B36C50B6}" type="slidenum">
              <a:rPr lang="zh-TW" altLang="en-US" smtClean="0"/>
              <a:t>41</a:t>
            </a:fld>
            <a:endParaRPr lang="zh-TW" altLang="en-US"/>
          </a:p>
        </p:txBody>
      </p:sp>
      <p:pic>
        <p:nvPicPr>
          <p:cNvPr id="6" name="圖片 5">
            <a:extLst>
              <a:ext uri="{FF2B5EF4-FFF2-40B4-BE49-F238E27FC236}">
                <a16:creationId xmlns:a16="http://schemas.microsoft.com/office/drawing/2014/main" id="{65B6B28A-CBFF-3C05-3996-F548A0219A57}"/>
              </a:ext>
            </a:extLst>
          </p:cNvPr>
          <p:cNvPicPr>
            <a:picLocks noChangeAspect="1"/>
          </p:cNvPicPr>
          <p:nvPr/>
        </p:nvPicPr>
        <p:blipFill>
          <a:blip r:embed="rId2"/>
          <a:stretch>
            <a:fillRect/>
          </a:stretch>
        </p:blipFill>
        <p:spPr>
          <a:xfrm>
            <a:off x="1038451" y="1610801"/>
            <a:ext cx="10115097" cy="2198216"/>
          </a:xfrm>
          <a:prstGeom prst="rect">
            <a:avLst/>
          </a:prstGeom>
        </p:spPr>
      </p:pic>
      <p:pic>
        <p:nvPicPr>
          <p:cNvPr id="8" name="圖片 7">
            <a:extLst>
              <a:ext uri="{FF2B5EF4-FFF2-40B4-BE49-F238E27FC236}">
                <a16:creationId xmlns:a16="http://schemas.microsoft.com/office/drawing/2014/main" id="{BCE3171B-2CA1-3BD7-FC84-D3665128F012}"/>
              </a:ext>
            </a:extLst>
          </p:cNvPr>
          <p:cNvPicPr>
            <a:picLocks noChangeAspect="1"/>
          </p:cNvPicPr>
          <p:nvPr/>
        </p:nvPicPr>
        <p:blipFill>
          <a:blip r:embed="rId3"/>
          <a:stretch>
            <a:fillRect/>
          </a:stretch>
        </p:blipFill>
        <p:spPr>
          <a:xfrm>
            <a:off x="1345801" y="3529122"/>
            <a:ext cx="10349820" cy="1690470"/>
          </a:xfrm>
          <a:prstGeom prst="rect">
            <a:avLst/>
          </a:prstGeom>
        </p:spPr>
      </p:pic>
      <p:pic>
        <p:nvPicPr>
          <p:cNvPr id="10" name="圖片 9">
            <a:extLst>
              <a:ext uri="{FF2B5EF4-FFF2-40B4-BE49-F238E27FC236}">
                <a16:creationId xmlns:a16="http://schemas.microsoft.com/office/drawing/2014/main" id="{A40D8281-3C5D-3B9F-7064-11FEC675716E}"/>
              </a:ext>
            </a:extLst>
          </p:cNvPr>
          <p:cNvPicPr>
            <a:picLocks noChangeAspect="1"/>
          </p:cNvPicPr>
          <p:nvPr/>
        </p:nvPicPr>
        <p:blipFill>
          <a:blip r:embed="rId4"/>
          <a:stretch>
            <a:fillRect/>
          </a:stretch>
        </p:blipFill>
        <p:spPr>
          <a:xfrm>
            <a:off x="1345801" y="4791000"/>
            <a:ext cx="10738265" cy="1930475"/>
          </a:xfrm>
          <a:prstGeom prst="rect">
            <a:avLst/>
          </a:prstGeom>
        </p:spPr>
      </p:pic>
    </p:spTree>
    <p:extLst>
      <p:ext uri="{BB962C8B-B14F-4D97-AF65-F5344CB8AC3E}">
        <p14:creationId xmlns:p14="http://schemas.microsoft.com/office/powerpoint/2010/main" val="10205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E8B8B63-E6F0-3CB3-17F0-23939325DCFB}"/>
              </a:ext>
            </a:extLst>
          </p:cNvPr>
          <p:cNvPicPr>
            <a:picLocks noChangeAspect="1"/>
          </p:cNvPicPr>
          <p:nvPr/>
        </p:nvPicPr>
        <p:blipFill>
          <a:blip r:embed="rId2"/>
          <a:stretch>
            <a:fillRect/>
          </a:stretch>
        </p:blipFill>
        <p:spPr>
          <a:xfrm>
            <a:off x="838200" y="1871220"/>
            <a:ext cx="11293901" cy="3115559"/>
          </a:xfrm>
          <a:prstGeom prst="rect">
            <a:avLst/>
          </a:prstGeom>
        </p:spPr>
      </p:pic>
      <p:pic>
        <p:nvPicPr>
          <p:cNvPr id="8" name="圖片 7">
            <a:extLst>
              <a:ext uri="{FF2B5EF4-FFF2-40B4-BE49-F238E27FC236}">
                <a16:creationId xmlns:a16="http://schemas.microsoft.com/office/drawing/2014/main" id="{2002B299-4505-B38F-63BA-C9C8CE01662C}"/>
              </a:ext>
            </a:extLst>
          </p:cNvPr>
          <p:cNvPicPr>
            <a:picLocks noChangeAspect="1"/>
          </p:cNvPicPr>
          <p:nvPr/>
        </p:nvPicPr>
        <p:blipFill>
          <a:blip r:embed="rId3"/>
          <a:stretch>
            <a:fillRect/>
          </a:stretch>
        </p:blipFill>
        <p:spPr>
          <a:xfrm>
            <a:off x="838201" y="4272382"/>
            <a:ext cx="8305799" cy="1351182"/>
          </a:xfrm>
          <a:prstGeom prst="rect">
            <a:avLst/>
          </a:prstGeom>
        </p:spPr>
      </p:pic>
      <p:pic>
        <p:nvPicPr>
          <p:cNvPr id="10" name="圖片 9">
            <a:extLst>
              <a:ext uri="{FF2B5EF4-FFF2-40B4-BE49-F238E27FC236}">
                <a16:creationId xmlns:a16="http://schemas.microsoft.com/office/drawing/2014/main" id="{B1CE9BD5-528A-8CB1-6F92-04E78EAA198A}"/>
              </a:ext>
            </a:extLst>
          </p:cNvPr>
          <p:cNvPicPr>
            <a:picLocks noChangeAspect="1"/>
          </p:cNvPicPr>
          <p:nvPr/>
        </p:nvPicPr>
        <p:blipFill>
          <a:blip r:embed="rId4"/>
          <a:stretch>
            <a:fillRect/>
          </a:stretch>
        </p:blipFill>
        <p:spPr>
          <a:xfrm>
            <a:off x="838199" y="4491720"/>
            <a:ext cx="9902499" cy="1351182"/>
          </a:xfrm>
          <a:prstGeom prst="rect">
            <a:avLst/>
          </a:prstGeom>
        </p:spPr>
      </p:pic>
      <p:sp>
        <p:nvSpPr>
          <p:cNvPr id="2" name="標題 1">
            <a:extLst>
              <a:ext uri="{FF2B5EF4-FFF2-40B4-BE49-F238E27FC236}">
                <a16:creationId xmlns:a16="http://schemas.microsoft.com/office/drawing/2014/main" id="{194BBC41-BEEF-7B69-AB48-AA23789BCCC4}"/>
              </a:ext>
            </a:extLst>
          </p:cNvPr>
          <p:cNvSpPr>
            <a:spLocks noGrp="1"/>
          </p:cNvSpPr>
          <p:nvPr>
            <p:ph type="title"/>
          </p:nvPr>
        </p:nvSpPr>
        <p:spPr/>
        <p:txBody>
          <a:bodyPr/>
          <a:lstStyle/>
          <a:p>
            <a:r>
              <a:rPr lang="en-US" altLang="zh-TW" dirty="0"/>
              <a:t>Evaluation : Undirected Defense Coverage</a:t>
            </a:r>
            <a:endParaRPr lang="zh-TW" altLang="en-US" dirty="0"/>
          </a:p>
        </p:txBody>
      </p:sp>
      <p:sp>
        <p:nvSpPr>
          <p:cNvPr id="4" name="投影片編號版面配置區 3">
            <a:extLst>
              <a:ext uri="{FF2B5EF4-FFF2-40B4-BE49-F238E27FC236}">
                <a16:creationId xmlns:a16="http://schemas.microsoft.com/office/drawing/2014/main" id="{BF8DB255-CCE7-1167-A363-54BE4C55BB27}"/>
              </a:ext>
            </a:extLst>
          </p:cNvPr>
          <p:cNvSpPr>
            <a:spLocks noGrp="1"/>
          </p:cNvSpPr>
          <p:nvPr>
            <p:ph type="sldNum" sz="quarter" idx="12"/>
          </p:nvPr>
        </p:nvSpPr>
        <p:spPr/>
        <p:txBody>
          <a:bodyPr/>
          <a:lstStyle/>
          <a:p>
            <a:fld id="{DEA5380F-B628-4BF3-BFEB-DE30B36C50B6}" type="slidenum">
              <a:rPr lang="zh-TW" altLang="en-US" smtClean="0"/>
              <a:t>42</a:t>
            </a:fld>
            <a:endParaRPr lang="zh-TW" altLang="en-US"/>
          </a:p>
        </p:txBody>
      </p:sp>
      <p:pic>
        <p:nvPicPr>
          <p:cNvPr id="12" name="圖片 11">
            <a:extLst>
              <a:ext uri="{FF2B5EF4-FFF2-40B4-BE49-F238E27FC236}">
                <a16:creationId xmlns:a16="http://schemas.microsoft.com/office/drawing/2014/main" id="{B364189D-7262-2B93-3CA0-D85ADC451642}"/>
              </a:ext>
            </a:extLst>
          </p:cNvPr>
          <p:cNvPicPr>
            <a:picLocks noChangeAspect="1"/>
          </p:cNvPicPr>
          <p:nvPr/>
        </p:nvPicPr>
        <p:blipFill>
          <a:blip r:embed="rId5"/>
          <a:stretch>
            <a:fillRect/>
          </a:stretch>
        </p:blipFill>
        <p:spPr>
          <a:xfrm>
            <a:off x="739914" y="476860"/>
            <a:ext cx="10794948" cy="4576119"/>
          </a:xfrm>
          <a:prstGeom prst="rect">
            <a:avLst/>
          </a:prstGeom>
        </p:spPr>
      </p:pic>
    </p:spTree>
    <p:extLst>
      <p:ext uri="{BB962C8B-B14F-4D97-AF65-F5344CB8AC3E}">
        <p14:creationId xmlns:p14="http://schemas.microsoft.com/office/powerpoint/2010/main" val="303980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6" presetClass="entr" presetSubtype="2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CA5BCA67-DD99-FD0F-FA41-78A45DF873FC}"/>
              </a:ext>
            </a:extLst>
          </p:cNvPr>
          <p:cNvPicPr>
            <a:picLocks noChangeAspect="1"/>
          </p:cNvPicPr>
          <p:nvPr/>
        </p:nvPicPr>
        <p:blipFill>
          <a:blip r:embed="rId2"/>
          <a:stretch>
            <a:fillRect/>
          </a:stretch>
        </p:blipFill>
        <p:spPr>
          <a:xfrm>
            <a:off x="-101600" y="2713252"/>
            <a:ext cx="7024722" cy="2631124"/>
          </a:xfrm>
          <a:prstGeom prst="rect">
            <a:avLst/>
          </a:prstGeom>
        </p:spPr>
      </p:pic>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Trigger Space Analysis </a:t>
            </a:r>
            <a:br>
              <a:rPr lang="en-US" altLang="zh-TW" i="0" dirty="0">
                <a:solidFill>
                  <a:srgbClr val="333333"/>
                </a:solidFill>
                <a:effectLst/>
                <a:latin typeface="Calibri Light (標題)"/>
                <a:ea typeface="微軟正黑體" panose="020B0604030504040204" pitchFamily="34" charset="-120"/>
              </a:rPr>
            </a:br>
            <a:r>
              <a:rPr lang="en-US" altLang="zh-TW" i="0" dirty="0">
                <a:solidFill>
                  <a:srgbClr val="333333"/>
                </a:solidFill>
                <a:effectLst/>
                <a:latin typeface="Calibri Light (標題)"/>
                <a:ea typeface="微軟正黑體" panose="020B0604030504040204" pitchFamily="34" charset="-120"/>
              </a:rPr>
              <a:t>                      </a:t>
            </a:r>
            <a:r>
              <a:rPr lang="en-US" altLang="zh-TW" sz="2800" i="0" dirty="0">
                <a:solidFill>
                  <a:srgbClr val="333333"/>
                </a:solidFill>
                <a:effectLst/>
                <a:latin typeface="Calibri Light (標題)"/>
                <a:ea typeface="微軟正黑體" panose="020B0604030504040204" pitchFamily="34" charset="-120"/>
              </a:rPr>
              <a:t>(15</a:t>
            </a:r>
            <a:r>
              <a:rPr lang="zh-TW" altLang="en-US" sz="2800" i="0" dirty="0">
                <a:solidFill>
                  <a:srgbClr val="333333"/>
                </a:solidFill>
                <a:effectLst/>
                <a:latin typeface="Calibri Light (標題)"/>
                <a:ea typeface="微軟正黑體" panose="020B0604030504040204" pitchFamily="34" charset="-120"/>
              </a:rPr>
              <a:t>個不同的</a:t>
            </a:r>
            <a:r>
              <a:rPr lang="en-US" altLang="zh-TW" sz="2800" i="0" dirty="0">
                <a:solidFill>
                  <a:srgbClr val="333333"/>
                </a:solidFill>
                <a:effectLst/>
                <a:latin typeface="Calibri Light (標題)"/>
                <a:ea typeface="微軟正黑體" panose="020B0604030504040204" pitchFamily="34" charset="-120"/>
              </a:rPr>
              <a:t>OR1200 layouts)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43</a:t>
            </a:fld>
            <a:endParaRPr lang="zh-TW" altLang="en-US" dirty="0"/>
          </a:p>
        </p:txBody>
      </p:sp>
      <p:pic>
        <p:nvPicPr>
          <p:cNvPr id="6" name="圖片 5">
            <a:extLst>
              <a:ext uri="{FF2B5EF4-FFF2-40B4-BE49-F238E27FC236}">
                <a16:creationId xmlns:a16="http://schemas.microsoft.com/office/drawing/2014/main" id="{07D727D2-29DF-8F83-2332-A0029F4DC7B0}"/>
              </a:ext>
            </a:extLst>
          </p:cNvPr>
          <p:cNvPicPr>
            <a:picLocks noChangeAspect="1"/>
          </p:cNvPicPr>
          <p:nvPr/>
        </p:nvPicPr>
        <p:blipFill rotWithShape="1">
          <a:blip r:embed="rId3"/>
          <a:srcRect b="78357"/>
          <a:stretch/>
        </p:blipFill>
        <p:spPr>
          <a:xfrm>
            <a:off x="126999" y="5793738"/>
            <a:ext cx="13028163" cy="927737"/>
          </a:xfrm>
          <a:prstGeom prst="rect">
            <a:avLst/>
          </a:prstGeom>
        </p:spPr>
      </p:pic>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sp>
        <p:nvSpPr>
          <p:cNvPr id="15" name="Rectangle 2">
            <a:extLst>
              <a:ext uri="{FF2B5EF4-FFF2-40B4-BE49-F238E27FC236}">
                <a16:creationId xmlns:a16="http://schemas.microsoft.com/office/drawing/2014/main" id="{AE2DB967-453E-8909-BE11-11D2B15264B6}"/>
              </a:ext>
            </a:extLst>
          </p:cNvPr>
          <p:cNvSpPr>
            <a:spLocks noChangeArrowheads="1"/>
          </p:cNvSpPr>
          <p:nvPr/>
        </p:nvSpPr>
        <p:spPr bwMode="auto">
          <a:xfrm>
            <a:off x="7124700" y="1993110"/>
            <a:ext cx="4927600" cy="312470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20000"/>
              </a:lnSpc>
              <a:spcBef>
                <a:spcPct val="0"/>
              </a:spcBef>
              <a:spcAft>
                <a:spcPct val="0"/>
              </a:spcAft>
              <a:buClrTx/>
              <a:buSzTx/>
              <a:tabLst/>
            </a:pP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(a)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core density愈高，open space會愈少</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(b) 當密度較低時(50% or 70%)，max trans </a:t>
            </a: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time降低會有助於四分位距降低</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(特大open space的機率降低) </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(c) 同樣的</a:t>
            </a:r>
            <a:r>
              <a:rPr kumimoji="0" lang="zh-TW" altLang="en-US"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當clk freq.較低時，max trans </a:t>
            </a: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time降低會有助於四分位距降低</a:t>
            </a:r>
            <a:r>
              <a:rPr kumimoji="0" lang="zh-TW" altLang="zh-TW" sz="32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 </a:t>
            </a:r>
            <a:endParaRPr kumimoji="0" lang="zh-TW" altLang="zh-TW" sz="48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88665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Trigger Space Analysis </a:t>
            </a:r>
            <a:br>
              <a:rPr lang="en-US" altLang="zh-TW" i="0" dirty="0">
                <a:solidFill>
                  <a:srgbClr val="333333"/>
                </a:solidFill>
                <a:effectLst/>
                <a:latin typeface="Calibri Light (標題)"/>
                <a:ea typeface="微軟正黑體" panose="020B0604030504040204" pitchFamily="34" charset="-120"/>
              </a:rPr>
            </a:br>
            <a:r>
              <a:rPr lang="en-US" altLang="zh-TW" i="0" dirty="0">
                <a:solidFill>
                  <a:srgbClr val="333333"/>
                </a:solidFill>
                <a:effectLst/>
                <a:latin typeface="Calibri Light (標題)"/>
                <a:ea typeface="微軟正黑體" panose="020B0604030504040204" pitchFamily="34" charset="-120"/>
              </a:rPr>
              <a:t>                      </a:t>
            </a:r>
            <a:r>
              <a:rPr lang="en-US" altLang="zh-TW" sz="2800" i="0" dirty="0">
                <a:solidFill>
                  <a:srgbClr val="333333"/>
                </a:solidFill>
                <a:effectLst/>
                <a:latin typeface="Calibri Light (標題)"/>
                <a:ea typeface="微軟正黑體" panose="020B0604030504040204" pitchFamily="34" charset="-120"/>
              </a:rPr>
              <a:t>(15</a:t>
            </a:r>
            <a:r>
              <a:rPr lang="zh-TW" altLang="en-US" sz="2800" i="0" dirty="0">
                <a:solidFill>
                  <a:srgbClr val="333333"/>
                </a:solidFill>
                <a:effectLst/>
                <a:latin typeface="Calibri Light (標題)"/>
                <a:ea typeface="微軟正黑體" panose="020B0604030504040204" pitchFamily="34" charset="-120"/>
              </a:rPr>
              <a:t>個不同的</a:t>
            </a:r>
            <a:r>
              <a:rPr lang="en-US" altLang="zh-TW" sz="2800" i="0" dirty="0">
                <a:solidFill>
                  <a:srgbClr val="333333"/>
                </a:solidFill>
                <a:effectLst/>
                <a:latin typeface="Calibri Light (標題)"/>
                <a:ea typeface="微軟正黑體" panose="020B0604030504040204" pitchFamily="34" charset="-120"/>
              </a:rPr>
              <a:t>OR1200 layouts)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44</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5" name="圖片 4">
            <a:extLst>
              <a:ext uri="{FF2B5EF4-FFF2-40B4-BE49-F238E27FC236}">
                <a16:creationId xmlns:a16="http://schemas.microsoft.com/office/drawing/2014/main" id="{D7BA2F9F-01DB-9A85-7A00-B4E023E67336}"/>
              </a:ext>
            </a:extLst>
          </p:cNvPr>
          <p:cNvPicPr>
            <a:picLocks noChangeAspect="1"/>
          </p:cNvPicPr>
          <p:nvPr/>
        </p:nvPicPr>
        <p:blipFill>
          <a:blip r:embed="rId2"/>
          <a:stretch>
            <a:fillRect/>
          </a:stretch>
        </p:blipFill>
        <p:spPr>
          <a:xfrm>
            <a:off x="592346" y="2701530"/>
            <a:ext cx="11488812" cy="2937269"/>
          </a:xfrm>
          <a:prstGeom prst="rect">
            <a:avLst/>
          </a:prstGeom>
        </p:spPr>
      </p:pic>
    </p:spTree>
    <p:extLst>
      <p:ext uri="{BB962C8B-B14F-4D97-AF65-F5344CB8AC3E}">
        <p14:creationId xmlns:p14="http://schemas.microsoft.com/office/powerpoint/2010/main" val="3156075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Trigger Space Analysis </a:t>
            </a:r>
            <a:br>
              <a:rPr lang="en-US" altLang="zh-TW" i="0" dirty="0">
                <a:solidFill>
                  <a:srgbClr val="333333"/>
                </a:solidFill>
                <a:effectLst/>
                <a:latin typeface="Calibri Light (標題)"/>
                <a:ea typeface="微軟正黑體" panose="020B0604030504040204" pitchFamily="34" charset="-120"/>
              </a:rPr>
            </a:br>
            <a:r>
              <a:rPr lang="en-US" altLang="zh-TW" i="0" dirty="0">
                <a:solidFill>
                  <a:srgbClr val="333333"/>
                </a:solidFill>
                <a:effectLst/>
                <a:latin typeface="Calibri Light (標題)"/>
                <a:ea typeface="微軟正黑體" panose="020B0604030504040204" pitchFamily="34" charset="-120"/>
              </a:rPr>
              <a:t>                      </a:t>
            </a:r>
            <a:r>
              <a:rPr lang="en-US" altLang="zh-TW" sz="2800" i="0" dirty="0">
                <a:solidFill>
                  <a:srgbClr val="333333"/>
                </a:solidFill>
                <a:effectLst/>
                <a:latin typeface="Calibri Light (標題)"/>
                <a:ea typeface="微軟正黑體" panose="020B0604030504040204" pitchFamily="34" charset="-120"/>
              </a:rPr>
              <a:t>(15</a:t>
            </a:r>
            <a:r>
              <a:rPr lang="zh-TW" altLang="en-US" sz="2800" i="0" dirty="0">
                <a:solidFill>
                  <a:srgbClr val="333333"/>
                </a:solidFill>
                <a:effectLst/>
                <a:latin typeface="Calibri Light (標題)"/>
                <a:ea typeface="微軟正黑體" panose="020B0604030504040204" pitchFamily="34" charset="-120"/>
              </a:rPr>
              <a:t>個不同的</a:t>
            </a:r>
            <a:r>
              <a:rPr lang="en-US" altLang="zh-TW" sz="2800" i="0" dirty="0">
                <a:solidFill>
                  <a:srgbClr val="333333"/>
                </a:solidFill>
                <a:effectLst/>
                <a:latin typeface="Calibri Light (標題)"/>
                <a:ea typeface="微軟正黑體" panose="020B0604030504040204" pitchFamily="34" charset="-120"/>
              </a:rPr>
              <a:t>OR1200 layouts)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45</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6" name="圖片 5">
            <a:extLst>
              <a:ext uri="{FF2B5EF4-FFF2-40B4-BE49-F238E27FC236}">
                <a16:creationId xmlns:a16="http://schemas.microsoft.com/office/drawing/2014/main" id="{C106EAB3-07AD-5F97-AAC6-71D8CA4DAA08}"/>
              </a:ext>
            </a:extLst>
          </p:cNvPr>
          <p:cNvPicPr>
            <a:picLocks noChangeAspect="1"/>
          </p:cNvPicPr>
          <p:nvPr/>
        </p:nvPicPr>
        <p:blipFill>
          <a:blip r:embed="rId2"/>
          <a:stretch>
            <a:fillRect/>
          </a:stretch>
        </p:blipFill>
        <p:spPr>
          <a:xfrm>
            <a:off x="357084" y="2766633"/>
            <a:ext cx="11834916" cy="2513772"/>
          </a:xfrm>
          <a:prstGeom prst="rect">
            <a:avLst/>
          </a:prstGeom>
        </p:spPr>
      </p:pic>
    </p:spTree>
    <p:extLst>
      <p:ext uri="{BB962C8B-B14F-4D97-AF65-F5344CB8AC3E}">
        <p14:creationId xmlns:p14="http://schemas.microsoft.com/office/powerpoint/2010/main" val="284528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Net Blockage Analysis </a:t>
            </a:r>
            <a:br>
              <a:rPr lang="en-US" altLang="zh-TW" i="0" dirty="0">
                <a:solidFill>
                  <a:srgbClr val="333333"/>
                </a:solidFill>
                <a:effectLst/>
                <a:latin typeface="Calibri Light (標題)"/>
                <a:ea typeface="微軟正黑體" panose="020B0604030504040204" pitchFamily="34" charset="-120"/>
              </a:rPr>
            </a:br>
            <a:r>
              <a:rPr lang="en-US" altLang="zh-TW" i="0" dirty="0">
                <a:solidFill>
                  <a:srgbClr val="333333"/>
                </a:solidFill>
                <a:effectLst/>
                <a:latin typeface="Calibri Light (標題)"/>
                <a:ea typeface="微軟正黑體" panose="020B0604030504040204" pitchFamily="34" charset="-120"/>
              </a:rPr>
              <a:t>                      </a:t>
            </a:r>
            <a:r>
              <a:rPr lang="en-US" altLang="zh-TW" sz="2800" i="0" dirty="0">
                <a:solidFill>
                  <a:srgbClr val="333333"/>
                </a:solidFill>
                <a:effectLst/>
                <a:latin typeface="Calibri Light (標題)"/>
                <a:ea typeface="微軟正黑體" panose="020B0604030504040204" pitchFamily="34" charset="-120"/>
              </a:rPr>
              <a:t>(20</a:t>
            </a:r>
            <a:r>
              <a:rPr lang="zh-TW" altLang="en-US" sz="2800" i="0" dirty="0">
                <a:solidFill>
                  <a:srgbClr val="333333"/>
                </a:solidFill>
                <a:effectLst/>
                <a:latin typeface="Calibri Light (標題)"/>
                <a:ea typeface="微軟正黑體" panose="020B0604030504040204" pitchFamily="34" charset="-120"/>
              </a:rPr>
              <a:t>個不同的</a:t>
            </a:r>
            <a:r>
              <a:rPr lang="en-US" altLang="zh-TW" sz="2800" i="0" dirty="0">
                <a:solidFill>
                  <a:srgbClr val="333333"/>
                </a:solidFill>
                <a:effectLst/>
                <a:latin typeface="Calibri Light (標題)"/>
                <a:ea typeface="微軟正黑體" panose="020B0604030504040204" pitchFamily="34" charset="-120"/>
              </a:rPr>
              <a:t>OR1200 layouts)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46</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5" name="圖片 4">
            <a:extLst>
              <a:ext uri="{FF2B5EF4-FFF2-40B4-BE49-F238E27FC236}">
                <a16:creationId xmlns:a16="http://schemas.microsoft.com/office/drawing/2014/main" id="{982840C6-739F-33C9-12DE-45AF5748D625}"/>
              </a:ext>
            </a:extLst>
          </p:cNvPr>
          <p:cNvPicPr>
            <a:picLocks noChangeAspect="1"/>
          </p:cNvPicPr>
          <p:nvPr/>
        </p:nvPicPr>
        <p:blipFill>
          <a:blip r:embed="rId3"/>
          <a:stretch>
            <a:fillRect/>
          </a:stretch>
        </p:blipFill>
        <p:spPr>
          <a:xfrm>
            <a:off x="81386" y="1857727"/>
            <a:ext cx="6438900" cy="3686932"/>
          </a:xfrm>
          <a:prstGeom prst="rect">
            <a:avLst/>
          </a:prstGeom>
        </p:spPr>
      </p:pic>
      <p:pic>
        <p:nvPicPr>
          <p:cNvPr id="9" name="圖片 8">
            <a:extLst>
              <a:ext uri="{FF2B5EF4-FFF2-40B4-BE49-F238E27FC236}">
                <a16:creationId xmlns:a16="http://schemas.microsoft.com/office/drawing/2014/main" id="{30DB5D9B-2232-6A30-17FE-00B758601310}"/>
              </a:ext>
            </a:extLst>
          </p:cNvPr>
          <p:cNvPicPr>
            <a:picLocks noChangeAspect="1"/>
          </p:cNvPicPr>
          <p:nvPr/>
        </p:nvPicPr>
        <p:blipFill>
          <a:blip r:embed="rId4"/>
          <a:stretch>
            <a:fillRect/>
          </a:stretch>
        </p:blipFill>
        <p:spPr>
          <a:xfrm>
            <a:off x="1725432" y="6023676"/>
            <a:ext cx="3711937" cy="665348"/>
          </a:xfrm>
          <a:prstGeom prst="rect">
            <a:avLst/>
          </a:prstGeom>
        </p:spPr>
      </p:pic>
      <p:sp>
        <p:nvSpPr>
          <p:cNvPr id="10" name="Rectangle 1">
            <a:extLst>
              <a:ext uri="{FF2B5EF4-FFF2-40B4-BE49-F238E27FC236}">
                <a16:creationId xmlns:a16="http://schemas.microsoft.com/office/drawing/2014/main" id="{1F86F736-85D1-766B-F7D4-41455E2B85FD}"/>
              </a:ext>
            </a:extLst>
          </p:cNvPr>
          <p:cNvSpPr>
            <a:spLocks noChangeArrowheads="1"/>
          </p:cNvSpPr>
          <p:nvPr/>
        </p:nvSpPr>
        <p:spPr bwMode="auto">
          <a:xfrm>
            <a:off x="6520286" y="2508943"/>
            <a:ext cx="5392314" cy="21834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20000"/>
              </a:lnSpc>
              <a:spcBef>
                <a:spcPct val="0"/>
              </a:spcBef>
              <a:spcAft>
                <a:spcPct val="0"/>
              </a:spcAft>
              <a:buClrTx/>
              <a:buSzTx/>
              <a:buFontTx/>
              <a:buAutoNum type="alphaLcParenBoth"/>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當clk freq很小時，當max trans time愈小，net blockage會愈大 (這樣代表只剩很少integratio</a:t>
            </a: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n</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point給attacker去攻擊) </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(b) 當clk freq變大時，max trans time與net </a:t>
            </a:r>
            <a:r>
              <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a:t>
            </a: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blockage的相關性會變差</a:t>
            </a:r>
            <a:r>
              <a:rPr kumimoji="0" lang="zh-TW"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723722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Net Blockage Analysis </a:t>
            </a:r>
            <a:br>
              <a:rPr lang="en-US" altLang="zh-TW" i="0" dirty="0">
                <a:solidFill>
                  <a:srgbClr val="333333"/>
                </a:solidFill>
                <a:effectLst/>
                <a:latin typeface="Calibri Light (標題)"/>
                <a:ea typeface="微軟正黑體" panose="020B0604030504040204" pitchFamily="34" charset="-120"/>
              </a:rPr>
            </a:br>
            <a:r>
              <a:rPr lang="en-US" altLang="zh-TW" i="0" dirty="0">
                <a:solidFill>
                  <a:srgbClr val="333333"/>
                </a:solidFill>
                <a:effectLst/>
                <a:latin typeface="Calibri Light (標題)"/>
                <a:ea typeface="微軟正黑體" panose="020B0604030504040204" pitchFamily="34" charset="-120"/>
              </a:rPr>
              <a:t>                      </a:t>
            </a:r>
            <a:r>
              <a:rPr lang="en-US" altLang="zh-TW" sz="2800" i="0" dirty="0">
                <a:solidFill>
                  <a:srgbClr val="333333"/>
                </a:solidFill>
                <a:effectLst/>
                <a:latin typeface="Calibri Light (標題)"/>
                <a:ea typeface="微軟正黑體" panose="020B0604030504040204" pitchFamily="34" charset="-120"/>
              </a:rPr>
              <a:t>(20</a:t>
            </a:r>
            <a:r>
              <a:rPr lang="zh-TW" altLang="en-US" sz="2800" i="0" dirty="0">
                <a:solidFill>
                  <a:srgbClr val="333333"/>
                </a:solidFill>
                <a:effectLst/>
                <a:latin typeface="Calibri Light (標題)"/>
                <a:ea typeface="微軟正黑體" panose="020B0604030504040204" pitchFamily="34" charset="-120"/>
              </a:rPr>
              <a:t>個不同的</a:t>
            </a:r>
            <a:r>
              <a:rPr lang="en-US" altLang="zh-TW" sz="2800" i="0" dirty="0">
                <a:solidFill>
                  <a:srgbClr val="333333"/>
                </a:solidFill>
                <a:effectLst/>
                <a:latin typeface="Calibri Light (標題)"/>
                <a:ea typeface="微軟正黑體" panose="020B0604030504040204" pitchFamily="34" charset="-120"/>
              </a:rPr>
              <a:t>OR1200 layouts)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47</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6" name="圖片 5">
            <a:extLst>
              <a:ext uri="{FF2B5EF4-FFF2-40B4-BE49-F238E27FC236}">
                <a16:creationId xmlns:a16="http://schemas.microsoft.com/office/drawing/2014/main" id="{EFE358FE-B67F-5596-8E6A-65E388C947DE}"/>
              </a:ext>
            </a:extLst>
          </p:cNvPr>
          <p:cNvPicPr>
            <a:picLocks noChangeAspect="1"/>
          </p:cNvPicPr>
          <p:nvPr/>
        </p:nvPicPr>
        <p:blipFill>
          <a:blip r:embed="rId3"/>
          <a:stretch>
            <a:fillRect/>
          </a:stretch>
        </p:blipFill>
        <p:spPr>
          <a:xfrm>
            <a:off x="202673" y="2652604"/>
            <a:ext cx="11786654" cy="2744607"/>
          </a:xfrm>
          <a:prstGeom prst="rect">
            <a:avLst/>
          </a:prstGeom>
        </p:spPr>
      </p:pic>
    </p:spTree>
    <p:extLst>
      <p:ext uri="{BB962C8B-B14F-4D97-AF65-F5344CB8AC3E}">
        <p14:creationId xmlns:p14="http://schemas.microsoft.com/office/powerpoint/2010/main" val="3652424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a:xfrm>
            <a:off x="838199" y="365125"/>
            <a:ext cx="11137489" cy="1325563"/>
          </a:xfrm>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Routing Distance Analysis </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48</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5" name="圖片 4">
            <a:extLst>
              <a:ext uri="{FF2B5EF4-FFF2-40B4-BE49-F238E27FC236}">
                <a16:creationId xmlns:a16="http://schemas.microsoft.com/office/drawing/2014/main" id="{7ED0C4C5-619C-45BC-8BA3-80E225EA4D2F}"/>
              </a:ext>
            </a:extLst>
          </p:cNvPr>
          <p:cNvPicPr>
            <a:picLocks noChangeAspect="1"/>
          </p:cNvPicPr>
          <p:nvPr/>
        </p:nvPicPr>
        <p:blipFill>
          <a:blip r:embed="rId3"/>
          <a:stretch>
            <a:fillRect/>
          </a:stretch>
        </p:blipFill>
        <p:spPr>
          <a:xfrm>
            <a:off x="993723" y="1700051"/>
            <a:ext cx="5102277" cy="4093687"/>
          </a:xfrm>
          <a:prstGeom prst="rect">
            <a:avLst/>
          </a:prstGeom>
        </p:spPr>
      </p:pic>
      <p:pic>
        <p:nvPicPr>
          <p:cNvPr id="9" name="圖片 8">
            <a:extLst>
              <a:ext uri="{FF2B5EF4-FFF2-40B4-BE49-F238E27FC236}">
                <a16:creationId xmlns:a16="http://schemas.microsoft.com/office/drawing/2014/main" id="{FC47AE92-A139-9BA4-5E45-1DB08E107989}"/>
              </a:ext>
            </a:extLst>
          </p:cNvPr>
          <p:cNvPicPr>
            <a:picLocks noChangeAspect="1"/>
          </p:cNvPicPr>
          <p:nvPr/>
        </p:nvPicPr>
        <p:blipFill>
          <a:blip r:embed="rId4"/>
          <a:stretch>
            <a:fillRect/>
          </a:stretch>
        </p:blipFill>
        <p:spPr>
          <a:xfrm>
            <a:off x="838200" y="6045963"/>
            <a:ext cx="5694929" cy="620774"/>
          </a:xfrm>
          <a:prstGeom prst="rect">
            <a:avLst/>
          </a:prstGeom>
        </p:spPr>
      </p:pic>
      <p:sp>
        <p:nvSpPr>
          <p:cNvPr id="10" name="Rectangle 1">
            <a:extLst>
              <a:ext uri="{FF2B5EF4-FFF2-40B4-BE49-F238E27FC236}">
                <a16:creationId xmlns:a16="http://schemas.microsoft.com/office/drawing/2014/main" id="{72B5DD7C-BEAA-A09A-68AC-B0E8B6298C9B}"/>
              </a:ext>
            </a:extLst>
          </p:cNvPr>
          <p:cNvSpPr>
            <a:spLocks noChangeArrowheads="1"/>
          </p:cNvSpPr>
          <p:nvPr/>
        </p:nvSpPr>
        <p:spPr bwMode="auto">
          <a:xfrm>
            <a:off x="6763928" y="1853254"/>
            <a:ext cx="5211761" cy="403014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0" indent="-457200" algn="l" defTabSz="914400" rtl="0" eaLnBrk="0" fontAlgn="base" latinLnBrk="0" hangingPunct="0">
              <a:lnSpc>
                <a:spcPct val="120000"/>
              </a:lnSpc>
              <a:spcBef>
                <a:spcPct val="0"/>
              </a:spcBef>
              <a:spcAft>
                <a:spcPct val="0"/>
              </a:spcAft>
              <a:buClrTx/>
              <a:buSzTx/>
              <a:buFontTx/>
              <a:buAutoNum type="alphaLcParenBoth"/>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那些（關鍵線路，觸發空間）配對的路由距離明顯大於IC佈局中的平均網絡長度，很可能不適合構建硬件木馬</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457200" marR="0" lvl="0" indent="-457200" algn="l" defTabSz="914400" rtl="0" eaLnBrk="0" fontAlgn="base" latinLnBrk="0" hangingPunct="0">
              <a:lnSpc>
                <a:spcPct val="120000"/>
              </a:lnSpc>
              <a:spcBef>
                <a:spcPct val="0"/>
              </a:spcBef>
              <a:spcAft>
                <a:spcPct val="0"/>
              </a:spcAft>
              <a:buClrTx/>
              <a:buSzTx/>
              <a:buFontTx/>
              <a:buAutoNum type="alphaLcParenBoth"/>
              <a:tabLst/>
            </a:pP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 (b) 具有熱度圖中更高比例的遠距離</a:t>
            </a: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關鍵線路</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，觸發空間）配對且觸發空間較小的IC佈局</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最為安全 </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endPar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(c) 在高密度情況下，max trans time對IC佈局的</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安全性影響不大；而在較低密度情況下，較</a:t>
            </a:r>
            <a:endParaRPr kumimoji="0" lang="en-US"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R="0" lvl="0" algn="l" defTabSz="914400" rtl="0" eaLnBrk="0" fontAlgn="base" latinLnBrk="0" hangingPunct="0">
              <a:lnSpc>
                <a:spcPct val="120000"/>
              </a:lnSpc>
              <a:spcBef>
                <a:spcPct val="0"/>
              </a:spcBef>
              <a:spcAft>
                <a:spcPct val="0"/>
              </a:spcAft>
              <a:buClrTx/>
              <a:buSzTx/>
              <a:tabLst/>
            </a:pPr>
            <a:r>
              <a:rPr lang="en-US" altLang="zh-TW" sz="2000" dirty="0">
                <a:solidFill>
                  <a:srgbClr val="333333"/>
                </a:solidFill>
                <a:latin typeface="Times New Roman" panose="02020603050405020304" pitchFamily="18" charset="0"/>
                <a:ea typeface="微軟正黑體" panose="020B0604030504040204" pitchFamily="34" charset="-120"/>
                <a:cs typeface="Times New Roman" panose="02020603050405020304" pitchFamily="18" charset="0"/>
              </a:rPr>
              <a:t>      </a:t>
            </a:r>
            <a:r>
              <a:rPr kumimoji="0" lang="zh-TW" altLang="zh-TW" sz="2000" b="0" i="0" u="none" strike="noStrike" cap="none" normalizeH="0" baseline="0" dirty="0">
                <a:ln>
                  <a:noFill/>
                </a:ln>
                <a:solidFill>
                  <a:srgbClr val="333333"/>
                </a:solidFill>
                <a:effectLst/>
                <a:latin typeface="Times New Roman" panose="02020603050405020304" pitchFamily="18" charset="0"/>
                <a:ea typeface="微軟正黑體" panose="020B0604030504040204" pitchFamily="34" charset="-120"/>
                <a:cs typeface="Times New Roman" panose="02020603050405020304" pitchFamily="18" charset="0"/>
              </a:rPr>
              <a:t>小的max trans time設計更安全。</a:t>
            </a:r>
            <a:r>
              <a:rPr kumimoji="0" lang="zh-TW" altLang="zh-TW" sz="2000" b="0" i="0" u="none" strike="noStrike" cap="none" normalizeH="0" baseline="0" dirty="0">
                <a:ln>
                  <a:noFill/>
                </a:ln>
                <a:solidFill>
                  <a:schemeClr val="tx1"/>
                </a:solidFill>
                <a:effectLst/>
                <a:latin typeface="Times New Roman" panose="02020603050405020304" pitchFamily="18" charset="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338916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4</a:t>
            </a:fld>
            <a:endParaRPr lang="zh-TW" altLang="en-US"/>
          </a:p>
        </p:txBody>
      </p:sp>
    </p:spTree>
    <p:extLst>
      <p:ext uri="{BB962C8B-B14F-4D97-AF65-F5344CB8AC3E}">
        <p14:creationId xmlns:p14="http://schemas.microsoft.com/office/powerpoint/2010/main" val="103838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a:xfrm>
            <a:off x="838200" y="365125"/>
            <a:ext cx="10739284" cy="1325563"/>
          </a:xfrm>
        </p:spPr>
        <p:txBody>
          <a:bodyPr>
            <a:normAutofit/>
          </a:bodyPr>
          <a:lstStyle/>
          <a:p>
            <a:r>
              <a:rPr lang="en-US" altLang="zh-TW" dirty="0">
                <a:latin typeface="Calibri Light (標題)"/>
                <a:ea typeface="微軟正黑體" panose="020B0604030504040204" pitchFamily="34" charset="-120"/>
              </a:rPr>
              <a:t>Undirected Defense : </a:t>
            </a:r>
            <a:r>
              <a:rPr lang="en-US" altLang="zh-TW" b="1" i="0" dirty="0">
                <a:solidFill>
                  <a:srgbClr val="333333"/>
                </a:solidFill>
                <a:effectLst/>
                <a:latin typeface="Calibri Light (標題)"/>
                <a:ea typeface="微軟正黑體" panose="020B0604030504040204" pitchFamily="34" charset="-120"/>
              </a:rPr>
              <a:t>Routing Distance Analysis </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49</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6" name="圖片 5">
            <a:extLst>
              <a:ext uri="{FF2B5EF4-FFF2-40B4-BE49-F238E27FC236}">
                <a16:creationId xmlns:a16="http://schemas.microsoft.com/office/drawing/2014/main" id="{731F308B-947B-211E-13FE-4E24AE606819}"/>
              </a:ext>
            </a:extLst>
          </p:cNvPr>
          <p:cNvPicPr>
            <a:picLocks noChangeAspect="1"/>
          </p:cNvPicPr>
          <p:nvPr/>
        </p:nvPicPr>
        <p:blipFill>
          <a:blip r:embed="rId2"/>
          <a:stretch>
            <a:fillRect/>
          </a:stretch>
        </p:blipFill>
        <p:spPr>
          <a:xfrm>
            <a:off x="398988" y="1877324"/>
            <a:ext cx="11394024" cy="4292389"/>
          </a:xfrm>
          <a:prstGeom prst="rect">
            <a:avLst/>
          </a:prstGeom>
        </p:spPr>
      </p:pic>
    </p:spTree>
    <p:extLst>
      <p:ext uri="{BB962C8B-B14F-4D97-AF65-F5344CB8AC3E}">
        <p14:creationId xmlns:p14="http://schemas.microsoft.com/office/powerpoint/2010/main" val="2861401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770F-534E-689F-0259-45117C5F9655}"/>
              </a:ext>
            </a:extLst>
          </p:cNvPr>
          <p:cNvSpPr>
            <a:spLocks noGrp="1"/>
          </p:cNvSpPr>
          <p:nvPr>
            <p:ph type="title"/>
          </p:nvPr>
        </p:nvSpPr>
        <p:spPr>
          <a:xfrm>
            <a:off x="838200" y="365125"/>
            <a:ext cx="10739284" cy="1325563"/>
          </a:xfrm>
        </p:spPr>
        <p:txBody>
          <a:bodyPr>
            <a:normAutofit/>
          </a:bodyPr>
          <a:lstStyle/>
          <a:p>
            <a:r>
              <a:rPr lang="en-US" altLang="zh-TW" dirty="0">
                <a:latin typeface="Calibri Light (標題)"/>
                <a:ea typeface="微軟正黑體" panose="020B0604030504040204" pitchFamily="34" charset="-120"/>
              </a:rPr>
              <a:t>Undirected Defense : Cost Analysis</a:t>
            </a:r>
            <a:endParaRPr lang="zh-TW" altLang="en-US" sz="2800" dirty="0">
              <a:latin typeface="Calibri Light (標題)"/>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47442F1-E0C6-3816-7ABD-44ABF1A53E30}"/>
              </a:ext>
            </a:extLst>
          </p:cNvPr>
          <p:cNvSpPr>
            <a:spLocks noGrp="1"/>
          </p:cNvSpPr>
          <p:nvPr>
            <p:ph type="sldNum" sz="quarter" idx="12"/>
          </p:nvPr>
        </p:nvSpPr>
        <p:spPr/>
        <p:txBody>
          <a:bodyPr/>
          <a:lstStyle/>
          <a:p>
            <a:fld id="{DEA5380F-B628-4BF3-BFEB-DE30B36C50B6}" type="slidenum">
              <a:rPr lang="zh-TW" altLang="en-US" smtClean="0"/>
              <a:t>50</a:t>
            </a:fld>
            <a:endParaRPr lang="zh-TW" altLang="en-US" dirty="0"/>
          </a:p>
        </p:txBody>
      </p:sp>
      <p:sp>
        <p:nvSpPr>
          <p:cNvPr id="13" name="文字方塊 12">
            <a:extLst>
              <a:ext uri="{FF2B5EF4-FFF2-40B4-BE49-F238E27FC236}">
                <a16:creationId xmlns:a16="http://schemas.microsoft.com/office/drawing/2014/main" id="{0E53F4DA-7C28-4161-F7B7-4CB70739092A}"/>
              </a:ext>
            </a:extLst>
          </p:cNvPr>
          <p:cNvSpPr txBox="1"/>
          <p:nvPr/>
        </p:nvSpPr>
        <p:spPr>
          <a:xfrm>
            <a:off x="5301086" y="5397211"/>
            <a:ext cx="563192" cy="1075185"/>
          </a:xfrm>
          <a:prstGeom prst="rect">
            <a:avLst/>
          </a:prstGeom>
          <a:noFill/>
        </p:spPr>
        <p:txBody>
          <a:bodyPr wrap="square" rtlCol="0">
            <a:spAutoFit/>
          </a:bodyPr>
          <a:lstStyle/>
          <a:p>
            <a:endParaRPr lang="zh-TW" altLang="en-US" dirty="0"/>
          </a:p>
        </p:txBody>
      </p:sp>
      <p:pic>
        <p:nvPicPr>
          <p:cNvPr id="5" name="圖片 4">
            <a:extLst>
              <a:ext uri="{FF2B5EF4-FFF2-40B4-BE49-F238E27FC236}">
                <a16:creationId xmlns:a16="http://schemas.microsoft.com/office/drawing/2014/main" id="{9698DB6B-3006-4350-F65C-B96F087B5731}"/>
              </a:ext>
            </a:extLst>
          </p:cNvPr>
          <p:cNvPicPr>
            <a:picLocks noChangeAspect="1"/>
          </p:cNvPicPr>
          <p:nvPr/>
        </p:nvPicPr>
        <p:blipFill>
          <a:blip r:embed="rId2"/>
          <a:stretch>
            <a:fillRect/>
          </a:stretch>
        </p:blipFill>
        <p:spPr>
          <a:xfrm>
            <a:off x="393851" y="1690688"/>
            <a:ext cx="11404297" cy="4429495"/>
          </a:xfrm>
          <a:prstGeom prst="rect">
            <a:avLst/>
          </a:prstGeom>
        </p:spPr>
      </p:pic>
    </p:spTree>
    <p:extLst>
      <p:ext uri="{BB962C8B-B14F-4D97-AF65-F5344CB8AC3E}">
        <p14:creationId xmlns:p14="http://schemas.microsoft.com/office/powerpoint/2010/main" val="395865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638729-B0D2-A648-F69A-9CC9A283C7F4}"/>
              </a:ext>
            </a:extLst>
          </p:cNvPr>
          <p:cNvSpPr>
            <a:spLocks noGrp="1"/>
          </p:cNvSpPr>
          <p:nvPr>
            <p:ph type="title"/>
          </p:nvPr>
        </p:nvSpPr>
        <p:spPr/>
        <p:txBody>
          <a:bodyPr/>
          <a:lstStyle/>
          <a:p>
            <a:r>
              <a:rPr lang="en-US" altLang="zh-TW" dirty="0"/>
              <a:t>Evaluation : Directed Defense Coverage</a:t>
            </a:r>
            <a:endParaRPr lang="zh-TW" altLang="en-US" dirty="0"/>
          </a:p>
        </p:txBody>
      </p:sp>
      <p:sp>
        <p:nvSpPr>
          <p:cNvPr id="4" name="投影片編號版面配置區 3">
            <a:extLst>
              <a:ext uri="{FF2B5EF4-FFF2-40B4-BE49-F238E27FC236}">
                <a16:creationId xmlns:a16="http://schemas.microsoft.com/office/drawing/2014/main" id="{B372F441-7D05-ADF5-B5D7-5175BA523DC8}"/>
              </a:ext>
            </a:extLst>
          </p:cNvPr>
          <p:cNvSpPr>
            <a:spLocks noGrp="1"/>
          </p:cNvSpPr>
          <p:nvPr>
            <p:ph type="sldNum" sz="quarter" idx="12"/>
          </p:nvPr>
        </p:nvSpPr>
        <p:spPr/>
        <p:txBody>
          <a:bodyPr/>
          <a:lstStyle/>
          <a:p>
            <a:fld id="{DEA5380F-B628-4BF3-BFEB-DE30B36C50B6}" type="slidenum">
              <a:rPr lang="zh-TW" altLang="en-US" smtClean="0"/>
              <a:t>51</a:t>
            </a:fld>
            <a:endParaRPr lang="zh-TW" altLang="en-US"/>
          </a:p>
        </p:txBody>
      </p:sp>
      <p:pic>
        <p:nvPicPr>
          <p:cNvPr id="6" name="圖片 5">
            <a:extLst>
              <a:ext uri="{FF2B5EF4-FFF2-40B4-BE49-F238E27FC236}">
                <a16:creationId xmlns:a16="http://schemas.microsoft.com/office/drawing/2014/main" id="{7215E05B-91E1-3286-8061-4E12238BA7DB}"/>
              </a:ext>
            </a:extLst>
          </p:cNvPr>
          <p:cNvPicPr>
            <a:picLocks noChangeAspect="1"/>
          </p:cNvPicPr>
          <p:nvPr/>
        </p:nvPicPr>
        <p:blipFill>
          <a:blip r:embed="rId2"/>
          <a:stretch>
            <a:fillRect/>
          </a:stretch>
        </p:blipFill>
        <p:spPr>
          <a:xfrm>
            <a:off x="543232" y="1773023"/>
            <a:ext cx="11105535" cy="4719852"/>
          </a:xfrm>
          <a:prstGeom prst="rect">
            <a:avLst/>
          </a:prstGeom>
        </p:spPr>
      </p:pic>
    </p:spTree>
    <p:extLst>
      <p:ext uri="{BB962C8B-B14F-4D97-AF65-F5344CB8AC3E}">
        <p14:creationId xmlns:p14="http://schemas.microsoft.com/office/powerpoint/2010/main" val="3041804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CE0B-C375-33C3-01D3-B7B860866354}"/>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AB37E101-871E-F3B1-2AA4-B2402D38FF21}"/>
              </a:ext>
            </a:extLst>
          </p:cNvPr>
          <p:cNvPicPr>
            <a:picLocks noGrp="1" noChangeAspect="1"/>
          </p:cNvPicPr>
          <p:nvPr>
            <p:ph idx="1"/>
          </p:nvPr>
        </p:nvPicPr>
        <p:blipFill>
          <a:blip r:embed="rId2"/>
          <a:stretch>
            <a:fillRect/>
          </a:stretch>
        </p:blipFill>
        <p:spPr>
          <a:xfrm>
            <a:off x="2233650" y="0"/>
            <a:ext cx="7724700" cy="6812756"/>
          </a:xfrm>
        </p:spPr>
      </p:pic>
      <p:sp>
        <p:nvSpPr>
          <p:cNvPr id="4" name="投影片編號版面配置區 3">
            <a:extLst>
              <a:ext uri="{FF2B5EF4-FFF2-40B4-BE49-F238E27FC236}">
                <a16:creationId xmlns:a16="http://schemas.microsoft.com/office/drawing/2014/main" id="{28BD9714-8061-4AAD-C1E2-9D4AC2384136}"/>
              </a:ext>
            </a:extLst>
          </p:cNvPr>
          <p:cNvSpPr>
            <a:spLocks noGrp="1"/>
          </p:cNvSpPr>
          <p:nvPr>
            <p:ph type="sldNum" sz="quarter" idx="12"/>
          </p:nvPr>
        </p:nvSpPr>
        <p:spPr/>
        <p:txBody>
          <a:bodyPr/>
          <a:lstStyle/>
          <a:p>
            <a:fld id="{DEA5380F-B628-4BF3-BFEB-DE30B36C50B6}" type="slidenum">
              <a:rPr lang="zh-TW" altLang="en-US" smtClean="0"/>
              <a:t>52</a:t>
            </a:fld>
            <a:endParaRPr lang="zh-TW" altLang="en-US"/>
          </a:p>
        </p:txBody>
      </p:sp>
    </p:spTree>
    <p:extLst>
      <p:ext uri="{BB962C8B-B14F-4D97-AF65-F5344CB8AC3E}">
        <p14:creationId xmlns:p14="http://schemas.microsoft.com/office/powerpoint/2010/main" val="241124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CE0B-C375-33C3-01D3-B7B860866354}"/>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28BD9714-8061-4AAD-C1E2-9D4AC2384136}"/>
              </a:ext>
            </a:extLst>
          </p:cNvPr>
          <p:cNvSpPr>
            <a:spLocks noGrp="1"/>
          </p:cNvSpPr>
          <p:nvPr>
            <p:ph type="sldNum" sz="quarter" idx="12"/>
          </p:nvPr>
        </p:nvSpPr>
        <p:spPr/>
        <p:txBody>
          <a:bodyPr/>
          <a:lstStyle/>
          <a:p>
            <a:fld id="{DEA5380F-B628-4BF3-BFEB-DE30B36C50B6}" type="slidenum">
              <a:rPr lang="zh-TW" altLang="en-US" smtClean="0"/>
              <a:t>53</a:t>
            </a:fld>
            <a:endParaRPr lang="zh-TW" altLang="en-US"/>
          </a:p>
        </p:txBody>
      </p:sp>
      <p:sp>
        <p:nvSpPr>
          <p:cNvPr id="5" name="內容版面配置區 4">
            <a:extLst>
              <a:ext uri="{FF2B5EF4-FFF2-40B4-BE49-F238E27FC236}">
                <a16:creationId xmlns:a16="http://schemas.microsoft.com/office/drawing/2014/main" id="{247A4541-831A-79FE-C6C9-51029753F23E}"/>
              </a:ext>
            </a:extLst>
          </p:cNvPr>
          <p:cNvSpPr>
            <a:spLocks noGrp="1"/>
          </p:cNvSpPr>
          <p:nvPr>
            <p:ph idx="1"/>
          </p:nvPr>
        </p:nvSpPr>
        <p:spPr/>
        <p:txBody>
          <a:bodyPr/>
          <a:lstStyle/>
          <a:p>
            <a:endParaRPr lang="zh-TW" altLang="en-US"/>
          </a:p>
        </p:txBody>
      </p:sp>
      <p:pic>
        <p:nvPicPr>
          <p:cNvPr id="8" name="圖片 7">
            <a:extLst>
              <a:ext uri="{FF2B5EF4-FFF2-40B4-BE49-F238E27FC236}">
                <a16:creationId xmlns:a16="http://schemas.microsoft.com/office/drawing/2014/main" id="{F5C6BD6B-B144-A1A3-2DC7-1FBB74375F17}"/>
              </a:ext>
            </a:extLst>
          </p:cNvPr>
          <p:cNvPicPr>
            <a:picLocks noChangeAspect="1"/>
          </p:cNvPicPr>
          <p:nvPr/>
        </p:nvPicPr>
        <p:blipFill>
          <a:blip r:embed="rId2"/>
          <a:stretch>
            <a:fillRect/>
          </a:stretch>
        </p:blipFill>
        <p:spPr>
          <a:xfrm>
            <a:off x="2334759" y="73961"/>
            <a:ext cx="7522481" cy="6701365"/>
          </a:xfrm>
          <a:prstGeom prst="rect">
            <a:avLst/>
          </a:prstGeom>
        </p:spPr>
      </p:pic>
    </p:spTree>
    <p:extLst>
      <p:ext uri="{BB962C8B-B14F-4D97-AF65-F5344CB8AC3E}">
        <p14:creationId xmlns:p14="http://schemas.microsoft.com/office/powerpoint/2010/main" val="2602806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CE0B-C375-33C3-01D3-B7B860866354}"/>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28BD9714-8061-4AAD-C1E2-9D4AC2384136}"/>
              </a:ext>
            </a:extLst>
          </p:cNvPr>
          <p:cNvSpPr>
            <a:spLocks noGrp="1"/>
          </p:cNvSpPr>
          <p:nvPr>
            <p:ph type="sldNum" sz="quarter" idx="12"/>
          </p:nvPr>
        </p:nvSpPr>
        <p:spPr/>
        <p:txBody>
          <a:bodyPr/>
          <a:lstStyle/>
          <a:p>
            <a:fld id="{DEA5380F-B628-4BF3-BFEB-DE30B36C50B6}" type="slidenum">
              <a:rPr lang="zh-TW" altLang="en-US" smtClean="0"/>
              <a:t>54</a:t>
            </a:fld>
            <a:endParaRPr lang="zh-TW" altLang="en-US"/>
          </a:p>
        </p:txBody>
      </p:sp>
      <p:sp>
        <p:nvSpPr>
          <p:cNvPr id="5" name="內容版面配置區 4">
            <a:extLst>
              <a:ext uri="{FF2B5EF4-FFF2-40B4-BE49-F238E27FC236}">
                <a16:creationId xmlns:a16="http://schemas.microsoft.com/office/drawing/2014/main" id="{247A4541-831A-79FE-C6C9-51029753F23E}"/>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AE548EBF-B1A5-64D7-B28E-1A6EAF811142}"/>
              </a:ext>
            </a:extLst>
          </p:cNvPr>
          <p:cNvPicPr>
            <a:picLocks noChangeAspect="1"/>
          </p:cNvPicPr>
          <p:nvPr/>
        </p:nvPicPr>
        <p:blipFill>
          <a:blip r:embed="rId2"/>
          <a:stretch>
            <a:fillRect/>
          </a:stretch>
        </p:blipFill>
        <p:spPr>
          <a:xfrm>
            <a:off x="2187180" y="-126163"/>
            <a:ext cx="7817640" cy="6942939"/>
          </a:xfrm>
          <a:prstGeom prst="rect">
            <a:avLst/>
          </a:prstGeom>
        </p:spPr>
      </p:pic>
    </p:spTree>
    <p:extLst>
      <p:ext uri="{BB962C8B-B14F-4D97-AF65-F5344CB8AC3E}">
        <p14:creationId xmlns:p14="http://schemas.microsoft.com/office/powerpoint/2010/main" val="2081590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2D0139-2E65-7FD7-E5E2-4D97EE50DCDD}"/>
              </a:ext>
            </a:extLst>
          </p:cNvPr>
          <p:cNvSpPr>
            <a:spLocks noGrp="1"/>
          </p:cNvSpPr>
          <p:nvPr>
            <p:ph type="title"/>
          </p:nvPr>
        </p:nvSpPr>
        <p:spPr/>
        <p:txBody>
          <a:bodyPr/>
          <a:lstStyle/>
          <a:p>
            <a:r>
              <a:rPr lang="en-US" altLang="zh-TW" dirty="0"/>
              <a:t>Directed Defense Coverage Analysis</a:t>
            </a:r>
            <a:endParaRPr lang="zh-TW" altLang="en-US" dirty="0"/>
          </a:p>
        </p:txBody>
      </p:sp>
      <p:sp>
        <p:nvSpPr>
          <p:cNvPr id="4" name="投影片編號版面配置區 3">
            <a:extLst>
              <a:ext uri="{FF2B5EF4-FFF2-40B4-BE49-F238E27FC236}">
                <a16:creationId xmlns:a16="http://schemas.microsoft.com/office/drawing/2014/main" id="{95C159DA-EEDF-D450-A4AE-F76CE1467DF5}"/>
              </a:ext>
            </a:extLst>
          </p:cNvPr>
          <p:cNvSpPr>
            <a:spLocks noGrp="1"/>
          </p:cNvSpPr>
          <p:nvPr>
            <p:ph type="sldNum" sz="quarter" idx="12"/>
          </p:nvPr>
        </p:nvSpPr>
        <p:spPr/>
        <p:txBody>
          <a:bodyPr/>
          <a:lstStyle/>
          <a:p>
            <a:fld id="{DEA5380F-B628-4BF3-BFEB-DE30B36C50B6}" type="slidenum">
              <a:rPr lang="zh-TW" altLang="en-US" smtClean="0"/>
              <a:t>55</a:t>
            </a:fld>
            <a:endParaRPr lang="zh-TW" altLang="en-US"/>
          </a:p>
        </p:txBody>
      </p:sp>
      <p:pic>
        <p:nvPicPr>
          <p:cNvPr id="10" name="圖片 9">
            <a:extLst>
              <a:ext uri="{FF2B5EF4-FFF2-40B4-BE49-F238E27FC236}">
                <a16:creationId xmlns:a16="http://schemas.microsoft.com/office/drawing/2014/main" id="{38E6D34D-8717-EE58-B7CF-1707EC367C68}"/>
              </a:ext>
            </a:extLst>
          </p:cNvPr>
          <p:cNvPicPr>
            <a:picLocks noChangeAspect="1"/>
          </p:cNvPicPr>
          <p:nvPr/>
        </p:nvPicPr>
        <p:blipFill>
          <a:blip r:embed="rId2"/>
          <a:stretch>
            <a:fillRect/>
          </a:stretch>
        </p:blipFill>
        <p:spPr>
          <a:xfrm>
            <a:off x="-114299" y="1450015"/>
            <a:ext cx="6327816" cy="5088897"/>
          </a:xfrm>
          <a:prstGeom prst="rect">
            <a:avLst/>
          </a:prstGeom>
        </p:spPr>
      </p:pic>
      <p:sp>
        <p:nvSpPr>
          <p:cNvPr id="11" name="文字方塊 10">
            <a:extLst>
              <a:ext uri="{FF2B5EF4-FFF2-40B4-BE49-F238E27FC236}">
                <a16:creationId xmlns:a16="http://schemas.microsoft.com/office/drawing/2014/main" id="{5BCBA51E-B6E7-AE2B-4679-9BDA4B03FDE0}"/>
              </a:ext>
            </a:extLst>
          </p:cNvPr>
          <p:cNvSpPr txBox="1"/>
          <p:nvPr/>
        </p:nvSpPr>
        <p:spPr>
          <a:xfrm>
            <a:off x="6238099" y="1678609"/>
            <a:ext cx="5791670" cy="4491807"/>
          </a:xfrm>
          <a:prstGeom prst="rect">
            <a:avLst/>
          </a:prstGeom>
          <a:noFill/>
        </p:spPr>
        <p:txBody>
          <a:bodyPr wrap="square" rtlCol="0">
            <a:spAutoFit/>
          </a:bodyPr>
          <a:lstStyle/>
          <a:p>
            <a:pPr>
              <a:lnSpc>
                <a:spcPct val="12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若（安全關鍵線路，觸發空間）</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pair</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符合以下的情況，則稱為該</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pair</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可以作為</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HT</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插入的候選人</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p>
          <a:p>
            <a:pPr>
              <a:lnSpc>
                <a:spcPct val="120000"/>
              </a:lnSpc>
            </a:pP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12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 trigger space</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大小不小於所需的最小</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placement </a:t>
            </a:r>
          </a:p>
          <a:p>
            <a:pPr>
              <a:lnSpc>
                <a:spcPct val="12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sites</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數量</a:t>
            </a:r>
          </a:p>
          <a:p>
            <a:pPr>
              <a:lnSpc>
                <a:spcPct val="12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    </a:t>
            </a:r>
          </a:p>
          <a:p>
            <a:pPr>
              <a:lnSpc>
                <a:spcPct val="12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(b) security-critical net </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沒有</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100%</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被</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blocked</a:t>
            </a:r>
          </a:p>
          <a:p>
            <a:pPr>
              <a:lnSpc>
                <a:spcPct val="12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p>
          <a:p>
            <a:pPr>
              <a:lnSpc>
                <a:spcPct val="12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(c) </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若</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HT</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是</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timing critical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需要在</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design</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的</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120000"/>
              </a:lnSpc>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operation freq.</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下運作</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，則</a:t>
            </a:r>
            <a:r>
              <a:rPr lang="zh-TW" altLang="en-US" sz="2000" b="1" dirty="0">
                <a:latin typeface="Times New Roman" panose="02020603050405020304" pitchFamily="18" charset="0"/>
                <a:ea typeface="微軟正黑體" panose="020B0604030504040204" pitchFamily="34" charset="-120"/>
                <a:cs typeface="Times New Roman" panose="02020603050405020304" pitchFamily="18" charset="0"/>
              </a:rPr>
              <a:t>觸發空間與安全關</a:t>
            </a:r>
            <a:endPar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120000"/>
              </a:lnSpc>
            </a:pP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000" b="1" dirty="0">
                <a:latin typeface="Times New Roman" panose="02020603050405020304" pitchFamily="18" charset="0"/>
                <a:ea typeface="微軟正黑體" panose="020B0604030504040204" pitchFamily="34" charset="-120"/>
                <a:cs typeface="Times New Roman" panose="02020603050405020304" pitchFamily="18" charset="0"/>
              </a:rPr>
              <a:t>鍵網路上的開放集成點之間的距離必須≤平均</a:t>
            </a:r>
            <a:endPar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120000"/>
              </a:lnSpc>
            </a:pP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          net length</a:t>
            </a:r>
            <a:r>
              <a:rPr lang="zh-TW" altLang="en-US" sz="2000" b="1" dirty="0">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2000" b="1" dirty="0">
                <a:latin typeface="Times New Roman" panose="02020603050405020304" pitchFamily="18" charset="0"/>
                <a:ea typeface="微軟正黑體" panose="020B0604030504040204" pitchFamily="34" charset="-120"/>
                <a:cs typeface="Times New Roman" panose="02020603050405020304" pitchFamily="18" charset="0"/>
              </a:rPr>
              <a:t>3</a:t>
            </a:r>
            <a:r>
              <a:rPr lang="zh-TW" altLang="en-US" sz="2000" b="1" dirty="0">
                <a:latin typeface="Times New Roman" panose="02020603050405020304" pitchFamily="18" charset="0"/>
                <a:ea typeface="微軟正黑體" panose="020B0604030504040204" pitchFamily="34" charset="-120"/>
                <a:cs typeface="Times New Roman" panose="02020603050405020304" pitchFamily="18" charset="0"/>
              </a:rPr>
              <a:t>個標準差</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反之則無限制</a:t>
            </a:r>
          </a:p>
        </p:txBody>
      </p:sp>
    </p:spTree>
    <p:extLst>
      <p:ext uri="{BB962C8B-B14F-4D97-AF65-F5344CB8AC3E}">
        <p14:creationId xmlns:p14="http://schemas.microsoft.com/office/powerpoint/2010/main" val="3819690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t>Discussion</a:t>
            </a:r>
          </a:p>
          <a:p>
            <a:r>
              <a:rPr lang="en-US" altLang="zh-TW" dirty="0">
                <a:solidFill>
                  <a:schemeClr val="bg1">
                    <a:lumMod val="50000"/>
                  </a:schemeClr>
                </a:solidFill>
              </a:rPr>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56</a:t>
            </a:fld>
            <a:endParaRPr lang="zh-TW" altLang="en-US"/>
          </a:p>
        </p:txBody>
      </p:sp>
    </p:spTree>
    <p:extLst>
      <p:ext uri="{BB962C8B-B14F-4D97-AF65-F5344CB8AC3E}">
        <p14:creationId xmlns:p14="http://schemas.microsoft.com/office/powerpoint/2010/main" val="2695007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C88CB-C8EB-365F-8D85-345A7ED84971}"/>
              </a:ext>
            </a:extLst>
          </p:cNvPr>
          <p:cNvSpPr>
            <a:spLocks noGrp="1"/>
          </p:cNvSpPr>
          <p:nvPr>
            <p:ph type="title"/>
          </p:nvPr>
        </p:nvSpPr>
        <p:spPr/>
        <p:txBody>
          <a:bodyPr/>
          <a:lstStyle/>
          <a:p>
            <a:r>
              <a:rPr lang="en-US" altLang="zh-TW" dirty="0"/>
              <a:t>Discussion</a:t>
            </a:r>
            <a:endParaRPr lang="zh-TW" altLang="en-US" dirty="0"/>
          </a:p>
        </p:txBody>
      </p:sp>
      <p:pic>
        <p:nvPicPr>
          <p:cNvPr id="6" name="內容版面配置區 5">
            <a:extLst>
              <a:ext uri="{FF2B5EF4-FFF2-40B4-BE49-F238E27FC236}">
                <a16:creationId xmlns:a16="http://schemas.microsoft.com/office/drawing/2014/main" id="{825F7650-3014-BAEF-11C8-461804915193}"/>
              </a:ext>
            </a:extLst>
          </p:cNvPr>
          <p:cNvPicPr>
            <a:picLocks noGrp="1" noChangeAspect="1"/>
          </p:cNvPicPr>
          <p:nvPr>
            <p:ph idx="1"/>
          </p:nvPr>
        </p:nvPicPr>
        <p:blipFill>
          <a:blip r:embed="rId2"/>
          <a:stretch>
            <a:fillRect/>
          </a:stretch>
        </p:blipFill>
        <p:spPr>
          <a:xfrm>
            <a:off x="1514042" y="2796817"/>
            <a:ext cx="9163915" cy="1579985"/>
          </a:xfrm>
        </p:spPr>
      </p:pic>
      <p:sp>
        <p:nvSpPr>
          <p:cNvPr id="4" name="投影片編號版面配置區 3">
            <a:extLst>
              <a:ext uri="{FF2B5EF4-FFF2-40B4-BE49-F238E27FC236}">
                <a16:creationId xmlns:a16="http://schemas.microsoft.com/office/drawing/2014/main" id="{B1ADCC1E-F495-96B2-8341-F6127A1B4F02}"/>
              </a:ext>
            </a:extLst>
          </p:cNvPr>
          <p:cNvSpPr>
            <a:spLocks noGrp="1"/>
          </p:cNvSpPr>
          <p:nvPr>
            <p:ph type="sldNum" sz="quarter" idx="12"/>
          </p:nvPr>
        </p:nvSpPr>
        <p:spPr/>
        <p:txBody>
          <a:bodyPr/>
          <a:lstStyle/>
          <a:p>
            <a:fld id="{DEA5380F-B628-4BF3-BFEB-DE30B36C50B6}" type="slidenum">
              <a:rPr lang="zh-TW" altLang="en-US" smtClean="0"/>
              <a:t>57</a:t>
            </a:fld>
            <a:endParaRPr lang="zh-TW" altLang="en-US"/>
          </a:p>
        </p:txBody>
      </p:sp>
    </p:spTree>
    <p:extLst>
      <p:ext uri="{BB962C8B-B14F-4D97-AF65-F5344CB8AC3E}">
        <p14:creationId xmlns:p14="http://schemas.microsoft.com/office/powerpoint/2010/main" val="514861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C88CB-C8EB-365F-8D85-345A7ED84971}"/>
              </a:ext>
            </a:extLst>
          </p:cNvPr>
          <p:cNvSpPr>
            <a:spLocks noGrp="1"/>
          </p:cNvSpPr>
          <p:nvPr>
            <p:ph type="title"/>
          </p:nvPr>
        </p:nvSpPr>
        <p:spPr/>
        <p:txBody>
          <a:bodyPr/>
          <a:lstStyle/>
          <a:p>
            <a:r>
              <a:rPr lang="en-US" altLang="zh-TW" dirty="0"/>
              <a:t>Discussion</a:t>
            </a:r>
            <a:endParaRPr lang="zh-TW" altLang="en-US" dirty="0"/>
          </a:p>
        </p:txBody>
      </p:sp>
      <p:sp>
        <p:nvSpPr>
          <p:cNvPr id="4" name="投影片編號版面配置區 3">
            <a:extLst>
              <a:ext uri="{FF2B5EF4-FFF2-40B4-BE49-F238E27FC236}">
                <a16:creationId xmlns:a16="http://schemas.microsoft.com/office/drawing/2014/main" id="{B1ADCC1E-F495-96B2-8341-F6127A1B4F02}"/>
              </a:ext>
            </a:extLst>
          </p:cNvPr>
          <p:cNvSpPr>
            <a:spLocks noGrp="1"/>
          </p:cNvSpPr>
          <p:nvPr>
            <p:ph type="sldNum" sz="quarter" idx="12"/>
          </p:nvPr>
        </p:nvSpPr>
        <p:spPr/>
        <p:txBody>
          <a:bodyPr/>
          <a:lstStyle/>
          <a:p>
            <a:fld id="{DEA5380F-B628-4BF3-BFEB-DE30B36C50B6}" type="slidenum">
              <a:rPr lang="zh-TW" altLang="en-US" smtClean="0"/>
              <a:t>58</a:t>
            </a:fld>
            <a:endParaRPr lang="zh-TW" altLang="en-US"/>
          </a:p>
        </p:txBody>
      </p:sp>
      <p:pic>
        <p:nvPicPr>
          <p:cNvPr id="8" name="圖片 7">
            <a:extLst>
              <a:ext uri="{FF2B5EF4-FFF2-40B4-BE49-F238E27FC236}">
                <a16:creationId xmlns:a16="http://schemas.microsoft.com/office/drawing/2014/main" id="{95EC65EF-53F4-5D06-D78B-2C0D8D0DA0D7}"/>
              </a:ext>
            </a:extLst>
          </p:cNvPr>
          <p:cNvPicPr>
            <a:picLocks noChangeAspect="1"/>
          </p:cNvPicPr>
          <p:nvPr/>
        </p:nvPicPr>
        <p:blipFill>
          <a:blip r:embed="rId2"/>
          <a:stretch>
            <a:fillRect/>
          </a:stretch>
        </p:blipFill>
        <p:spPr>
          <a:xfrm>
            <a:off x="294607" y="2098530"/>
            <a:ext cx="11602786" cy="3171179"/>
          </a:xfrm>
          <a:prstGeom prst="rect">
            <a:avLst/>
          </a:prstGeom>
        </p:spPr>
      </p:pic>
    </p:spTree>
    <p:extLst>
      <p:ext uri="{BB962C8B-B14F-4D97-AF65-F5344CB8AC3E}">
        <p14:creationId xmlns:p14="http://schemas.microsoft.com/office/powerpoint/2010/main" val="283783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60EB0-4BD0-B9C8-F061-9472FC6277D1}"/>
              </a:ext>
            </a:extLst>
          </p:cNvPr>
          <p:cNvSpPr>
            <a:spLocks noGrp="1"/>
          </p:cNvSpPr>
          <p:nvPr>
            <p:ph type="title"/>
          </p:nvPr>
        </p:nvSpPr>
        <p:spPr/>
        <p:txBody>
          <a:bodyPr/>
          <a:lstStyle/>
          <a:p>
            <a:r>
              <a:rPr lang="en-US" altLang="zh-TW" dirty="0"/>
              <a:t>Background : IC Design Process</a:t>
            </a:r>
            <a:endParaRPr lang="zh-TW" altLang="en-US" dirty="0"/>
          </a:p>
        </p:txBody>
      </p:sp>
      <p:pic>
        <p:nvPicPr>
          <p:cNvPr id="6" name="內容版面配置區 5">
            <a:extLst>
              <a:ext uri="{FF2B5EF4-FFF2-40B4-BE49-F238E27FC236}">
                <a16:creationId xmlns:a16="http://schemas.microsoft.com/office/drawing/2014/main" id="{4572B594-BC58-B5BC-2A80-725BEEF94E47}"/>
              </a:ext>
            </a:extLst>
          </p:cNvPr>
          <p:cNvPicPr>
            <a:picLocks noGrp="1" noChangeAspect="1"/>
          </p:cNvPicPr>
          <p:nvPr>
            <p:ph idx="1"/>
          </p:nvPr>
        </p:nvPicPr>
        <p:blipFill>
          <a:blip r:embed="rId2"/>
          <a:stretch>
            <a:fillRect/>
          </a:stretch>
        </p:blipFill>
        <p:spPr>
          <a:xfrm>
            <a:off x="7972787" y="136525"/>
            <a:ext cx="4349842" cy="6492875"/>
          </a:xfrm>
        </p:spPr>
      </p:pic>
      <p:sp>
        <p:nvSpPr>
          <p:cNvPr id="4" name="投影片編號版面配置區 3">
            <a:extLst>
              <a:ext uri="{FF2B5EF4-FFF2-40B4-BE49-F238E27FC236}">
                <a16:creationId xmlns:a16="http://schemas.microsoft.com/office/drawing/2014/main" id="{E88B2360-4754-D8CF-D5BC-1B26E4D54848}"/>
              </a:ext>
            </a:extLst>
          </p:cNvPr>
          <p:cNvSpPr>
            <a:spLocks noGrp="1"/>
          </p:cNvSpPr>
          <p:nvPr>
            <p:ph type="sldNum" sz="quarter" idx="12"/>
          </p:nvPr>
        </p:nvSpPr>
        <p:spPr/>
        <p:txBody>
          <a:bodyPr/>
          <a:lstStyle/>
          <a:p>
            <a:fld id="{DEA5380F-B628-4BF3-BFEB-DE30B36C50B6}" type="slidenum">
              <a:rPr lang="zh-TW" altLang="en-US" smtClean="0"/>
              <a:t>5</a:t>
            </a:fld>
            <a:endParaRPr lang="zh-TW" altLang="en-US"/>
          </a:p>
        </p:txBody>
      </p:sp>
      <p:sp>
        <p:nvSpPr>
          <p:cNvPr id="8" name="內容版面配置區 2">
            <a:extLst>
              <a:ext uri="{FF2B5EF4-FFF2-40B4-BE49-F238E27FC236}">
                <a16:creationId xmlns:a16="http://schemas.microsoft.com/office/drawing/2014/main" id="{EC4EC7F8-DC1A-6440-2A98-5149E75D61D7}"/>
              </a:ext>
            </a:extLst>
          </p:cNvPr>
          <p:cNvSpPr txBox="1">
            <a:spLocks/>
          </p:cNvSpPr>
          <p:nvPr/>
        </p:nvSpPr>
        <p:spPr>
          <a:xfrm>
            <a:off x="838200" y="2210937"/>
            <a:ext cx="6886433" cy="372036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b="0" i="0" dirty="0">
                <a:solidFill>
                  <a:srgbClr val="333333"/>
                </a:solidFill>
                <a:effectLst/>
                <a:latin typeface="-apple-system"/>
              </a:rPr>
              <a:t>由右圖可以看到，在</a:t>
            </a:r>
            <a:r>
              <a:rPr lang="en-US" altLang="zh-TW" b="0" i="0" dirty="0">
                <a:solidFill>
                  <a:srgbClr val="333333"/>
                </a:solidFill>
                <a:effectLst/>
                <a:latin typeface="-apple-system"/>
              </a:rPr>
              <a:t>fab</a:t>
            </a:r>
            <a:r>
              <a:rPr lang="zh-TW" altLang="en-US" b="0" i="0" dirty="0">
                <a:solidFill>
                  <a:srgbClr val="333333"/>
                </a:solidFill>
                <a:effectLst/>
                <a:latin typeface="-apple-system"/>
              </a:rPr>
              <a:t>製造的過程中，可能會對我們的</a:t>
            </a:r>
            <a:r>
              <a:rPr lang="en-US" altLang="zh-TW" b="0" i="0" dirty="0">
                <a:solidFill>
                  <a:srgbClr val="333333"/>
                </a:solidFill>
                <a:effectLst/>
                <a:latin typeface="-apple-system"/>
              </a:rPr>
              <a:t>physical design model</a:t>
            </a:r>
            <a:r>
              <a:rPr lang="zh-TW" altLang="en-US" b="0" i="0" dirty="0">
                <a:solidFill>
                  <a:srgbClr val="333333"/>
                </a:solidFill>
                <a:effectLst/>
                <a:latin typeface="-apple-system"/>
              </a:rPr>
              <a:t>產生威脅。</a:t>
            </a:r>
            <a:endParaRPr lang="en-US" altLang="zh-TW" b="0" i="0" dirty="0">
              <a:solidFill>
                <a:srgbClr val="333333"/>
              </a:solidFill>
              <a:effectLst/>
              <a:latin typeface="-apple-system"/>
            </a:endParaRPr>
          </a:p>
          <a:p>
            <a:pPr>
              <a:lnSpc>
                <a:spcPct val="150000"/>
              </a:lnSpc>
            </a:pPr>
            <a:endParaRPr lang="en-US" altLang="zh-TW" dirty="0">
              <a:solidFill>
                <a:srgbClr val="333333"/>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en-US" altLang="zh-TW" b="0" i="0" dirty="0">
                <a:solidFill>
                  <a:srgbClr val="333333"/>
                </a:solidFill>
                <a:effectLst/>
                <a:latin typeface="-apple-system"/>
              </a:rPr>
              <a:t>IC layout</a:t>
            </a:r>
            <a:r>
              <a:rPr lang="zh-TW" altLang="en-US" b="0" i="0" dirty="0">
                <a:solidFill>
                  <a:srgbClr val="333333"/>
                </a:solidFill>
                <a:effectLst/>
                <a:latin typeface="-apple-system"/>
              </a:rPr>
              <a:t>的</a:t>
            </a:r>
            <a:r>
              <a:rPr lang="en-US" altLang="zh-TW" b="0" i="0" dirty="0">
                <a:solidFill>
                  <a:srgbClr val="333333"/>
                </a:solidFill>
                <a:effectLst/>
                <a:latin typeface="-apple-system"/>
              </a:rPr>
              <a:t>bottom layer</a:t>
            </a:r>
            <a:r>
              <a:rPr lang="zh-TW" altLang="en-US" b="0" i="0" dirty="0">
                <a:solidFill>
                  <a:srgbClr val="333333"/>
                </a:solidFill>
                <a:effectLst/>
                <a:latin typeface="-apple-system"/>
              </a:rPr>
              <a:t>是</a:t>
            </a:r>
            <a:r>
              <a:rPr lang="en-US" altLang="zh-TW" b="1" i="0" dirty="0">
                <a:solidFill>
                  <a:srgbClr val="333333"/>
                </a:solidFill>
                <a:effectLst/>
                <a:latin typeface="-apple-system"/>
              </a:rPr>
              <a:t>device layer</a:t>
            </a:r>
            <a:r>
              <a:rPr lang="en-US" altLang="zh-TW" b="0" i="0" dirty="0">
                <a:solidFill>
                  <a:srgbClr val="333333"/>
                </a:solidFill>
                <a:effectLst/>
                <a:latin typeface="-apple-system"/>
              </a:rPr>
              <a:t> : </a:t>
            </a:r>
            <a:r>
              <a:rPr lang="zh-TW" altLang="en-US" b="0" i="0" dirty="0">
                <a:solidFill>
                  <a:srgbClr val="333333"/>
                </a:solidFill>
                <a:effectLst/>
                <a:latin typeface="-apple-system"/>
              </a:rPr>
              <a:t>放置</a:t>
            </a:r>
            <a:r>
              <a:rPr lang="en-US" altLang="zh-TW" b="0" i="0" dirty="0">
                <a:solidFill>
                  <a:srgbClr val="333333"/>
                </a:solidFill>
                <a:effectLst/>
                <a:latin typeface="-apple-system"/>
              </a:rPr>
              <a:t>circuit component</a:t>
            </a:r>
            <a:r>
              <a:rPr lang="zh-TW" altLang="en-US" b="0" i="0" dirty="0">
                <a:solidFill>
                  <a:srgbClr val="333333"/>
                </a:solidFill>
                <a:effectLst/>
                <a:latin typeface="-apple-system"/>
              </a:rPr>
              <a:t>的</a:t>
            </a:r>
            <a:endParaRPr lang="en-US" altLang="zh-TW" b="0" i="0" dirty="0">
              <a:solidFill>
                <a:srgbClr val="333333"/>
              </a:solidFill>
              <a:effectLst/>
              <a:latin typeface="-apple-system"/>
            </a:endParaRPr>
          </a:p>
          <a:p>
            <a:pPr>
              <a:lnSpc>
                <a:spcPct val="150000"/>
              </a:lnSpc>
            </a:pPr>
            <a:endParaRPr lang="en-US" altLang="zh-TW" dirty="0">
              <a:solidFill>
                <a:srgbClr val="333333"/>
              </a:solidFill>
              <a:latin typeface="-apple-system"/>
              <a:ea typeface="微軟正黑體" panose="020B0604030504040204" pitchFamily="34" charset="-120"/>
              <a:cs typeface="Times New Roman" panose="02020603050405020304" pitchFamily="18" charset="0"/>
            </a:endParaRPr>
          </a:p>
          <a:p>
            <a:pPr algn="l" latinLnBrk="0"/>
            <a:r>
              <a:rPr lang="en-US" altLang="zh-TW" b="0" i="0" dirty="0">
                <a:solidFill>
                  <a:srgbClr val="333333"/>
                </a:solidFill>
                <a:effectLst/>
                <a:latin typeface="-apple-system"/>
              </a:rPr>
              <a:t>IC layout</a:t>
            </a:r>
            <a:r>
              <a:rPr lang="zh-TW" altLang="en-US" b="0" i="0" dirty="0">
                <a:solidFill>
                  <a:srgbClr val="333333"/>
                </a:solidFill>
                <a:effectLst/>
                <a:latin typeface="-apple-system"/>
              </a:rPr>
              <a:t>的</a:t>
            </a:r>
            <a:r>
              <a:rPr lang="en-US" altLang="zh-TW" b="0" i="0" dirty="0">
                <a:solidFill>
                  <a:srgbClr val="333333"/>
                </a:solidFill>
                <a:effectLst/>
                <a:latin typeface="-apple-system"/>
              </a:rPr>
              <a:t>top layer</a:t>
            </a:r>
            <a:r>
              <a:rPr lang="zh-TW" altLang="en-US" b="0" i="0" dirty="0">
                <a:solidFill>
                  <a:srgbClr val="333333"/>
                </a:solidFill>
                <a:effectLst/>
                <a:latin typeface="-apple-system"/>
              </a:rPr>
              <a:t>是</a:t>
            </a:r>
            <a:r>
              <a:rPr lang="en-US" altLang="zh-TW" b="1" i="0" dirty="0">
                <a:solidFill>
                  <a:srgbClr val="333333"/>
                </a:solidFill>
                <a:effectLst/>
                <a:latin typeface="-apple-system"/>
              </a:rPr>
              <a:t>metal layer</a:t>
            </a:r>
            <a:r>
              <a:rPr lang="en-US" altLang="zh-TW" b="0" i="0" dirty="0">
                <a:solidFill>
                  <a:srgbClr val="333333"/>
                </a:solidFill>
                <a:effectLst/>
                <a:latin typeface="-apple-system"/>
              </a:rPr>
              <a:t> : </a:t>
            </a:r>
            <a:r>
              <a:rPr lang="zh-TW" altLang="en-US" b="0" i="0" dirty="0">
                <a:solidFill>
                  <a:srgbClr val="333333"/>
                </a:solidFill>
                <a:effectLst/>
                <a:latin typeface="-apple-system"/>
              </a:rPr>
              <a:t>用來繞線的</a:t>
            </a:r>
            <a:endParaRPr lang="zh-TW" altLang="en-US" b="0" i="0" u="none" strike="noStrike" dirty="0">
              <a:solidFill>
                <a:srgbClr val="FFFFFF"/>
              </a:solidFill>
              <a:effectLst/>
              <a:latin typeface="Helvetica Neue"/>
            </a:endParaRPr>
          </a:p>
          <a:p>
            <a:pPr algn="l" latinLnBrk="0"/>
            <a:endParaRPr lang="zh-TW" altLang="en-US" dirty="0">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370888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C88CB-C8EB-365F-8D85-345A7ED84971}"/>
              </a:ext>
            </a:extLst>
          </p:cNvPr>
          <p:cNvSpPr>
            <a:spLocks noGrp="1"/>
          </p:cNvSpPr>
          <p:nvPr>
            <p:ph type="title"/>
          </p:nvPr>
        </p:nvSpPr>
        <p:spPr/>
        <p:txBody>
          <a:bodyPr/>
          <a:lstStyle/>
          <a:p>
            <a:r>
              <a:rPr lang="en-US" altLang="zh-TW" dirty="0"/>
              <a:t>Discussion</a:t>
            </a:r>
            <a:endParaRPr lang="zh-TW" altLang="en-US" dirty="0"/>
          </a:p>
        </p:txBody>
      </p:sp>
      <p:sp>
        <p:nvSpPr>
          <p:cNvPr id="4" name="投影片編號版面配置區 3">
            <a:extLst>
              <a:ext uri="{FF2B5EF4-FFF2-40B4-BE49-F238E27FC236}">
                <a16:creationId xmlns:a16="http://schemas.microsoft.com/office/drawing/2014/main" id="{B1ADCC1E-F495-96B2-8341-F6127A1B4F02}"/>
              </a:ext>
            </a:extLst>
          </p:cNvPr>
          <p:cNvSpPr>
            <a:spLocks noGrp="1"/>
          </p:cNvSpPr>
          <p:nvPr>
            <p:ph type="sldNum" sz="quarter" idx="12"/>
          </p:nvPr>
        </p:nvSpPr>
        <p:spPr/>
        <p:txBody>
          <a:bodyPr/>
          <a:lstStyle/>
          <a:p>
            <a:fld id="{DEA5380F-B628-4BF3-BFEB-DE30B36C50B6}" type="slidenum">
              <a:rPr lang="zh-TW" altLang="en-US" smtClean="0"/>
              <a:t>59</a:t>
            </a:fld>
            <a:endParaRPr lang="zh-TW" altLang="en-US"/>
          </a:p>
        </p:txBody>
      </p:sp>
      <p:pic>
        <p:nvPicPr>
          <p:cNvPr id="5" name="圖片 4">
            <a:extLst>
              <a:ext uri="{FF2B5EF4-FFF2-40B4-BE49-F238E27FC236}">
                <a16:creationId xmlns:a16="http://schemas.microsoft.com/office/drawing/2014/main" id="{1B501F65-B79D-2115-764E-B35D921D7487}"/>
              </a:ext>
            </a:extLst>
          </p:cNvPr>
          <p:cNvPicPr>
            <a:picLocks noChangeAspect="1"/>
          </p:cNvPicPr>
          <p:nvPr/>
        </p:nvPicPr>
        <p:blipFill>
          <a:blip r:embed="rId2"/>
          <a:stretch>
            <a:fillRect/>
          </a:stretch>
        </p:blipFill>
        <p:spPr>
          <a:xfrm>
            <a:off x="705968" y="2102054"/>
            <a:ext cx="10780064" cy="3469252"/>
          </a:xfrm>
          <a:prstGeom prst="rect">
            <a:avLst/>
          </a:prstGeom>
        </p:spPr>
      </p:pic>
    </p:spTree>
    <p:extLst>
      <p:ext uri="{BB962C8B-B14F-4D97-AF65-F5344CB8AC3E}">
        <p14:creationId xmlns:p14="http://schemas.microsoft.com/office/powerpoint/2010/main" val="374289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C88CB-C8EB-365F-8D85-345A7ED84971}"/>
              </a:ext>
            </a:extLst>
          </p:cNvPr>
          <p:cNvSpPr>
            <a:spLocks noGrp="1"/>
          </p:cNvSpPr>
          <p:nvPr>
            <p:ph type="title"/>
          </p:nvPr>
        </p:nvSpPr>
        <p:spPr/>
        <p:txBody>
          <a:bodyPr/>
          <a:lstStyle/>
          <a:p>
            <a:r>
              <a:rPr lang="en-US" altLang="zh-TW" dirty="0"/>
              <a:t>Discussion</a:t>
            </a:r>
            <a:endParaRPr lang="zh-TW" altLang="en-US" dirty="0"/>
          </a:p>
        </p:txBody>
      </p:sp>
      <p:sp>
        <p:nvSpPr>
          <p:cNvPr id="4" name="投影片編號版面配置區 3">
            <a:extLst>
              <a:ext uri="{FF2B5EF4-FFF2-40B4-BE49-F238E27FC236}">
                <a16:creationId xmlns:a16="http://schemas.microsoft.com/office/drawing/2014/main" id="{B1ADCC1E-F495-96B2-8341-F6127A1B4F02}"/>
              </a:ext>
            </a:extLst>
          </p:cNvPr>
          <p:cNvSpPr>
            <a:spLocks noGrp="1"/>
          </p:cNvSpPr>
          <p:nvPr>
            <p:ph type="sldNum" sz="quarter" idx="12"/>
          </p:nvPr>
        </p:nvSpPr>
        <p:spPr/>
        <p:txBody>
          <a:bodyPr/>
          <a:lstStyle/>
          <a:p>
            <a:fld id="{DEA5380F-B628-4BF3-BFEB-DE30B36C50B6}" type="slidenum">
              <a:rPr lang="zh-TW" altLang="en-US" smtClean="0"/>
              <a:t>60</a:t>
            </a:fld>
            <a:endParaRPr lang="zh-TW" altLang="en-US"/>
          </a:p>
        </p:txBody>
      </p:sp>
      <p:pic>
        <p:nvPicPr>
          <p:cNvPr id="6" name="圖片 5">
            <a:extLst>
              <a:ext uri="{FF2B5EF4-FFF2-40B4-BE49-F238E27FC236}">
                <a16:creationId xmlns:a16="http://schemas.microsoft.com/office/drawing/2014/main" id="{145BA118-A946-51D2-BAF6-AD8AD280F42F}"/>
              </a:ext>
            </a:extLst>
          </p:cNvPr>
          <p:cNvPicPr>
            <a:picLocks noChangeAspect="1"/>
          </p:cNvPicPr>
          <p:nvPr/>
        </p:nvPicPr>
        <p:blipFill>
          <a:blip r:embed="rId3"/>
          <a:stretch>
            <a:fillRect/>
          </a:stretch>
        </p:blipFill>
        <p:spPr>
          <a:xfrm>
            <a:off x="541326" y="2173248"/>
            <a:ext cx="11109347" cy="3519629"/>
          </a:xfrm>
          <a:prstGeom prst="rect">
            <a:avLst/>
          </a:prstGeom>
        </p:spPr>
      </p:pic>
    </p:spTree>
    <p:extLst>
      <p:ext uri="{BB962C8B-B14F-4D97-AF65-F5344CB8AC3E}">
        <p14:creationId xmlns:p14="http://schemas.microsoft.com/office/powerpoint/2010/main" val="924601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C88CB-C8EB-365F-8D85-345A7ED84971}"/>
              </a:ext>
            </a:extLst>
          </p:cNvPr>
          <p:cNvSpPr>
            <a:spLocks noGrp="1"/>
          </p:cNvSpPr>
          <p:nvPr>
            <p:ph type="title"/>
          </p:nvPr>
        </p:nvSpPr>
        <p:spPr/>
        <p:txBody>
          <a:bodyPr/>
          <a:lstStyle/>
          <a:p>
            <a:r>
              <a:rPr lang="en-US" altLang="zh-TW" dirty="0"/>
              <a:t>Discussion</a:t>
            </a:r>
            <a:endParaRPr lang="zh-TW" altLang="en-US" dirty="0"/>
          </a:p>
        </p:txBody>
      </p:sp>
      <p:sp>
        <p:nvSpPr>
          <p:cNvPr id="4" name="投影片編號版面配置區 3">
            <a:extLst>
              <a:ext uri="{FF2B5EF4-FFF2-40B4-BE49-F238E27FC236}">
                <a16:creationId xmlns:a16="http://schemas.microsoft.com/office/drawing/2014/main" id="{B1ADCC1E-F495-96B2-8341-F6127A1B4F02}"/>
              </a:ext>
            </a:extLst>
          </p:cNvPr>
          <p:cNvSpPr>
            <a:spLocks noGrp="1"/>
          </p:cNvSpPr>
          <p:nvPr>
            <p:ph type="sldNum" sz="quarter" idx="12"/>
          </p:nvPr>
        </p:nvSpPr>
        <p:spPr/>
        <p:txBody>
          <a:bodyPr/>
          <a:lstStyle/>
          <a:p>
            <a:fld id="{DEA5380F-B628-4BF3-BFEB-DE30B36C50B6}" type="slidenum">
              <a:rPr lang="zh-TW" altLang="en-US" smtClean="0"/>
              <a:t>61</a:t>
            </a:fld>
            <a:endParaRPr lang="zh-TW" altLang="en-US"/>
          </a:p>
        </p:txBody>
      </p:sp>
      <p:pic>
        <p:nvPicPr>
          <p:cNvPr id="5" name="圖片 4">
            <a:extLst>
              <a:ext uri="{FF2B5EF4-FFF2-40B4-BE49-F238E27FC236}">
                <a16:creationId xmlns:a16="http://schemas.microsoft.com/office/drawing/2014/main" id="{A564DC4D-47EC-77E2-550F-FE96F8BDD802}"/>
              </a:ext>
            </a:extLst>
          </p:cNvPr>
          <p:cNvPicPr>
            <a:picLocks noChangeAspect="1"/>
          </p:cNvPicPr>
          <p:nvPr/>
        </p:nvPicPr>
        <p:blipFill>
          <a:blip r:embed="rId2"/>
          <a:stretch>
            <a:fillRect/>
          </a:stretch>
        </p:blipFill>
        <p:spPr>
          <a:xfrm>
            <a:off x="2285048" y="1886072"/>
            <a:ext cx="7621903" cy="4274893"/>
          </a:xfrm>
          <a:prstGeom prst="rect">
            <a:avLst/>
          </a:prstGeom>
        </p:spPr>
      </p:pic>
    </p:spTree>
    <p:extLst>
      <p:ext uri="{BB962C8B-B14F-4D97-AF65-F5344CB8AC3E}">
        <p14:creationId xmlns:p14="http://schemas.microsoft.com/office/powerpoint/2010/main" val="2148027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406B4-1A49-4B92-E770-593FBD89AA0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94F960B-6A0E-C91D-D6C4-47F9AE55663D}"/>
              </a:ext>
            </a:extLst>
          </p:cNvPr>
          <p:cNvSpPr>
            <a:spLocks noGrp="1"/>
          </p:cNvSpPr>
          <p:nvPr>
            <p:ph idx="1"/>
          </p:nvPr>
        </p:nvSpPr>
        <p:spPr/>
        <p:txBody>
          <a:bodyPr/>
          <a:lstStyle/>
          <a:p>
            <a:r>
              <a:rPr lang="en-US" altLang="zh-TW" dirty="0">
                <a:solidFill>
                  <a:schemeClr val="bg1">
                    <a:lumMod val="50000"/>
                  </a:schemeClr>
                </a:solidFill>
              </a:rPr>
              <a:t>Abstract</a:t>
            </a:r>
          </a:p>
          <a:p>
            <a:r>
              <a:rPr lang="en-US" altLang="zh-TW" dirty="0">
                <a:solidFill>
                  <a:schemeClr val="bg1">
                    <a:lumMod val="50000"/>
                  </a:schemeClr>
                </a:solidFill>
              </a:rPr>
              <a:t>Background</a:t>
            </a:r>
          </a:p>
          <a:p>
            <a:r>
              <a:rPr lang="en-US" altLang="zh-TW" dirty="0">
                <a:solidFill>
                  <a:schemeClr val="bg1">
                    <a:lumMod val="50000"/>
                  </a:schemeClr>
                </a:solidFill>
              </a:rPr>
              <a:t>Two IC Defensive Approach</a:t>
            </a:r>
          </a:p>
          <a:p>
            <a:r>
              <a:rPr lang="en-US" altLang="zh-TW" dirty="0">
                <a:solidFill>
                  <a:schemeClr val="bg1">
                    <a:lumMod val="50000"/>
                  </a:schemeClr>
                </a:solidFill>
              </a:rPr>
              <a:t>ICAS Attack Step</a:t>
            </a:r>
          </a:p>
          <a:p>
            <a:r>
              <a:rPr lang="en-US" altLang="zh-TW" dirty="0">
                <a:solidFill>
                  <a:schemeClr val="bg1">
                    <a:lumMod val="50000"/>
                  </a:schemeClr>
                </a:solidFill>
              </a:rPr>
              <a:t>ICAS Framework</a:t>
            </a:r>
          </a:p>
          <a:p>
            <a:r>
              <a:rPr lang="en-US" altLang="zh-TW" dirty="0">
                <a:solidFill>
                  <a:schemeClr val="bg1">
                    <a:lumMod val="50000"/>
                  </a:schemeClr>
                </a:solidFill>
              </a:rPr>
              <a:t>Evaluation</a:t>
            </a:r>
          </a:p>
          <a:p>
            <a:r>
              <a:rPr lang="en-US" altLang="zh-TW" dirty="0">
                <a:solidFill>
                  <a:schemeClr val="bg1">
                    <a:lumMod val="50000"/>
                  </a:schemeClr>
                </a:solidFill>
              </a:rPr>
              <a:t>Discussion</a:t>
            </a:r>
          </a:p>
          <a:p>
            <a:r>
              <a:rPr lang="en-US" altLang="zh-TW" dirty="0"/>
              <a:t>Conclusion</a:t>
            </a:r>
          </a:p>
        </p:txBody>
      </p:sp>
      <p:sp>
        <p:nvSpPr>
          <p:cNvPr id="7" name="投影片編號版面配置區 6">
            <a:extLst>
              <a:ext uri="{FF2B5EF4-FFF2-40B4-BE49-F238E27FC236}">
                <a16:creationId xmlns:a16="http://schemas.microsoft.com/office/drawing/2014/main" id="{D1A57A10-F1B3-9C9C-0D18-A0E0B0F522AC}"/>
              </a:ext>
            </a:extLst>
          </p:cNvPr>
          <p:cNvSpPr>
            <a:spLocks noGrp="1"/>
          </p:cNvSpPr>
          <p:nvPr>
            <p:ph type="sldNum" sz="quarter" idx="12"/>
          </p:nvPr>
        </p:nvSpPr>
        <p:spPr/>
        <p:txBody>
          <a:bodyPr/>
          <a:lstStyle/>
          <a:p>
            <a:fld id="{DEA5380F-B628-4BF3-BFEB-DE30B36C50B6}" type="slidenum">
              <a:rPr lang="zh-TW" altLang="en-US" smtClean="0"/>
              <a:t>62</a:t>
            </a:fld>
            <a:endParaRPr lang="zh-TW" altLang="en-US"/>
          </a:p>
        </p:txBody>
      </p:sp>
    </p:spTree>
    <p:extLst>
      <p:ext uri="{BB962C8B-B14F-4D97-AF65-F5344CB8AC3E}">
        <p14:creationId xmlns:p14="http://schemas.microsoft.com/office/powerpoint/2010/main" val="1938288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C245CD-B7F1-5719-23C2-B9086E47D5D4}"/>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5372C4E5-5C5C-CFC0-E4EC-7DC604571059}"/>
              </a:ext>
            </a:extLst>
          </p:cNvPr>
          <p:cNvSpPr>
            <a:spLocks noGrp="1"/>
          </p:cNvSpPr>
          <p:nvPr>
            <p:ph idx="1"/>
          </p:nvPr>
        </p:nvSpPr>
        <p:spPr>
          <a:xfrm>
            <a:off x="838200" y="1825625"/>
            <a:ext cx="10515600" cy="4781652"/>
          </a:xfrm>
        </p:spPr>
        <p:txBody>
          <a:bodyPr>
            <a:normAutofit lnSpcReduction="10000"/>
          </a:bodyPr>
          <a:lstStyle/>
          <a:p>
            <a:pPr algn="l"/>
            <a:r>
              <a:rPr lang="en-US" altLang="zh-TW" b="0" i="0" dirty="0">
                <a:solidFill>
                  <a:srgbClr val="333333"/>
                </a:solidFill>
                <a:effectLst/>
                <a:latin typeface="Times New Roman" panose="02020603050405020304" pitchFamily="18" charset="0"/>
                <a:cs typeface="Times New Roman" panose="02020603050405020304" pitchFamily="18" charset="0"/>
              </a:rPr>
              <a:t>(1) Nemo, a tool that bridges the semantic gap across IC design</a:t>
            </a:r>
            <a:br>
              <a:rPr lang="en-US" altLang="zh-TW" b="0" i="0" dirty="0">
                <a:solidFill>
                  <a:srgbClr val="333333"/>
                </a:solidFill>
                <a:effectLst/>
                <a:latin typeface="Times New Roman" panose="02020603050405020304" pitchFamily="18" charset="0"/>
                <a:cs typeface="Times New Roman" panose="02020603050405020304" pitchFamily="18" charset="0"/>
              </a:rPr>
            </a:br>
            <a:r>
              <a:rPr lang="en-US" altLang="zh-TW" b="0" i="0" dirty="0">
                <a:solidFill>
                  <a:srgbClr val="333333"/>
                </a:solidFill>
                <a:effectLst/>
                <a:latin typeface="Times New Roman" panose="02020603050405020304" pitchFamily="18" charset="0"/>
                <a:cs typeface="Times New Roman" panose="02020603050405020304" pitchFamily="18" charset="0"/>
              </a:rPr>
              <a:t>processes by tracking security-critical signals across all stages</a:t>
            </a:r>
            <a:br>
              <a:rPr lang="en-US" altLang="zh-TW" b="0" i="0" dirty="0">
                <a:solidFill>
                  <a:srgbClr val="333333"/>
                </a:solidFill>
                <a:effectLst/>
                <a:latin typeface="Times New Roman" panose="02020603050405020304" pitchFamily="18" charset="0"/>
                <a:cs typeface="Times New Roman" panose="02020603050405020304" pitchFamily="18" charset="0"/>
              </a:rPr>
            </a:br>
            <a:r>
              <a:rPr lang="en-US" altLang="zh-TW" b="0" i="0" dirty="0">
                <a:solidFill>
                  <a:srgbClr val="333333"/>
                </a:solidFill>
                <a:effectLst/>
                <a:latin typeface="Times New Roman" panose="02020603050405020304" pitchFamily="18" charset="0"/>
                <a:cs typeface="Times New Roman" panose="02020603050405020304" pitchFamily="18" charset="0"/>
              </a:rPr>
              <a:t>of hardware development</a:t>
            </a:r>
          </a:p>
          <a:p>
            <a:pPr algn="l"/>
            <a:endParaRPr lang="en-US" altLang="zh-TW" b="0" i="0" dirty="0">
              <a:solidFill>
                <a:srgbClr val="333333"/>
              </a:solidFill>
              <a:effectLst/>
              <a:latin typeface="Times New Roman" panose="02020603050405020304" pitchFamily="18" charset="0"/>
              <a:cs typeface="Times New Roman" panose="02020603050405020304" pitchFamily="18" charset="0"/>
            </a:endParaRPr>
          </a:p>
          <a:p>
            <a:pPr algn="l"/>
            <a:r>
              <a:rPr lang="en-US" altLang="zh-TW" b="0" i="0" dirty="0">
                <a:solidFill>
                  <a:srgbClr val="333333"/>
                </a:solidFill>
                <a:effectLst/>
                <a:latin typeface="Times New Roman" panose="02020603050405020304" pitchFamily="18" charset="0"/>
                <a:cs typeface="Times New Roman" panose="02020603050405020304" pitchFamily="18" charset="0"/>
              </a:rPr>
              <a:t>(2) GDSII-Score, a tool that estimates the difficulty a foundry-level attacker faces in attacking security-critical logic</a:t>
            </a:r>
          </a:p>
          <a:p>
            <a:pPr algn="l"/>
            <a:endParaRPr lang="en-US" altLang="zh-TW" b="0" i="0" dirty="0">
              <a:solidFill>
                <a:srgbClr val="333333"/>
              </a:solidFill>
              <a:effectLst/>
              <a:latin typeface="Times New Roman" panose="02020603050405020304" pitchFamily="18" charset="0"/>
              <a:cs typeface="Times New Roman" panose="02020603050405020304" pitchFamily="18" charset="0"/>
            </a:endParaRPr>
          </a:p>
          <a:p>
            <a:pPr algn="l"/>
            <a:r>
              <a:rPr lang="en-US" altLang="zh-TW" b="0" i="0" dirty="0">
                <a:solidFill>
                  <a:srgbClr val="333333"/>
                </a:solidFill>
                <a:effectLst/>
                <a:latin typeface="Times New Roman" panose="02020603050405020304" pitchFamily="18" charset="0"/>
                <a:cs typeface="Times New Roman" panose="02020603050405020304" pitchFamily="18" charset="0"/>
              </a:rPr>
              <a:t>(3) The experiments show that all current defenses leave the IC design vulnerable to attack—and some are totally ineffective</a:t>
            </a:r>
          </a:p>
          <a:p>
            <a:pPr algn="l"/>
            <a:endParaRPr lang="en-US" altLang="zh-TW" b="0" i="0" dirty="0">
              <a:solidFill>
                <a:srgbClr val="333333"/>
              </a:solidFill>
              <a:effectLst/>
              <a:latin typeface="Times New Roman" panose="02020603050405020304" pitchFamily="18" charset="0"/>
              <a:cs typeface="Times New Roman" panose="02020603050405020304" pitchFamily="18" charset="0"/>
            </a:endParaRPr>
          </a:p>
          <a:p>
            <a:pPr algn="l"/>
            <a:r>
              <a:rPr lang="en-US" altLang="zh-TW" b="0" i="0" dirty="0">
                <a:solidFill>
                  <a:srgbClr val="333333"/>
                </a:solidFill>
                <a:effectLst/>
                <a:latin typeface="Times New Roman" panose="02020603050405020304" pitchFamily="18" charset="0"/>
                <a:cs typeface="Times New Roman" panose="02020603050405020304" pitchFamily="18" charset="0"/>
              </a:rPr>
              <a:t>(4) ICAS can help designers identify and address defensive gaps.</a:t>
            </a:r>
          </a:p>
        </p:txBody>
      </p:sp>
      <p:sp>
        <p:nvSpPr>
          <p:cNvPr id="4" name="投影片編號版面配置區 3">
            <a:extLst>
              <a:ext uri="{FF2B5EF4-FFF2-40B4-BE49-F238E27FC236}">
                <a16:creationId xmlns:a16="http://schemas.microsoft.com/office/drawing/2014/main" id="{23EBD12E-CBD5-6829-EB27-B14AACAF9349}"/>
              </a:ext>
            </a:extLst>
          </p:cNvPr>
          <p:cNvSpPr>
            <a:spLocks noGrp="1"/>
          </p:cNvSpPr>
          <p:nvPr>
            <p:ph type="sldNum" sz="quarter" idx="12"/>
          </p:nvPr>
        </p:nvSpPr>
        <p:spPr/>
        <p:txBody>
          <a:bodyPr/>
          <a:lstStyle/>
          <a:p>
            <a:fld id="{DEA5380F-B628-4BF3-BFEB-DE30B36C50B6}" type="slidenum">
              <a:rPr lang="zh-TW" altLang="en-US" smtClean="0"/>
              <a:t>63</a:t>
            </a:fld>
            <a:endParaRPr lang="zh-TW" altLang="en-US"/>
          </a:p>
        </p:txBody>
      </p:sp>
    </p:spTree>
    <p:extLst>
      <p:ext uri="{BB962C8B-B14F-4D97-AF65-F5344CB8AC3E}">
        <p14:creationId xmlns:p14="http://schemas.microsoft.com/office/powerpoint/2010/main" val="4134614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66F4DB-68E7-DE7A-16A7-9E729ED2CBB6}"/>
              </a:ext>
            </a:extLst>
          </p:cNvPr>
          <p:cNvSpPr>
            <a:spLocks noGrp="1"/>
          </p:cNvSpPr>
          <p:nvPr>
            <p:ph type="title"/>
          </p:nvPr>
        </p:nvSpPr>
        <p:spPr>
          <a:xfrm>
            <a:off x="838200" y="2766218"/>
            <a:ext cx="10515600" cy="1325563"/>
          </a:xfrm>
        </p:spPr>
        <p:txBody>
          <a:bodyPr>
            <a:normAutofit/>
          </a:bodyPr>
          <a:lstStyle/>
          <a:p>
            <a:pPr algn="ctr"/>
            <a:r>
              <a:rPr lang="en-US" altLang="zh-TW" sz="8000" dirty="0"/>
              <a:t>Thanks For Listening!</a:t>
            </a:r>
            <a:endParaRPr lang="zh-TW" altLang="en-US" sz="8000" dirty="0"/>
          </a:p>
        </p:txBody>
      </p:sp>
      <p:sp>
        <p:nvSpPr>
          <p:cNvPr id="3" name="投影片編號版面配置區 2">
            <a:extLst>
              <a:ext uri="{FF2B5EF4-FFF2-40B4-BE49-F238E27FC236}">
                <a16:creationId xmlns:a16="http://schemas.microsoft.com/office/drawing/2014/main" id="{1B388432-337E-0399-B9DD-CE1119E0A8A5}"/>
              </a:ext>
            </a:extLst>
          </p:cNvPr>
          <p:cNvSpPr>
            <a:spLocks noGrp="1"/>
          </p:cNvSpPr>
          <p:nvPr>
            <p:ph type="sldNum" sz="quarter" idx="12"/>
          </p:nvPr>
        </p:nvSpPr>
        <p:spPr/>
        <p:txBody>
          <a:bodyPr/>
          <a:lstStyle/>
          <a:p>
            <a:fld id="{DEA5380F-B628-4BF3-BFEB-DE30B36C50B6}" type="slidenum">
              <a:rPr lang="zh-TW" altLang="en-US" smtClean="0"/>
              <a:t>64</a:t>
            </a:fld>
            <a:endParaRPr lang="zh-TW" altLang="en-US"/>
          </a:p>
        </p:txBody>
      </p:sp>
    </p:spTree>
    <p:extLst>
      <p:ext uri="{BB962C8B-B14F-4D97-AF65-F5344CB8AC3E}">
        <p14:creationId xmlns:p14="http://schemas.microsoft.com/office/powerpoint/2010/main" val="148283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3B09A66-DDA7-A50A-7AB5-936F995C1042}"/>
              </a:ext>
            </a:extLst>
          </p:cNvPr>
          <p:cNvPicPr>
            <a:picLocks noChangeAspect="1"/>
          </p:cNvPicPr>
          <p:nvPr/>
        </p:nvPicPr>
        <p:blipFill>
          <a:blip r:embed="rId2"/>
          <a:stretch>
            <a:fillRect/>
          </a:stretch>
        </p:blipFill>
        <p:spPr>
          <a:xfrm>
            <a:off x="0" y="1815851"/>
            <a:ext cx="7590358" cy="4082315"/>
          </a:xfrm>
          <a:prstGeom prst="rect">
            <a:avLst/>
          </a:prstGeom>
        </p:spPr>
      </p:pic>
      <p:sp>
        <p:nvSpPr>
          <p:cNvPr id="2" name="標題 1">
            <a:extLst>
              <a:ext uri="{FF2B5EF4-FFF2-40B4-BE49-F238E27FC236}">
                <a16:creationId xmlns:a16="http://schemas.microsoft.com/office/drawing/2014/main" id="{E838EBB4-01A7-DDDE-04AC-5E35DC02D17B}"/>
              </a:ext>
            </a:extLst>
          </p:cNvPr>
          <p:cNvSpPr>
            <a:spLocks noGrp="1"/>
          </p:cNvSpPr>
          <p:nvPr>
            <p:ph type="title"/>
          </p:nvPr>
        </p:nvSpPr>
        <p:spPr/>
        <p:txBody>
          <a:bodyPr/>
          <a:lstStyle/>
          <a:p>
            <a:r>
              <a:rPr lang="en-US" altLang="zh-TW" dirty="0"/>
              <a:t>Background  : Hardware Trojan</a:t>
            </a:r>
            <a:endParaRPr lang="zh-TW" altLang="en-US" dirty="0"/>
          </a:p>
        </p:txBody>
      </p:sp>
      <p:sp>
        <p:nvSpPr>
          <p:cNvPr id="3" name="內容版面配置區 2">
            <a:extLst>
              <a:ext uri="{FF2B5EF4-FFF2-40B4-BE49-F238E27FC236}">
                <a16:creationId xmlns:a16="http://schemas.microsoft.com/office/drawing/2014/main" id="{824BA30C-7A8B-EC79-DE18-FDEDEF3BB501}"/>
              </a:ext>
            </a:extLst>
          </p:cNvPr>
          <p:cNvSpPr>
            <a:spLocks noGrp="1"/>
          </p:cNvSpPr>
          <p:nvPr>
            <p:ph idx="1"/>
          </p:nvPr>
        </p:nvSpPr>
        <p:spPr>
          <a:xfrm>
            <a:off x="7590358" y="1690688"/>
            <a:ext cx="4433320" cy="4351338"/>
          </a:xfrm>
        </p:spPr>
        <p:txBody>
          <a:bodyPr>
            <a:normAutofit/>
          </a:bodyPr>
          <a:lstStyle/>
          <a:p>
            <a:pPr algn="l"/>
            <a:r>
              <a:rPr lang="en-US" altLang="zh-TW" b="0" i="0" dirty="0">
                <a:solidFill>
                  <a:srgbClr val="333333"/>
                </a:solidFill>
                <a:effectLst/>
                <a:latin typeface="-apple-system"/>
              </a:rPr>
              <a:t>Consist of:</a:t>
            </a:r>
          </a:p>
          <a:p>
            <a:pPr algn="l" latinLnBrk="0"/>
            <a:r>
              <a:rPr lang="en-US" altLang="zh-TW" b="0" i="0" u="none" strike="noStrike" dirty="0">
                <a:solidFill>
                  <a:srgbClr val="FFFFFF"/>
                </a:solidFill>
                <a:effectLst/>
                <a:latin typeface="Helvetica Neue"/>
              </a:rPr>
              <a:t> </a:t>
            </a:r>
            <a:r>
              <a:rPr lang="zh-TW" altLang="en-US" b="0" i="0" u="none" strike="noStrike" dirty="0">
                <a:solidFill>
                  <a:srgbClr val="FFFFFF"/>
                </a:solidFill>
                <a:effectLst/>
                <a:latin typeface="Helvetica Neue"/>
              </a:rPr>
              <a:t>留言</a:t>
            </a:r>
          </a:p>
          <a:p>
            <a:pPr marL="0" indent="0" algn="l">
              <a:buNone/>
            </a:pPr>
            <a:r>
              <a:rPr lang="en-US" altLang="zh-TW" b="0" i="0" dirty="0">
                <a:solidFill>
                  <a:srgbClr val="333333"/>
                </a:solidFill>
                <a:effectLst/>
                <a:latin typeface="-apple-system"/>
              </a:rPr>
              <a:t>(1) </a:t>
            </a:r>
            <a:r>
              <a:rPr lang="en-US" altLang="zh-TW" b="1" i="0" dirty="0">
                <a:solidFill>
                  <a:srgbClr val="333333"/>
                </a:solidFill>
                <a:effectLst/>
                <a:latin typeface="-apple-system"/>
              </a:rPr>
              <a:t>payload</a:t>
            </a:r>
            <a:r>
              <a:rPr lang="en-US" altLang="zh-TW" b="0" i="0" dirty="0">
                <a:solidFill>
                  <a:srgbClr val="333333"/>
                </a:solidFill>
                <a:effectLst/>
                <a:latin typeface="-apple-system"/>
              </a:rPr>
              <a:t> : the malfunction </a:t>
            </a:r>
          </a:p>
          <a:p>
            <a:pPr marL="0" indent="0" algn="l">
              <a:buNone/>
            </a:pPr>
            <a:r>
              <a:rPr lang="en-US" altLang="zh-TW" b="0" i="0" dirty="0">
                <a:solidFill>
                  <a:srgbClr val="333333"/>
                </a:solidFill>
                <a:effectLst/>
                <a:latin typeface="-apple-system"/>
              </a:rPr>
              <a:t>                       design of the IC</a:t>
            </a:r>
          </a:p>
          <a:p>
            <a:pPr marL="0" indent="0" algn="l">
              <a:buNone/>
            </a:pPr>
            <a:endParaRPr lang="en-US" altLang="zh-TW" b="0" i="0" dirty="0">
              <a:solidFill>
                <a:srgbClr val="333333"/>
              </a:solidFill>
              <a:effectLst/>
              <a:latin typeface="-apple-system"/>
            </a:endParaRPr>
          </a:p>
          <a:p>
            <a:pPr marL="0" indent="0" algn="l">
              <a:buNone/>
            </a:pPr>
            <a:r>
              <a:rPr lang="en-US" altLang="zh-TW" b="0" i="0" dirty="0">
                <a:solidFill>
                  <a:srgbClr val="333333"/>
                </a:solidFill>
                <a:effectLst/>
                <a:latin typeface="-apple-system"/>
              </a:rPr>
              <a:t>(2) </a:t>
            </a:r>
            <a:r>
              <a:rPr lang="en-US" altLang="zh-TW" b="1" i="0" dirty="0">
                <a:solidFill>
                  <a:srgbClr val="333333"/>
                </a:solidFill>
                <a:effectLst/>
                <a:latin typeface="-apple-system"/>
              </a:rPr>
              <a:t>trigger</a:t>
            </a:r>
            <a:r>
              <a:rPr lang="en-US" altLang="zh-TW" b="0" i="0" dirty="0">
                <a:solidFill>
                  <a:srgbClr val="333333"/>
                </a:solidFill>
                <a:effectLst/>
                <a:latin typeface="-apple-system"/>
              </a:rPr>
              <a:t> : to activate the  </a:t>
            </a:r>
          </a:p>
          <a:p>
            <a:pPr marL="0" indent="0" algn="l">
              <a:buNone/>
            </a:pPr>
            <a:r>
              <a:rPr lang="en-US" altLang="zh-TW" dirty="0">
                <a:solidFill>
                  <a:srgbClr val="333333"/>
                </a:solidFill>
                <a:latin typeface="-apple-system"/>
              </a:rPr>
              <a:t>                     </a:t>
            </a:r>
            <a:r>
              <a:rPr lang="en-US" altLang="zh-TW" b="0" i="0" dirty="0">
                <a:solidFill>
                  <a:srgbClr val="333333"/>
                </a:solidFill>
                <a:effectLst/>
                <a:latin typeface="-apple-system"/>
              </a:rPr>
              <a:t>payload</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F1427A32-AF04-A51D-6613-6C0E817D4BB1}"/>
              </a:ext>
            </a:extLst>
          </p:cNvPr>
          <p:cNvSpPr>
            <a:spLocks noGrp="1"/>
          </p:cNvSpPr>
          <p:nvPr>
            <p:ph type="sldNum" sz="quarter" idx="12"/>
          </p:nvPr>
        </p:nvSpPr>
        <p:spPr/>
        <p:txBody>
          <a:bodyPr/>
          <a:lstStyle/>
          <a:p>
            <a:fld id="{DEA5380F-B628-4BF3-BFEB-DE30B36C50B6}" type="slidenum">
              <a:rPr lang="zh-TW" altLang="en-US" smtClean="0"/>
              <a:t>6</a:t>
            </a:fld>
            <a:endParaRPr lang="zh-TW" altLang="en-US" dirty="0"/>
          </a:p>
        </p:txBody>
      </p:sp>
    </p:spTree>
    <p:extLst>
      <p:ext uri="{BB962C8B-B14F-4D97-AF65-F5344CB8AC3E}">
        <p14:creationId xmlns:p14="http://schemas.microsoft.com/office/powerpoint/2010/main" val="115920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51EA5A-5F56-D24F-679E-A9822B58EDD5}"/>
              </a:ext>
            </a:extLst>
          </p:cNvPr>
          <p:cNvSpPr>
            <a:spLocks noGrp="1"/>
          </p:cNvSpPr>
          <p:nvPr>
            <p:ph type="title"/>
          </p:nvPr>
        </p:nvSpPr>
        <p:spPr/>
        <p:txBody>
          <a:bodyPr/>
          <a:lstStyle/>
          <a:p>
            <a:r>
              <a:rPr lang="en-US" altLang="zh-TW" dirty="0"/>
              <a:t>Background  : Hardware Trojan</a:t>
            </a:r>
            <a:endParaRPr lang="zh-TW" altLang="en-US" dirty="0"/>
          </a:p>
        </p:txBody>
      </p:sp>
      <p:sp>
        <p:nvSpPr>
          <p:cNvPr id="3" name="內容版面配置區 2">
            <a:extLst>
              <a:ext uri="{FF2B5EF4-FFF2-40B4-BE49-F238E27FC236}">
                <a16:creationId xmlns:a16="http://schemas.microsoft.com/office/drawing/2014/main" id="{018CF4C1-B01B-0070-536E-228EC0495A9A}"/>
              </a:ext>
            </a:extLst>
          </p:cNvPr>
          <p:cNvSpPr>
            <a:spLocks noGrp="1"/>
          </p:cNvSpPr>
          <p:nvPr>
            <p:ph idx="1"/>
          </p:nvPr>
        </p:nvSpPr>
        <p:spPr/>
        <p:txBody>
          <a:bodyPr>
            <a:normAutofit/>
          </a:bodyPr>
          <a:lstStyle/>
          <a:p>
            <a:r>
              <a:rPr lang="en-US" altLang="zh-TW" dirty="0"/>
              <a:t>Trojan Additive</a:t>
            </a:r>
          </a:p>
          <a:p>
            <a:pPr lvl="1"/>
            <a:r>
              <a:rPr lang="en-US" altLang="zh-TW" dirty="0"/>
              <a:t>Inserting additional circuit components and/or wiring into an existing design</a:t>
            </a:r>
          </a:p>
          <a:p>
            <a:pPr lvl="1"/>
            <a:endParaRPr lang="en-US" altLang="zh-TW" sz="1200" dirty="0"/>
          </a:p>
          <a:p>
            <a:r>
              <a:rPr lang="en-US" altLang="zh-TW" dirty="0"/>
              <a:t>Trojan subtractive</a:t>
            </a:r>
          </a:p>
          <a:p>
            <a:pPr lvl="1"/>
            <a:r>
              <a:rPr lang="en-US" altLang="zh-TW" dirty="0"/>
              <a:t>Removing circuit components and/or wiring to alter the behavior of a existing circuit design</a:t>
            </a:r>
          </a:p>
          <a:p>
            <a:pPr lvl="1"/>
            <a:endParaRPr lang="en-US" altLang="zh-TW" sz="1200" dirty="0"/>
          </a:p>
          <a:p>
            <a:r>
              <a:rPr lang="en-US" altLang="zh-TW" dirty="0"/>
              <a:t>Trojan Substitution</a:t>
            </a:r>
          </a:p>
          <a:p>
            <a:pPr lvl="1"/>
            <a:r>
              <a:rPr lang="en-US" altLang="zh-TW" dirty="0"/>
              <a:t>Trojans require removing logic with low observability to make room for additional Trojan circuit components and/or wiring in an existing circuit design</a:t>
            </a:r>
          </a:p>
          <a:p>
            <a:pPr lvl="1"/>
            <a:endParaRPr lang="zh-TW" altLang="en-US" dirty="0"/>
          </a:p>
        </p:txBody>
      </p:sp>
      <p:sp>
        <p:nvSpPr>
          <p:cNvPr id="4" name="投影片編號版面配置區 3">
            <a:extLst>
              <a:ext uri="{FF2B5EF4-FFF2-40B4-BE49-F238E27FC236}">
                <a16:creationId xmlns:a16="http://schemas.microsoft.com/office/drawing/2014/main" id="{24F3DE14-4835-4828-3445-4D35B11CC2A0}"/>
              </a:ext>
            </a:extLst>
          </p:cNvPr>
          <p:cNvSpPr>
            <a:spLocks noGrp="1"/>
          </p:cNvSpPr>
          <p:nvPr>
            <p:ph type="sldNum" sz="quarter" idx="12"/>
          </p:nvPr>
        </p:nvSpPr>
        <p:spPr/>
        <p:txBody>
          <a:bodyPr/>
          <a:lstStyle/>
          <a:p>
            <a:fld id="{DEA5380F-B628-4BF3-BFEB-DE30B36C50B6}" type="slidenum">
              <a:rPr lang="zh-TW" altLang="en-US" smtClean="0"/>
              <a:t>7</a:t>
            </a:fld>
            <a:endParaRPr lang="zh-TW" altLang="en-US"/>
          </a:p>
        </p:txBody>
      </p:sp>
    </p:spTree>
    <p:extLst>
      <p:ext uri="{BB962C8B-B14F-4D97-AF65-F5344CB8AC3E}">
        <p14:creationId xmlns:p14="http://schemas.microsoft.com/office/powerpoint/2010/main" val="284032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46387-920A-E6DD-115F-2467BFE01C92}"/>
              </a:ext>
            </a:extLst>
          </p:cNvPr>
          <p:cNvSpPr>
            <a:spLocks noGrp="1"/>
          </p:cNvSpPr>
          <p:nvPr>
            <p:ph type="title"/>
          </p:nvPr>
        </p:nvSpPr>
        <p:spPr/>
        <p:txBody>
          <a:bodyPr/>
          <a:lstStyle/>
          <a:p>
            <a:r>
              <a:rPr lang="en-US" altLang="zh-TW" dirty="0"/>
              <a:t>Background : Trojan Prevention</a:t>
            </a:r>
            <a:endParaRPr lang="zh-TW" altLang="en-US" dirty="0"/>
          </a:p>
        </p:txBody>
      </p:sp>
      <p:sp>
        <p:nvSpPr>
          <p:cNvPr id="3" name="內容版面配置區 2">
            <a:extLst>
              <a:ext uri="{FF2B5EF4-FFF2-40B4-BE49-F238E27FC236}">
                <a16:creationId xmlns:a16="http://schemas.microsoft.com/office/drawing/2014/main" id="{C7F68701-BD19-0E7C-F92B-7962EC453A71}"/>
              </a:ext>
            </a:extLst>
          </p:cNvPr>
          <p:cNvSpPr>
            <a:spLocks noGrp="1"/>
          </p:cNvSpPr>
          <p:nvPr>
            <p:ph idx="1"/>
          </p:nvPr>
        </p:nvSpPr>
        <p:spPr>
          <a:xfrm>
            <a:off x="838200" y="2005012"/>
            <a:ext cx="10515600" cy="4351338"/>
          </a:xfrm>
        </p:spPr>
        <p:txBody>
          <a:bodyPr/>
          <a:lstStyle/>
          <a:p>
            <a:pPr algn="l">
              <a:lnSpc>
                <a:spcPct val="150000"/>
              </a:lnSpc>
            </a:pPr>
            <a:r>
              <a:rPr lang="en-US" altLang="zh-TW" b="1" i="0" dirty="0">
                <a:solidFill>
                  <a:srgbClr val="333333"/>
                </a:solidFill>
                <a:effectLst/>
                <a:latin typeface="-apple-system"/>
              </a:rPr>
              <a:t>Increasing placement &amp; routing resource utilization</a:t>
            </a:r>
            <a:r>
              <a:rPr lang="en-US" altLang="zh-TW" b="0" i="0" dirty="0">
                <a:solidFill>
                  <a:srgbClr val="333333"/>
                </a:solidFill>
                <a:effectLst/>
                <a:latin typeface="-apple-system"/>
              </a:rPr>
              <a:t> (</a:t>
            </a:r>
            <a:r>
              <a:rPr lang="zh-TW" altLang="en-US" b="0" i="0" dirty="0">
                <a:solidFill>
                  <a:srgbClr val="333333"/>
                </a:solidFill>
                <a:effectLst/>
                <a:latin typeface="-apple-system"/>
              </a:rPr>
              <a:t>更少地方可以</a:t>
            </a:r>
            <a:r>
              <a:rPr lang="en-US" altLang="zh-TW" b="0" i="0" dirty="0">
                <a:solidFill>
                  <a:srgbClr val="333333"/>
                </a:solidFill>
                <a:effectLst/>
                <a:latin typeface="-apple-system"/>
              </a:rPr>
              <a:t>implement</a:t>
            </a:r>
            <a:r>
              <a:rPr lang="zh-TW" altLang="en-US" b="0" i="0" dirty="0">
                <a:solidFill>
                  <a:srgbClr val="333333"/>
                </a:solidFill>
                <a:effectLst/>
                <a:latin typeface="-apple-system"/>
              </a:rPr>
              <a:t>他們的</a:t>
            </a:r>
            <a:r>
              <a:rPr lang="en-US" altLang="zh-TW" b="0" i="0" dirty="0">
                <a:solidFill>
                  <a:srgbClr val="333333"/>
                </a:solidFill>
                <a:effectLst/>
                <a:latin typeface="-apple-system"/>
              </a:rPr>
              <a:t>trojan design)</a:t>
            </a:r>
          </a:p>
          <a:p>
            <a:pPr algn="l" latinLnBrk="0">
              <a:lnSpc>
                <a:spcPct val="150000"/>
              </a:lnSpc>
            </a:pPr>
            <a:r>
              <a:rPr lang="en-US" altLang="zh-TW" b="0" i="0" u="none" strike="noStrike" dirty="0">
                <a:solidFill>
                  <a:srgbClr val="FFFFFF"/>
                </a:solidFill>
                <a:effectLst/>
                <a:latin typeface="Helvetica Neue"/>
              </a:rPr>
              <a:t> </a:t>
            </a:r>
            <a:r>
              <a:rPr lang="zh-TW" altLang="en-US" b="0" i="0" u="none" strike="noStrike" dirty="0">
                <a:solidFill>
                  <a:srgbClr val="FFFFFF"/>
                </a:solidFill>
                <a:effectLst/>
                <a:latin typeface="Helvetica Neue"/>
              </a:rPr>
              <a:t>留言</a:t>
            </a:r>
          </a:p>
          <a:p>
            <a:pPr algn="l">
              <a:lnSpc>
                <a:spcPct val="150000"/>
              </a:lnSpc>
            </a:pPr>
            <a:r>
              <a:rPr lang="en-US" altLang="zh-TW" b="1" i="0" dirty="0">
                <a:solidFill>
                  <a:srgbClr val="333333"/>
                </a:solidFill>
                <a:effectLst/>
                <a:latin typeface="-apple-system"/>
              </a:rPr>
              <a:t>Increasing congestion around security-critical design components</a:t>
            </a:r>
            <a:r>
              <a:rPr lang="en-US" altLang="zh-TW" b="0" i="0" dirty="0">
                <a:solidFill>
                  <a:srgbClr val="333333"/>
                </a:solidFill>
                <a:effectLst/>
                <a:latin typeface="-apple-system"/>
              </a:rPr>
              <a:t> (</a:t>
            </a:r>
            <a:r>
              <a:rPr lang="zh-TW" altLang="en-US" b="0" i="0" dirty="0">
                <a:solidFill>
                  <a:srgbClr val="333333"/>
                </a:solidFill>
                <a:effectLst/>
                <a:latin typeface="-apple-system"/>
              </a:rPr>
              <a:t>在</a:t>
            </a:r>
            <a:r>
              <a:rPr lang="en-US" altLang="zh-TW" b="0" i="0" dirty="0">
                <a:solidFill>
                  <a:srgbClr val="333333"/>
                </a:solidFill>
                <a:effectLst/>
                <a:latin typeface="-apple-system"/>
              </a:rPr>
              <a:t>security-critical wire</a:t>
            </a:r>
            <a:r>
              <a:rPr lang="zh-TW" altLang="en-US" b="0" i="0" dirty="0">
                <a:solidFill>
                  <a:srgbClr val="333333"/>
                </a:solidFill>
                <a:effectLst/>
                <a:latin typeface="-apple-system"/>
              </a:rPr>
              <a:t>附近增加</a:t>
            </a:r>
            <a:r>
              <a:rPr lang="en-US" altLang="zh-TW" b="0" i="0" dirty="0">
                <a:solidFill>
                  <a:srgbClr val="333333"/>
                </a:solidFill>
                <a:effectLst/>
                <a:latin typeface="-apple-system"/>
              </a:rPr>
              <a:t>congestion)</a:t>
            </a:r>
          </a:p>
          <a:p>
            <a:pPr>
              <a:lnSpc>
                <a:spcPct val="150000"/>
              </a:lnSpc>
            </a:pPr>
            <a:endParaRPr lang="zh-TW" altLang="en-US" dirty="0"/>
          </a:p>
        </p:txBody>
      </p:sp>
      <p:sp>
        <p:nvSpPr>
          <p:cNvPr id="4" name="投影片編號版面配置區 3">
            <a:extLst>
              <a:ext uri="{FF2B5EF4-FFF2-40B4-BE49-F238E27FC236}">
                <a16:creationId xmlns:a16="http://schemas.microsoft.com/office/drawing/2014/main" id="{A97B3DC4-7E61-2183-35DD-E01340067281}"/>
              </a:ext>
            </a:extLst>
          </p:cNvPr>
          <p:cNvSpPr>
            <a:spLocks noGrp="1"/>
          </p:cNvSpPr>
          <p:nvPr>
            <p:ph type="sldNum" sz="quarter" idx="12"/>
          </p:nvPr>
        </p:nvSpPr>
        <p:spPr/>
        <p:txBody>
          <a:bodyPr/>
          <a:lstStyle/>
          <a:p>
            <a:fld id="{DEA5380F-B628-4BF3-BFEB-DE30B36C50B6}" type="slidenum">
              <a:rPr lang="zh-TW" altLang="en-US" smtClean="0"/>
              <a:t>8</a:t>
            </a:fld>
            <a:endParaRPr lang="zh-TW" altLang="en-US"/>
          </a:p>
        </p:txBody>
      </p:sp>
    </p:spTree>
    <p:extLst>
      <p:ext uri="{BB962C8B-B14F-4D97-AF65-F5344CB8AC3E}">
        <p14:creationId xmlns:p14="http://schemas.microsoft.com/office/powerpoint/2010/main" val="250915103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2876</Words>
  <Application>Microsoft Office PowerPoint</Application>
  <PresentationFormat>寬螢幕</PresentationFormat>
  <Paragraphs>312</Paragraphs>
  <Slides>65</Slides>
  <Notes>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65</vt:i4>
      </vt:variant>
    </vt:vector>
  </HeadingPairs>
  <TitlesOfParts>
    <vt:vector size="77" baseType="lpstr">
      <vt:lpstr>-apple-system</vt:lpstr>
      <vt:lpstr>Arial Unicode MS</vt:lpstr>
      <vt:lpstr>Calibri Light (標題)</vt:lpstr>
      <vt:lpstr>Helvetica Neue</vt:lpstr>
      <vt:lpstr>Söhne</vt:lpstr>
      <vt:lpstr>微軟正黑體</vt:lpstr>
      <vt:lpstr>Arial</vt:lpstr>
      <vt:lpstr>Arial</vt:lpstr>
      <vt:lpstr>Calibri</vt:lpstr>
      <vt:lpstr>Calibri Light</vt:lpstr>
      <vt:lpstr>Times New Roman</vt:lpstr>
      <vt:lpstr>Office 佈景主題</vt:lpstr>
      <vt:lpstr>ICAS: an Extensive Framework for Estimating the Susceptibility of IC Layout to Additive Trojans</vt:lpstr>
      <vt:lpstr>Outline</vt:lpstr>
      <vt:lpstr>Outline</vt:lpstr>
      <vt:lpstr>Abstract</vt:lpstr>
      <vt:lpstr>Outline</vt:lpstr>
      <vt:lpstr>Background : IC Design Process</vt:lpstr>
      <vt:lpstr>Background  : Hardware Trojan</vt:lpstr>
      <vt:lpstr>Background  : Hardware Trojan</vt:lpstr>
      <vt:lpstr>Background : Trojan Prevention</vt:lpstr>
      <vt:lpstr>Background : Trojan Insertion</vt:lpstr>
      <vt:lpstr>Outline</vt:lpstr>
      <vt:lpstr>Two IC Defensive Approach : Undirected Defense</vt:lpstr>
      <vt:lpstr>Two IC Defensive Approach : Directed Defense</vt:lpstr>
      <vt:lpstr>Outline</vt:lpstr>
      <vt:lpstr>ICAS Attack Step</vt:lpstr>
      <vt:lpstr>Challenge of Trojan Placement  (ICAS’ Trigger Space Metric)</vt:lpstr>
      <vt:lpstr>Challenge of Victim/Trojan Integration  (ICAS’ Net Blockage Metric)</vt:lpstr>
      <vt:lpstr>Challenge of Intra-Trojan Routing  (ICAS’ Routing Distance Metric)</vt:lpstr>
      <vt:lpstr>Challenge of Intra-Trojan Routing  (ICAS’ Routing Distance Metric)</vt:lpstr>
      <vt:lpstr>Challenge of Intra-Trojan Routing  (ICAS’ Routing Distance Metric)</vt:lpstr>
      <vt:lpstr>Outline</vt:lpstr>
      <vt:lpstr>ICAS Framework</vt:lpstr>
      <vt:lpstr>ICAS Framework : Nemo (Source)</vt:lpstr>
      <vt:lpstr>Nemo : Annotating Security-Critical Signals in the RTL Netlist</vt:lpstr>
      <vt:lpstr>Nemo : 在P&amp;R Netlist中分辨出哪些是Security-Critical Signals</vt:lpstr>
      <vt:lpstr>Nemo : Implementation</vt:lpstr>
      <vt:lpstr>ICAS Framework : GDSII-Score (Source)</vt:lpstr>
      <vt:lpstr>GDSII-Score : Trigger Space                         (Estimate the challenge of Trojan Placement)</vt:lpstr>
      <vt:lpstr>GDSII-Score : Net Blockage                         (考量將HT繞到open point的困難度)</vt:lpstr>
      <vt:lpstr>Net Blockage : Same Layer Blockage</vt:lpstr>
      <vt:lpstr>Net Blockage : Adjacent Layer </vt:lpstr>
      <vt:lpstr>Net Blockage : Overall Net Blockage</vt:lpstr>
      <vt:lpstr>GDSII-Score : Routing Distance                         (考量讓HT符合timing constraint的困難度)</vt:lpstr>
      <vt:lpstr>GDSII-Score : Routing Distance                         (考量讓HT符合timing constraint的困難度)</vt:lpstr>
      <vt:lpstr>Outline</vt:lpstr>
      <vt:lpstr>Evaluation : Experimental Setup</vt:lpstr>
      <vt:lpstr>Evaluation : Experimental Setup</vt:lpstr>
      <vt:lpstr>Evaluation : Experimental Setup</vt:lpstr>
      <vt:lpstr>Evaluation : Experimental Setup</vt:lpstr>
      <vt:lpstr>Evaluation : Experimental Setup</vt:lpstr>
      <vt:lpstr>Evaluation : Experimental Setup</vt:lpstr>
      <vt:lpstr>Evaluation : Experimental Setup</vt:lpstr>
      <vt:lpstr>Evaluation : Undirected Defense Coverage</vt:lpstr>
      <vt:lpstr>Undirected Defense : Trigger Space Analysis                        (15個不同的OR1200 layouts)</vt:lpstr>
      <vt:lpstr>Undirected Defense : Trigger Space Analysis                        (15個不同的OR1200 layouts)</vt:lpstr>
      <vt:lpstr>Undirected Defense : Trigger Space Analysis                        (15個不同的OR1200 layouts)</vt:lpstr>
      <vt:lpstr>Undirected Defense : Net Blockage Analysis                        (20個不同的OR1200 layouts)</vt:lpstr>
      <vt:lpstr>Undirected Defense : Net Blockage Analysis                        (20個不同的OR1200 layouts)</vt:lpstr>
      <vt:lpstr>Undirected Defense : Routing Distance Analysis </vt:lpstr>
      <vt:lpstr>Undirected Defense : Routing Distance Analysis </vt:lpstr>
      <vt:lpstr>Undirected Defense : Cost Analysis</vt:lpstr>
      <vt:lpstr>Evaluation : Directed Defense Coverage</vt:lpstr>
      <vt:lpstr>PowerPoint 簡報</vt:lpstr>
      <vt:lpstr>PowerPoint 簡報</vt:lpstr>
      <vt:lpstr>PowerPoint 簡報</vt:lpstr>
      <vt:lpstr>Directed Defense Coverage Analysis</vt:lpstr>
      <vt:lpstr>Outline</vt:lpstr>
      <vt:lpstr>Discussion</vt:lpstr>
      <vt:lpstr>Discussion</vt:lpstr>
      <vt:lpstr>Discussion</vt:lpstr>
      <vt:lpstr>Discussion</vt:lpstr>
      <vt:lpstr>Discussion</vt:lpstr>
      <vt:lpstr>Outline</vt:lpstr>
      <vt:lpstr>Conclusion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ICAS: an Extensive Framework for Estimating the Susceptibility of IC Layout to Additive Trojans</dc:title>
  <dc:creator>謝旻峰</dc:creator>
  <cp:lastModifiedBy>謝旻峰</cp:lastModifiedBy>
  <cp:revision>86</cp:revision>
  <dcterms:created xsi:type="dcterms:W3CDTF">2023-05-13T04:11:33Z</dcterms:created>
  <dcterms:modified xsi:type="dcterms:W3CDTF">2023-06-01T12:31:57Z</dcterms:modified>
</cp:coreProperties>
</file>