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08" r:id="rId52"/>
    <p:sldId id="319" r:id="rId53"/>
    <p:sldId id="320" r:id="rId54"/>
    <p:sldId id="321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2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5A79F-2C9B-4D67-A406-ABE0F7415E9B}" type="datetimeFigureOut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E117F-AF36-4B18-829E-4B624FA1D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06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TW" altLang="en-US" dirty="0"/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其中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(b)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的原因為當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clk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freq.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變大時，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driven pin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上的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capative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load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會變小，進而使得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max trans constraint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更容易滿足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E117F-AF36-4B18-829E-4B624FA1DF7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8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TW" altLang="en-US" dirty="0"/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其中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(b)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的原因為當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clk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freq.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變大時，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driven pin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上的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capative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load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會變小，進而使得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max trans constraint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更容易滿足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E117F-AF36-4B18-829E-4B624FA1DF7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69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這個圖是以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column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為一個單位，縱軸是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距離平均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net length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差幾個標準差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，橫軸則代表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exploitable region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的大小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，而顏色則是代表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在某一個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exploitable region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大小下，距離平均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net length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差幾個標準差的機率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像是左上角的圖就是代表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exploitable region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小於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10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的狀況下，與距離平均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net length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插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7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個標準差出現的機率大約是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50%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 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而一個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column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所有的機率相加會等於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100%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另外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heatmap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上的矩形為實現特定攻擊的區域以及可被利用的（安全關鍵線路，觸發空間）配對數量。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E117F-AF36-4B18-829E-4B624FA1DF7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69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3F0DD-1920-F7EF-D9FD-984D6A04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9962E-39E0-5B67-94D4-79CDB26EE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64850F-784D-8482-4750-A981766E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081-81DC-4EC6-9E0F-2DF0CF80AA3E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13B01B-7FC5-B2CB-A58F-0A35FEA3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DC89A7-694C-F0AF-F621-C3F1B8F7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72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DBB83-E611-0D75-AABD-525C498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1785BE-9205-1A53-5CD9-2ABAEC0F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12401-A9A6-1350-EF25-C0E6B48C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D119-4A25-427F-AC3A-031C1EBA5766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FDFEB-7888-AAE6-BEC4-AE1C039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983368-20B4-E719-216C-0C7EFFF3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7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F2E487-9B14-EA12-ACF7-E017B1CA1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773F6F-BF28-FD84-5C6A-3DEDFAD7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B19258-BF81-A694-D0EB-98A90187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FA-C363-4B6B-8818-DE41CB79FF30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F45B60-5B8B-AC25-623D-57C98EF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14B0F9-97BF-48FE-BE52-A5273079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7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78174-9C41-EB35-A57A-3B3F3C85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2358B-DD44-4694-E54A-8AA4A206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26A960-C528-C6D0-68A2-F77E729D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B1F3-3B40-4558-98E2-856D6B94F332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5E02F8-F00C-483E-7F72-4C9F750F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C88660-1B08-3A77-5139-B684E1B7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11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4BC2D-248C-F69F-F2CA-A19BA94C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010075-E842-5471-1571-458981BD2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A2B92D-191C-54AB-179E-C063872A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EA3-0ED9-478A-A530-44DB9DE20D66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FFB03B-1F18-72F4-DEEF-04C8A9D9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ADFFD5-1E88-6817-8A29-9ABC9C88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76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0C369-3D21-819A-B22B-BABECC66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8540D-90B5-B55A-0963-9AC5F61F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03ACF0-CD38-FD01-00C9-7071084D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645821-A5D3-A80D-E61E-F6EB8C43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289F-C0BB-47F4-998A-FD1E351BB2D3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CF2E22-2A99-D4D2-F428-A24FFBDF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EC90E4-A0BB-59B2-BE69-16D15AC1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21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EA096-8A1A-EE90-216D-FD992CDB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E340CF-C915-C3DA-0B78-B9BB0AFC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6582D3-8F4C-5DDF-482E-FAB90924D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A060D8-7CF3-9E4B-C045-179A8A330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4ED105-4241-2CFC-64C2-BE2FBE739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A562D8-D69A-151D-5ED3-4FEABCB0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7B95-1704-4E3C-BBFC-02F40D6B5213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2D05E4-1DAB-8C1B-5A10-440CE1F2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BB5410-0F98-7632-7466-AA1D3886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3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9B535-1E15-8E32-2F24-55FBD678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FA2811-FEEC-E421-A70F-BDDFDF9B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1CA3-8A02-4123-8B98-D87EB48547DF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FFFBF9-C2BD-233E-A732-3E590947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BE7D98-D79C-4181-2973-56B18A56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3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287779-9CD1-3220-7DAE-5EFA7CDB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BFF9-735D-429B-90BF-18B3ABFB15A4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04D3A4-72CD-D3A8-EB5E-1166021B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3FE8A8-44CD-7BBE-1054-51A383FF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6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3D3EE4-34C3-C495-EC6C-B55EDC44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179946-F996-07F3-7A57-360951D3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609B52-DCC2-5108-76C9-388A2B261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50CF29-9932-99C0-8C6C-65D7745C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F6C1-0292-4748-AD50-71AB5A1980EE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3A4CA1-8173-FDCA-8BB6-C1A3E1B0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333B34-CBC4-E894-7853-F0607A87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08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7E286-CFB7-F7B5-B7B0-B35E3A8D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28F941-1B38-72B6-DC5C-955A46B7E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7E5883-9965-ACC7-8FDD-2014B4250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25F232-09BD-F018-BC2F-4668C422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CEE5-992E-4A44-9E97-24AC6C38FD38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58E5AC-D870-D1AF-2331-9121885A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F0119B-43D4-9779-BA49-96252BAB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056FC7-0F4A-A035-AC8A-708E60F1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441A5A-10DB-E90C-4369-621A4ED9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93C73-05C0-0D65-A033-754C85210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0864-2019-4A3B-B745-111F59A828CE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3911-5450-FD95-7E95-637BF2651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7170C1-BB35-CDDE-57EE-E14FF847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380F-B628-4BF3-BFEB-DE30B36C5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05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it-ll/nem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-ll/gds2-scor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177CF-5A62-0D3D-8159-8114BAB83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ICAS: an Extensive Framework for Estimating the Susceptibility of IC Layout to Additive Trojans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9B3BB2-BD01-77D6-96CF-DBDCFFDDD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0525" y="4352831"/>
            <a:ext cx="5490949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TW" b="1" dirty="0"/>
              <a:t>Timothy Trippel</a:t>
            </a:r>
            <a:r>
              <a:rPr lang="en-US" altLang="zh-TW" dirty="0"/>
              <a:t>,   </a:t>
            </a:r>
            <a:r>
              <a:rPr lang="en-US" altLang="zh-TW" i="1" dirty="0"/>
              <a:t>University of Michigan</a:t>
            </a:r>
          </a:p>
          <a:p>
            <a:pPr algn="l"/>
            <a:r>
              <a:rPr lang="en-US" altLang="zh-TW" b="1" dirty="0"/>
              <a:t>Kang G. Shin</a:t>
            </a:r>
            <a:r>
              <a:rPr lang="en-US" altLang="zh-TW" dirty="0"/>
              <a:t>,        </a:t>
            </a:r>
            <a:r>
              <a:rPr lang="en-US" altLang="zh-TW" i="1" dirty="0"/>
              <a:t>University of Michigan</a:t>
            </a:r>
          </a:p>
          <a:p>
            <a:pPr algn="l"/>
            <a:r>
              <a:rPr lang="en-US" altLang="zh-TW" b="1" dirty="0"/>
              <a:t>Kevin B. Bush</a:t>
            </a:r>
            <a:r>
              <a:rPr lang="en-US" altLang="zh-TW" dirty="0"/>
              <a:t>,      </a:t>
            </a:r>
            <a:r>
              <a:rPr lang="en-US" altLang="zh-TW" i="1" dirty="0"/>
              <a:t>MIT Lincoln Laboratory</a:t>
            </a:r>
          </a:p>
          <a:p>
            <a:pPr algn="l"/>
            <a:r>
              <a:rPr lang="en-US" altLang="zh-TW" b="1" dirty="0"/>
              <a:t>Matthew Hicks</a:t>
            </a:r>
            <a:r>
              <a:rPr lang="en-US" altLang="zh-TW" dirty="0"/>
              <a:t>,   </a:t>
            </a:r>
            <a:r>
              <a:rPr lang="en-US" altLang="zh-TW" i="1" dirty="0"/>
              <a:t>Virginia Tech</a:t>
            </a:r>
            <a:endParaRPr lang="zh-TW" altLang="en-US" i="1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092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/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24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58D57-1AB8-A15D-2A08-3B1D161F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08" y="320675"/>
            <a:ext cx="11158183" cy="1325563"/>
          </a:xfrm>
        </p:spPr>
        <p:txBody>
          <a:bodyPr/>
          <a:lstStyle/>
          <a:p>
            <a:r>
              <a:rPr lang="en-US" altLang="zh-TW" dirty="0"/>
              <a:t>Two IC Defensive Approach : Undirected Defense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4B19FD3-E04F-D816-7AAC-BE740AF1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834" y="1328936"/>
            <a:ext cx="9468330" cy="566885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555044-5225-7DAB-07C4-B9E82D0F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DC9CC903-56F4-178B-6847-457C76E9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34" y="1481336"/>
            <a:ext cx="9468330" cy="56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3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58D57-1AB8-A15D-2A08-3B1D161F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08" y="320675"/>
            <a:ext cx="11158183" cy="1325563"/>
          </a:xfrm>
        </p:spPr>
        <p:txBody>
          <a:bodyPr/>
          <a:lstStyle/>
          <a:p>
            <a:r>
              <a:rPr lang="en-US" altLang="zh-TW" dirty="0"/>
              <a:t>Two IC Defensive Approach : Directed Defense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555044-5225-7DAB-07C4-B9E82D0F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575832-4FDD-0BA5-C5FD-94B80C775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65"/>
          <a:stretch/>
        </p:blipFill>
        <p:spPr>
          <a:xfrm>
            <a:off x="516908" y="1654649"/>
            <a:ext cx="11542113" cy="47101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D677B6F-4506-96FE-254C-6BD14C6DE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4" y="3429000"/>
            <a:ext cx="11442569" cy="28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/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01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11AC9-62CC-9680-715C-27702D42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ICAS Attack Step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EE4039D-B622-8565-2D9C-2905ACEF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42" y="1306449"/>
            <a:ext cx="7437315" cy="555155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55492A-E086-C683-20F5-C00089B5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9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30D788C-7E1E-8D5B-685D-75B44EBDF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728"/>
          <a:stretch/>
        </p:blipFill>
        <p:spPr>
          <a:xfrm>
            <a:off x="2293919" y="1572915"/>
            <a:ext cx="7604162" cy="328166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390873E-407E-7657-B2BA-A3A379F7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Challenge of Trojan Placement 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i="0" dirty="0">
                <a:effectLst/>
                <a:latin typeface="Calibri Light (標題)"/>
              </a:rPr>
              <a:t>(ICAS’ </a:t>
            </a:r>
            <a:r>
              <a:rPr lang="en-US" altLang="zh-TW" i="0" dirty="0">
                <a:solidFill>
                  <a:srgbClr val="FF0000"/>
                </a:solidFill>
                <a:effectLst/>
                <a:latin typeface="Calibri Light (標題)"/>
              </a:rPr>
              <a:t>Trigger Space Metric</a:t>
            </a:r>
            <a:r>
              <a:rPr lang="en-US" altLang="zh-TW" i="0" dirty="0">
                <a:effectLst/>
                <a:latin typeface="Calibri Light (標題)"/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E697AD-AE5B-532B-4B52-52FDD8AC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B4105E-053D-0095-D006-E9693FC63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69" r="13829"/>
          <a:stretch/>
        </p:blipFill>
        <p:spPr>
          <a:xfrm>
            <a:off x="838200" y="4991100"/>
            <a:ext cx="8400872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5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59631-AF8F-FF39-567F-64BB1108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>
                <a:solidFill>
                  <a:srgbClr val="333333"/>
                </a:solidFill>
                <a:effectLst/>
              </a:rPr>
              <a:t>Challenge of Victim/Trojan Integration </a:t>
            </a:r>
            <a:br>
              <a:rPr lang="en-US" altLang="zh-TW" i="0" dirty="0">
                <a:solidFill>
                  <a:srgbClr val="333333"/>
                </a:solidFill>
                <a:effectLst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</a:rPr>
              <a:t>(ICAS’</a:t>
            </a:r>
            <a:r>
              <a:rPr lang="en-US" altLang="zh-TW" i="0" dirty="0">
                <a:solidFill>
                  <a:srgbClr val="FF0000"/>
                </a:solidFill>
                <a:effectLst/>
              </a:rPr>
              <a:t> Net Blockage Metric</a:t>
            </a:r>
            <a:r>
              <a:rPr lang="en-US" altLang="zh-TW" i="0" dirty="0">
                <a:solidFill>
                  <a:srgbClr val="333333"/>
                </a:solidFill>
                <a:effectLst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673232-22AA-6ED9-C790-35144727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5E00FA-4A58-5048-74DD-2C2526E1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(1) supposed the attacker knows all of the security-critical nets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93DDA6F-104F-866C-1493-294F4530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83647" y="2147483647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Helvetica Neue"/>
              </a:rPr>
              <a:t> 留言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(2) 攻擊者可能會尋找</a:t>
            </a:r>
            <a:r>
              <a:rPr kumimoji="0" lang="zh-TW" altLang="zh-TW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security-criticla net的fan-in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來進行攻擊以此來增加隱匿性。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(a) 但是這樣做可能會犧牲controlability，因此attacker需要更加複雜(更大)的trigger circuit (b) 但是這樣可能會增加"side channel analysis"或是"可視化"方法偵測出來的機會，同時也會降低 Trigger Space score 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(3) attacker要攻擊的話，一定要想辦法找到</a:t>
            </a:r>
            <a:r>
              <a:rPr kumimoji="0" lang="zh-TW" altLang="zh-TW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open point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來繞到security-critical nets上。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(a) 最差的狀況 : target security-critical net 或是他的 N-level-deep influencer 都沒有被 block到 (b) 最好的狀況 : target security-critical net 或是他的 N-level-deep influencer 都有被 block到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65283C3-32F8-82DC-91ED-E59F2E44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(1) supposed the attacker knows all of the security-critical nets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B622C0C-6000-9B2D-7635-AE551F68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83647" y="2147483647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Helvetica Neue"/>
              </a:rPr>
              <a:t> 留言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(2) 攻擊者可能會尋找</a:t>
            </a:r>
            <a:r>
              <a:rPr kumimoji="0" lang="zh-TW" altLang="zh-TW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security-criticla net的fan-in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來進行攻擊以此來增加隱匿性。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(a) 但是這樣做可能會犧牲controlability，因此attacker需要更加複雜(更大)的trigger circuit (b) 但是這樣可能會增加"side channel analysis"或是"可視化"方法偵測出來的機會，同時也會降低 Trigger Space score 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(3) attacker要攻擊的話，一定要想辦法找到</a:t>
            </a:r>
            <a:r>
              <a:rPr kumimoji="0" lang="zh-TW" altLang="zh-TW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open point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來繞到security-critical nets上。</a:t>
            </a:r>
            <a:endParaRPr kumimoji="0" lang="zh-TW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(a) 最差的狀況 : target security-critical net 或是他的 N-level-deep influencer 都沒有被 block到 (b) 最好的狀況 : target security-critical net 或是他的 N-level-deep influencer 都有被 block到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9230BBE-9308-DCE2-8EB3-CECFC6D61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88"/>
          <a:stretch/>
        </p:blipFill>
        <p:spPr>
          <a:xfrm>
            <a:off x="475211" y="2603220"/>
            <a:ext cx="11241578" cy="353471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4D40344-4346-6810-EADD-7193E228F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47"/>
          <a:stretch/>
        </p:blipFill>
        <p:spPr>
          <a:xfrm>
            <a:off x="475211" y="3429000"/>
            <a:ext cx="10588436" cy="25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9C1ED-F533-BC17-059F-E3C7D1A1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Challenge of Intra-Trojan Routing 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(ICAS’ </a:t>
            </a:r>
            <a:r>
              <a:rPr lang="en-US" altLang="zh-TW" i="0" dirty="0">
                <a:solidFill>
                  <a:srgbClr val="FF0000"/>
                </a:solidFill>
                <a:effectLst/>
                <a:latin typeface="Calibri Light (標題)"/>
              </a:rPr>
              <a:t>Routing Distance Metric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)</a:t>
            </a:r>
            <a:endParaRPr lang="zh-TW" altLang="en-US" dirty="0">
              <a:latin typeface="Calibri Light (標題)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A749B0D-2D58-9822-7B57-02E873795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113"/>
          <a:stretch/>
        </p:blipFill>
        <p:spPr>
          <a:xfrm>
            <a:off x="316816" y="2203949"/>
            <a:ext cx="11558368" cy="371425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056ED-40C1-D90D-5005-C5A50129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398C37-193C-D4EF-0E6C-9DAD62A7C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76" r="5482" b="1733"/>
          <a:stretch/>
        </p:blipFill>
        <p:spPr>
          <a:xfrm>
            <a:off x="316816" y="3124301"/>
            <a:ext cx="11255547" cy="26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9C1ED-F533-BC17-059F-E3C7D1A1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Challenge of Intra-Trojan Routing 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(ICAS’ </a:t>
            </a:r>
            <a:r>
              <a:rPr lang="en-US" altLang="zh-TW" i="0" dirty="0">
                <a:solidFill>
                  <a:srgbClr val="FF0000"/>
                </a:solidFill>
                <a:effectLst/>
                <a:latin typeface="Calibri Light (標題)"/>
              </a:rPr>
              <a:t>Routing Distance Metric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)</a:t>
            </a:r>
            <a:endParaRPr lang="zh-TW" altLang="en-US" dirty="0">
              <a:latin typeface="Calibri Light (標題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056ED-40C1-D90D-5005-C5A50129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B3BD00-B1C3-566D-E2FA-A580367D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89" y="1959875"/>
            <a:ext cx="9700621" cy="45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9C1ED-F533-BC17-059F-E3C7D1A1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Challenge of Intra-Trojan Routing 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(ICAS’ </a:t>
            </a:r>
            <a:r>
              <a:rPr lang="en-US" altLang="zh-TW" i="0" dirty="0">
                <a:solidFill>
                  <a:srgbClr val="FF0000"/>
                </a:solidFill>
                <a:effectLst/>
                <a:latin typeface="Calibri Light (標題)"/>
              </a:rPr>
              <a:t>Routing Distance Metric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</a:rPr>
              <a:t>)</a:t>
            </a:r>
            <a:endParaRPr lang="zh-TW" altLang="en-US" dirty="0">
              <a:latin typeface="Calibri Light (標題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056ED-40C1-D90D-5005-C5A50129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786E9F-2FE9-B975-0622-7ACFB6E5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9" y="2844715"/>
            <a:ext cx="10871701" cy="18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3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</a:p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Two IC Defensive Approach</a:t>
            </a:r>
          </a:p>
          <a:p>
            <a:r>
              <a:rPr lang="en-US" altLang="zh-TW" dirty="0"/>
              <a:t>ICAS Attack Step</a:t>
            </a:r>
          </a:p>
          <a:p>
            <a:r>
              <a:rPr lang="en-US" altLang="zh-TW" dirty="0"/>
              <a:t>ICAS Framework</a:t>
            </a:r>
          </a:p>
          <a:p>
            <a:r>
              <a:rPr lang="en-US" altLang="zh-TW" dirty="0"/>
              <a:t>Evaluation</a:t>
            </a:r>
          </a:p>
          <a:p>
            <a:r>
              <a:rPr lang="en-US" altLang="zh-TW" dirty="0"/>
              <a:t>Discussion</a:t>
            </a:r>
          </a:p>
          <a:p>
            <a:r>
              <a:rPr lang="en-US" altLang="zh-TW" dirty="0"/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40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/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26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219A9F5-0746-E14B-CBA5-84E98C9C7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73248" y="572269"/>
            <a:ext cx="7824852" cy="628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A3B1323-668C-3E99-B191-222ED91B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ICAS Framework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591D08-4E68-4590-21C5-1749A5B8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9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D88AF-5F4F-E6FA-C4D1-69CFE694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ICAS Framework : Nemo (</a:t>
            </a:r>
            <a:r>
              <a:rPr lang="en-US" altLang="zh-TW" dirty="0">
                <a:hlinkClick r:id="rId2"/>
              </a:rPr>
              <a:t>Source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E1421FA-A95A-4C0C-1800-F1AEDA428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4" y="2324100"/>
            <a:ext cx="12141911" cy="31877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DFB9E4-CACB-EDA1-6622-2AEDFDE1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9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D88AF-5F4F-E6FA-C4D1-69CFE694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Nemo : </a:t>
            </a:r>
            <a:r>
              <a:rPr lang="en-US" altLang="zh-TW" sz="32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Annotating Security-Critical Signals in the RTL Netlist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DFB9E4-CACB-EDA1-6622-2AEDFDE1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00D33FA-0F18-E89B-4429-6183FA9A8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9612"/>
            <a:ext cx="10515600" cy="5171863"/>
          </a:xfrm>
        </p:spPr>
      </p:pic>
    </p:spTree>
    <p:extLst>
      <p:ext uri="{BB962C8B-B14F-4D97-AF65-F5344CB8AC3E}">
        <p14:creationId xmlns:p14="http://schemas.microsoft.com/office/powerpoint/2010/main" val="2874888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D88AF-5F4F-E6FA-C4D1-69CFE694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Nemo : 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</a:rPr>
              <a:t>在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P&amp;R Netlist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</a:rPr>
              <a:t>中分辨出哪些是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Security-Critical Signals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DFB9E4-CACB-EDA1-6622-2AEDFDE1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641277-E127-EA60-5016-727D0295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8" y="2387078"/>
            <a:ext cx="10935343" cy="32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D88AF-5F4F-E6FA-C4D1-69CFE694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Nemo :</a:t>
            </a:r>
            <a:r>
              <a:rPr lang="en-US" altLang="zh-TW" sz="5400" dirty="0"/>
              <a:t>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Implementation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DFB9E4-CACB-EDA1-6622-2AEDFDE1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D8803D-A443-3D0C-73D5-ABE49795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7" y="2628830"/>
            <a:ext cx="11654125" cy="20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9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D88AF-5F4F-E6FA-C4D1-69CFE694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ICAS Framework : GDSII-Score (</a:t>
            </a:r>
            <a:r>
              <a:rPr lang="en-US" altLang="zh-TW" dirty="0">
                <a:hlinkClick r:id="rId2"/>
              </a:rPr>
              <a:t>Source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DFB9E4-CACB-EDA1-6622-2AEDFDE1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ECFF83-3DF5-0DF4-3357-53FDF9FFAD44}"/>
              </a:ext>
            </a:extLst>
          </p:cNvPr>
          <p:cNvSpPr txBox="1"/>
          <p:nvPr/>
        </p:nvSpPr>
        <p:spPr>
          <a:xfrm>
            <a:off x="1263650" y="2082800"/>
            <a:ext cx="9664700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→ GDSII-Score</a:t>
            </a:r>
            <a:r>
              <a:rPr lang="zh-TW" altLang="en-US" sz="24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是一個可以計算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security metrics</a:t>
            </a:r>
            <a:r>
              <a:rPr lang="zh-TW" altLang="en-US" sz="24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extensible Python framework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4662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87C74-4DCD-BDC5-FCD4-80B84331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</a:rPr>
              <a:t>GDSII-Score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Trigger Space</a:t>
            </a:r>
            <a:b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  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(Estimate the challenge of Trojan Placement)</a:t>
            </a:r>
            <a:endParaRPr lang="zh-TW" altLang="en-US" dirty="0">
              <a:latin typeface="Calibri Light (標題)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9434901-909E-DEE5-51D4-61E525C92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386" y="2574131"/>
            <a:ext cx="11890514" cy="289877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775EE5-8F3A-609A-678D-67B638AD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330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87C74-4DCD-BDC5-FCD4-80B84331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</a:rPr>
              <a:t>GDSII-Score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Net Blockage</a:t>
            </a:r>
            <a:b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  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(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考量將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繞到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 point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的困難度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)</a:t>
            </a:r>
            <a:endParaRPr lang="zh-TW" altLang="en-US" dirty="0">
              <a:latin typeface="Calibri Light (標題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775EE5-8F3A-609A-678D-67B638AD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C92D07-C292-9B04-D07F-5ABFFB6E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9" y="2296473"/>
            <a:ext cx="11859611" cy="34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0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87352-6B58-F204-477E-08FDFB36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 Blockage : Same Layer Blockage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6F236DA-AFBD-9F08-C78E-0D01A79F1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992" y="1934255"/>
            <a:ext cx="11273816" cy="455862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38913-56BD-2E67-FB90-16139AD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89E681A-D491-0876-E0FA-E1A079AB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924" y="461776"/>
            <a:ext cx="305795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5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B9CAC-4C63-960A-A169-1221732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04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87352-6B58-F204-477E-08FDFB36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 Blockage : Adjacent Layer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38913-56BD-2E67-FB90-16139AD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C0C0B1-EDFE-08AE-0A27-71BE12E2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98" y="380092"/>
            <a:ext cx="3716310" cy="132556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E104038-D4D9-59B7-D449-469F440E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06" y="2381114"/>
            <a:ext cx="11553388" cy="362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8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87352-6B58-F204-477E-08FDFB36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 Blockage : Overall Net Blockage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38913-56BD-2E67-FB90-16139AD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E819D5-C1DD-7272-9C24-7D497A18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72" y="1771253"/>
            <a:ext cx="7321856" cy="45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37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D1430-FCAE-55EC-A3C1-2779F31F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</a:rPr>
              <a:t>GDSII-Score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Routing Distance</a:t>
            </a:r>
            <a:b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  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(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考量讓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符合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timing constraint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的困難度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AF005F5-4835-4150-ABCA-779D3AE0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392"/>
          <a:stretch/>
        </p:blipFill>
        <p:spPr>
          <a:xfrm>
            <a:off x="607301" y="2633118"/>
            <a:ext cx="10977398" cy="311998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ABDF41-683E-1631-6354-D95DDB25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70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D1430-FCAE-55EC-A3C1-2779F31F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</a:rPr>
              <a:t>GDSII-Score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Routing Distance</a:t>
            </a:r>
            <a:b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</a:b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</a:rPr>
              <a:t>  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(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考量讓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符合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timing constraint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的困難度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ABDF41-683E-1631-6354-D95DDB25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9F11B5-BEE0-18AF-4BAA-9A076BB8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11" y="2352552"/>
            <a:ext cx="9530778" cy="4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7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/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55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37B67D-7E3A-A520-682A-926E36556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557" y="2472873"/>
            <a:ext cx="9714885" cy="310129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019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4C5D78C-90EE-2D37-6D1F-DBB45504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718" y="2137089"/>
            <a:ext cx="10649198" cy="3772859"/>
          </a:xfrm>
        </p:spPr>
      </p:pic>
    </p:spTree>
    <p:extLst>
      <p:ext uri="{BB962C8B-B14F-4D97-AF65-F5344CB8AC3E}">
        <p14:creationId xmlns:p14="http://schemas.microsoft.com/office/powerpoint/2010/main" val="2062458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5686A60-8622-5691-DC1D-CEBC16BF3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79"/>
          <a:stretch/>
        </p:blipFill>
        <p:spPr>
          <a:xfrm>
            <a:off x="432954" y="2401094"/>
            <a:ext cx="11326092" cy="33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17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BE96CE-ECF5-FB52-7E4B-A14DA5D2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0" y="2458953"/>
            <a:ext cx="11620519" cy="24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1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21BAA9-F755-9C29-42A0-34BC1B15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87" y="2169969"/>
            <a:ext cx="9916826" cy="290839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7472EFE-50C7-A9C4-C9F3-6F34F891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60" y="2787434"/>
            <a:ext cx="9320880" cy="20823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6DEF5B-D2A4-12EA-63D2-AEA4FD7A6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560" y="2801722"/>
            <a:ext cx="8729119" cy="27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7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53C68-44E2-0601-6A08-87F2509E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F1312-2108-DA0F-405E-8DCFE153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transistor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dimension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隨著製程的進步愈來愈小，在提升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performance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以及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density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的同時，同樣也降低的可信度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(trust)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。可信度的降低是因為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black box nature of fabricated IC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。因此我們必須也要保護我們的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physical design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paper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提出了一個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IC Attack Surface (ICAS)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extensive IC layout security analysis tool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ICAS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會藉由考慮各種插入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trojan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的方式來評估這個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physical design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是否安全。 他的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ideal score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為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，分數愈低代表會需要花費更多的精力來攻擊這個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design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7DFC0E-A0AE-ACAE-E381-6AF5E80E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14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B0B6EA-6CF7-5571-3C77-A39F6A41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45" y="1865156"/>
            <a:ext cx="9174509" cy="41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3E32-0CB3-CF9C-331F-903A3A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Experimental Setup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58CE0-3FAA-8A6B-F806-2166E1C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B6B28A-CBFF-3C05-3996-F548A021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51" y="1610801"/>
            <a:ext cx="10115097" cy="21982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CE3171B-2CA1-3BD7-FC84-D3665128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01" y="3529122"/>
            <a:ext cx="10349820" cy="169047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40D8281-3C5D-3B9F-7064-11FEC6757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801" y="4791000"/>
            <a:ext cx="10738265" cy="19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E8B8B63-E6F0-3CB3-17F0-23939325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220"/>
            <a:ext cx="11293901" cy="31155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002B299-4505-B38F-63BA-C9C8CE016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272382"/>
            <a:ext cx="8305799" cy="13511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1CE9BD5-528A-8CB1-6F92-04E78EAA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91720"/>
            <a:ext cx="9902499" cy="13511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94BBC41-BEEF-7B69-AB48-AA23789B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Undirected Defense Coverage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8DB255-CCE7-1167-A363-54BE4C55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364189D-7262-2B93-3CA0-D85ADC451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14" y="476861"/>
            <a:ext cx="9559786" cy="40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0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A5BCA67-DD99-FD0F-FA41-78A45DF8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2713252"/>
            <a:ext cx="7024722" cy="263112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Trigger Space Analysis 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(15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個不同的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OR1200 layouts)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D727D2-29DF-8F83-2332-A0029F4DC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357"/>
          <a:stretch/>
        </p:blipFill>
        <p:spPr>
          <a:xfrm>
            <a:off x="126999" y="5793738"/>
            <a:ext cx="13028163" cy="92773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E2DB967-453E-8909-BE11-11D2B152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1993110"/>
            <a:ext cx="4927600" cy="312470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(a)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core density愈高，open space會愈少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(b) 當密度較低時(50% or 70%)，max trans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time降低會有助於四分位距降低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(特大open space的機率降低)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(c) 同樣的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當clk freq.較低時，max trans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time降低會有助於四分位距降低</a:t>
            </a:r>
            <a:r>
              <a:rPr kumimoji="0" lang="zh-TW" altLang="zh-TW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65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Trigger Space Analysis 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(15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個不同的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OR1200 layouts)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43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BA2F9F-01DB-9A85-7A00-B4E023E6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6" y="2701530"/>
            <a:ext cx="11488812" cy="29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5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Trigger Space Analysis 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(15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個不同的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OR1200 layouts)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44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06EAB3-07AD-5F97-AAC6-71D8CA4D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84" y="2766633"/>
            <a:ext cx="11834916" cy="25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6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Net Blockage Analysis 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(20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個不同的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OR1200 layouts)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45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2840C6-739F-33C9-12DE-45AF5748D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6" y="1857727"/>
            <a:ext cx="6438900" cy="36869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DB5D9B-2232-6A30-17FE-00B758601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432" y="6023676"/>
            <a:ext cx="3711937" cy="66534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F86F736-85D1-766B-F7D4-41455E2B8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286" y="2508943"/>
            <a:ext cx="5392314" cy="218348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當clk freq很小時，當max trans time愈小，net blockage會愈大 (這樣代表只剩很少integratio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point給attacker去攻擊)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(b) 當clk freq變大時，max trans time與net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blockage的相關性會變差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3722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Net Blockage Analysis </a:t>
            </a:r>
            <a:b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</a:br>
            <a:r>
              <a:rPr lang="en-US" altLang="zh-TW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                      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(20</a:t>
            </a:r>
            <a:r>
              <a:rPr lang="zh-TW" altLang="en-US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個不同的</a:t>
            </a:r>
            <a:r>
              <a:rPr lang="en-US" altLang="zh-TW" sz="2800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OR1200 layouts)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46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E358FE-B67F-5596-8E6A-65E388C9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3" y="2652604"/>
            <a:ext cx="11786654" cy="27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24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489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Routing Distance Analysis 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47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D0C4C5-619C-45BC-8BA3-80E225EA4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23" y="1700051"/>
            <a:ext cx="5102277" cy="40936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47AE92-A139-9BA4-5E45-1DB08E107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45963"/>
            <a:ext cx="5694929" cy="62077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2B5DD7C-BEAA-A09A-68AC-B0E8B6298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928" y="1853254"/>
            <a:ext cx="5211761" cy="403014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那些（關鍵線路，觸發空間）配對的路由距離明顯大於IC佈局中的平均網絡長度，很可能不適合構建硬件木馬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(b) 具有熱度圖中更高比例的遠距離</a:t>
            </a: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關鍵線路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，觸發空間）配對且觸發空間較小的IC佈局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最為安全 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(c) 在高密度情況下，max trans time對IC佈局的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安全性影響不大；而在較低密度情況下，較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dirty="0">
                <a:solidFill>
                  <a:srgbClr val="333333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小的max trans time設計更安全。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163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9284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Light (標題)"/>
                <a:ea typeface="微軟正黑體" panose="020B0604030504040204" pitchFamily="34" charset="-120"/>
              </a:rPr>
              <a:t>Routing Distance Analysis 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48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1F308B-947B-211E-13FE-4E24AE60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88" y="1877324"/>
            <a:ext cx="11394024" cy="42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/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8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70F-534E-689F-0259-45117C5F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9284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alibri Light (標題)"/>
                <a:ea typeface="微軟正黑體" panose="020B0604030504040204" pitchFamily="34" charset="-120"/>
              </a:rPr>
              <a:t>Undirected Defense : Cost Analysis</a:t>
            </a:r>
            <a:endParaRPr lang="zh-TW" altLang="en-US" sz="2800" dirty="0">
              <a:latin typeface="Calibri Light (標題)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442F1-E0C6-3816-7ABD-44ABF1A5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49</a:t>
            </a:fld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53F4DA-7C28-4161-F7B7-4CB70739092A}"/>
              </a:ext>
            </a:extLst>
          </p:cNvPr>
          <p:cNvSpPr txBox="1"/>
          <p:nvPr/>
        </p:nvSpPr>
        <p:spPr>
          <a:xfrm>
            <a:off x="5301086" y="5397211"/>
            <a:ext cx="563192" cy="10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98DB6B-3006-4350-F65C-B96F087B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1" y="1690688"/>
            <a:ext cx="11404297" cy="44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5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38729-B0D2-A648-F69A-9CC9A283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: Directed Defense Coverage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72F441-7D05-ADF5-B5D7-5175BA52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15E05B-91E1-3286-8061-4E12238B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2" y="1773023"/>
            <a:ext cx="11105535" cy="47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43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CE0B-C375-33C3-01D3-B7B86086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B37E101-871E-F3B1-2AA4-B2402D38F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50" y="0"/>
            <a:ext cx="7724700" cy="681275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BD9714-8061-4AAD-C1E2-9D4AC238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42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CE0B-C375-33C3-01D3-B7B86086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BD9714-8061-4AAD-C1E2-9D4AC238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47A4541-831A-79FE-C6C9-51029753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5C6BD6B-B144-A1A3-2DC7-1FBB7437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59" y="73961"/>
            <a:ext cx="7522481" cy="67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60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CE0B-C375-33C3-01D3-B7B86086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BD9714-8061-4AAD-C1E2-9D4AC238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47A4541-831A-79FE-C6C9-51029753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548EBF-B1A5-64D7-B28E-1A6EAF81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80" y="-126163"/>
            <a:ext cx="7817640" cy="69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90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D0139-2E65-7FD7-E5E2-4D97EE50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Directed Defense Coverage Analysis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C159DA-EEDF-D450-A4AE-F76CE146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8E6D34D-8717-EE58-B7CF-1707EC36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299" y="1450015"/>
            <a:ext cx="6327816" cy="508889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BA51E-B6E7-AE2B-4679-9BDA4B03FDE0}"/>
              </a:ext>
            </a:extLst>
          </p:cNvPr>
          <p:cNvSpPr txBox="1"/>
          <p:nvPr/>
        </p:nvSpPr>
        <p:spPr>
          <a:xfrm>
            <a:off x="6238099" y="1678609"/>
            <a:ext cx="5791670" cy="449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若（安全關鍵線路，觸發空間）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pair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符合以下的情況，則稱為該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pair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可以作為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插入的候選人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(a) trigger space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大小不小於所需的最小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placement 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sites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數量</a:t>
            </a: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(b) security-critical net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沒有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100%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被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blocked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(c)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若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timing critical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需要在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design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operation freq.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下運作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，則</a:t>
            </a:r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觸發空間與安全關</a:t>
            </a:r>
            <a:endParaRPr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</a:t>
            </a:r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鍵網路上的開放集成點之間的距離必須≤平均</a:t>
            </a:r>
            <a:endParaRPr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net length</a:t>
            </a:r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個標準差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;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反之則無限制</a:t>
            </a:r>
          </a:p>
        </p:txBody>
      </p:sp>
    </p:spTree>
    <p:extLst>
      <p:ext uri="{BB962C8B-B14F-4D97-AF65-F5344CB8AC3E}">
        <p14:creationId xmlns:p14="http://schemas.microsoft.com/office/powerpoint/2010/main" val="3819690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/>
              <a:t>Discussion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07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C88CB-C8EB-365F-8D85-345A7ED8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25F7650-3014-BAEF-11C8-461804915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042" y="2796817"/>
            <a:ext cx="9163915" cy="157998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DCC1E-F495-96B2-8341-F6127A1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861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C88CB-C8EB-365F-8D85-345A7ED8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DCC1E-F495-96B2-8341-F6127A1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EC65EF-53F4-5D06-D78B-2C0D8D0D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7" y="2098530"/>
            <a:ext cx="11602786" cy="31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32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C88CB-C8EB-365F-8D85-345A7ED8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DCC1E-F495-96B2-8341-F6127A1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501F65-B79D-2115-764E-B35D921D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8" y="2102054"/>
            <a:ext cx="10780064" cy="346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60EB0-4BD0-B9C8-F061-9472FC62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: IC Design Process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572B594-BC58-B5BC-2A80-725BEEF9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787" y="136525"/>
            <a:ext cx="4349842" cy="649287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8B2360-4754-D8CF-D5BC-1B26E4D5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4EC7F8-DC1A-6440-2A98-5149E75D61D7}"/>
              </a:ext>
            </a:extLst>
          </p:cNvPr>
          <p:cNvSpPr txBox="1">
            <a:spLocks/>
          </p:cNvSpPr>
          <p:nvPr/>
        </p:nvSpPr>
        <p:spPr>
          <a:xfrm>
            <a:off x="838200" y="2210937"/>
            <a:ext cx="6886433" cy="3720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由右圖可以看到，在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fab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製造的過程中，可能會對我們的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physical design model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產生威脅。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IC layout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bottom layer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是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device layer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放置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circuit component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333333"/>
              </a:solidFill>
              <a:latin typeface="-apple-system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 latinLnBrk="0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IC layout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top layer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是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metal layer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用來繞線的</a:t>
            </a:r>
            <a:endParaRPr lang="zh-TW" altLang="en-US" b="0" i="0" u="none" strike="noStrike" dirty="0">
              <a:solidFill>
                <a:srgbClr val="FFFFFF"/>
              </a:solidFill>
              <a:effectLst/>
              <a:latin typeface="Helvetica Neue"/>
            </a:endParaRPr>
          </a:p>
          <a:p>
            <a:pPr algn="l" latinLnBrk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881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C88CB-C8EB-365F-8D85-345A7ED8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DCC1E-F495-96B2-8341-F6127A1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5BA118-A946-51D2-BAF6-AD8AD280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6" y="2173248"/>
            <a:ext cx="11109347" cy="35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1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C88CB-C8EB-365F-8D85-345A7ED8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DCC1E-F495-96B2-8341-F6127A1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64DC4D-47EC-77E2-550F-FE96F8BDD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48" y="1886072"/>
            <a:ext cx="7621903" cy="42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27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06B4-1A49-4B92-E770-593FBD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960B-6A0E-C91D-D6C4-47F9AE5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Two IC Defensive Approach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Attack Step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ICAS Framework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</a:p>
          <a:p>
            <a:r>
              <a:rPr lang="en-US" altLang="zh-TW" dirty="0"/>
              <a:t>Conclusion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57A10-F1B3-9C9C-0D18-A0E0B0F5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2888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245CD-B7F1-5719-23C2-B9086E47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2C4E5-5C5C-CFC0-E4EC-7DC60457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 Nemo, a tool that bridges the semantic gap across IC design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 by tracking security-critical signals across all stages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hardware development</a:t>
            </a:r>
          </a:p>
          <a:p>
            <a:pPr algn="l"/>
            <a:endParaRPr lang="en-US" altLang="zh-TW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 GDSII-Score, a tool that estimates the difficulty a foundry-level attacker faces in attacking security-critical logic</a:t>
            </a:r>
          </a:p>
          <a:p>
            <a:pPr algn="l"/>
            <a:endParaRPr lang="en-US" altLang="zh-TW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 The experiments show that all current defenses leave the IC design vulnerable to attack—and some are totally ineffective</a:t>
            </a:r>
          </a:p>
          <a:p>
            <a:pPr algn="l"/>
            <a:endParaRPr lang="en-US" altLang="zh-TW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(4) ICAS can help designers identify and address defensive gaps.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EBD12E-CBD5-6829-EB27-B14AACAF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142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6F4DB-68E7-DE7A-16A7-9E729ED2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/>
              <a:t>Thanks For Listening!</a:t>
            </a:r>
            <a:endParaRPr lang="zh-TW" altLang="en-US" sz="8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B388432-337E-0399-B9DD-CE1119E0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83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3B09A66-DDA7-A50A-7AB5-936F995C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5851"/>
            <a:ext cx="7590358" cy="40823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38EBB4-01A7-DDDE-04AC-5E35DC02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 : Hardware Trojan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BA30C-7A8B-EC79-DE18-FDEDEF3B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358" y="1690688"/>
            <a:ext cx="4433320" cy="4351338"/>
          </a:xfrm>
        </p:spPr>
        <p:txBody>
          <a:bodyPr>
            <a:normAutofit/>
          </a:bodyPr>
          <a:lstStyle/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Consist of:</a:t>
            </a:r>
          </a:p>
          <a:p>
            <a:pPr algn="l" latinLnBrk="0"/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 </a:t>
            </a:r>
            <a:r>
              <a:rPr lang="zh-TW" altLang="en-US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留言</a:t>
            </a:r>
          </a:p>
          <a:p>
            <a:pPr marL="0" indent="0" algn="l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(1)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payload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the malfunction </a:t>
            </a:r>
          </a:p>
          <a:p>
            <a:pPr marL="0" indent="0" algn="l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                      design of the IC</a:t>
            </a:r>
          </a:p>
          <a:p>
            <a:pPr marL="0" indent="0" algn="l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(2)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trigger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: to activate the  </a:t>
            </a:r>
          </a:p>
          <a:p>
            <a:pPr marL="0" indent="0" algn="l">
              <a:buNone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                    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payload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427A32-AF04-A51D-6613-6C0E817D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920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46387-920A-E6DD-115F-2467BFE0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: Trojan Prevention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68701-BD19-0E7C-F92B-7962EC45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Increasing placement &amp; routing resource utilization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更少地方可以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implement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他們的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trojan design)</a:t>
            </a:r>
          </a:p>
          <a:p>
            <a:pPr algn="l" latinLnBrk="0">
              <a:lnSpc>
                <a:spcPct val="150000"/>
              </a:lnSpc>
            </a:pPr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 </a:t>
            </a:r>
            <a:r>
              <a:rPr lang="zh-TW" altLang="en-US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留言</a:t>
            </a:r>
          </a:p>
          <a:p>
            <a:pPr algn="l">
              <a:lnSpc>
                <a:spcPct val="150000"/>
              </a:lnSpc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Increasing congestion around security-critical design components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security-critical wire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附近增加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congestion)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7B3DC4-7E61-2183-35DD-E0134006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15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4B845-C279-AEB2-5996-A3497DB1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: Trojan Insertion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CCD7E-6C1E-7C77-6501-5DDB26FF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👍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Find open space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(more practical)</a:t>
            </a:r>
          </a:p>
          <a:p>
            <a:pPr algn="l" latinLnBrk="0">
              <a:lnSpc>
                <a:spcPct val="150000"/>
              </a:lnSpc>
            </a:pPr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 </a:t>
            </a:r>
            <a:r>
              <a:rPr lang="zh-TW" altLang="en-US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留言</a:t>
            </a:r>
          </a:p>
          <a:p>
            <a:pPr algn="l">
              <a:lnSpc>
                <a:spcPct val="150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👎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Create open space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(extremely challenge because may violate timing and design rule constraint)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B6CD48-F50F-9415-0D99-409AD706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380F-B628-4BF3-BFEB-DE30B36C50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44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2180</Words>
  <Application>Microsoft Office PowerPoint</Application>
  <PresentationFormat>寬螢幕</PresentationFormat>
  <Paragraphs>283</Paragraphs>
  <Slides>64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4" baseType="lpstr">
      <vt:lpstr>-apple-system</vt:lpstr>
      <vt:lpstr>Arial Unicode MS</vt:lpstr>
      <vt:lpstr>Calibri Light (標題)</vt:lpstr>
      <vt:lpstr>Helvetica Neue</vt:lpstr>
      <vt:lpstr>微軟正黑體</vt:lpstr>
      <vt:lpstr>Arial</vt:lpstr>
      <vt:lpstr>Calibri</vt:lpstr>
      <vt:lpstr>Calibri Light</vt:lpstr>
      <vt:lpstr>Times New Roman</vt:lpstr>
      <vt:lpstr>Office 佈景主題</vt:lpstr>
      <vt:lpstr>ICAS: an Extensive Framework for Estimating the Susceptibility of IC Layout to Additive Trojans</vt:lpstr>
      <vt:lpstr>Outline</vt:lpstr>
      <vt:lpstr>Outline</vt:lpstr>
      <vt:lpstr>Abstract</vt:lpstr>
      <vt:lpstr>Outline</vt:lpstr>
      <vt:lpstr>Background : IC Design Process</vt:lpstr>
      <vt:lpstr>Background  : Hardware Trojan</vt:lpstr>
      <vt:lpstr>Background : Trojan Prevention</vt:lpstr>
      <vt:lpstr>Background : Trojan Insertion</vt:lpstr>
      <vt:lpstr>Outline</vt:lpstr>
      <vt:lpstr>Two IC Defensive Approach : Undirected Defense</vt:lpstr>
      <vt:lpstr>Two IC Defensive Approach : Directed Defense</vt:lpstr>
      <vt:lpstr>Outline</vt:lpstr>
      <vt:lpstr>ICAS Attack Step</vt:lpstr>
      <vt:lpstr>Challenge of Trojan Placement  (ICAS’ Trigger Space Metric)</vt:lpstr>
      <vt:lpstr>Challenge of Victim/Trojan Integration  (ICAS’ Net Blockage Metric)</vt:lpstr>
      <vt:lpstr>Challenge of Intra-Trojan Routing  (ICAS’ Routing Distance Metric)</vt:lpstr>
      <vt:lpstr>Challenge of Intra-Trojan Routing  (ICAS’ Routing Distance Metric)</vt:lpstr>
      <vt:lpstr>Challenge of Intra-Trojan Routing  (ICAS’ Routing Distance Metric)</vt:lpstr>
      <vt:lpstr>Outline</vt:lpstr>
      <vt:lpstr>ICAS Framework</vt:lpstr>
      <vt:lpstr>ICAS Framework : Nemo (Source)</vt:lpstr>
      <vt:lpstr>Nemo : Annotating Security-Critical Signals in the RTL Netlist</vt:lpstr>
      <vt:lpstr>Nemo : 在P&amp;R Netlist中分辨出哪些是Security-Critical Signals</vt:lpstr>
      <vt:lpstr>Nemo : Implementation</vt:lpstr>
      <vt:lpstr>ICAS Framework : GDSII-Score (Source)</vt:lpstr>
      <vt:lpstr>GDSII-Score : Trigger Space                         (Estimate the challenge of Trojan Placement)</vt:lpstr>
      <vt:lpstr>GDSII-Score : Net Blockage                         (考量將HT繞到open point的困難度)</vt:lpstr>
      <vt:lpstr>Net Blockage : Same Layer Blockage</vt:lpstr>
      <vt:lpstr>Net Blockage : Adjacent Layer </vt:lpstr>
      <vt:lpstr>Net Blockage : Overall Net Blockage</vt:lpstr>
      <vt:lpstr>GDSII-Score : Routing Distance                         (考量讓HT符合timing constraint的困難度)</vt:lpstr>
      <vt:lpstr>GDSII-Score : Routing Distance                         (考量讓HT符合timing constraint的困難度)</vt:lpstr>
      <vt:lpstr>Outline</vt:lpstr>
      <vt:lpstr>Evaluation : Experimental Setup</vt:lpstr>
      <vt:lpstr>Evaluation : Experimental Setup</vt:lpstr>
      <vt:lpstr>Evaluation : Experimental Setup</vt:lpstr>
      <vt:lpstr>Evaluation : Experimental Setup</vt:lpstr>
      <vt:lpstr>Evaluation : Experimental Setup</vt:lpstr>
      <vt:lpstr>Evaluation : Experimental Setup</vt:lpstr>
      <vt:lpstr>Evaluation : Experimental Setup</vt:lpstr>
      <vt:lpstr>Evaluation : Undirected Defense Coverage</vt:lpstr>
      <vt:lpstr>Undirected Defense : Trigger Space Analysis                        (15個不同的OR1200 layouts)</vt:lpstr>
      <vt:lpstr>Undirected Defense : Trigger Space Analysis                        (15個不同的OR1200 layouts)</vt:lpstr>
      <vt:lpstr>Undirected Defense : Trigger Space Analysis                        (15個不同的OR1200 layouts)</vt:lpstr>
      <vt:lpstr>Undirected Defense : Net Blockage Analysis                        (20個不同的OR1200 layouts)</vt:lpstr>
      <vt:lpstr>Undirected Defense : Net Blockage Analysis                        (20個不同的OR1200 layouts)</vt:lpstr>
      <vt:lpstr>Undirected Defense : Routing Distance Analysis </vt:lpstr>
      <vt:lpstr>Undirected Defense : Routing Distance Analysis </vt:lpstr>
      <vt:lpstr>Undirected Defense : Cost Analysis</vt:lpstr>
      <vt:lpstr>Evaluation : Directed Defense Coverage</vt:lpstr>
      <vt:lpstr>PowerPoint 簡報</vt:lpstr>
      <vt:lpstr>PowerPoint 簡報</vt:lpstr>
      <vt:lpstr>PowerPoint 簡報</vt:lpstr>
      <vt:lpstr>Directed Defense Coverage Analysis</vt:lpstr>
      <vt:lpstr>Outline</vt:lpstr>
      <vt:lpstr>Discussion</vt:lpstr>
      <vt:lpstr>Discussion</vt:lpstr>
      <vt:lpstr>Discussion</vt:lpstr>
      <vt:lpstr>Discussion</vt:lpstr>
      <vt:lpstr>Discussion</vt:lpstr>
      <vt:lpstr>Outline</vt:lpstr>
      <vt:lpstr>Conclusion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ICAS: an Extensive Framework for Estimating the Susceptibility of IC Layout to Additive Trojans</dc:title>
  <dc:creator>謝旻峰</dc:creator>
  <cp:lastModifiedBy>謝旻峰</cp:lastModifiedBy>
  <cp:revision>77</cp:revision>
  <dcterms:created xsi:type="dcterms:W3CDTF">2023-05-13T04:11:33Z</dcterms:created>
  <dcterms:modified xsi:type="dcterms:W3CDTF">2023-05-13T14:53:09Z</dcterms:modified>
</cp:coreProperties>
</file>