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2" r:id="rId4"/>
    <p:sldId id="303" r:id="rId5"/>
    <p:sldId id="304" r:id="rId6"/>
    <p:sldId id="306" r:id="rId7"/>
    <p:sldId id="308" r:id="rId8"/>
    <p:sldId id="307" r:id="rId9"/>
    <p:sldId id="305" r:id="rId10"/>
    <p:sldId id="323" r:id="rId11"/>
    <p:sldId id="309" r:id="rId12"/>
    <p:sldId id="310" r:id="rId13"/>
    <p:sldId id="311" r:id="rId14"/>
    <p:sldId id="313" r:id="rId15"/>
    <p:sldId id="314" r:id="rId16"/>
    <p:sldId id="315" r:id="rId17"/>
    <p:sldId id="324" r:id="rId18"/>
    <p:sldId id="326" r:id="rId19"/>
    <p:sldId id="325" r:id="rId20"/>
    <p:sldId id="327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6518" autoAdjust="0"/>
  </p:normalViewPr>
  <p:slideViewPr>
    <p:cSldViewPr snapToGrid="0">
      <p:cViewPr varScale="1">
        <p:scale>
          <a:sx n="95" d="100"/>
          <a:sy n="95" d="100"/>
        </p:scale>
        <p:origin x="13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 </a:t>
            </a:r>
            <a:r>
              <a:rPr lang="en-US" altLang="zh-TW" dirty="0"/>
              <a:t>(</a:t>
            </a:r>
            <a:r>
              <a:rPr lang="zh-TW" altLang="en-US" dirty="0"/>
              <a:t>不是矩陣運算，所以</a:t>
            </a:r>
            <a:r>
              <a:rPr lang="en-US" altLang="zh-TW" dirty="0"/>
              <a:t>dimension</a:t>
            </a:r>
            <a:r>
              <a:rPr lang="zh-TW" altLang="en-US" dirty="0"/>
              <a:t>不需要對到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9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這裡的 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\(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𝑛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\) 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表示原始問題的參數維度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構建 </a:t>
            </a:r>
            <a:r>
              <a:rPr lang="en-US" altLang="zh-TW" dirty="0"/>
              <a:t>\(m(</a:t>
            </a:r>
            <a:r>
              <a:rPr lang="zh-TW" altLang="en-US" dirty="0"/>
              <a:t>𝑘</a:t>
            </a:r>
            <a:r>
              <a:rPr lang="en-US" altLang="zh-TW" dirty="0"/>
              <a:t>)_</a:t>
            </a:r>
            <a:r>
              <a:rPr lang="zh-TW" altLang="en-US" dirty="0"/>
              <a:t>𝑖</a:t>
            </a:r>
            <a:r>
              <a:rPr lang="en-US" altLang="zh-TW" dirty="0"/>
              <a:t>\) </a:t>
            </a:r>
            <a:r>
              <a:rPr lang="zh-TW" altLang="en-US" dirty="0"/>
              <a:t>的直觀想法是在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上使用三個採樣點進行插值，以逼近 </a:t>
            </a:r>
            <a:r>
              <a:rPr lang="en-US" altLang="zh-TW" dirty="0"/>
              <a:t>\(f\)</a:t>
            </a:r>
            <a:r>
              <a:rPr lang="zh-TW" altLang="en-US" dirty="0"/>
              <a:t>。然而，這將導致 </a:t>
            </a:r>
            <a:r>
              <a:rPr lang="en-US" altLang="zh-TW" dirty="0"/>
              <a:t>O(</a:t>
            </a:r>
            <a:r>
              <a:rPr lang="zh-TW" altLang="en-US" dirty="0"/>
              <a:t>𝑛</a:t>
            </a:r>
            <a:r>
              <a:rPr lang="en-US" altLang="zh-TW" dirty="0"/>
              <a:t>) </a:t>
            </a:r>
            <a:r>
              <a:rPr lang="zh-TW" altLang="en-US" dirty="0"/>
              <a:t>的函數值評估成本。為了更經濟，考慮在離開線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的點上進行採樣，以便可以利用歷史採樣點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其中 𝑢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𝑖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是在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Y(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𝑘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中使得梯度方向与 𝑒𝑖 （标准基向量）更为平行的采样点。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3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3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連接上一個投影片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gradient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從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Table 2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的結果中，我們可以觀察到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中的二次模型明顯加速了算法。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4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我們可以清楚地觀察到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在這兩個問題上的效率優於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Nevergrad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7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1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0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次函數評估內給出了對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MASK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的高精度校正。這是一個相當可觀的結果，因為問題的維度遠大於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干涉和繞射的影響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TW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imaging procedure: </a:t>
            </a:r>
            <a:r>
              <a:rPr lang="zh-TW" altLang="en-US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成像過程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89" y="1776320"/>
            <a:ext cx="11357020" cy="2387600"/>
          </a:xfrm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KOSIM: A Knowledge-oriented Derivative-free Subspace Method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Inexact Model for Inverse Lithography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585009" y="5081680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Optimization problem: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6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Edge placement error (EPE)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TW" sz="7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𝐿</a:t>
            </a: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2 square error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544445" y="2356396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1448D21-AF3E-ACF7-E7EF-B5B93B08B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568" y="3941069"/>
            <a:ext cx="2511536" cy="4153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7BDB2F5-74C9-1A29-7682-7BDB6872F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568" y="5407842"/>
            <a:ext cx="1852739" cy="5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5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However, we will not directly accept an arbitrary solution of the above optimization problem for industry production, because of the irregularity of the corrected mask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Will do the convolution operation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∈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ℕ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times on arbitrary real matrix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which the convolution core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truncated with the following function: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F79168-494F-00EF-7526-38F4C2D7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198" y="3782291"/>
            <a:ext cx="2465604" cy="13283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74BEA2E-0544-CB4B-7990-CBF3186B6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98" y="5849926"/>
            <a:ext cx="2507214" cy="10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define the previous operation (convolution and truncation) as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𝑀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14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Thus the</a:t>
                </a:r>
                <a:r>
                  <a:rPr lang="en-US" altLang="zh-TW" sz="22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modified  optimization problem 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becomes: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05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Where the </a:t>
                </a:r>
                <a:r>
                  <a:rPr lang="en-US" altLang="zh-TW" sz="22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matrization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operator: 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614220-DDEC-4EB9-693E-F4091E005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77" t="44173"/>
          <a:stretch/>
        </p:blipFill>
        <p:spPr>
          <a:xfrm>
            <a:off x="4963390" y="2693175"/>
            <a:ext cx="2265217" cy="5694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62A974-2E4C-B93B-7C6D-51F2FA51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45" y="4332822"/>
            <a:ext cx="2972506" cy="5694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64FA67F-1C81-7708-AC5A-06EE5B017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615" y="5972470"/>
            <a:ext cx="3174768" cy="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C8EB6-F33A-052C-C6DD-EC4702B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7710DD3-81DB-71BD-96F4-9F9A8B7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61" y="2954130"/>
            <a:ext cx="10319688" cy="21997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7CBDB-8AD8-E912-4D05-18E8573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knowledge-oriented inexact 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compute the inexact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determine the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𝑚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dimensional subspace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(m &lt;&lt; n, where m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Approximately calculate the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𝒫</m:t>
                        </m:r>
                      </m:e>
                      <m:sub>
                        <m:sSubSup>
                          <m:sSub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bSup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Invokes a simple finite difference with step length </a:t>
                </a:r>
                <a14:m>
                  <m:oMath xmlns:m="http://schemas.openxmlformats.org/officeDocument/2006/math"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𝜌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𝑘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, which is adaptively chosen.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6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When prior information is available, i.e., a prior generator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is inputted, we set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600" b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Separable quadratic inexact model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Lower computational complexity compare with quadratic-model-based approaches.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is a 1D quadratic model approximating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Use sampling points off the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𝑠𝑝𝑎𝑛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so that historical sampling points can be utilized.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Assume three sampling points for the 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𝑖</a:t>
                </a:r>
                <a:r>
                  <a:rPr lang="en-US" altLang="zh-TW" sz="18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consist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≔{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then the interpolation follows: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F4C9ED-2665-52AA-0835-3115DDA2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16" y="2487180"/>
            <a:ext cx="3798612" cy="6815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2E420E-0440-BF35-6FAA-6BD7B8A67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9516"/>
            <a:ext cx="2970909" cy="391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2A6716-7B89-56FB-E028-419AEDA0A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649" y="5173890"/>
            <a:ext cx="4764701" cy="13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Initializing and Updating the sampling points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(0,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≔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 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=1, 2, 3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is an arbitrary parameter where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𝑟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𝟏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=[1, 1, 1, …, 1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After an iteration, we will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and update one of the sampling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updated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altLang="zh-TW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zh-TW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BEFAB2-F319-135A-7073-9055B8A23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529" y="5313268"/>
            <a:ext cx="4942827" cy="9369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14E99B-00EC-081E-7EDA-76584797B5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937"/>
          <a:stretch/>
        </p:blipFill>
        <p:spPr>
          <a:xfrm>
            <a:off x="6457847" y="136525"/>
            <a:ext cx="5607776" cy="23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5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lphaUcPeriod" startAt="2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Solving the model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 direction of the model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endParaRPr lang="en-US" altLang="zh-TW" sz="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Box region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Ω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239F63-460B-8A5F-A805-429CD04D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30" y="3333802"/>
            <a:ext cx="3085782" cy="5927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505559-5CC4-A12F-8716-47F336D1A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305" y="4921553"/>
            <a:ext cx="2900231" cy="8049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188C305-B36D-F647-652E-2AB105169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641" y="3219994"/>
            <a:ext cx="4893372" cy="1701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96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313"/>
                <a:ext cx="10515600" cy="522616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lphaUcPeriod" startAt="3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Solving the subproblem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a complete three-dimensional quadratic model 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𝑞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𝑠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approximating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by interpolation using 10 sampling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,1)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…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,10)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𝐵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𝑘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×3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stands for the basis matrix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after a Gram-Schmidt procedure.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we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000" i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𝜆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and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𝜆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≥0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𝑠𝑎𝑡𝑖𝑠𝑓𝑖𝑒𝑠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r>
                      <a:rPr lang="zh-TW" altLang="en-US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𝜆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&gt;0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7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endParaRPr lang="zh-TW" altLang="en-US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313"/>
                <a:ext cx="10515600" cy="5226162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4273B5-2F52-BCB5-25A8-9F7B93F0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164" y="5174125"/>
            <a:ext cx="5608399" cy="16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UcPeriod" startAt="4"/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Updating the finite-difference step length</a:t>
                </a: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For updating the finite difference step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, we choose a scaling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&gt; 0 satisfying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0 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≤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≤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7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TW" sz="16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6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AF0E71-B826-D118-A563-D7CF1FEC8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014" y="3502556"/>
            <a:ext cx="4883972" cy="7709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A9112B-D73D-8E99-B5CF-EDB963F07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014" y="4451519"/>
            <a:ext cx="4394663" cy="6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0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487B33-F841-1836-1338-D7B5AFB2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89" y="365125"/>
            <a:ext cx="6453421" cy="6127750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F34C91F-DADF-CC1C-A3D5-A7EF379B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3622637"/>
            <a:ext cx="5647694" cy="2008497"/>
          </a:xfrm>
        </p:spPr>
      </p:pic>
    </p:spTree>
    <p:extLst>
      <p:ext uri="{BB962C8B-B14F-4D97-AF65-F5344CB8AC3E}">
        <p14:creationId xmlns:p14="http://schemas.microsoft.com/office/powerpoint/2010/main" val="27591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1E5E8-EF09-59CE-C41D-D52F5FA6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codes are implemented in C, and packed as a Python interface.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the tests of KOSIM were performed on a Lenovo ST8810 cluster.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BA7C5F-4FC7-A07A-5508-EAA68D91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1" y="3429000"/>
            <a:ext cx="7777058" cy="29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D1B51DB-CA5A-9B47-8863-96A6CC30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4" y="1815340"/>
            <a:ext cx="9688851" cy="45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D741CE-F904-71D8-FFE7-B48E0515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11" y="1996042"/>
            <a:ext cx="9607178" cy="4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1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=50.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AEB05B-10C5-B917-E2C4-B69DE1ACB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405" y="2601024"/>
            <a:ext cx="6951189" cy="36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5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11A00E1-A08E-2E5C-A564-A6EAE8697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5336" y="1690688"/>
            <a:ext cx="5716367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21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400 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99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000 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lithography (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光學微影技術</a:t>
            </a: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)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將曝光光源通過設計過的光罩，光罩上面即具有各種圖案可以阻擋或讓光穿透過去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。</a:t>
            </a: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若光打到正光阻上，該處會被蝕刻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; 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若是負光阻的話相反。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是製造集成電路（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IC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）和其他半導體設備的主要工藝之一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將微細的電子元件、晶體管、電容器等結構準確地印刷在半導體材料上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Due to the tiny scale of circuit device size, the influence of interference and diffraction will distort the image on the wafer very much.</a:t>
            </a:r>
          </a:p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Lots of works are proposed to resolve this kind of distortion:</a:t>
            </a:r>
          </a:p>
          <a:p>
            <a:pPr lvl="1">
              <a:lnSpc>
                <a:spcPct val="20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 </a:t>
            </a: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光學接近校正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Adjust the mask layout such that the output pattern approximates the target.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Discrete the mask into the matrix, and use the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pixel-wise imaging function 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characterize the imaging procedure.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OPC process is model as an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problem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, and is also called as inverse lithography techniques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(ILT)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 problem is formulated as the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non-convex optimization problem 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with respect to the matrix elements.</a:t>
            </a:r>
            <a:endParaRPr lang="zh-TW" altLang="en-US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solve ILT:</a:t>
            </a:r>
          </a:p>
          <a:p>
            <a:pPr lvl="1"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Approximate forward imaging modeling</a:t>
            </a:r>
          </a:p>
          <a:p>
            <a:pPr lvl="1">
              <a:lnSpc>
                <a:spcPct val="150000"/>
              </a:lnSpc>
            </a:pPr>
            <a:endParaRPr lang="en-US" altLang="zh-TW" sz="5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Computation of forward imaging may need numerical simulations.</a:t>
            </a:r>
          </a:p>
          <a:p>
            <a:pPr lvl="2">
              <a:lnSpc>
                <a:spcPct val="150000"/>
              </a:lnSpc>
            </a:pPr>
            <a:endParaRPr lang="en-US" altLang="zh-TW" sz="5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Consider the imaging function as lacking gradient, and develop general DFO method.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Unconstraint Derivative-free optimization (DFO)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efficiency of algorithm, another important index is the </a:t>
                </a:r>
                <a:r>
                  <a:rPr lang="en-US" altLang="zh-TW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total number of function value evaluations (NF).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Many model-based approached require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~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computational complexity 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Also need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initialization of the model.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KOSIM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general subspace method for solving DFO problems in ILT.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novel way in constructing subspaces.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Develop a projection technique for computing an inexact gradient.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good subspaces while it only evaluates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function values 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Only produces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computational cost in each iteration.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Most common objective function of the ILT problem is the misfit between the image on wafer and the target pattern: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Mask :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∈(0, 1)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(is discrete into matrix)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Image function: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Target pattern: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Optimization problem: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630506" y="5164142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3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1370</Words>
  <Application>Microsoft Office PowerPoint</Application>
  <PresentationFormat>寬螢幕</PresentationFormat>
  <Paragraphs>208</Paragraphs>
  <Slides>28</Slides>
  <Notes>26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Söhne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KOSIM: A Knowledge-oriented Derivative-free Subspace Method Based on Inexact Model for Inverse Lithography Problems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Preliminaries</vt:lpstr>
      <vt:lpstr>Preliminaries</vt:lpstr>
      <vt:lpstr>Preliminaries</vt:lpstr>
      <vt:lpstr>Preliminaries</vt:lpstr>
      <vt:lpstr>Preliminaries</vt:lpstr>
      <vt:lpstr>Algorithm - knowledge-oriented inexact gradient</vt:lpstr>
      <vt:lpstr>Algorithm - Separable quadratic inexact model</vt:lpstr>
      <vt:lpstr>Algorithm - Detail</vt:lpstr>
      <vt:lpstr>Algorithm - Detail</vt:lpstr>
      <vt:lpstr>Algorithm - Detail</vt:lpstr>
      <vt:lpstr>Algorithm - Detail</vt:lpstr>
      <vt:lpstr>Algorithm - Detail</vt:lpstr>
      <vt:lpstr>Experimental Result - Gradient</vt:lpstr>
      <vt:lpstr>Experimental Result - DFO </vt:lpstr>
      <vt:lpstr>Experimental Result - DFO </vt:lpstr>
      <vt:lpstr>Experimental Result – Solve ILT</vt:lpstr>
      <vt:lpstr>Experimental Result – Solve ILT</vt:lpstr>
      <vt:lpstr>Experimental Result – Solve ILT</vt:lpstr>
      <vt:lpstr>Experimental Result – Solve ILT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1826</cp:revision>
  <dcterms:created xsi:type="dcterms:W3CDTF">2023-08-23T03:29:22Z</dcterms:created>
  <dcterms:modified xsi:type="dcterms:W3CDTF">2024-01-29T13:13:36Z</dcterms:modified>
</cp:coreProperties>
</file>