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68" r:id="rId4"/>
    <p:sldId id="290" r:id="rId5"/>
    <p:sldId id="291" r:id="rId6"/>
    <p:sldId id="292" r:id="rId7"/>
    <p:sldId id="262" r:id="rId8"/>
    <p:sldId id="260" r:id="rId9"/>
    <p:sldId id="265" r:id="rId10"/>
    <p:sldId id="267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AA3E4-6A30-4730-BEC7-3884979BF0C2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F7AD8-E16C-4D01-BED6-1126C951CA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705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Those for whom most work is done in Excel, particularly data management and presentation and visualisation of results. Specialist tools like SAS, Stata, Matlab, R or E-views used only for statistical/econometric modelling tasks that are beyond Excel.</a:t>
            </a: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Those for whom most work, including data management and visualisation, is done in a coding language which is usually one of R, SAS or Python plus SQL, but version control is limited to copies of files and date-stamped naming conventions.</a:t>
            </a: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#2, but with version control software, a coding style guide, and thorough peer review processes.</a:t>
            </a: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#3, but with more good practice borrowed from the software development world - like unit testing, regression testing, validation checks, release cycles, modular code, high coverage documentation, and continuous integration.</a:t>
            </a: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FFCB5A0-AF70-4FF1-8A1A-1D544CFD6A29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N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94E9-619D-43FA-81AD-C12736FAC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B54C-C25E-4C73-B427-EF5D719AA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A468-0974-435F-A649-7E767DAF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ED34-7D0D-471D-ADCC-8554416A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803C-6567-404E-B3DD-529AEF89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12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E5A8-C4EC-41D9-A6B3-A50EEE48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138E1-6980-4BC4-A4AC-24287BC2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2CAA-B7E2-46B7-AB60-97C4858C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8B5B-F9C7-4C6A-8997-25160D86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AE16-3BC5-49D6-B26E-B9C4A8C6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4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9DB04-1D68-4A8A-91D9-1A9B1441F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8742F-3F13-4533-9BDA-BCA6900C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12DE-21AA-427C-A77D-8B10C8FE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1400-7D8D-4B67-9458-8ECCB3FF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200F-C91D-4E3B-9D29-92BFB53B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66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AEB0-54FF-4230-9695-9406404C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B529-C0B8-484A-B726-55DC3FE4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AC5B-2187-4B83-B70D-9FF61646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FC77-A88F-4230-82A5-AA48C585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CB4A-0F48-4A1C-8DFD-C4C79C87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29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155A-8630-464B-8596-4C22ABD0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13E0-EB6E-4CBE-8172-218F1C85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FA65-877D-445D-BBF4-29568E81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8AA6-F193-414B-8EBE-54641537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D6A7-E773-402E-8247-F396C5EB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722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618E-086A-4A51-8414-E87B64AD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DAB9-4327-4E05-8FAE-F848B3686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83806-7B75-4D25-82E6-603CCBD8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C91D3-D79F-44AC-9F39-389D81A7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E4ADD-C12D-4006-A8B7-F3618F20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4EAE-CE72-45ED-88F2-330D6AFC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36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3DCB-FA0B-4232-8F6D-4C1D3A94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CDAC5-3DFC-41A2-8C0A-C8BB06BA1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54335-C0D2-44AA-BD13-03EE3FCF6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85EAC-9CDB-4A27-A474-A6078D854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7BF94-3B26-4E90-A081-481E553AF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3D110-FE64-44BE-A55C-656FDFB8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E10C8-5F93-4AF9-9ECD-1DCC24D2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7DE96-472E-46E3-9817-8D3A0CBD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247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9C7F-A6E5-4B79-955F-63610B1E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99331-0A24-4377-9D59-90765E9B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DDF66-6E7A-431C-8B31-EBDAC74A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3922C-B0E2-4043-A5CA-AB178445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56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19186-D7B9-4670-94F4-130E1C42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E0F7F-CFFF-4CB1-B693-2C0650D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2166-D25C-4F63-82D0-698CCE95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828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FAA1-36FE-4183-8205-FF4E9989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58F9-1C8A-492C-832F-16D4A64F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81026-77A8-42E1-A63D-23531AE2D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25CFB-04DD-42A3-9964-B84A4415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25575-39F8-4862-9383-1189158D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4CBC-F892-40EB-A378-7DB5F6FA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03D2-4A4C-447A-8000-29DD3B81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CF0E7-B9C6-4C04-B0A5-E4B178EF6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F1301-02E7-4A4B-95A2-32C90073F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C23A2-7C6A-4011-B615-706A6654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3800-A50C-44CC-AA2A-F7A9BD30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E1CBB-0CF3-4D4B-983D-19E2EAD0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102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74122-AFE9-4A8C-9E1F-A198BC8B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8E64E-8651-48E7-A064-18F78170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F899-78E7-4CCD-B963-332D5EF9D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9AF5-FBAA-46F6-8719-A12A96EDBBD4}" type="datetimeFigureOut">
              <a:rPr lang="en-NZ" smtClean="0"/>
              <a:t>14/03/2022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78F9-0C58-4477-9AE9-827D4F68A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70FDF-D0B8-4173-9494-E87DD738F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C1CC-E049-4E80-99A5-8ACF4A13F4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32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AD2D-9E90-4AEB-946D-91A576906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Business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2DBA-E942-4D98-B56D-B8626807B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Business Intelligence in a modern Analytical Team</a:t>
            </a:r>
          </a:p>
        </p:txBody>
      </p:sp>
    </p:spTree>
    <p:extLst>
      <p:ext uri="{BB962C8B-B14F-4D97-AF65-F5344CB8AC3E}">
        <p14:creationId xmlns:p14="http://schemas.microsoft.com/office/powerpoint/2010/main" val="107809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2"/>
          <p:cNvPicPr/>
          <p:nvPr/>
        </p:nvPicPr>
        <p:blipFill>
          <a:blip r:embed="rId2"/>
          <a:stretch/>
        </p:blipFill>
        <p:spPr>
          <a:xfrm>
            <a:off x="493514" y="100542"/>
            <a:ext cx="10327320" cy="6133680"/>
          </a:xfrm>
          <a:prstGeom prst="rect">
            <a:avLst/>
          </a:prstGeom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DB248A2-1047-4E62-8271-427AF4EC4C4B}"/>
              </a:ext>
            </a:extLst>
          </p:cNvPr>
          <p:cNvSpPr/>
          <p:nvPr/>
        </p:nvSpPr>
        <p:spPr>
          <a:xfrm>
            <a:off x="822121" y="5847127"/>
            <a:ext cx="9998713" cy="101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Quick, rapid prototype and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Keys to success in capability building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Workplace-specific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environment, data and problems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staff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rather than external trainers wherever possible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an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atmosphere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continuous learning, improvement and change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Well defined, relatively short, sequenced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Management and senior management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commitment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acceptance it’s going to get worse before it gets better.</a:t>
            </a: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Time.</a:t>
            </a: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 types of analytics team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Mostly using Excel</a:t>
            </a: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Mostly using a coding tool (R, SAS, Python - whatever)</a:t>
            </a: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#2, but with version control, style and peer review</a:t>
            </a: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#3, but with good practice from software engineering</a:t>
            </a: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4"/>
          <p:cNvPicPr/>
          <p:nvPr/>
        </p:nvPicPr>
        <p:blipFill>
          <a:blip r:embed="rId2"/>
          <a:stretch/>
        </p:blipFill>
        <p:spPr>
          <a:xfrm>
            <a:off x="1501200" y="226800"/>
            <a:ext cx="9413640" cy="6417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6796C-E507-4987-8558-046A3BED24D4}"/>
              </a:ext>
            </a:extLst>
          </p:cNvPr>
          <p:cNvSpPr txBox="1"/>
          <p:nvPr/>
        </p:nvSpPr>
        <p:spPr>
          <a:xfrm>
            <a:off x="0" y="214200"/>
            <a:ext cx="3810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MODERN Analytical teams sit between</a:t>
            </a:r>
          </a:p>
          <a:p>
            <a:r>
              <a:rPr lang="en-NZ" dirty="0"/>
              <a:t>Policy World and IT</a:t>
            </a:r>
          </a:p>
          <a:p>
            <a:endParaRPr lang="en-NZ" dirty="0"/>
          </a:p>
          <a:p>
            <a:r>
              <a:rPr lang="en-NZ" dirty="0"/>
              <a:t>They USE IT techniques, but they </a:t>
            </a:r>
          </a:p>
          <a:p>
            <a:r>
              <a:rPr lang="en-NZ" dirty="0"/>
              <a:t>respond to Policy drivers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E1DD4696-D9F6-4D8D-B847-8A6E2778B4D5}"/>
              </a:ext>
            </a:extLst>
          </p:cNvPr>
          <p:cNvSpPr/>
          <p:nvPr/>
        </p:nvSpPr>
        <p:spPr>
          <a:xfrm>
            <a:off x="519147" y="739342"/>
            <a:ext cx="3128064" cy="150927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7C95090-69A2-4674-8FC8-E2FD33869262}"/>
              </a:ext>
            </a:extLst>
          </p:cNvPr>
          <p:cNvSpPr/>
          <p:nvPr/>
        </p:nvSpPr>
        <p:spPr>
          <a:xfrm>
            <a:off x="8803406" y="805407"/>
            <a:ext cx="3132406" cy="1421004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25C83-2112-42BD-99C4-B883571FC2E3}"/>
              </a:ext>
            </a:extLst>
          </p:cNvPr>
          <p:cNvSpPr txBox="1"/>
          <p:nvPr/>
        </p:nvSpPr>
        <p:spPr>
          <a:xfrm>
            <a:off x="1212325" y="1226071"/>
            <a:ext cx="1606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rgbClr val="FF0000"/>
                </a:solidFill>
              </a:rPr>
              <a:t>ICT Land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A10F5-B54E-4D28-A8BA-5696736B63BA}"/>
              </a:ext>
            </a:extLst>
          </p:cNvPr>
          <p:cNvSpPr txBox="1"/>
          <p:nvPr/>
        </p:nvSpPr>
        <p:spPr>
          <a:xfrm>
            <a:off x="9415671" y="1059814"/>
            <a:ext cx="226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rgbClr val="FF0000"/>
                </a:solidFill>
              </a:rPr>
              <a:t>Policy World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908EB17-0379-482A-A27C-182123650C1F}"/>
              </a:ext>
            </a:extLst>
          </p:cNvPr>
          <p:cNvSpPr/>
          <p:nvPr/>
        </p:nvSpPr>
        <p:spPr>
          <a:xfrm>
            <a:off x="4550115" y="3903112"/>
            <a:ext cx="2878087" cy="18066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E046D-1DEC-4714-B90A-C09C38F25BB4}"/>
              </a:ext>
            </a:extLst>
          </p:cNvPr>
          <p:cNvSpPr txBox="1"/>
          <p:nvPr/>
        </p:nvSpPr>
        <p:spPr>
          <a:xfrm>
            <a:off x="4840991" y="4421334"/>
            <a:ext cx="234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chemeClr val="bg1"/>
                </a:solidFill>
              </a:rPr>
              <a:t>Business Intelligence</a:t>
            </a: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99E35A38-D146-49E9-BA98-A7E497A068E8}"/>
              </a:ext>
            </a:extLst>
          </p:cNvPr>
          <p:cNvSpPr/>
          <p:nvPr/>
        </p:nvSpPr>
        <p:spPr>
          <a:xfrm rot="8904346" flipH="1">
            <a:off x="4468441" y="605431"/>
            <a:ext cx="1226957" cy="31860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1C573801-FBBB-42E2-9F28-18FD8387E3BC}"/>
              </a:ext>
            </a:extLst>
          </p:cNvPr>
          <p:cNvSpPr/>
          <p:nvPr/>
        </p:nvSpPr>
        <p:spPr>
          <a:xfrm rot="12695654">
            <a:off x="6433543" y="617652"/>
            <a:ext cx="1226957" cy="31860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9B14C-3177-497E-B408-A2A350A07285}"/>
              </a:ext>
            </a:extLst>
          </p:cNvPr>
          <p:cNvSpPr txBox="1"/>
          <p:nvPr/>
        </p:nvSpPr>
        <p:spPr>
          <a:xfrm>
            <a:off x="4378901" y="163035"/>
            <a:ext cx="34535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400" b="1" dirty="0"/>
              <a:t>“Business Intelligence” inherits</a:t>
            </a:r>
          </a:p>
          <a:p>
            <a:pPr algn="ctr"/>
            <a:r>
              <a:rPr lang="en-NZ" sz="1400" b="1" dirty="0"/>
              <a:t>its behavioural characteristics from where it</a:t>
            </a:r>
          </a:p>
          <a:p>
            <a:pPr algn="ctr"/>
            <a:r>
              <a:rPr lang="en-NZ" sz="1400" b="1" dirty="0"/>
              <a:t>sits within these </a:t>
            </a:r>
            <a:r>
              <a:rPr lang="en-NZ" sz="1400" b="1"/>
              <a:t>two worlds</a:t>
            </a:r>
            <a:endParaRPr lang="en-NZ" sz="14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21B550-9D22-4F20-8534-5C7790EF8592}"/>
              </a:ext>
            </a:extLst>
          </p:cNvPr>
          <p:cNvSpPr/>
          <p:nvPr/>
        </p:nvSpPr>
        <p:spPr>
          <a:xfrm>
            <a:off x="7654290" y="4663895"/>
            <a:ext cx="583268" cy="36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8BB8FEA-0644-4016-B940-168E191BCC52}"/>
              </a:ext>
            </a:extLst>
          </p:cNvPr>
          <p:cNvSpPr/>
          <p:nvPr/>
        </p:nvSpPr>
        <p:spPr>
          <a:xfrm flipH="1">
            <a:off x="3785495" y="4633338"/>
            <a:ext cx="583268" cy="36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5D5FD9-F541-42F0-9AC8-3E57B4193E2A}"/>
              </a:ext>
            </a:extLst>
          </p:cNvPr>
          <p:cNvSpPr txBox="1"/>
          <p:nvPr/>
        </p:nvSpPr>
        <p:spPr>
          <a:xfrm>
            <a:off x="0" y="2072522"/>
            <a:ext cx="135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400" b="1" dirty="0"/>
              <a:t>What it inherits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304001-91F5-4168-B6AF-49564A563A01}"/>
              </a:ext>
            </a:extLst>
          </p:cNvPr>
          <p:cNvSpPr txBox="1"/>
          <p:nvPr/>
        </p:nvSpPr>
        <p:spPr>
          <a:xfrm>
            <a:off x="8535661" y="2091584"/>
            <a:ext cx="135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400" b="1" dirty="0"/>
              <a:t>What it inherits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D941C-4981-4266-9109-82E95F0926BD}"/>
              </a:ext>
            </a:extLst>
          </p:cNvPr>
          <p:cNvSpPr txBox="1"/>
          <p:nvPr/>
        </p:nvSpPr>
        <p:spPr>
          <a:xfrm>
            <a:off x="69875" y="2380299"/>
            <a:ext cx="3715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“BIG DATA”: Hadoop, Azure, Other Big Data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Client – Server Solutions With Centralised Access Tightly Connected To Existing Database Systems. Think SAS Enterprise Guide Or R-server.</a:t>
            </a:r>
            <a:br>
              <a:rPr lang="en-NZ" sz="1200" dirty="0"/>
            </a:b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Managed Data Update Processes, To A Schedule.</a:t>
            </a:r>
          </a:p>
          <a:p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Generic Flexible Reporting Tools Focused On Data Access And Querying, Not Subject Matter Content.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A “Uniform” Capability Supported By It – You Don’t Need To Be A Programmer To Report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Quick “Canned” Results That Address 80% Of What You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The Numbers May Change But We Don’t Know Why.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Less Security Risk But Less Content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B94A4E-4AA1-43EB-BA47-AAED5EA1DB77}"/>
              </a:ext>
            </a:extLst>
          </p:cNvPr>
          <p:cNvSpPr txBox="1"/>
          <p:nvPr/>
        </p:nvSpPr>
        <p:spPr>
          <a:xfrm>
            <a:off x="8647535" y="2381158"/>
            <a:ext cx="3443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Decentralised highly flexibly, highly adaptive subject-matter specific information solutions that address issue de jure. Think R, Shiny.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Focus is in the communication and the message – what does the world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Skilled Analysts becomes the scarce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Policy groups can differ in Analyst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“World-based” data sources offering multiple perspectives on the same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Data seen as “less secure”. Security breaches more “likely”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2132283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C44765D3-9B67-4A6B-80C3-23853F1B8216}"/>
              </a:ext>
            </a:extLst>
          </p:cNvPr>
          <p:cNvSpPr/>
          <p:nvPr/>
        </p:nvSpPr>
        <p:spPr>
          <a:xfrm>
            <a:off x="209622" y="0"/>
            <a:ext cx="8382629" cy="68580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761CA-138A-431A-A4B2-39238828FCF5}"/>
              </a:ext>
            </a:extLst>
          </p:cNvPr>
          <p:cNvSpPr txBox="1"/>
          <p:nvPr/>
        </p:nvSpPr>
        <p:spPr>
          <a:xfrm>
            <a:off x="5723995" y="857049"/>
            <a:ext cx="1606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rgbClr val="FF0000"/>
                </a:solidFill>
              </a:rPr>
              <a:t>ICT Land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842292-47AF-4AC4-B26E-B872E6735409}"/>
              </a:ext>
            </a:extLst>
          </p:cNvPr>
          <p:cNvGrpSpPr/>
          <p:nvPr/>
        </p:nvGrpSpPr>
        <p:grpSpPr>
          <a:xfrm>
            <a:off x="1815819" y="4347982"/>
            <a:ext cx="2319131" cy="1934817"/>
            <a:chOff x="1775790" y="4731026"/>
            <a:chExt cx="2319131" cy="1934817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E1DD4696-D9F6-4D8D-B847-8A6E2778B4D5}"/>
                </a:ext>
              </a:extLst>
            </p:cNvPr>
            <p:cNvSpPr/>
            <p:nvPr/>
          </p:nvSpPr>
          <p:spPr>
            <a:xfrm>
              <a:off x="1775790" y="4731026"/>
              <a:ext cx="2319131" cy="1934817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D8AC8E9-A8E3-437C-9C61-C57BE147CE8D}"/>
                </a:ext>
              </a:extLst>
            </p:cNvPr>
            <p:cNvGrpSpPr/>
            <p:nvPr/>
          </p:nvGrpSpPr>
          <p:grpSpPr>
            <a:xfrm>
              <a:off x="2176968" y="5038358"/>
              <a:ext cx="1693594" cy="1359910"/>
              <a:chOff x="8740424" y="2116827"/>
              <a:chExt cx="1693594" cy="1359910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69CD7086-856F-48A5-BB5C-A431E366409F}"/>
                  </a:ext>
                </a:extLst>
              </p:cNvPr>
              <p:cNvSpPr/>
              <p:nvPr/>
            </p:nvSpPr>
            <p:spPr>
              <a:xfrm>
                <a:off x="9491657" y="2116827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B57430-14A1-42F0-BE7B-94AE133D7DF7}"/>
                  </a:ext>
                </a:extLst>
              </p:cNvPr>
              <p:cNvSpPr txBox="1"/>
              <p:nvPr/>
            </p:nvSpPr>
            <p:spPr>
              <a:xfrm>
                <a:off x="9439395" y="2339449"/>
                <a:ext cx="356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BA</a:t>
                </a:r>
              </a:p>
            </p:txBody>
          </p:sp>
          <p:sp>
            <p:nvSpPr>
              <p:cNvPr id="9" name="Smiley Face 8">
                <a:extLst>
                  <a:ext uri="{FF2B5EF4-FFF2-40B4-BE49-F238E27FC236}">
                    <a16:creationId xmlns:a16="http://schemas.microsoft.com/office/drawing/2014/main" id="{B61F77A6-DD97-4C83-BED8-FD53C59CBD57}"/>
                  </a:ext>
                </a:extLst>
              </p:cNvPr>
              <p:cNvSpPr/>
              <p:nvPr/>
            </p:nvSpPr>
            <p:spPr>
              <a:xfrm>
                <a:off x="8918582" y="2794934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1F24C7-CA4E-405E-AEB4-CB277A2D1695}"/>
                  </a:ext>
                </a:extLst>
              </p:cNvPr>
              <p:cNvSpPr txBox="1"/>
              <p:nvPr/>
            </p:nvSpPr>
            <p:spPr>
              <a:xfrm>
                <a:off x="8740424" y="3010860"/>
                <a:ext cx="744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Project</a:t>
                </a:r>
              </a:p>
              <a:p>
                <a:pPr algn="ctr"/>
                <a:r>
                  <a:rPr lang="en-NZ" sz="1200" dirty="0"/>
                  <a:t>Manager</a:t>
                </a:r>
              </a:p>
            </p:txBody>
          </p:sp>
          <p:sp>
            <p:nvSpPr>
              <p:cNvPr id="11" name="Smiley Face 10">
                <a:extLst>
                  <a:ext uri="{FF2B5EF4-FFF2-40B4-BE49-F238E27FC236}">
                    <a16:creationId xmlns:a16="http://schemas.microsoft.com/office/drawing/2014/main" id="{FC5ADB98-F580-44B0-BD5F-C1FE0301F0FB}"/>
                  </a:ext>
                </a:extLst>
              </p:cNvPr>
              <p:cNvSpPr/>
              <p:nvPr/>
            </p:nvSpPr>
            <p:spPr>
              <a:xfrm>
                <a:off x="9112642" y="2244364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81BDB5-3D59-454F-A5B7-AA9BBE3345DA}"/>
                  </a:ext>
                </a:extLst>
              </p:cNvPr>
              <p:cNvSpPr txBox="1"/>
              <p:nvPr/>
            </p:nvSpPr>
            <p:spPr>
              <a:xfrm>
                <a:off x="8825123" y="2463168"/>
                <a:ext cx="826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Developer</a:t>
                </a:r>
              </a:p>
            </p:txBody>
          </p:sp>
          <p:sp>
            <p:nvSpPr>
              <p:cNvPr id="13" name="Smiley Face 12">
                <a:extLst>
                  <a:ext uri="{FF2B5EF4-FFF2-40B4-BE49-F238E27FC236}">
                    <a16:creationId xmlns:a16="http://schemas.microsoft.com/office/drawing/2014/main" id="{9A7BD6D7-8BBB-495B-8E8E-385516F7578E}"/>
                  </a:ext>
                </a:extLst>
              </p:cNvPr>
              <p:cNvSpPr/>
              <p:nvPr/>
            </p:nvSpPr>
            <p:spPr>
              <a:xfrm>
                <a:off x="9391407" y="2664386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F79517-B432-461E-9343-F5266F8D19FC}"/>
                  </a:ext>
                </a:extLst>
              </p:cNvPr>
              <p:cNvSpPr txBox="1"/>
              <p:nvPr/>
            </p:nvSpPr>
            <p:spPr>
              <a:xfrm>
                <a:off x="9103888" y="2883190"/>
                <a:ext cx="7498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Architect</a:t>
                </a:r>
              </a:p>
            </p:txBody>
          </p:sp>
          <p:sp>
            <p:nvSpPr>
              <p:cNvPr id="15" name="Smiley Face 14">
                <a:extLst>
                  <a:ext uri="{FF2B5EF4-FFF2-40B4-BE49-F238E27FC236}">
                    <a16:creationId xmlns:a16="http://schemas.microsoft.com/office/drawing/2014/main" id="{2658742D-DB2C-4C62-8E33-DEC6BEF52638}"/>
                  </a:ext>
                </a:extLst>
              </p:cNvPr>
              <p:cNvSpPr/>
              <p:nvPr/>
            </p:nvSpPr>
            <p:spPr>
              <a:xfrm>
                <a:off x="9894708" y="2265757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4A6370-8C4F-4BDE-9657-288A73618CFD}"/>
                  </a:ext>
                </a:extLst>
              </p:cNvPr>
              <p:cNvSpPr txBox="1"/>
              <p:nvPr/>
            </p:nvSpPr>
            <p:spPr>
              <a:xfrm>
                <a:off x="9607189" y="2484561"/>
                <a:ext cx="826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Developer</a:t>
                </a:r>
              </a:p>
            </p:txBody>
          </p:sp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B2444B64-FFA4-49A6-8EB5-8742210FF006}"/>
                  </a:ext>
                </a:extLst>
              </p:cNvPr>
              <p:cNvSpPr/>
              <p:nvPr/>
            </p:nvSpPr>
            <p:spPr>
              <a:xfrm>
                <a:off x="9823930" y="2796268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2FB821-6805-44F3-BF53-0DDF962C98D1}"/>
                  </a:ext>
                </a:extLst>
              </p:cNvPr>
              <p:cNvSpPr txBox="1"/>
              <p:nvPr/>
            </p:nvSpPr>
            <p:spPr>
              <a:xfrm>
                <a:off x="9536411" y="3015072"/>
                <a:ext cx="758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Technical</a:t>
                </a:r>
              </a:p>
              <a:p>
                <a:pPr algn="ctr"/>
                <a:r>
                  <a:rPr lang="en-NZ" sz="1200" dirty="0"/>
                  <a:t>Writer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50E73A-71E7-4F3B-9B65-20F00FA78F40}"/>
                </a:ext>
              </a:extLst>
            </p:cNvPr>
            <p:cNvSpPr txBox="1"/>
            <p:nvPr/>
          </p:nvSpPr>
          <p:spPr>
            <a:xfrm>
              <a:off x="2518396" y="4827303"/>
              <a:ext cx="1004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b="1" dirty="0"/>
                <a:t>IT Project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714207-5D6A-4AAE-A7C1-DE1A14D0DDC5}"/>
              </a:ext>
            </a:extLst>
          </p:cNvPr>
          <p:cNvSpPr txBox="1"/>
          <p:nvPr/>
        </p:nvSpPr>
        <p:spPr>
          <a:xfrm>
            <a:off x="1405540" y="930644"/>
            <a:ext cx="4017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Work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Capital projects – significant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Waterfall projects – big design up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Lots of people involved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Lots of documentation, system specs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Lots of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Long project delivery times (12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Project-based focus: make, deploy, </a:t>
            </a:r>
            <a:br>
              <a:rPr lang="en-NZ" sz="1400" dirty="0">
                <a:solidFill>
                  <a:srgbClr val="0070C0"/>
                </a:solidFill>
              </a:rPr>
            </a:br>
            <a:r>
              <a:rPr lang="en-NZ" sz="1400" dirty="0">
                <a:solidFill>
                  <a:srgbClr val="0070C0"/>
                </a:solidFill>
              </a:rPr>
              <a:t>project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Software Development Life Cycle: </a:t>
            </a:r>
            <a:br>
              <a:rPr lang="en-NZ" sz="1400" dirty="0">
                <a:solidFill>
                  <a:srgbClr val="0070C0"/>
                </a:solidFill>
              </a:rPr>
            </a:br>
            <a:r>
              <a:rPr lang="en-NZ" sz="1400" dirty="0">
                <a:solidFill>
                  <a:srgbClr val="0070C0"/>
                </a:solidFill>
              </a:rPr>
              <a:t>IT is “investment” with long duration before replacement</a:t>
            </a: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046C7A-E166-4333-9317-00D985D2117E}"/>
              </a:ext>
            </a:extLst>
          </p:cNvPr>
          <p:cNvGrpSpPr/>
          <p:nvPr/>
        </p:nvGrpSpPr>
        <p:grpSpPr>
          <a:xfrm>
            <a:off x="4449435" y="4182204"/>
            <a:ext cx="2319131" cy="1934817"/>
            <a:chOff x="1775790" y="4731026"/>
            <a:chExt cx="2319131" cy="1934817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EC23538F-865A-497E-8FDB-A8E957020AF6}"/>
                </a:ext>
              </a:extLst>
            </p:cNvPr>
            <p:cNvSpPr/>
            <p:nvPr/>
          </p:nvSpPr>
          <p:spPr>
            <a:xfrm>
              <a:off x="1775790" y="4731026"/>
              <a:ext cx="2319131" cy="1934817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A9A02EB-3891-4DEA-8FF0-372590E273E3}"/>
                </a:ext>
              </a:extLst>
            </p:cNvPr>
            <p:cNvGrpSpPr/>
            <p:nvPr/>
          </p:nvGrpSpPr>
          <p:grpSpPr>
            <a:xfrm>
              <a:off x="2176968" y="5038358"/>
              <a:ext cx="1693594" cy="1359910"/>
              <a:chOff x="8740424" y="2116827"/>
              <a:chExt cx="1693594" cy="1359910"/>
            </a:xfrm>
          </p:grpSpPr>
          <p:sp>
            <p:nvSpPr>
              <p:cNvPr id="27" name="Smiley Face 26">
                <a:extLst>
                  <a:ext uri="{FF2B5EF4-FFF2-40B4-BE49-F238E27FC236}">
                    <a16:creationId xmlns:a16="http://schemas.microsoft.com/office/drawing/2014/main" id="{7B77F0CB-B1D5-4643-A371-9F9EAB9FCEA9}"/>
                  </a:ext>
                </a:extLst>
              </p:cNvPr>
              <p:cNvSpPr/>
              <p:nvPr/>
            </p:nvSpPr>
            <p:spPr>
              <a:xfrm>
                <a:off x="9491657" y="2116827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E622C3-57D6-426F-9B0D-B1B36774464F}"/>
                  </a:ext>
                </a:extLst>
              </p:cNvPr>
              <p:cNvSpPr txBox="1"/>
              <p:nvPr/>
            </p:nvSpPr>
            <p:spPr>
              <a:xfrm>
                <a:off x="9439395" y="2339449"/>
                <a:ext cx="356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BA</a:t>
                </a:r>
              </a:p>
            </p:txBody>
          </p:sp>
          <p:sp>
            <p:nvSpPr>
              <p:cNvPr id="29" name="Smiley Face 28">
                <a:extLst>
                  <a:ext uri="{FF2B5EF4-FFF2-40B4-BE49-F238E27FC236}">
                    <a16:creationId xmlns:a16="http://schemas.microsoft.com/office/drawing/2014/main" id="{FCE09186-6656-4810-880A-60F09F3F7B3F}"/>
                  </a:ext>
                </a:extLst>
              </p:cNvPr>
              <p:cNvSpPr/>
              <p:nvPr/>
            </p:nvSpPr>
            <p:spPr>
              <a:xfrm>
                <a:off x="8918582" y="2794934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389562-8C79-4589-B395-3860EFDE2EA2}"/>
                  </a:ext>
                </a:extLst>
              </p:cNvPr>
              <p:cNvSpPr txBox="1"/>
              <p:nvPr/>
            </p:nvSpPr>
            <p:spPr>
              <a:xfrm>
                <a:off x="8740424" y="3010860"/>
                <a:ext cx="744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Project</a:t>
                </a:r>
              </a:p>
              <a:p>
                <a:pPr algn="ctr"/>
                <a:r>
                  <a:rPr lang="en-NZ" sz="1200" dirty="0"/>
                  <a:t>Manager</a:t>
                </a:r>
              </a:p>
            </p:txBody>
          </p:sp>
          <p:sp>
            <p:nvSpPr>
              <p:cNvPr id="31" name="Smiley Face 30">
                <a:extLst>
                  <a:ext uri="{FF2B5EF4-FFF2-40B4-BE49-F238E27FC236}">
                    <a16:creationId xmlns:a16="http://schemas.microsoft.com/office/drawing/2014/main" id="{78DA68D1-AF83-482B-B766-8EE0992CB0D7}"/>
                  </a:ext>
                </a:extLst>
              </p:cNvPr>
              <p:cNvSpPr/>
              <p:nvPr/>
            </p:nvSpPr>
            <p:spPr>
              <a:xfrm>
                <a:off x="9112642" y="2244364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1D4AB2-A7E0-4D9F-AF4C-D41AA368ADC8}"/>
                  </a:ext>
                </a:extLst>
              </p:cNvPr>
              <p:cNvSpPr txBox="1"/>
              <p:nvPr/>
            </p:nvSpPr>
            <p:spPr>
              <a:xfrm>
                <a:off x="8825123" y="2463168"/>
                <a:ext cx="826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Developer</a:t>
                </a:r>
              </a:p>
            </p:txBody>
          </p:sp>
          <p:sp>
            <p:nvSpPr>
              <p:cNvPr id="33" name="Smiley Face 32">
                <a:extLst>
                  <a:ext uri="{FF2B5EF4-FFF2-40B4-BE49-F238E27FC236}">
                    <a16:creationId xmlns:a16="http://schemas.microsoft.com/office/drawing/2014/main" id="{381CE67E-FE6E-490B-9E54-8CCCC86AFA95}"/>
                  </a:ext>
                </a:extLst>
              </p:cNvPr>
              <p:cNvSpPr/>
              <p:nvPr/>
            </p:nvSpPr>
            <p:spPr>
              <a:xfrm>
                <a:off x="9391407" y="2664386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5C1793F-971B-478E-A7FE-4227517FDC57}"/>
                  </a:ext>
                </a:extLst>
              </p:cNvPr>
              <p:cNvSpPr txBox="1"/>
              <p:nvPr/>
            </p:nvSpPr>
            <p:spPr>
              <a:xfrm>
                <a:off x="9103888" y="2883190"/>
                <a:ext cx="7498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Architect</a:t>
                </a:r>
              </a:p>
            </p:txBody>
          </p:sp>
          <p:sp>
            <p:nvSpPr>
              <p:cNvPr id="35" name="Smiley Face 34">
                <a:extLst>
                  <a:ext uri="{FF2B5EF4-FFF2-40B4-BE49-F238E27FC236}">
                    <a16:creationId xmlns:a16="http://schemas.microsoft.com/office/drawing/2014/main" id="{FEF7E471-3C13-4C37-B29C-DDD2EE325204}"/>
                  </a:ext>
                </a:extLst>
              </p:cNvPr>
              <p:cNvSpPr/>
              <p:nvPr/>
            </p:nvSpPr>
            <p:spPr>
              <a:xfrm>
                <a:off x="9894708" y="2265757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64B52C-2145-4CCE-B502-6A132E335D1E}"/>
                  </a:ext>
                </a:extLst>
              </p:cNvPr>
              <p:cNvSpPr txBox="1"/>
              <p:nvPr/>
            </p:nvSpPr>
            <p:spPr>
              <a:xfrm>
                <a:off x="9607189" y="2484561"/>
                <a:ext cx="826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Developer</a:t>
                </a:r>
              </a:p>
            </p:txBody>
          </p:sp>
          <p:sp>
            <p:nvSpPr>
              <p:cNvPr id="37" name="Smiley Face 36">
                <a:extLst>
                  <a:ext uri="{FF2B5EF4-FFF2-40B4-BE49-F238E27FC236}">
                    <a16:creationId xmlns:a16="http://schemas.microsoft.com/office/drawing/2014/main" id="{73B7CA9D-862E-423C-8214-7FA0F876D620}"/>
                  </a:ext>
                </a:extLst>
              </p:cNvPr>
              <p:cNvSpPr/>
              <p:nvPr/>
            </p:nvSpPr>
            <p:spPr>
              <a:xfrm>
                <a:off x="9823930" y="2796268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F518AC-E891-47F4-81FC-2FC2E085A55D}"/>
                  </a:ext>
                </a:extLst>
              </p:cNvPr>
              <p:cNvSpPr txBox="1"/>
              <p:nvPr/>
            </p:nvSpPr>
            <p:spPr>
              <a:xfrm>
                <a:off x="9536411" y="3015072"/>
                <a:ext cx="758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Technical</a:t>
                </a:r>
              </a:p>
              <a:p>
                <a:pPr algn="ctr"/>
                <a:r>
                  <a:rPr lang="en-NZ" sz="1200" dirty="0"/>
                  <a:t>Writer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15CFC2-BD27-4E26-84D4-25BA0F31B49C}"/>
                </a:ext>
              </a:extLst>
            </p:cNvPr>
            <p:cNvSpPr txBox="1"/>
            <p:nvPr/>
          </p:nvSpPr>
          <p:spPr>
            <a:xfrm>
              <a:off x="2518396" y="4827303"/>
              <a:ext cx="1004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b="1" dirty="0"/>
                <a:t>IT Project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26D3EFD-BF3D-409E-B26E-7B91C032B42F}"/>
              </a:ext>
            </a:extLst>
          </p:cNvPr>
          <p:cNvSpPr txBox="1"/>
          <p:nvPr/>
        </p:nvSpPr>
        <p:spPr>
          <a:xfrm>
            <a:off x="5061712" y="1928944"/>
            <a:ext cx="323425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Day – to – Day Behaviour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High Physical Data Security and Highly Controlled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80 / 20 solutions: aiming to deliver most of the answers to most of the people in a structured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Corporate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rgbClr val="0070C0"/>
                </a:solidFill>
              </a:rPr>
              <a:t>Solutions built for customers need to be support by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36962DC-9D26-49E1-88B3-0BBCADC8FC30}"/>
              </a:ext>
            </a:extLst>
          </p:cNvPr>
          <p:cNvSpPr/>
          <p:nvPr/>
        </p:nvSpPr>
        <p:spPr>
          <a:xfrm>
            <a:off x="8430804" y="1046922"/>
            <a:ext cx="662609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/>
              <a:t>Effect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718EFC-CB4C-400E-943D-9DD5005770BD}"/>
              </a:ext>
            </a:extLst>
          </p:cNvPr>
          <p:cNvSpPr txBox="1"/>
          <p:nvPr/>
        </p:nvSpPr>
        <p:spPr>
          <a:xfrm>
            <a:off x="9161524" y="117693"/>
            <a:ext cx="30304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Subject matter “knowledge” less relevant than specific IT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Lots of talk about “the right hammers” but less talk about “the right variable”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High emphasis on control and security.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The best way to stop data breaches is to reduce data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High external “confidence” in system but low “data agility”.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Data provider have high “trust” because security, but time-value of data is low because of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Little appetite for “weekend” solutions of short-duration</a:t>
            </a:r>
          </a:p>
        </p:txBody>
      </p:sp>
    </p:spTree>
    <p:extLst>
      <p:ext uri="{BB962C8B-B14F-4D97-AF65-F5344CB8AC3E}">
        <p14:creationId xmlns:p14="http://schemas.microsoft.com/office/powerpoint/2010/main" val="1940422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C44765D3-9B67-4A6B-80C3-23853F1B8216}"/>
              </a:ext>
            </a:extLst>
          </p:cNvPr>
          <p:cNvSpPr/>
          <p:nvPr/>
        </p:nvSpPr>
        <p:spPr>
          <a:xfrm>
            <a:off x="50967" y="9456"/>
            <a:ext cx="8382629" cy="68580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761CA-138A-431A-A4B2-39238828FCF5}"/>
              </a:ext>
            </a:extLst>
          </p:cNvPr>
          <p:cNvSpPr txBox="1"/>
          <p:nvPr/>
        </p:nvSpPr>
        <p:spPr>
          <a:xfrm>
            <a:off x="5145129" y="584376"/>
            <a:ext cx="200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rgbClr val="FF0000"/>
                </a:solidFill>
              </a:rPr>
              <a:t>Policy World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14207-5D6A-4AAE-A7C1-DE1A14D0DDC5}"/>
              </a:ext>
            </a:extLst>
          </p:cNvPr>
          <p:cNvSpPr txBox="1"/>
          <p:nvPr/>
        </p:nvSpPr>
        <p:spPr>
          <a:xfrm>
            <a:off x="885450" y="780529"/>
            <a:ext cx="4247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/>
              <a:t>               </a:t>
            </a:r>
            <a:r>
              <a:rPr lang="en-NZ" b="1" dirty="0"/>
              <a:t>Work Characteristics</a:t>
            </a:r>
          </a:p>
          <a:p>
            <a:endParaRPr lang="en-N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b="1" dirty="0">
                <a:solidFill>
                  <a:srgbClr val="0070C0"/>
                </a:solidFill>
              </a:rPr>
              <a:t>Highly subject matter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Narrow focus but deep content (</a:t>
            </a:r>
            <a:r>
              <a:rPr lang="en-NZ" sz="1400" dirty="0" err="1"/>
              <a:t>ie</a:t>
            </a:r>
            <a:r>
              <a:rPr lang="en-NZ" sz="1400" dirty="0"/>
              <a:t>: child health, workforce, DHB funding..)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b="1" dirty="0">
                <a:solidFill>
                  <a:srgbClr val="0070C0"/>
                </a:solidFill>
              </a:rPr>
              <a:t>Writing and thinking, writing and thinking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What’s happening in the world?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Does the world align with policy?</a:t>
            </a:r>
            <a:br>
              <a:rPr lang="en-NZ" sz="1400" dirty="0"/>
            </a:b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b="1" dirty="0">
                <a:solidFill>
                  <a:srgbClr val="0070C0"/>
                </a:solidFill>
              </a:rPr>
              <a:t>Cross government / externally focused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Engaging with DHBs and other Govt depts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b="1" dirty="0">
                <a:solidFill>
                  <a:srgbClr val="0070C0"/>
                </a:solidFill>
              </a:rPr>
              <a:t>Heterogeneous skills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Doctors, Nurses, Economists, Accountants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6D3EFD-BF3D-409E-B26E-7B91C032B42F}"/>
              </a:ext>
            </a:extLst>
          </p:cNvPr>
          <p:cNvSpPr txBox="1"/>
          <p:nvPr/>
        </p:nvSpPr>
        <p:spPr>
          <a:xfrm>
            <a:off x="4913500" y="1314390"/>
            <a:ext cx="32556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Day – to – Day Behaviour Drivers</a:t>
            </a:r>
          </a:p>
          <a:p>
            <a:endParaRPr lang="en-N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b="1" dirty="0">
                <a:solidFill>
                  <a:srgbClr val="0070C0"/>
                </a:solidFill>
              </a:rPr>
              <a:t>Responding to Issue De Jure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New Issues </a:t>
            </a:r>
            <a:r>
              <a:rPr lang="en-NZ" sz="1400" b="1" dirty="0"/>
              <a:t>THAT DAY</a:t>
            </a:r>
            <a:r>
              <a:rPr lang="en-NZ" sz="1400" dirty="0"/>
              <a:t> make up the bulk of the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b="1" dirty="0">
                <a:solidFill>
                  <a:srgbClr val="0070C0"/>
                </a:solidFill>
              </a:rPr>
              <a:t>Need for evidence-based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What’s the facts? What’s the evidence? What’s the other bits we don’t know?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b="1" dirty="0">
                <a:solidFill>
                  <a:srgbClr val="0070C0"/>
                </a:solidFill>
              </a:rPr>
              <a:t>Need for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400" dirty="0"/>
              <a:t>How did we get here? What’s the “narrative”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D87277-0306-48BE-A993-8616DB7D7259}"/>
              </a:ext>
            </a:extLst>
          </p:cNvPr>
          <p:cNvGrpSpPr/>
          <p:nvPr/>
        </p:nvGrpSpPr>
        <p:grpSpPr>
          <a:xfrm>
            <a:off x="1344011" y="4349759"/>
            <a:ext cx="2319131" cy="1934817"/>
            <a:chOff x="8916754" y="4176472"/>
            <a:chExt cx="2319131" cy="1934817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E1DD4696-D9F6-4D8D-B847-8A6E2778B4D5}"/>
                </a:ext>
              </a:extLst>
            </p:cNvPr>
            <p:cNvSpPr/>
            <p:nvPr/>
          </p:nvSpPr>
          <p:spPr>
            <a:xfrm>
              <a:off x="8916754" y="4176472"/>
              <a:ext cx="2319131" cy="1934817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0FD4D91-8F18-4B38-B9EB-5A0BC3611965}"/>
                </a:ext>
              </a:extLst>
            </p:cNvPr>
            <p:cNvGrpSpPr/>
            <p:nvPr/>
          </p:nvGrpSpPr>
          <p:grpSpPr>
            <a:xfrm>
              <a:off x="9117583" y="4843149"/>
              <a:ext cx="641586" cy="543532"/>
              <a:chOff x="8945993" y="3061680"/>
              <a:chExt cx="641586" cy="543532"/>
            </a:xfrm>
          </p:grpSpPr>
          <p:sp>
            <p:nvSpPr>
              <p:cNvPr id="11" name="Smiley Face 10">
                <a:extLst>
                  <a:ext uri="{FF2B5EF4-FFF2-40B4-BE49-F238E27FC236}">
                    <a16:creationId xmlns:a16="http://schemas.microsoft.com/office/drawing/2014/main" id="{FC5ADB98-F580-44B0-BD5F-C1FE0301F0FB}"/>
                  </a:ext>
                </a:extLst>
              </p:cNvPr>
              <p:cNvSpPr/>
              <p:nvPr/>
            </p:nvSpPr>
            <p:spPr>
              <a:xfrm>
                <a:off x="9141634" y="3061680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81BDB5-3D59-454F-A5B7-AA9BBE3345DA}"/>
                  </a:ext>
                </a:extLst>
              </p:cNvPr>
              <p:cNvSpPr txBox="1"/>
              <p:nvPr/>
            </p:nvSpPr>
            <p:spPr>
              <a:xfrm>
                <a:off x="8945993" y="3328213"/>
                <a:ext cx="641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Analyst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50E73A-71E7-4F3B-9B65-20F00FA78F40}"/>
                </a:ext>
              </a:extLst>
            </p:cNvPr>
            <p:cNvSpPr txBox="1"/>
            <p:nvPr/>
          </p:nvSpPr>
          <p:spPr>
            <a:xfrm>
              <a:off x="9396251" y="4355652"/>
              <a:ext cx="1561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b="1" dirty="0"/>
                <a:t>Policy Teams – Content Specific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187D02-2508-41AE-B7D4-32096A883D8C}"/>
                </a:ext>
              </a:extLst>
            </p:cNvPr>
            <p:cNvGrpSpPr/>
            <p:nvPr/>
          </p:nvGrpSpPr>
          <p:grpSpPr>
            <a:xfrm>
              <a:off x="9535453" y="5039551"/>
              <a:ext cx="641586" cy="728198"/>
              <a:chOff x="9745681" y="3049917"/>
              <a:chExt cx="641586" cy="728198"/>
            </a:xfrm>
          </p:grpSpPr>
          <p:sp>
            <p:nvSpPr>
              <p:cNvPr id="42" name="Smiley Face 41">
                <a:extLst>
                  <a:ext uri="{FF2B5EF4-FFF2-40B4-BE49-F238E27FC236}">
                    <a16:creationId xmlns:a16="http://schemas.microsoft.com/office/drawing/2014/main" id="{279F929D-75CF-4511-BC19-95DE948B36F6}"/>
                  </a:ext>
                </a:extLst>
              </p:cNvPr>
              <p:cNvSpPr/>
              <p:nvPr/>
            </p:nvSpPr>
            <p:spPr>
              <a:xfrm>
                <a:off x="9941321" y="3049917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A5AB0B-19DB-44C2-992A-6ADF4A84514C}"/>
                  </a:ext>
                </a:extLst>
              </p:cNvPr>
              <p:cNvSpPr txBox="1"/>
              <p:nvPr/>
            </p:nvSpPr>
            <p:spPr>
              <a:xfrm>
                <a:off x="9745681" y="3316450"/>
                <a:ext cx="641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Senior</a:t>
                </a:r>
              </a:p>
              <a:p>
                <a:pPr algn="ctr"/>
                <a:r>
                  <a:rPr lang="en-NZ" sz="1200" dirty="0"/>
                  <a:t>Analyst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79054F-0128-44A9-90C7-A442BD9FF76F}"/>
                </a:ext>
              </a:extLst>
            </p:cNvPr>
            <p:cNvGrpSpPr/>
            <p:nvPr/>
          </p:nvGrpSpPr>
          <p:grpSpPr>
            <a:xfrm>
              <a:off x="9966943" y="4843149"/>
              <a:ext cx="758541" cy="728198"/>
              <a:chOff x="10578560" y="3014194"/>
              <a:chExt cx="758541" cy="728198"/>
            </a:xfrm>
          </p:grpSpPr>
          <p:sp>
            <p:nvSpPr>
              <p:cNvPr id="44" name="Smiley Face 43">
                <a:extLst>
                  <a:ext uri="{FF2B5EF4-FFF2-40B4-BE49-F238E27FC236}">
                    <a16:creationId xmlns:a16="http://schemas.microsoft.com/office/drawing/2014/main" id="{6CB2D5ED-C58E-4387-939A-0C30676C6324}"/>
                  </a:ext>
                </a:extLst>
              </p:cNvPr>
              <p:cNvSpPr/>
              <p:nvPr/>
            </p:nvSpPr>
            <p:spPr>
              <a:xfrm>
                <a:off x="10832676" y="3014194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481A60-C861-453D-BCF0-9425E636ECBC}"/>
                  </a:ext>
                </a:extLst>
              </p:cNvPr>
              <p:cNvSpPr txBox="1"/>
              <p:nvPr/>
            </p:nvSpPr>
            <p:spPr>
              <a:xfrm>
                <a:off x="10578560" y="3280727"/>
                <a:ext cx="758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Principal </a:t>
                </a:r>
              </a:p>
              <a:p>
                <a:pPr algn="ctr"/>
                <a:r>
                  <a:rPr lang="en-NZ" sz="1200" dirty="0"/>
                  <a:t>Analyst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52CC6AD-73FC-4769-9995-9A2497418803}"/>
              </a:ext>
            </a:extLst>
          </p:cNvPr>
          <p:cNvGrpSpPr/>
          <p:nvPr/>
        </p:nvGrpSpPr>
        <p:grpSpPr>
          <a:xfrm>
            <a:off x="3236160" y="4834320"/>
            <a:ext cx="2319131" cy="1934817"/>
            <a:chOff x="8916754" y="4176472"/>
            <a:chExt cx="2319131" cy="1934817"/>
          </a:xfrm>
        </p:grpSpPr>
        <p:sp>
          <p:nvSpPr>
            <p:cNvPr id="49" name="Cloud 48">
              <a:extLst>
                <a:ext uri="{FF2B5EF4-FFF2-40B4-BE49-F238E27FC236}">
                  <a16:creationId xmlns:a16="http://schemas.microsoft.com/office/drawing/2014/main" id="{EEB3688C-493B-4003-AB02-87B9B796CD4D}"/>
                </a:ext>
              </a:extLst>
            </p:cNvPr>
            <p:cNvSpPr/>
            <p:nvPr/>
          </p:nvSpPr>
          <p:spPr>
            <a:xfrm>
              <a:off x="8916754" y="4176472"/>
              <a:ext cx="2319131" cy="1934817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6B40E92-0613-412F-9A88-4390EAD31403}"/>
                </a:ext>
              </a:extLst>
            </p:cNvPr>
            <p:cNvGrpSpPr/>
            <p:nvPr/>
          </p:nvGrpSpPr>
          <p:grpSpPr>
            <a:xfrm>
              <a:off x="9117583" y="4843149"/>
              <a:ext cx="641586" cy="543532"/>
              <a:chOff x="8945993" y="3061680"/>
              <a:chExt cx="641586" cy="543532"/>
            </a:xfrm>
          </p:grpSpPr>
          <p:sp>
            <p:nvSpPr>
              <p:cNvPr id="58" name="Smiley Face 57">
                <a:extLst>
                  <a:ext uri="{FF2B5EF4-FFF2-40B4-BE49-F238E27FC236}">
                    <a16:creationId xmlns:a16="http://schemas.microsoft.com/office/drawing/2014/main" id="{E3604CE6-0DF1-4EF3-9ED5-1241524379F6}"/>
                  </a:ext>
                </a:extLst>
              </p:cNvPr>
              <p:cNvSpPr/>
              <p:nvPr/>
            </p:nvSpPr>
            <p:spPr>
              <a:xfrm>
                <a:off x="9141634" y="3061680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598D87-ECEA-4ECC-89EF-283FB378F453}"/>
                  </a:ext>
                </a:extLst>
              </p:cNvPr>
              <p:cNvSpPr txBox="1"/>
              <p:nvPr/>
            </p:nvSpPr>
            <p:spPr>
              <a:xfrm>
                <a:off x="8945993" y="3328213"/>
                <a:ext cx="641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Analyst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2E503D7-4BD1-42FB-BDA5-DC385C769288}"/>
                </a:ext>
              </a:extLst>
            </p:cNvPr>
            <p:cNvSpPr txBox="1"/>
            <p:nvPr/>
          </p:nvSpPr>
          <p:spPr>
            <a:xfrm>
              <a:off x="9396251" y="4355652"/>
              <a:ext cx="1561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b="1" dirty="0"/>
                <a:t>Policy Teams – Content Specific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F01DF5-F7C5-418B-B962-D1246CB827D6}"/>
                </a:ext>
              </a:extLst>
            </p:cNvPr>
            <p:cNvGrpSpPr/>
            <p:nvPr/>
          </p:nvGrpSpPr>
          <p:grpSpPr>
            <a:xfrm>
              <a:off x="9535453" y="5039551"/>
              <a:ext cx="641586" cy="728198"/>
              <a:chOff x="9745681" y="3049917"/>
              <a:chExt cx="641586" cy="728198"/>
            </a:xfrm>
          </p:grpSpPr>
          <p:sp>
            <p:nvSpPr>
              <p:cNvPr id="56" name="Smiley Face 55">
                <a:extLst>
                  <a:ext uri="{FF2B5EF4-FFF2-40B4-BE49-F238E27FC236}">
                    <a16:creationId xmlns:a16="http://schemas.microsoft.com/office/drawing/2014/main" id="{15DAA454-3BDB-4C1E-8CDD-623072404A60}"/>
                  </a:ext>
                </a:extLst>
              </p:cNvPr>
              <p:cNvSpPr/>
              <p:nvPr/>
            </p:nvSpPr>
            <p:spPr>
              <a:xfrm>
                <a:off x="9941321" y="3049917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94BDE2-9C8C-4DDC-964A-FF7F60892912}"/>
                  </a:ext>
                </a:extLst>
              </p:cNvPr>
              <p:cNvSpPr txBox="1"/>
              <p:nvPr/>
            </p:nvSpPr>
            <p:spPr>
              <a:xfrm>
                <a:off x="9745681" y="3316450"/>
                <a:ext cx="641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Senior</a:t>
                </a:r>
              </a:p>
              <a:p>
                <a:pPr algn="ctr"/>
                <a:r>
                  <a:rPr lang="en-NZ" sz="1200" dirty="0"/>
                  <a:t>Analyst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FFA6227-591E-492E-AFFC-9F50921C3987}"/>
                </a:ext>
              </a:extLst>
            </p:cNvPr>
            <p:cNvGrpSpPr/>
            <p:nvPr/>
          </p:nvGrpSpPr>
          <p:grpSpPr>
            <a:xfrm>
              <a:off x="9966943" y="4843149"/>
              <a:ext cx="758541" cy="728198"/>
              <a:chOff x="10578560" y="3014194"/>
              <a:chExt cx="758541" cy="728198"/>
            </a:xfrm>
          </p:grpSpPr>
          <p:sp>
            <p:nvSpPr>
              <p:cNvPr id="54" name="Smiley Face 53">
                <a:extLst>
                  <a:ext uri="{FF2B5EF4-FFF2-40B4-BE49-F238E27FC236}">
                    <a16:creationId xmlns:a16="http://schemas.microsoft.com/office/drawing/2014/main" id="{2204DA7A-0AB7-4F35-98A3-3966AF08F1E7}"/>
                  </a:ext>
                </a:extLst>
              </p:cNvPr>
              <p:cNvSpPr/>
              <p:nvPr/>
            </p:nvSpPr>
            <p:spPr>
              <a:xfrm>
                <a:off x="10832676" y="3014194"/>
                <a:ext cx="251792" cy="278296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E57773-FB36-426E-A6B5-8FE1F9A86C56}"/>
                  </a:ext>
                </a:extLst>
              </p:cNvPr>
              <p:cNvSpPr txBox="1"/>
              <p:nvPr/>
            </p:nvSpPr>
            <p:spPr>
              <a:xfrm>
                <a:off x="10578560" y="3280727"/>
                <a:ext cx="758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Z" sz="1200" dirty="0"/>
                  <a:t>Principal </a:t>
                </a:r>
              </a:p>
              <a:p>
                <a:pPr algn="ctr"/>
                <a:r>
                  <a:rPr lang="en-NZ" sz="1200" dirty="0"/>
                  <a:t>Analyst</a:t>
                </a:r>
              </a:p>
            </p:txBody>
          </p:sp>
        </p:grpSp>
      </p:grp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3DBB3195-3C51-4E2D-BAF8-E6553A231003}"/>
              </a:ext>
            </a:extLst>
          </p:cNvPr>
          <p:cNvSpPr/>
          <p:nvPr/>
        </p:nvSpPr>
        <p:spPr>
          <a:xfrm>
            <a:off x="8413796" y="1961118"/>
            <a:ext cx="662609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/>
              <a:t>Effect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B33087-8C3B-48F8-BEFA-D027EAA97FB9}"/>
              </a:ext>
            </a:extLst>
          </p:cNvPr>
          <p:cNvSpPr txBox="1"/>
          <p:nvPr/>
        </p:nvSpPr>
        <p:spPr>
          <a:xfrm>
            <a:off x="8922853" y="25360"/>
            <a:ext cx="319732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Information </a:t>
            </a:r>
            <a:r>
              <a:rPr lang="en-NZ" sz="2400" b="1" dirty="0">
                <a:solidFill>
                  <a:srgbClr val="FF0000"/>
                </a:solidFill>
              </a:rPr>
              <a:t>NOW</a:t>
            </a:r>
            <a:r>
              <a:rPr lang="en-NZ" dirty="0"/>
              <a:t> is highly valuable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/>
              <a:t>Data’s value diminishes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Evidence-base needs to keep a sometimes highly paced and fast-changing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The ability to respond is highly important to credibility up and down communication 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Communication skills are highly important because the skills-sets are heterogeneous.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Research and Analysis is part of long-term subject-matter learning. But its “structural”, not issue de jure.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665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216E7-EB9C-4441-9442-FD8AAB52462E}"/>
              </a:ext>
            </a:extLst>
          </p:cNvPr>
          <p:cNvSpPr txBox="1"/>
          <p:nvPr/>
        </p:nvSpPr>
        <p:spPr>
          <a:xfrm>
            <a:off x="198213" y="14506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Other Missing Opportunities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63D0E7E-222C-457C-AB1A-56E1F0B90741}"/>
              </a:ext>
            </a:extLst>
          </p:cNvPr>
          <p:cNvSpPr/>
          <p:nvPr/>
        </p:nvSpPr>
        <p:spPr>
          <a:xfrm>
            <a:off x="3204217" y="5390688"/>
            <a:ext cx="4678987" cy="100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 Layer</a:t>
            </a:r>
          </a:p>
          <a:p>
            <a:pPr algn="ctr"/>
            <a:endParaRPr lang="en-NZ" dirty="0"/>
          </a:p>
          <a:p>
            <a:pPr algn="ctr"/>
            <a:r>
              <a:rPr lang="en-NZ" sz="1200" i="1" dirty="0"/>
              <a:t>“how is your data stored and managed?”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AC8FDFC-2833-48A9-810F-5627A123B706}"/>
              </a:ext>
            </a:extLst>
          </p:cNvPr>
          <p:cNvSpPr/>
          <p:nvPr/>
        </p:nvSpPr>
        <p:spPr>
          <a:xfrm>
            <a:off x="3204217" y="4293509"/>
            <a:ext cx="4678984" cy="1009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Application Layer</a:t>
            </a:r>
          </a:p>
          <a:p>
            <a:pPr algn="ctr"/>
            <a:endParaRPr lang="en-NZ" dirty="0"/>
          </a:p>
          <a:p>
            <a:pPr algn="ctr"/>
            <a:r>
              <a:rPr lang="en-NZ" sz="1200" i="1" dirty="0"/>
              <a:t>“how do you manipulate your data?”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11A0AF-DF9B-4578-9B94-C0F84541D615}"/>
              </a:ext>
            </a:extLst>
          </p:cNvPr>
          <p:cNvSpPr/>
          <p:nvPr/>
        </p:nvSpPr>
        <p:spPr>
          <a:xfrm>
            <a:off x="3204217" y="3029940"/>
            <a:ext cx="4678983" cy="104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Analytical Layer</a:t>
            </a:r>
          </a:p>
          <a:p>
            <a:pPr algn="ctr"/>
            <a:endParaRPr lang="en-NZ" dirty="0"/>
          </a:p>
          <a:p>
            <a:pPr algn="ctr"/>
            <a:r>
              <a:rPr lang="en-NZ" sz="1200" i="1" dirty="0"/>
              <a:t>“how do you make sense of your data and turn it into information?”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64BE3CC-377B-4616-9232-5F1361BEE45F}"/>
              </a:ext>
            </a:extLst>
          </p:cNvPr>
          <p:cNvSpPr/>
          <p:nvPr/>
        </p:nvSpPr>
        <p:spPr>
          <a:xfrm>
            <a:off x="3204217" y="1786645"/>
            <a:ext cx="4678982" cy="104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Visualisation and Reporting Layer</a:t>
            </a:r>
          </a:p>
          <a:p>
            <a:pPr algn="ctr"/>
            <a:endParaRPr lang="en-NZ" dirty="0"/>
          </a:p>
          <a:p>
            <a:pPr algn="ctr"/>
            <a:r>
              <a:rPr lang="en-NZ" sz="1200" i="1" dirty="0"/>
              <a:t>“how do you get information out to the world?”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9A63AFE-1A7D-4F18-80B3-8CE529E24CB0}"/>
              </a:ext>
            </a:extLst>
          </p:cNvPr>
          <p:cNvSpPr/>
          <p:nvPr/>
        </p:nvSpPr>
        <p:spPr>
          <a:xfrm>
            <a:off x="1607421" y="1777361"/>
            <a:ext cx="1410401" cy="473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Integration Layer</a:t>
            </a:r>
          </a:p>
          <a:p>
            <a:pPr algn="ctr"/>
            <a:endParaRPr lang="en-NZ" dirty="0"/>
          </a:p>
          <a:p>
            <a:pPr algn="ctr"/>
            <a:r>
              <a:rPr lang="en-NZ" sz="1200" i="1" dirty="0"/>
              <a:t>“how do you string everything coherently together?”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64FEF-0A29-47F8-9A51-9207994A2720}"/>
              </a:ext>
            </a:extLst>
          </p:cNvPr>
          <p:cNvSpPr txBox="1"/>
          <p:nvPr/>
        </p:nvSpPr>
        <p:spPr>
          <a:xfrm>
            <a:off x="332425" y="581640"/>
            <a:ext cx="11240010" cy="65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Distributed Programming..  Farming out parts of the work to other people to work on different parts of the system simultaneously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3D9DF-E93B-41E1-AD7B-918EA4C387D8}"/>
              </a:ext>
            </a:extLst>
          </p:cNvPr>
          <p:cNvSpPr txBox="1"/>
          <p:nvPr/>
        </p:nvSpPr>
        <p:spPr>
          <a:xfrm>
            <a:off x="2727360" y="6303686"/>
            <a:ext cx="8067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>
                <a:solidFill>
                  <a:srgbClr val="FF0000"/>
                </a:solidFill>
              </a:rPr>
              <a:t>.. If the integration works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15187E-6BF7-423D-910F-294F55A789F9}"/>
              </a:ext>
            </a:extLst>
          </p:cNvPr>
          <p:cNvSpPr txBox="1"/>
          <p:nvPr/>
        </p:nvSpPr>
        <p:spPr>
          <a:xfrm>
            <a:off x="193007" y="2504277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GIT / </a:t>
            </a:r>
            <a:r>
              <a:rPr lang="en-NZ" sz="1050" dirty="0" err="1"/>
              <a:t>Github</a:t>
            </a:r>
            <a:endParaRPr lang="en-NZ" sz="105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36FEC36-D319-498F-BA16-AA97AEF30D57}"/>
              </a:ext>
            </a:extLst>
          </p:cNvPr>
          <p:cNvSpPr txBox="1"/>
          <p:nvPr/>
        </p:nvSpPr>
        <p:spPr>
          <a:xfrm>
            <a:off x="198213" y="2852280"/>
            <a:ext cx="1454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Modular Programming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108C4F7-8B5E-431F-BC5E-BCF78A85D81D}"/>
              </a:ext>
            </a:extLst>
          </p:cNvPr>
          <p:cNvSpPr txBox="1"/>
          <p:nvPr/>
        </p:nvSpPr>
        <p:spPr>
          <a:xfrm>
            <a:off x="191614" y="3262010"/>
            <a:ext cx="143340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Proprietary </a:t>
            </a:r>
          </a:p>
          <a:p>
            <a:r>
              <a:rPr lang="en-NZ" sz="1050" dirty="0"/>
              <a:t>Integration tools</a:t>
            </a:r>
          </a:p>
          <a:p>
            <a:r>
              <a:rPr lang="en-NZ" sz="1050" dirty="0"/>
              <a:t> </a:t>
            </a:r>
            <a:r>
              <a:rPr lang="en-NZ" sz="1050" dirty="0" err="1"/>
              <a:t>eg.</a:t>
            </a:r>
            <a:r>
              <a:rPr lang="en-NZ" sz="1050" dirty="0"/>
              <a:t> SAS BW Developer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D59EAA3-1E20-440A-B296-5A45F42E07A0}"/>
              </a:ext>
            </a:extLst>
          </p:cNvPr>
          <p:cNvSpPr/>
          <p:nvPr/>
        </p:nvSpPr>
        <p:spPr>
          <a:xfrm>
            <a:off x="653310" y="1269528"/>
            <a:ext cx="406467" cy="1187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7024575-F12C-410C-BB46-A12BC4768536}"/>
              </a:ext>
            </a:extLst>
          </p:cNvPr>
          <p:cNvSpPr/>
          <p:nvPr/>
        </p:nvSpPr>
        <p:spPr>
          <a:xfrm>
            <a:off x="8514826" y="1958988"/>
            <a:ext cx="285226" cy="34667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4F302-7E8C-4D58-9297-75EA14957332}"/>
              </a:ext>
            </a:extLst>
          </p:cNvPr>
          <p:cNvSpPr txBox="1"/>
          <p:nvPr/>
        </p:nvSpPr>
        <p:spPr>
          <a:xfrm>
            <a:off x="8267694" y="2305666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Web developer</a:t>
            </a:r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B169AFD9-04F1-4C29-AFD5-36601AADDA4A}"/>
              </a:ext>
            </a:extLst>
          </p:cNvPr>
          <p:cNvSpPr/>
          <p:nvPr/>
        </p:nvSpPr>
        <p:spPr>
          <a:xfrm>
            <a:off x="8514826" y="3028155"/>
            <a:ext cx="285226" cy="34667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09E34B-05AB-4548-B735-FD8B3E2F7985}"/>
              </a:ext>
            </a:extLst>
          </p:cNvPr>
          <p:cNvSpPr txBox="1"/>
          <p:nvPr/>
        </p:nvSpPr>
        <p:spPr>
          <a:xfrm>
            <a:off x="8267694" y="3374833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Econometrician</a:t>
            </a:r>
          </a:p>
        </p:txBody>
      </p:sp>
      <p:sp>
        <p:nvSpPr>
          <p:cNvPr id="53" name="Smiley Face 52">
            <a:extLst>
              <a:ext uri="{FF2B5EF4-FFF2-40B4-BE49-F238E27FC236}">
                <a16:creationId xmlns:a16="http://schemas.microsoft.com/office/drawing/2014/main" id="{E3444A75-06CB-498F-A2A9-4E17EF879191}"/>
              </a:ext>
            </a:extLst>
          </p:cNvPr>
          <p:cNvSpPr/>
          <p:nvPr/>
        </p:nvSpPr>
        <p:spPr>
          <a:xfrm>
            <a:off x="9864665" y="3028155"/>
            <a:ext cx="285226" cy="34667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FBF0A-1224-4495-BAFE-8EFEAD02CE17}"/>
              </a:ext>
            </a:extLst>
          </p:cNvPr>
          <p:cNvSpPr txBox="1"/>
          <p:nvPr/>
        </p:nvSpPr>
        <p:spPr>
          <a:xfrm>
            <a:off x="9617533" y="337483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GIS Specialist</a:t>
            </a:r>
          </a:p>
        </p:txBody>
      </p:sp>
      <p:sp>
        <p:nvSpPr>
          <p:cNvPr id="55" name="Smiley Face 54">
            <a:extLst>
              <a:ext uri="{FF2B5EF4-FFF2-40B4-BE49-F238E27FC236}">
                <a16:creationId xmlns:a16="http://schemas.microsoft.com/office/drawing/2014/main" id="{B84430A1-048B-4245-BB85-215A47FA2107}"/>
              </a:ext>
            </a:extLst>
          </p:cNvPr>
          <p:cNvSpPr/>
          <p:nvPr/>
        </p:nvSpPr>
        <p:spPr>
          <a:xfrm>
            <a:off x="8543795" y="4559986"/>
            <a:ext cx="285226" cy="34667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196C14-54E5-4F63-AD42-7D2EA7F78D6B}"/>
              </a:ext>
            </a:extLst>
          </p:cNvPr>
          <p:cNvSpPr txBox="1"/>
          <p:nvPr/>
        </p:nvSpPr>
        <p:spPr>
          <a:xfrm>
            <a:off x="8296663" y="4906664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Programmer</a:t>
            </a:r>
          </a:p>
        </p:txBody>
      </p:sp>
      <p:sp>
        <p:nvSpPr>
          <p:cNvPr id="57" name="Smiley Face 56">
            <a:extLst>
              <a:ext uri="{FF2B5EF4-FFF2-40B4-BE49-F238E27FC236}">
                <a16:creationId xmlns:a16="http://schemas.microsoft.com/office/drawing/2014/main" id="{BC039120-3F5D-4E9F-BE2D-41924528C623}"/>
              </a:ext>
            </a:extLst>
          </p:cNvPr>
          <p:cNvSpPr/>
          <p:nvPr/>
        </p:nvSpPr>
        <p:spPr>
          <a:xfrm>
            <a:off x="9893634" y="4559986"/>
            <a:ext cx="285226" cy="34667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C35D61-A94E-41D8-9D11-4C861340AB6D}"/>
              </a:ext>
            </a:extLst>
          </p:cNvPr>
          <p:cNvSpPr txBox="1"/>
          <p:nvPr/>
        </p:nvSpPr>
        <p:spPr>
          <a:xfrm>
            <a:off x="9646502" y="4906664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System Architect</a:t>
            </a:r>
          </a:p>
        </p:txBody>
      </p:sp>
      <p:sp>
        <p:nvSpPr>
          <p:cNvPr id="59" name="Smiley Face 58">
            <a:extLst>
              <a:ext uri="{FF2B5EF4-FFF2-40B4-BE49-F238E27FC236}">
                <a16:creationId xmlns:a16="http://schemas.microsoft.com/office/drawing/2014/main" id="{D875E0CA-4662-40AC-9CF2-E08BE27D3277}"/>
              </a:ext>
            </a:extLst>
          </p:cNvPr>
          <p:cNvSpPr/>
          <p:nvPr/>
        </p:nvSpPr>
        <p:spPr>
          <a:xfrm>
            <a:off x="8514826" y="5668072"/>
            <a:ext cx="285226" cy="34667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857F1C-E9E1-41F6-967A-6402E88421E8}"/>
              </a:ext>
            </a:extLst>
          </p:cNvPr>
          <p:cNvSpPr txBox="1"/>
          <p:nvPr/>
        </p:nvSpPr>
        <p:spPr>
          <a:xfrm>
            <a:off x="8442476" y="602262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DBA</a:t>
            </a:r>
          </a:p>
        </p:txBody>
      </p:sp>
      <p:sp>
        <p:nvSpPr>
          <p:cNvPr id="68" name="Smiley Face 67">
            <a:extLst>
              <a:ext uri="{FF2B5EF4-FFF2-40B4-BE49-F238E27FC236}">
                <a16:creationId xmlns:a16="http://schemas.microsoft.com/office/drawing/2014/main" id="{8D4D1E3A-C3E3-4001-9C62-F9776767DC9B}"/>
              </a:ext>
            </a:extLst>
          </p:cNvPr>
          <p:cNvSpPr/>
          <p:nvPr/>
        </p:nvSpPr>
        <p:spPr>
          <a:xfrm>
            <a:off x="9766996" y="1757934"/>
            <a:ext cx="285226" cy="34667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68770B-DE03-4481-86B7-CAA525A0D16D}"/>
              </a:ext>
            </a:extLst>
          </p:cNvPr>
          <p:cNvSpPr txBox="1"/>
          <p:nvPr/>
        </p:nvSpPr>
        <p:spPr>
          <a:xfrm>
            <a:off x="9519864" y="2104612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UX developer</a:t>
            </a:r>
          </a:p>
        </p:txBody>
      </p:sp>
      <p:sp>
        <p:nvSpPr>
          <p:cNvPr id="70" name="Smiley Face 69">
            <a:extLst>
              <a:ext uri="{FF2B5EF4-FFF2-40B4-BE49-F238E27FC236}">
                <a16:creationId xmlns:a16="http://schemas.microsoft.com/office/drawing/2014/main" id="{498B34D6-A618-44B0-A922-80F87CD04C79}"/>
              </a:ext>
            </a:extLst>
          </p:cNvPr>
          <p:cNvSpPr/>
          <p:nvPr/>
        </p:nvSpPr>
        <p:spPr>
          <a:xfrm>
            <a:off x="10651960" y="2113289"/>
            <a:ext cx="285226" cy="34667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FC8414-9F3F-40B1-8A2F-33C10E1C6382}"/>
              </a:ext>
            </a:extLst>
          </p:cNvPr>
          <p:cNvSpPr txBox="1"/>
          <p:nvPr/>
        </p:nvSpPr>
        <p:spPr>
          <a:xfrm>
            <a:off x="10404828" y="2459967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Customer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82158201-F401-47E1-89AB-B508BD2DC091}"/>
              </a:ext>
            </a:extLst>
          </p:cNvPr>
          <p:cNvSpPr/>
          <p:nvPr/>
        </p:nvSpPr>
        <p:spPr>
          <a:xfrm>
            <a:off x="11459361" y="2235417"/>
            <a:ext cx="654763" cy="40409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dirty="0"/>
              <a:t>Working on problem at same time</a:t>
            </a:r>
          </a:p>
        </p:txBody>
      </p:sp>
    </p:spTree>
    <p:extLst>
      <p:ext uri="{BB962C8B-B14F-4D97-AF65-F5344CB8AC3E}">
        <p14:creationId xmlns:p14="http://schemas.microsoft.com/office/powerpoint/2010/main" val="287641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216E7-EB9C-4441-9442-FD8AAB52462E}"/>
              </a:ext>
            </a:extLst>
          </p:cNvPr>
          <p:cNvSpPr txBox="1"/>
          <p:nvPr/>
        </p:nvSpPr>
        <p:spPr>
          <a:xfrm>
            <a:off x="198213" y="145066"/>
            <a:ext cx="435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Other things you might want but are missing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2AECA-B8ED-4A7A-BA5C-B2325C976C4F}"/>
              </a:ext>
            </a:extLst>
          </p:cNvPr>
          <p:cNvSpPr txBox="1"/>
          <p:nvPr/>
        </p:nvSpPr>
        <p:spPr>
          <a:xfrm>
            <a:off x="1782147" y="1707502"/>
            <a:ext cx="166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Analyst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61E09-7B6C-4FF7-9919-ADF68BFCF34C}"/>
              </a:ext>
            </a:extLst>
          </p:cNvPr>
          <p:cNvSpPr txBox="1"/>
          <p:nvPr/>
        </p:nvSpPr>
        <p:spPr>
          <a:xfrm>
            <a:off x="3922631" y="2879667"/>
            <a:ext cx="295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User Communities of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173695-E8D0-46A3-B556-BF0656A3FDEF}"/>
              </a:ext>
            </a:extLst>
          </p:cNvPr>
          <p:cNvSpPr txBox="1"/>
          <p:nvPr/>
        </p:nvSpPr>
        <p:spPr>
          <a:xfrm>
            <a:off x="1625397" y="3793667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Team-based Programming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6B3041-6741-42E7-B544-E6E10E3724F9}"/>
              </a:ext>
            </a:extLst>
          </p:cNvPr>
          <p:cNvSpPr txBox="1"/>
          <p:nvPr/>
        </p:nvSpPr>
        <p:spPr>
          <a:xfrm>
            <a:off x="6247161" y="1892168"/>
            <a:ext cx="298511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Cross Domain Skillsets</a:t>
            </a:r>
          </a:p>
          <a:p>
            <a:r>
              <a:rPr lang="en-NZ" sz="1050" dirty="0"/>
              <a:t>(Policy analyst perspective, Accounting perspective,</a:t>
            </a:r>
          </a:p>
          <a:p>
            <a:r>
              <a:rPr lang="en-NZ" sz="1050" dirty="0"/>
              <a:t>Legal perspective, Economic perspective)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5461C1-5772-4A7F-B4B6-2BD8230019E0}"/>
              </a:ext>
            </a:extLst>
          </p:cNvPr>
          <p:cNvSpPr txBox="1"/>
          <p:nvPr/>
        </p:nvSpPr>
        <p:spPr>
          <a:xfrm>
            <a:off x="6783914" y="684121"/>
            <a:ext cx="466025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Technical Training</a:t>
            </a:r>
          </a:p>
          <a:p>
            <a:r>
              <a:rPr lang="en-NZ" sz="1050" dirty="0"/>
              <a:t>(Database development and design, computer programming, systems integration,</a:t>
            </a:r>
          </a:p>
          <a:p>
            <a:r>
              <a:rPr lang="en-NZ" sz="1050" dirty="0"/>
              <a:t>Web languages)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341051-5531-4FAD-828F-3FF2F65B1169}"/>
              </a:ext>
            </a:extLst>
          </p:cNvPr>
          <p:cNvSpPr txBox="1"/>
          <p:nvPr/>
        </p:nvSpPr>
        <p:spPr>
          <a:xfrm>
            <a:off x="2376213" y="4727862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Peer-review?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7D647-7CEA-4892-A41E-B213C92E88D5}"/>
              </a:ext>
            </a:extLst>
          </p:cNvPr>
          <p:cNvSpPr txBox="1"/>
          <p:nvPr/>
        </p:nvSpPr>
        <p:spPr>
          <a:xfrm>
            <a:off x="5620697" y="4603263"/>
            <a:ext cx="410561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Subject Matter Development</a:t>
            </a:r>
          </a:p>
          <a:p>
            <a:r>
              <a:rPr lang="en-NZ" sz="1050" dirty="0"/>
              <a:t>(Tax Economics, Technical Statistics, Spatial Information, Survey Design)</a:t>
            </a:r>
          </a:p>
        </p:txBody>
      </p:sp>
    </p:spTree>
    <p:extLst>
      <p:ext uri="{BB962C8B-B14F-4D97-AF65-F5344CB8AC3E}">
        <p14:creationId xmlns:p14="http://schemas.microsoft.com/office/powerpoint/2010/main" val="75590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Modern approach and tool chain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Everything in code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Everything reproducible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Best-in-breed rather than end-to-end IT solutions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Flexible and medium term rather than permanent solutions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Approaches borrowed from software development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Version-controlled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Modular code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Constant peer review / programming in pairs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Continuous or frequent integration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Test-led development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Integrated documentation processes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1186</Words>
  <Application>Microsoft Office PowerPoint</Application>
  <PresentationFormat>Widescreen</PresentationFormat>
  <Paragraphs>224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Business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Hogan</dc:creator>
  <cp:lastModifiedBy>James Hogan</cp:lastModifiedBy>
  <cp:revision>21</cp:revision>
  <dcterms:created xsi:type="dcterms:W3CDTF">2020-05-14T21:33:33Z</dcterms:created>
  <dcterms:modified xsi:type="dcterms:W3CDTF">2022-03-14T03:12:48Z</dcterms:modified>
</cp:coreProperties>
</file>