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9"/>
  </p:notesMasterIdLst>
  <p:handoutMasterIdLst>
    <p:handoutMasterId r:id="rId10"/>
  </p:handoutMasterIdLst>
  <p:sldIdLst>
    <p:sldId id="564" r:id="rId4"/>
    <p:sldId id="566" r:id="rId5"/>
    <p:sldId id="567" r:id="rId6"/>
    <p:sldId id="568" r:id="rId7"/>
    <p:sldId id="569" r:id="rId8"/>
  </p:sldIdLst>
  <p:sldSz cx="12192000" cy="6858000"/>
  <p:notesSz cx="6858000" cy="9144000"/>
  <p:custDataLst>
    <p:tags r:id="rId11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FF0000"/>
    <a:srgbClr val="40E0D0"/>
    <a:srgbClr val="FF8C00"/>
    <a:srgbClr val="0000FF"/>
    <a:srgbClr val="FFFF99"/>
    <a:srgbClr val="D76031"/>
    <a:srgbClr val="457F54"/>
    <a:srgbClr val="C9CF7F"/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 varScale="1">
        <p:scale>
          <a:sx n="65" d="100"/>
          <a:sy n="65" d="100"/>
        </p:scale>
        <p:origin x="5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10501590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Conditional Age-at-Length Data Summary for Yellowfin Tuna</a:t>
            </a:r>
            <a:endParaRPr lang="en-AU" sz="3200" b="1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P10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4506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Conditional age-at-length otolith data were used in the YFT 2020 assessment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AU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Otoliths provide information useful for estimating a growth curve, internal or external</a:t>
            </a:r>
            <a:br>
              <a:rPr lang="en-AU"/>
            </a:br>
            <a:r>
              <a:rPr lang="en-AU"/>
              <a:t>of the stock assessment model</a:t>
            </a:r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Otolith Samples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7E663C-0CCE-025E-562E-29FAE4BE9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30971"/>
              </p:ext>
            </p:extLst>
          </p:nvPr>
        </p:nvGraphicFramePr>
        <p:xfrm>
          <a:off x="8694943" y="2729712"/>
          <a:ext cx="1756749" cy="291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225603" imgH="2031971" progId="Excel.SheetMacroEnabled.12">
                  <p:embed/>
                </p:oleObj>
              </mc:Choice>
              <mc:Fallback>
                <p:oleObj name="Macro-Enabled Worksheet" r:id="rId2" imgW="1225603" imgH="203197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4943" y="2729712"/>
                        <a:ext cx="1756749" cy="2912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906598E-7A89-FBDB-AD2C-4709D14D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142" y="1514168"/>
            <a:ext cx="5343832" cy="53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7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Exploratory Data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52E75-41E4-02A1-86B0-75C719D50E94}"/>
              </a:ext>
            </a:extLst>
          </p:cNvPr>
          <p:cNvSpPr txBox="1"/>
          <p:nvPr/>
        </p:nvSpPr>
        <p:spPr>
          <a:xfrm>
            <a:off x="334297" y="4216680"/>
            <a:ext cx="16473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Ages 0.5 - 5 yrs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constitute &gt;90% of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current biomass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D0A96-4FD0-E79B-EB61-56C6B5A565FD}"/>
              </a:ext>
            </a:extLst>
          </p:cNvPr>
          <p:cNvSpPr txBox="1"/>
          <p:nvPr/>
        </p:nvSpPr>
        <p:spPr>
          <a:xfrm>
            <a:off x="5716072" y="5933771"/>
            <a:ext cx="20608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West of 140°E (</a:t>
            </a:r>
            <a:r>
              <a:rPr lang="en-US" sz="14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Center (gray)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East of 170°E (</a:t>
            </a:r>
            <a:r>
              <a:rPr lang="en-US" sz="1400">
                <a:solidFill>
                  <a:srgbClr val="40E0D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turquoise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A0329-3BCD-9B28-57E1-122E377A1F63}"/>
              </a:ext>
            </a:extLst>
          </p:cNvPr>
          <p:cNvSpPr txBox="1"/>
          <p:nvPr/>
        </p:nvSpPr>
        <p:spPr>
          <a:xfrm>
            <a:off x="403121" y="2031062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Simple loess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smooth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712E4-81C8-392E-BEA0-53CD331E7BD4}"/>
              </a:ext>
            </a:extLst>
          </p:cNvPr>
          <p:cNvSpPr txBox="1"/>
          <p:nvPr/>
        </p:nvSpPr>
        <p:spPr>
          <a:xfrm>
            <a:off x="8886914" y="5933771"/>
            <a:ext cx="17348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North of 0° (</a:t>
            </a:r>
            <a:r>
              <a:rPr lang="en-US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Center (</a:t>
            </a:r>
            <a:r>
              <a:rPr lang="en-US" sz="14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South of 10°S (</a:t>
            </a:r>
            <a:r>
              <a:rPr lang="en-US" sz="1400">
                <a:solidFill>
                  <a:srgbClr val="0064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C7E7-A610-6066-121E-487AF4E59884}"/>
              </a:ext>
            </a:extLst>
          </p:cNvPr>
          <p:cNvSpPr txBox="1"/>
          <p:nvPr/>
        </p:nvSpPr>
        <p:spPr>
          <a:xfrm>
            <a:off x="3154013" y="5933771"/>
            <a:ext cx="1107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Male (</a:t>
            </a:r>
            <a:r>
              <a:rPr lang="en-US" sz="14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Female (</a:t>
            </a:r>
            <a:r>
              <a:rPr lang="en-US" sz="14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A7D102A9-B283-668B-43CD-024DF63B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00" y="12456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3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Growth Curve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4B99497-D82A-6DCD-00F7-017DA901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374059"/>
            <a:ext cx="5230760" cy="5230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161C2-8376-842C-210A-E696A515E9FE}"/>
              </a:ext>
            </a:extLst>
          </p:cNvPr>
          <p:cNvSpPr txBox="1"/>
          <p:nvPr/>
        </p:nvSpPr>
        <p:spPr>
          <a:xfrm>
            <a:off x="9232491" y="4079781"/>
            <a:ext cx="20585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Von Bertalanffy curve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internally estimated in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the YFT 2020 assessment</a:t>
            </a:r>
          </a:p>
        </p:txBody>
      </p:sp>
    </p:spTree>
    <p:extLst>
      <p:ext uri="{BB962C8B-B14F-4D97-AF65-F5344CB8AC3E}">
        <p14:creationId xmlns:p14="http://schemas.microsoft.com/office/powerpoint/2010/main" val="3510002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44552</TotalTime>
  <Words>129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SPC 2018</vt:lpstr>
      <vt:lpstr>Macro-Enabled Worksheet</vt:lpstr>
      <vt:lpstr>PowerPoint Presentation</vt:lpstr>
      <vt:lpstr>Background</vt:lpstr>
      <vt:lpstr>Otolith Samples</vt:lpstr>
      <vt:lpstr>Exploratory Data Analysis</vt:lpstr>
      <vt:lpstr>Growth Curve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492</cp:revision>
  <dcterms:created xsi:type="dcterms:W3CDTF">2018-04-04T03:45:58Z</dcterms:created>
  <dcterms:modified xsi:type="dcterms:W3CDTF">2023-04-25T04:16:50Z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