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0"/>
  </p:notesMasterIdLst>
  <p:handoutMasterIdLst>
    <p:handoutMasterId r:id="rId21"/>
  </p:handoutMasterIdLst>
  <p:sldIdLst>
    <p:sldId id="564" r:id="rId4"/>
    <p:sldId id="566" r:id="rId5"/>
    <p:sldId id="582" r:id="rId6"/>
    <p:sldId id="567" r:id="rId7"/>
    <p:sldId id="579" r:id="rId8"/>
    <p:sldId id="568" r:id="rId9"/>
    <p:sldId id="571" r:id="rId10"/>
    <p:sldId id="572" r:id="rId11"/>
    <p:sldId id="573" r:id="rId12"/>
    <p:sldId id="578" r:id="rId13"/>
    <p:sldId id="580" r:id="rId14"/>
    <p:sldId id="581" r:id="rId15"/>
    <p:sldId id="583" r:id="rId16"/>
    <p:sldId id="575" r:id="rId17"/>
    <p:sldId id="576" r:id="rId18"/>
    <p:sldId id="577" r:id="rId19"/>
  </p:sldIdLst>
  <p:sldSz cx="12192000" cy="6858000"/>
  <p:notesSz cx="6858000" cy="9144000"/>
  <p:custDataLst>
    <p:tags r:id="rId22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ill Sans MT" panose="020B0502020104020203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99"/>
    <a:srgbClr val="D76031"/>
    <a:srgbClr val="457F54"/>
    <a:srgbClr val="C9CF7F"/>
    <a:srgbClr val="4A66AC"/>
    <a:srgbClr val="D620C9"/>
    <a:srgbClr val="07EF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3907" autoAdjust="0"/>
  </p:normalViewPr>
  <p:slideViewPr>
    <p:cSldViewPr snapToGrid="0" snapToObjects="1">
      <p:cViewPr varScale="1">
        <p:scale>
          <a:sx n="65" d="100"/>
          <a:sy n="65" d="100"/>
        </p:scale>
        <p:origin x="576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5" d="100"/>
        <a:sy n="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A8BE291-1A2A-403B-8665-C7AD7547BA3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F816E59-1CE6-418E-A654-5A889CCE77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420B4C3-D573-422C-A6DC-6EAB41E78117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79BEA1-0F21-40C4-A7DA-A441552595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127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7550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05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18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1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179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97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6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279BEA1-0F21-40C4-A7DA-A4415525950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9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"/>
            <a:ext cx="12188825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1828" y="2000487"/>
            <a:ext cx="8637073" cy="2541431"/>
          </a:xfrm>
        </p:spPr>
        <p:txBody>
          <a:bodyPr bIns="0" anchor="b"/>
          <a:lstStyle>
            <a:lvl1pPr algn="l">
              <a:defRPr sz="6000"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1827" y="4965875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6908801" y="1528763"/>
            <a:ext cx="3500439" cy="30956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E3AFA8-0E69-4147-9ACE-ED6E4D75D48C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0064" y="1527177"/>
            <a:ext cx="4973637" cy="3095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163" y="199707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06FA59-649A-4746-A7E5-45345D6DEC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1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3800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3800" y="2739432"/>
            <a:ext cx="9603275" cy="345061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2739" y="79851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B9D86-E664-4CEE-82A5-EF991F3A50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06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62254" y="1521082"/>
            <a:ext cx="1615743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3769" y="1521082"/>
            <a:ext cx="7551264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511176" y="152082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EB197D-0A1A-4400-8C33-CDCC0A5AB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425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763111"/>
            <a:ext cx="9603275" cy="10492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2189" y="2974324"/>
            <a:ext cx="9603275" cy="34506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61951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6A68DA-517A-482F-873D-8B190D2DA3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54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1773237" y="4014788"/>
            <a:ext cx="86296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3021" y="1965855"/>
            <a:ext cx="8643155" cy="1887950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3022" y="4015922"/>
            <a:ext cx="8630447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98514" y="1008065"/>
            <a:ext cx="811212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637F1-5D58-4D36-8CDC-6C1E3B0CE9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19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827" y="131661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7940" y="2522609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380" y="2529072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0676" y="1311275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80CB10-EA2A-4931-B236-BD9644B0E1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9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4579" y="1508839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4579" y="27242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4579" y="3528947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749" y="27276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749" y="3526169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0"/>
          </p:nvPr>
        </p:nvSpPr>
        <p:spPr>
          <a:xfrm>
            <a:off x="338140" y="1008065"/>
            <a:ext cx="809625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5D6C6-6B20-431B-B494-9FB67A1DF9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6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2189" y="1528219"/>
            <a:ext cx="9603275" cy="1049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319089" y="1017590"/>
            <a:ext cx="809625" cy="50323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3213BE-7E50-4C55-91EA-9CC4A04DCC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65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479426" y="1008065"/>
            <a:ext cx="811213" cy="5048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1487D-1315-4190-ABA2-AA7ED515A9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669" y="1512040"/>
            <a:ext cx="3273099" cy="2247117"/>
          </a:xfrm>
        </p:spPr>
        <p:txBody>
          <a:bodyPr anchor="b"/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712" y="1512039"/>
            <a:ext cx="6012471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670" y="3918558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328614" y="1000125"/>
            <a:ext cx="811212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3BE0CE-7DBC-468D-AFAF-8179DF8BEC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58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1599" y="1356380"/>
            <a:ext cx="5532328" cy="18305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6532" y="1371346"/>
            <a:ext cx="3425600" cy="4629734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>
            <a:norm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0723" y="3372859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1757364" y="5681665"/>
            <a:ext cx="5527675" cy="319087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BB519CC4-939E-4B94-96E6-ECE561FF8754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790575" y="1009650"/>
            <a:ext cx="811213" cy="50323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0F4BD3-4D83-425A-A89C-D6E0DA5B1A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65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0977" y="1554163"/>
            <a:ext cx="9604375" cy="1047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450977" y="2763840"/>
            <a:ext cx="9604375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914" y="330200"/>
            <a:ext cx="3500437" cy="3095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F31A09F-EFAB-4CAA-B90D-D34043F69D4E}" type="datetimeFigureOut">
              <a:rPr lang="en-US"/>
              <a:pPr>
                <a:defRPr/>
              </a:pPr>
              <a:t>25-Apr-23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0975" y="328613"/>
            <a:ext cx="5938839" cy="30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9426" y="798515"/>
            <a:ext cx="811213" cy="5048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>
              <a:defRPr/>
            </a:pPr>
            <a:fld id="{3D326EC1-7D36-47A3-BAAB-E20838CD8F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7750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10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837" y="331790"/>
            <a:ext cx="1619251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kern="1200" cap="all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Gill Sans MT" charset="0"/>
        </a:defRPr>
      </a:lvl9pPr>
    </p:titleStyle>
    <p:bodyStyle>
      <a:lvl1pPr marL="228600" indent="-228600" algn="l" rtl="0" eaLnBrk="1" fontAlgn="base" hangingPunct="1">
        <a:lnSpc>
          <a:spcPct val="120000"/>
        </a:lnSpc>
        <a:spcBef>
          <a:spcPts val="10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6858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11430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6002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2057400" indent="-228600" algn="l" rtl="0" eaLnBrk="1" fontAlgn="base" hangingPunct="1">
        <a:lnSpc>
          <a:spcPct val="120000"/>
        </a:lnSpc>
        <a:spcBef>
          <a:spcPts val="500"/>
        </a:spcBef>
        <a:spcAft>
          <a:spcPct val="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C3621B2-3F77-80DF-2CF5-E6B74342C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0642" y="1668526"/>
            <a:ext cx="8493225" cy="977621"/>
          </a:xfrm>
        </p:spPr>
        <p:txBody>
          <a:bodyPr>
            <a:noAutofit/>
          </a:bodyPr>
          <a:lstStyle/>
          <a:p>
            <a:r>
              <a:rPr lang="en-AU" sz="3200" b="1" cap="none"/>
              <a:t>Previous Yellowfin Tuna Assessment Summary</a:t>
            </a:r>
            <a:endParaRPr lang="en-AU" sz="3200" b="1" cap="non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A36514-45DE-1CDD-4941-87536222205B}"/>
              </a:ext>
            </a:extLst>
          </p:cNvPr>
          <p:cNvSpPr txBox="1"/>
          <p:nvPr/>
        </p:nvSpPr>
        <p:spPr>
          <a:xfrm>
            <a:off x="1088991" y="2859519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>
                <a:latin typeface="Calibri" panose="020F0502020204030204" pitchFamily="34" charset="0"/>
              </a:rPr>
              <a:t>P1  –  Arni Magnusson</a:t>
            </a:r>
            <a:endParaRPr lang="en-AU" b="1" dirty="0">
              <a:latin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085A8F-C396-6C16-96CD-7A95E53BE8C2}"/>
              </a:ext>
            </a:extLst>
          </p:cNvPr>
          <p:cNvSpPr txBox="1"/>
          <p:nvPr/>
        </p:nvSpPr>
        <p:spPr>
          <a:xfrm>
            <a:off x="1081430" y="305348"/>
            <a:ext cx="3593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2023 SPC Pre-assessment Workshop</a:t>
            </a:r>
          </a:p>
          <a:p>
            <a:r>
              <a:rPr lang="en-AU" dirty="0"/>
              <a:t>25-28</a:t>
            </a:r>
            <a:r>
              <a:rPr lang="en-AU" baseline="30000" dirty="0"/>
              <a:t>th</a:t>
            </a:r>
            <a:r>
              <a:rPr lang="en-AU" dirty="0"/>
              <a:t> April </a:t>
            </a:r>
          </a:p>
        </p:txBody>
      </p:sp>
      <p:pic>
        <p:nvPicPr>
          <p:cNvPr id="4" name="Picture 3" descr="A close-up of a fish&#10;&#10;Description automatically generated">
            <a:extLst>
              <a:ext uri="{FF2B5EF4-FFF2-40B4-BE49-F238E27FC236}">
                <a16:creationId xmlns:a16="http://schemas.microsoft.com/office/drawing/2014/main" id="{D072BB34-C167-0C35-4018-7604D4EEA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309" y="3429000"/>
            <a:ext cx="4899664" cy="244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515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Biomass</a:t>
            </a:r>
          </a:p>
        </p:txBody>
      </p:sp>
      <p:pic>
        <p:nvPicPr>
          <p:cNvPr id="6" name="Picture 5" descr="Chart&#10;&#10;Description automatically generated">
            <a:extLst>
              <a:ext uri="{FF2B5EF4-FFF2-40B4-BE49-F238E27FC236}">
                <a16:creationId xmlns:a16="http://schemas.microsoft.com/office/drawing/2014/main" id="{49779AD6-205A-738E-E4C6-2B9465D8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8212" y="1141800"/>
            <a:ext cx="6795576" cy="542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761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Fishing Mortality</a:t>
            </a:r>
          </a:p>
        </p:txBody>
      </p:sp>
      <p:pic>
        <p:nvPicPr>
          <p:cNvPr id="3" name="Picture 2" descr="Chart, line chart, histogram&#10;&#10;Description automatically generated">
            <a:extLst>
              <a:ext uri="{FF2B5EF4-FFF2-40B4-BE49-F238E27FC236}">
                <a16:creationId xmlns:a16="http://schemas.microsoft.com/office/drawing/2014/main" id="{36C4F971-8368-8287-2DA4-B9643FCFC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5575" y="1139695"/>
            <a:ext cx="6800850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2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Recruitment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D1F56398-B577-187B-5E20-7749DB24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602" y="1468409"/>
            <a:ext cx="9321565" cy="519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19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Likelihood Profile</a:t>
            </a:r>
          </a:p>
        </p:txBody>
      </p:sp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69D52044-8FA2-7C22-D0C6-22EABFB02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19" y="1534443"/>
            <a:ext cx="6701828" cy="502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9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Retrospectives</a:t>
            </a:r>
          </a:p>
        </p:txBody>
      </p:sp>
      <p:pic>
        <p:nvPicPr>
          <p:cNvPr id="8" name="Picture 7" descr="Chart&#10;&#10;Description automatically generated">
            <a:extLst>
              <a:ext uri="{FF2B5EF4-FFF2-40B4-BE49-F238E27FC236}">
                <a16:creationId xmlns:a16="http://schemas.microsoft.com/office/drawing/2014/main" id="{F9D7CE7F-B246-D980-541D-E43F75602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854" y="1515333"/>
            <a:ext cx="5143500" cy="5143500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11BEE637-4FB9-D3DE-723D-21F09F2E2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0359" y="1515333"/>
            <a:ext cx="5143500" cy="51435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E51E86-7076-35A2-E67B-F2EEA8F88B66}"/>
              </a:ext>
            </a:extLst>
          </p:cNvPr>
          <p:cNvSpPr txBox="1"/>
          <p:nvPr/>
        </p:nvSpPr>
        <p:spPr>
          <a:xfrm>
            <a:off x="2732573" y="1419442"/>
            <a:ext cx="12471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Assessments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BE3CE-3B2F-8669-9A9F-DA3757BACD3B}"/>
              </a:ext>
            </a:extLst>
          </p:cNvPr>
          <p:cNvSpPr txBox="1"/>
          <p:nvPr/>
        </p:nvSpPr>
        <p:spPr>
          <a:xfrm>
            <a:off x="8506051" y="1419442"/>
            <a:ext cx="10570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Data peels</a:t>
            </a:r>
          </a:p>
        </p:txBody>
      </p:sp>
    </p:spTree>
    <p:extLst>
      <p:ext uri="{BB962C8B-B14F-4D97-AF65-F5344CB8AC3E}">
        <p14:creationId xmlns:p14="http://schemas.microsoft.com/office/powerpoint/2010/main" val="230970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Uncertainty Grid</a:t>
            </a:r>
          </a:p>
        </p:txBody>
      </p:sp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DE2783BE-CF9B-82C5-FFEA-06CF73FB8D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2035030"/>
              </p:ext>
            </p:extLst>
          </p:nvPr>
        </p:nvGraphicFramePr>
        <p:xfrm>
          <a:off x="1233900" y="2635965"/>
          <a:ext cx="960278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557">
                  <a:extLst>
                    <a:ext uri="{9D8B030D-6E8A-4147-A177-3AD203B41FA5}">
                      <a16:colId xmlns:a16="http://schemas.microsoft.com/office/drawing/2014/main" val="2446808487"/>
                    </a:ext>
                  </a:extLst>
                </a:gridCol>
                <a:gridCol w="1920557">
                  <a:extLst>
                    <a:ext uri="{9D8B030D-6E8A-4147-A177-3AD203B41FA5}">
                      <a16:colId xmlns:a16="http://schemas.microsoft.com/office/drawing/2014/main" val="3753228724"/>
                    </a:ext>
                  </a:extLst>
                </a:gridCol>
                <a:gridCol w="1920557">
                  <a:extLst>
                    <a:ext uri="{9D8B030D-6E8A-4147-A177-3AD203B41FA5}">
                      <a16:colId xmlns:a16="http://schemas.microsoft.com/office/drawing/2014/main" val="3150515676"/>
                    </a:ext>
                  </a:extLst>
                </a:gridCol>
                <a:gridCol w="1920557">
                  <a:extLst>
                    <a:ext uri="{9D8B030D-6E8A-4147-A177-3AD203B41FA5}">
                      <a16:colId xmlns:a16="http://schemas.microsoft.com/office/drawing/2014/main" val="2803332976"/>
                    </a:ext>
                  </a:extLst>
                </a:gridCol>
                <a:gridCol w="1920557">
                  <a:extLst>
                    <a:ext uri="{9D8B030D-6E8A-4147-A177-3AD203B41FA5}">
                      <a16:colId xmlns:a16="http://schemas.microsoft.com/office/drawing/2014/main" val="42426285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Axis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Value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426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Modal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err="1"/>
                        <a:t>CondAge</a:t>
                      </a:r>
                      <a:r>
                        <a:rPr lang="en-AU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Otolith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69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Steepness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0.8*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991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Size Scalar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60*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33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Mixing Period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 quarter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 quarters*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8835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BA36952-F48A-7169-C23D-F1363C4A140D}"/>
              </a:ext>
            </a:extLst>
          </p:cNvPr>
          <p:cNvSpPr txBox="1"/>
          <p:nvPr/>
        </p:nvSpPr>
        <p:spPr>
          <a:xfrm>
            <a:off x="2799234" y="5319253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72 models (3 x 3 x 4 x 2)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88E70-0F0B-5AFD-4FED-7A661CA15419}"/>
              </a:ext>
            </a:extLst>
          </p:cNvPr>
          <p:cNvSpPr txBox="1"/>
          <p:nvPr/>
        </p:nvSpPr>
        <p:spPr>
          <a:xfrm>
            <a:off x="6596762" y="5161583"/>
            <a:ext cx="3469348" cy="734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Most important uncertainties were</a:t>
            </a:r>
          </a:p>
          <a:p>
            <a:pPr>
              <a:lnSpc>
                <a:spcPct val="120000"/>
              </a:lnSpc>
            </a:pP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growth, mixing period, steepness</a:t>
            </a:r>
          </a:p>
        </p:txBody>
      </p:sp>
    </p:spTree>
    <p:extLst>
      <p:ext uri="{BB962C8B-B14F-4D97-AF65-F5344CB8AC3E}">
        <p14:creationId xmlns:p14="http://schemas.microsoft.com/office/powerpoint/2010/main" val="2576683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Stock Status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36952-F48A-7169-C23D-F1363C4A140D}"/>
              </a:ext>
            </a:extLst>
          </p:cNvPr>
          <p:cNvSpPr txBox="1"/>
          <p:nvPr/>
        </p:nvSpPr>
        <p:spPr>
          <a:xfrm>
            <a:off x="7629147" y="3703663"/>
            <a:ext cx="25296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Median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    SB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recent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  <a:r>
              <a:rPr lang="en-US" i="1" baseline="-250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=0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=  0.583</a:t>
            </a:r>
          </a:p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    F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recent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/ </a:t>
            </a:r>
            <a:r>
              <a:rPr lang="en-US" i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>
                <a:latin typeface="Calibri" panose="020F0502020204030204" pitchFamily="34" charset="0"/>
                <a:cs typeface="Calibri" panose="020F0502020204030204" pitchFamily="34" charset="0"/>
              </a:rPr>
              <a:t>MSY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      =  0.357</a:t>
            </a:r>
          </a:p>
        </p:txBody>
      </p:sp>
      <p:pic>
        <p:nvPicPr>
          <p:cNvPr id="7" name="Picture 6" descr="Chart&#10;&#10;Description automatically generated">
            <a:extLst>
              <a:ext uri="{FF2B5EF4-FFF2-40B4-BE49-F238E27FC236}">
                <a16:creationId xmlns:a16="http://schemas.microsoft.com/office/drawing/2014/main" id="{CAE654A2-A627-8E6A-236F-B987E4A4B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951" y="1531375"/>
            <a:ext cx="4912442" cy="491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152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51DF-1CFA-94B7-EF03-6B43B5EB2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7B753-F6AF-BBA0-8F57-CC0C08DA5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7947"/>
            <a:ext cx="10011921" cy="34506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MULTIFAN-CL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Length-based, Age-structured, 9 regions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Fitting to: CPUE, Length comps, Weight comps, Tags, Otoliths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Quarterly time steps 1952 -2018 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32 extraction fisheries, 9 index fisheries (LL)</a:t>
            </a:r>
          </a:p>
        </p:txBody>
      </p:sp>
    </p:spTree>
    <p:extLst>
      <p:ext uri="{BB962C8B-B14F-4D97-AF65-F5344CB8AC3E}">
        <p14:creationId xmlns:p14="http://schemas.microsoft.com/office/powerpoint/2010/main" val="1546527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New Features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3F0EEB7-BF30-2EED-21AF-B50F507C1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8462" y="2199600"/>
            <a:ext cx="10011921" cy="4041891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Growth curve estimated from otoliths, internally or externally, or based on modal pregression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Spatio-temporal analysis of CPUE indices, incorporated into MFCL as Index fisheries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Tag mixing enforced to be 182 days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New tagging data from the Japanese Tagging Program (JPTP)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Maturity at age calculated from maturity at length, spawning fraction no longer used</a:t>
            </a:r>
          </a:p>
          <a:p>
            <a:pPr marL="0" indent="0">
              <a:spcBef>
                <a:spcPts val="0"/>
              </a:spcBef>
              <a:spcAft>
                <a:spcPts val="2400"/>
              </a:spcAft>
              <a:buNone/>
            </a:pPr>
            <a:r>
              <a:rPr lang="en-AU"/>
              <a:t>Plus group at 10 yrs</a:t>
            </a:r>
          </a:p>
        </p:txBody>
      </p:sp>
    </p:spTree>
    <p:extLst>
      <p:ext uri="{BB962C8B-B14F-4D97-AF65-F5344CB8AC3E}">
        <p14:creationId xmlns:p14="http://schemas.microsoft.com/office/powerpoint/2010/main" val="77938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5072596-A2D9-68E0-6508-3E89E8151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70" y="3795252"/>
            <a:ext cx="5756824" cy="2860671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EA424-A2B2-AF14-782E-D831AC602F5B}"/>
              </a:ext>
            </a:extLst>
          </p:cNvPr>
          <p:cNvSpPr txBox="1"/>
          <p:nvPr/>
        </p:nvSpPr>
        <p:spPr>
          <a:xfrm>
            <a:off x="9097353" y="4605063"/>
            <a:ext cx="2127057" cy="1254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smallest fish are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caught especially in the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Indonesian - Philippine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fisheries</a:t>
            </a:r>
          </a:p>
        </p:txBody>
      </p:sp>
      <p:pic>
        <p:nvPicPr>
          <p:cNvPr id="19" name="Picture 18" descr="Chart, histogram&#10;&#10;Description automatically generated">
            <a:extLst>
              <a:ext uri="{FF2B5EF4-FFF2-40B4-BE49-F238E27FC236}">
                <a16:creationId xmlns:a16="http://schemas.microsoft.com/office/drawing/2014/main" id="{B74A778B-DBCE-2FAE-C8DF-54AA29C8C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954" y="710241"/>
            <a:ext cx="4896464" cy="293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42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Catches</a:t>
            </a:r>
          </a:p>
        </p:txBody>
      </p:sp>
      <p:pic>
        <p:nvPicPr>
          <p:cNvPr id="3" name="Picture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1ACE6EB0-C59A-E42D-191C-20147845F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715" y="1234982"/>
            <a:ext cx="6816534" cy="54966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80D3F-4362-29CD-18F0-287565E1F487}"/>
              </a:ext>
            </a:extLst>
          </p:cNvPr>
          <p:cNvSpPr txBox="1"/>
          <p:nvPr/>
        </p:nvSpPr>
        <p:spPr>
          <a:xfrm>
            <a:off x="8995887" y="3200766"/>
            <a:ext cx="2826671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The vast majority of catches are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caught in the Equatorial regions</a:t>
            </a:r>
            <a:b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(3, 4, 7, and 8)</a:t>
            </a:r>
          </a:p>
        </p:txBody>
      </p:sp>
    </p:spTree>
    <p:extLst>
      <p:ext uri="{BB962C8B-B14F-4D97-AF65-F5344CB8AC3E}">
        <p14:creationId xmlns:p14="http://schemas.microsoft.com/office/powerpoint/2010/main" val="2835088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Spatial Distribution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E66A2FF-B310-F4F4-FA4D-D24796546799}"/>
              </a:ext>
            </a:extLst>
          </p:cNvPr>
          <p:cNvGrpSpPr/>
          <p:nvPr/>
        </p:nvGrpSpPr>
        <p:grpSpPr>
          <a:xfrm>
            <a:off x="417950" y="1945150"/>
            <a:ext cx="4535915" cy="3250370"/>
            <a:chOff x="417950" y="2039413"/>
            <a:chExt cx="4535915" cy="3250370"/>
          </a:xfrm>
        </p:grpSpPr>
        <p:pic>
          <p:nvPicPr>
            <p:cNvPr id="5" name="Picture 4" descr="Chart, map, scatter chart&#10;&#10;Description automatically generated">
              <a:extLst>
                <a:ext uri="{FF2B5EF4-FFF2-40B4-BE49-F238E27FC236}">
                  <a16:creationId xmlns:a16="http://schemas.microsoft.com/office/drawing/2014/main" id="{B6B98891-DCBB-2A08-257C-16D58DE52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50" y="2093696"/>
              <a:ext cx="4535915" cy="3196087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2260EB1-FD52-FE9A-93CC-FECAA58A2AAF}"/>
                </a:ext>
              </a:extLst>
            </p:cNvPr>
            <p:cNvSpPr txBox="1"/>
            <p:nvPr/>
          </p:nvSpPr>
          <p:spPr>
            <a:xfrm>
              <a:off x="739558" y="2039413"/>
              <a:ext cx="58541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b="1">
                  <a:latin typeface="Arial" panose="020B0604020202020204" pitchFamily="34" charset="0"/>
                  <a:cs typeface="Arial" panose="020B0604020202020204" pitchFamily="34" charset="0"/>
                </a:rPr>
                <a:t>Catches</a:t>
              </a:r>
            </a:p>
          </p:txBody>
        </p:sp>
      </p:grp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5AE84820-FB16-8DE0-7F93-7EE6E90FD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098" y="1339206"/>
            <a:ext cx="6720000" cy="4536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F6AE5C-C4E8-5A14-2993-8FF88E4ECAB3}"/>
              </a:ext>
            </a:extLst>
          </p:cNvPr>
          <p:cNvSpPr txBox="1"/>
          <p:nvPr/>
        </p:nvSpPr>
        <p:spPr>
          <a:xfrm>
            <a:off x="872587" y="5505874"/>
            <a:ext cx="3861378" cy="958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Catch and CPUE data indicate that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80% are in the Tropical regions, and around</a:t>
            </a:r>
          </a:p>
          <a:p>
            <a:pPr>
              <a:lnSpc>
                <a:spcPct val="120000"/>
              </a:lnSpc>
            </a:pPr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20% are in the Northern &amp; Southern regions</a:t>
            </a:r>
          </a:p>
        </p:txBody>
      </p:sp>
    </p:spTree>
    <p:extLst>
      <p:ext uri="{BB962C8B-B14F-4D97-AF65-F5344CB8AC3E}">
        <p14:creationId xmlns:p14="http://schemas.microsoft.com/office/powerpoint/2010/main" val="274064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Fit to Length Comps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199CD68-AB0B-1C2F-5A47-F2F280D124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9" y="1481542"/>
            <a:ext cx="1157287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63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Fit to Length Comps</a:t>
            </a:r>
          </a:p>
        </p:txBody>
      </p:sp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1199CD68-AB0B-1C2F-5A47-F2F280D1240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16959" y="1481542"/>
            <a:ext cx="11572875" cy="51435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9C7905-7986-A3E1-3BF1-C9297F872A89}"/>
              </a:ext>
            </a:extLst>
          </p:cNvPr>
          <p:cNvSpPr/>
          <p:nvPr/>
        </p:nvSpPr>
        <p:spPr>
          <a:xfrm>
            <a:off x="116959" y="1392865"/>
            <a:ext cx="2488018" cy="523217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202CF8-5E3D-0401-657F-C62E226B6E57}"/>
              </a:ext>
            </a:extLst>
          </p:cNvPr>
          <p:cNvSpPr/>
          <p:nvPr/>
        </p:nvSpPr>
        <p:spPr>
          <a:xfrm>
            <a:off x="7157774" y="1392865"/>
            <a:ext cx="2240226" cy="3881995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158B9C-002C-8267-974D-FB1F254E893B}"/>
              </a:ext>
            </a:extLst>
          </p:cNvPr>
          <p:cNvSpPr/>
          <p:nvPr/>
        </p:nvSpPr>
        <p:spPr>
          <a:xfrm>
            <a:off x="2604976" y="2760134"/>
            <a:ext cx="2260963" cy="12615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E90644E-280F-CA06-6AC6-1DC830005AA0}"/>
              </a:ext>
            </a:extLst>
          </p:cNvPr>
          <p:cNvSpPr/>
          <p:nvPr/>
        </p:nvSpPr>
        <p:spPr>
          <a:xfrm>
            <a:off x="2604976" y="5274860"/>
            <a:ext cx="2260963" cy="1261534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D401AF5-2FD1-7439-E638-3ED9E710D0F9}"/>
              </a:ext>
            </a:extLst>
          </p:cNvPr>
          <p:cNvSpPr/>
          <p:nvPr/>
        </p:nvSpPr>
        <p:spPr>
          <a:xfrm>
            <a:off x="4865939" y="5274860"/>
            <a:ext cx="2260963" cy="13501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E38A0-8460-1058-F006-2EC258D30FD6}"/>
              </a:ext>
            </a:extLst>
          </p:cNvPr>
          <p:cNvSpPr/>
          <p:nvPr/>
        </p:nvSpPr>
        <p:spPr>
          <a:xfrm>
            <a:off x="4917548" y="1392865"/>
            <a:ext cx="2240226" cy="2628803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A69015-0ED9-B08E-BAF5-49FFFFD72DFE}"/>
              </a:ext>
            </a:extLst>
          </p:cNvPr>
          <p:cNvSpPr/>
          <p:nvPr/>
        </p:nvSpPr>
        <p:spPr>
          <a:xfrm>
            <a:off x="9464861" y="4010957"/>
            <a:ext cx="2260963" cy="13501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1C4391-FB58-7271-D1FB-C06C7CB43D27}"/>
              </a:ext>
            </a:extLst>
          </p:cNvPr>
          <p:cNvSpPr/>
          <p:nvPr/>
        </p:nvSpPr>
        <p:spPr>
          <a:xfrm>
            <a:off x="9464861" y="1409952"/>
            <a:ext cx="2260963" cy="135018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1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425A96C-2CEA-1192-B9F9-DB211820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55" y="633348"/>
            <a:ext cx="8839783" cy="541939"/>
          </a:xfrm>
        </p:spPr>
        <p:txBody>
          <a:bodyPr/>
          <a:lstStyle/>
          <a:p>
            <a:r>
              <a:rPr lang="en-AU" b="1" cap="none"/>
              <a:t>Fit to CPUE</a:t>
            </a:r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A366D19F-C835-4BB5-F423-3D2E9DA42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1192" y="1238867"/>
            <a:ext cx="5314335" cy="531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9215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3.1.2927"/>
  <p:tag name="SLIDO_PRESENTATION_ID" val="00000000-0000-0000-0000-000000000000"/>
  <p:tag name="SLIDO_EVENT_UUID" val="0d973453-9446-4972-8434-9277b567bd98"/>
  <p:tag name="SLIDO_EVENT_SECTION_UUID" val="1e4a65c7-bd37-4bd1-9e47-29802ade1670"/>
</p:tagLst>
</file>

<file path=ppt/theme/theme1.xml><?xml version="1.0" encoding="utf-8"?>
<a:theme xmlns:a="http://schemas.openxmlformats.org/drawingml/2006/main" name="SPC 2018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cific Community Presentation-2018" id="{C26FFF6D-B7EA-7E46-916E-DF9CCBDB6BF6}" vid="{D80715EB-9921-7740-B974-77B3F223813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Image" ma:contentTypeID="0x0101009148F5A04DDD49CBA7127AADA5FB792B00AADE34325A8B49CDA8BB4DB53328F214006A765002D452E24C8161B399DF4F27FF" ma:contentTypeVersion="1" ma:contentTypeDescription="Upload an image." ma:contentTypeScope="" ma:versionID="6e7009a4ad8991cd36ace639d9bcf2b8">
  <xsd:schema xmlns:xsd="http://www.w3.org/2001/XMLSchema" xmlns:xs="http://www.w3.org/2001/XMLSchema" xmlns:p="http://schemas.microsoft.com/office/2006/metadata/properties" xmlns:ns1="http://schemas.microsoft.com/sharepoint/v3" xmlns:ns2="A1466F99-592D-4FBE-9C5A-71C070495048" xmlns:ns3="http://schemas.microsoft.com/sharepoint/v3/fields" targetNamespace="http://schemas.microsoft.com/office/2006/metadata/properties" ma:root="true" ma:fieldsID="710a743070e8514070b5db36cb601e64" ns1:_="" ns2:_="" ns3:_="">
    <xsd:import namespace="http://schemas.microsoft.com/sharepoint/v3"/>
    <xsd:import namespace="A1466F99-592D-4FBE-9C5A-71C070495048"/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1:FileRef" minOccurs="0"/>
                <xsd:element ref="ns1:File_x0020_Type" minOccurs="0"/>
                <xsd:element ref="ns1:HTML_x0020_File_x0020_Type" minOccurs="0"/>
                <xsd:element ref="ns1:FSObjType" minOccurs="0"/>
                <xsd:element ref="ns2:ThumbnailExists" minOccurs="0"/>
                <xsd:element ref="ns2:PreviewExists" minOccurs="0"/>
                <xsd:element ref="ns2:ImageWidth" minOccurs="0"/>
                <xsd:element ref="ns2:ImageHeight" minOccurs="0"/>
                <xsd:element ref="ns2:ImageCreateDate" minOccurs="0"/>
                <xsd:element ref="ns3:wic_System_Copyright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FileRef" ma:index="8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_x0020_Type" ma:index="9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10" nillable="true" ma:displayName="HTML File Type" ma:hidden="true" ma:internalName="HTML_x0020_File_x0020_Type" ma:readOnly="true">
      <xsd:simpleType>
        <xsd:restriction base="dms:Text"/>
      </xsd:simpleType>
    </xsd:element>
    <xsd:element name="FSObjType" ma:index="11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PublishingStartDate" ma:index="27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28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6F99-592D-4FBE-9C5A-71C070495048" elementFormDefault="qualified">
    <xsd:import namespace="http://schemas.microsoft.com/office/2006/documentManagement/types"/>
    <xsd:import namespace="http://schemas.microsoft.com/office/infopath/2007/PartnerControls"/>
    <xsd:element name="ThumbnailExists" ma:index="18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19" nillable="true" ma:displayName="Preview Exists" ma:default="FALSE" ma:hidden="true" ma:internalName="PreviewExists" ma:readOnly="true">
      <xsd:simpleType>
        <xsd:restriction base="dms:Boolean"/>
      </xsd:simpleType>
    </xsd:element>
    <xsd:element name="ImageWidth" ma:index="20" nillable="true" ma:displayName="Width" ma:internalName="ImageWidth" ma:readOnly="true">
      <xsd:simpleType>
        <xsd:restriction base="dms:Unknown"/>
      </xsd:simpleType>
    </xsd:element>
    <xsd:element name="ImageHeight" ma:index="22" nillable="true" ma:displayName="Height" ma:internalName="ImageHeight" ma:readOnly="true">
      <xsd:simpleType>
        <xsd:restriction base="dms:Unknown"/>
      </xsd:simpleType>
    </xsd:element>
    <xsd:element name="ImageCreateDate" ma:index="25" nillable="true" ma:displayName="Date Picture Taken" ma:format="DateTime" ma:hidden="true" ma:internalName="ImageCreate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wic_System_Copyright" ma:index="26" nillable="true" ma:displayName="Copyright" ma:internalName="wic_System_Copyright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24" ma:displayName="Author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 ma:index="23" ma:displayName="Comments"/>
        <xsd:element name="keywords" minOccurs="0" maxOccurs="1" type="xsd:string" ma:index="1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FDAC1897-61B3-4621-B0E2-FA327AD0B3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466F99-592D-4FBE-9C5A-71C070495048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603638-19FA-4B2F-AE24-F3EF444F5FBE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Pacific Community Presentation-2018</Template>
  <TotalTime>44526</TotalTime>
  <Words>289</Words>
  <Application>Microsoft Office PowerPoint</Application>
  <PresentationFormat>Widescreen</PresentationFormat>
  <Paragraphs>82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Gill Sans MT</vt:lpstr>
      <vt:lpstr>SPC 2018</vt:lpstr>
      <vt:lpstr>PowerPoint Presentation</vt:lpstr>
      <vt:lpstr>Model</vt:lpstr>
      <vt:lpstr>New Features</vt:lpstr>
      <vt:lpstr>Catches</vt:lpstr>
      <vt:lpstr>Catches</vt:lpstr>
      <vt:lpstr>Spatial Distribution</vt:lpstr>
      <vt:lpstr>Fit to Length Comps</vt:lpstr>
      <vt:lpstr>Fit to Length Comps</vt:lpstr>
      <vt:lpstr>Fit to CPUE</vt:lpstr>
      <vt:lpstr>Biomass</vt:lpstr>
      <vt:lpstr>Fishing Mortality</vt:lpstr>
      <vt:lpstr>Recruitment</vt:lpstr>
      <vt:lpstr>Likelihood Profile</vt:lpstr>
      <vt:lpstr>Retrospectives</vt:lpstr>
      <vt:lpstr>Uncertainty Grid</vt:lpstr>
      <vt:lpstr>Stock Status</vt:lpstr>
    </vt:vector>
  </TitlesOfParts>
  <Company>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Text</dc:title>
  <dc:creator>arnim@spc.int</dc:creator>
  <cp:lastModifiedBy>Arni Magnusson</cp:lastModifiedBy>
  <cp:revision>485</cp:revision>
  <dcterms:created xsi:type="dcterms:W3CDTF">2018-04-04T03:45:58Z</dcterms:created>
  <dcterms:modified xsi:type="dcterms:W3CDTF">2023-04-24T22:02:20Z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c_System_Copyright">
    <vt:lpwstr/>
  </property>
  <property fmtid="{D5CDD505-2E9C-101B-9397-08002B2CF9AE}" pid="3" name="SlidoAppVersion">
    <vt:lpwstr>1.3.1.2927</vt:lpwstr>
  </property>
</Properties>
</file>