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3"/>
  </p:sldMasterIdLst>
  <p:notesMasterIdLst>
    <p:notesMasterId r:id="rId14"/>
  </p:notesMasterIdLst>
  <p:handoutMasterIdLst>
    <p:handoutMasterId r:id="rId15"/>
  </p:handoutMasterIdLst>
  <p:sldIdLst>
    <p:sldId id="564" r:id="rId4"/>
    <p:sldId id="566" r:id="rId5"/>
    <p:sldId id="569" r:id="rId6"/>
    <p:sldId id="571" r:id="rId7"/>
    <p:sldId id="570" r:id="rId8"/>
    <p:sldId id="572" r:id="rId9"/>
    <p:sldId id="573" r:id="rId10"/>
    <p:sldId id="574" r:id="rId11"/>
    <p:sldId id="575" r:id="rId12"/>
    <p:sldId id="576" r:id="rId13"/>
  </p:sldIdLst>
  <p:sldSz cx="12192000" cy="6858000"/>
  <p:notesSz cx="6858000" cy="9144000"/>
  <p:custDataLst>
    <p:tags r:id="rId16"/>
  </p:custDataLst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D76031"/>
    <a:srgbClr val="457F54"/>
    <a:srgbClr val="C9CF7F"/>
    <a:srgbClr val="4A66AC"/>
    <a:srgbClr val="D620C9"/>
    <a:srgbClr val="07EF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3907" autoAdjust="0"/>
  </p:normalViewPr>
  <p:slideViewPr>
    <p:cSldViewPr snapToGrid="0" snapToObjects="1">
      <p:cViewPr varScale="1">
        <p:scale>
          <a:sx n="65" d="100"/>
          <a:sy n="65" d="100"/>
        </p:scale>
        <p:origin x="576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A8BE291-1A2A-403B-8665-C7AD7547BA3E}" type="datetimeFigureOut">
              <a:rPr lang="en-US"/>
              <a:pPr>
                <a:defRPr/>
              </a:pPr>
              <a:t>25-Apr-23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F816E59-1CE6-418E-A654-5A889CCE7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420B4C3-D573-422C-A6DC-6EAB41E78117}" type="datetimeFigureOut">
              <a:rPr lang="en-US"/>
              <a:pPr>
                <a:defRPr/>
              </a:pPr>
              <a:t>25-Apr-23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79BEA1-0F21-40C4-A7DA-A441552595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888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828" y="2000487"/>
            <a:ext cx="8637073" cy="2541431"/>
          </a:xfrm>
        </p:spPr>
        <p:txBody>
          <a:bodyPr bIns="0" anchor="b"/>
          <a:lstStyle>
            <a:lvl1pPr algn="l">
              <a:defRPr sz="60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827" y="4965875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908801" y="1528763"/>
            <a:ext cx="3500439" cy="3095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3AFA8-0E69-4147-9ACE-ED6E4D75D48C}" type="datetimeFigureOut">
              <a:rPr lang="en-US"/>
              <a:pPr>
                <a:defRPr/>
              </a:pPr>
              <a:t>25-Apr-23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0064" y="1527177"/>
            <a:ext cx="4973637" cy="3095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163" y="1997075"/>
            <a:ext cx="811212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6FA59-649A-4746-A7E5-45345D6DE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800" y="1528219"/>
            <a:ext cx="9603275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3800" y="2739432"/>
            <a:ext cx="9603275" cy="34506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12739" y="798515"/>
            <a:ext cx="811212" cy="504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B9D86-E664-4CEE-82A5-EF991F3A5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0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2254" y="1521082"/>
            <a:ext cx="1615743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3769" y="1521082"/>
            <a:ext cx="755126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511176" y="1520825"/>
            <a:ext cx="811213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B197D-0A1A-4400-8C33-CDCC0A5AB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2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2189" y="1763111"/>
            <a:ext cx="9603275" cy="1049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189" y="2974324"/>
            <a:ext cx="9603275" cy="3450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61951" y="1008065"/>
            <a:ext cx="811213" cy="504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A68DA-517A-482F-873D-8B190D2DA3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5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773237" y="4014788"/>
            <a:ext cx="86296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021" y="1965855"/>
            <a:ext cx="8643155" cy="1887950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3022" y="4015922"/>
            <a:ext cx="8630447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8514" y="1008065"/>
            <a:ext cx="811212" cy="504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637F1-5D58-4D36-8CDC-6C1E3B0CE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1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827" y="131661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7940" y="2522609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380" y="2529072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20676" y="1311275"/>
            <a:ext cx="811213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0CB10-EA2A-4931-B236-BD9644B0E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9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579" y="1508839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4579" y="27242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4579" y="3528947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749" y="27276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749" y="3526169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338140" y="1008065"/>
            <a:ext cx="809625" cy="504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5D6C6-6B20-431B-B494-9FB67A1DF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6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2189" y="1528219"/>
            <a:ext cx="9603275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19089" y="1017590"/>
            <a:ext cx="809625" cy="5032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213BE-7E50-4C55-91EA-9CC4A04DC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5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79426" y="1008065"/>
            <a:ext cx="811213" cy="504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1487D-1315-4190-ABA2-AA7ED515A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669" y="1512040"/>
            <a:ext cx="3273099" cy="2247117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2712" y="1512039"/>
            <a:ext cx="6012471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670" y="3918558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28614" y="1000125"/>
            <a:ext cx="811212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BE0CE-7DBC-468D-AFAF-8179DF8BEC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5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1599" y="1356380"/>
            <a:ext cx="5532328" cy="18305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6532" y="1371346"/>
            <a:ext cx="3425600" cy="4629734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0723" y="3372859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1757364" y="5681665"/>
            <a:ext cx="5527675" cy="319087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B519CC4-939E-4B94-96E6-ECE561FF8754}" type="datetimeFigureOut">
              <a:rPr lang="en-US"/>
              <a:pPr>
                <a:defRPr/>
              </a:pPr>
              <a:t>25-Apr-23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90575" y="1009650"/>
            <a:ext cx="811213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F4BD3-4D83-425A-A89C-D6E0DA5B1A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6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0977" y="1554163"/>
            <a:ext cx="9604375" cy="1047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50977" y="2763840"/>
            <a:ext cx="9604375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914" y="330200"/>
            <a:ext cx="3500437" cy="309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F31A09F-EFAB-4CAA-B90D-D34043F69D4E}" type="datetimeFigureOut">
              <a:rPr lang="en-US"/>
              <a:pPr>
                <a:defRPr/>
              </a:pPr>
              <a:t>25-Apr-23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0975" y="328613"/>
            <a:ext cx="5938839" cy="309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426" y="798515"/>
            <a:ext cx="811213" cy="5048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80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3D326EC1-7D36-47A3-BAAB-E20838CD8F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7750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 cap="all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charset="0"/>
        </a:defRPr>
      </a:lvl9pPr>
    </p:titleStyle>
    <p:bodyStyle>
      <a:lvl1pPr marL="228600" indent="-228600" algn="l" rtl="0" eaLnBrk="1" fontAlgn="base" hangingPunct="1">
        <a:lnSpc>
          <a:spcPct val="120000"/>
        </a:lnSpc>
        <a:spcBef>
          <a:spcPts val="1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6858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C3621B2-3F77-80DF-2CF5-E6B74342C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42" y="1668526"/>
            <a:ext cx="10098468" cy="977621"/>
          </a:xfrm>
        </p:spPr>
        <p:txBody>
          <a:bodyPr>
            <a:noAutofit/>
          </a:bodyPr>
          <a:lstStyle/>
          <a:p>
            <a:r>
              <a:rPr lang="en-AU" sz="3200" b="1" cap="none"/>
              <a:t>Growth, Natural Mortality, and Maturity of Yellowfin Tuna</a:t>
            </a:r>
            <a:endParaRPr lang="en-AU" sz="3200" b="1" cap="non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085A8F-C396-6C16-96CD-7A95E53BE8C2}"/>
              </a:ext>
            </a:extLst>
          </p:cNvPr>
          <p:cNvSpPr txBox="1"/>
          <p:nvPr/>
        </p:nvSpPr>
        <p:spPr>
          <a:xfrm>
            <a:off x="1081430" y="305348"/>
            <a:ext cx="3593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2023 SPC Pre-assessment Workshop</a:t>
            </a:r>
          </a:p>
          <a:p>
            <a:r>
              <a:rPr lang="en-AU" dirty="0"/>
              <a:t>25-28</a:t>
            </a:r>
            <a:r>
              <a:rPr lang="en-AU" baseline="30000" dirty="0"/>
              <a:t>th</a:t>
            </a:r>
            <a:r>
              <a:rPr lang="en-AU" dirty="0"/>
              <a:t> April </a:t>
            </a:r>
          </a:p>
        </p:txBody>
      </p:sp>
      <p:pic>
        <p:nvPicPr>
          <p:cNvPr id="4" name="Picture 3" descr="A close-up of a fish&#10;&#10;Description automatically generated">
            <a:extLst>
              <a:ext uri="{FF2B5EF4-FFF2-40B4-BE49-F238E27FC236}">
                <a16:creationId xmlns:a16="http://schemas.microsoft.com/office/drawing/2014/main" id="{D072BB34-C167-0C35-4018-7604D4EEA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309" y="3429000"/>
            <a:ext cx="4899664" cy="24498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A07F69-8DB4-C47B-99FA-1CEE07160F9F}"/>
              </a:ext>
            </a:extLst>
          </p:cNvPr>
          <p:cNvSpPr txBox="1"/>
          <p:nvPr/>
        </p:nvSpPr>
        <p:spPr>
          <a:xfrm>
            <a:off x="1088991" y="2859519"/>
            <a:ext cx="2424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>
                <a:latin typeface="Calibri" panose="020F0502020204030204" pitchFamily="34" charset="0"/>
              </a:rPr>
              <a:t>P12  –  Arni Magnusson</a:t>
            </a:r>
            <a:endParaRPr lang="en-AU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515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D2B27-AF11-37D9-DA3C-373AC2972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462" y="2197947"/>
            <a:ext cx="10011921" cy="3937382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-US"/>
              <a:t>The YFT 2020 assessment used a new feature in MFCL, converting maturity-at-length</a:t>
            </a:r>
            <a:br>
              <a:rPr lang="en-US"/>
            </a:br>
            <a:r>
              <a:rPr lang="en-US"/>
              <a:t>to maturity-at-age within the model, rather than externally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2400"/>
              </a:spcAft>
              <a:buNone/>
            </a:pPr>
            <a:r>
              <a:rPr lang="en-US"/>
              <a:t>The Review Panel noted that the YFT 2020 assessment used an updated vector of</a:t>
            </a:r>
            <a:br>
              <a:rPr lang="en-US"/>
            </a:br>
            <a:r>
              <a:rPr lang="en-US"/>
              <a:t>sex-ratio-at-length for the WCPO, differing substantially from the 2017 assessment</a:t>
            </a:r>
          </a:p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US"/>
              <a:t>The Review Panel also noted that future assessments of YFT and ideally other</a:t>
            </a:r>
            <a:br>
              <a:rPr lang="en-US"/>
            </a:br>
            <a:r>
              <a:rPr lang="en-US"/>
              <a:t>species should provide consistent output on how changes in assumptions (e.g., M)</a:t>
            </a:r>
            <a:br>
              <a:rPr lang="en-US"/>
            </a:br>
            <a:r>
              <a:rPr lang="en-US"/>
              <a:t>affect sex ratios and reproductive output (and vice versa)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Reproductive Potential</a:t>
            </a:r>
          </a:p>
        </p:txBody>
      </p:sp>
    </p:spTree>
    <p:extLst>
      <p:ext uri="{BB962C8B-B14F-4D97-AF65-F5344CB8AC3E}">
        <p14:creationId xmlns:p14="http://schemas.microsoft.com/office/powerpoint/2010/main" val="302275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B753-F6AF-BBA0-8F57-CC0C08DA5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462" y="2197947"/>
            <a:ext cx="10011921" cy="3937382"/>
          </a:xfrm>
        </p:spPr>
        <p:txBody>
          <a:bodyPr/>
          <a:lstStyle/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AU"/>
              <a:t>The YFT 2020 assessment used three approaches to estimate growth:</a:t>
            </a:r>
          </a:p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AU"/>
              <a:t>    1.	Modal - estimate von Bertalanffy growth curve using size composition data only</a:t>
            </a:r>
          </a:p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AU"/>
              <a:t>    2.	CondAge - estimate von Bertalanffy curve using otoliths and all other data in</a:t>
            </a:r>
            <a:br>
              <a:rPr lang="en-AU"/>
            </a:br>
            <a:r>
              <a:rPr lang="en-AU"/>
              <a:t>	the assessment model</a:t>
            </a:r>
          </a:p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AU"/>
              <a:t>    3.	Otolith - fixed Richards growth curve is input into the stock assessment model,</a:t>
            </a:r>
            <a:br>
              <a:rPr lang="en-AU"/>
            </a:br>
            <a:r>
              <a:rPr lang="en-AU"/>
              <a:t>	after being externally estimated</a:t>
            </a:r>
          </a:p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AU"/>
              <a:t>The Peer Review panel recommends estimating the growth curve internally</a:t>
            </a:r>
          </a:p>
        </p:txBody>
      </p:sp>
    </p:spTree>
    <p:extLst>
      <p:ext uri="{BB962C8B-B14F-4D97-AF65-F5344CB8AC3E}">
        <p14:creationId xmlns:p14="http://schemas.microsoft.com/office/powerpoint/2010/main" val="154652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B753-F6AF-BBA0-8F57-CC0C08DA5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462" y="2197947"/>
            <a:ext cx="10011921" cy="3937382"/>
          </a:xfrm>
        </p:spPr>
        <p:txBody>
          <a:bodyPr/>
          <a:lstStyle/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AU"/>
              <a:t>MULTIFAN-CL supports von Bertalanffy and Richards growth curves</a:t>
            </a:r>
          </a:p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AU"/>
              <a:t>Internal estimation of a Richards growth curve was explored during the Peer Review,</a:t>
            </a:r>
            <a:br>
              <a:rPr lang="en-AU"/>
            </a:br>
            <a:r>
              <a:rPr lang="en-AU"/>
              <a:t>but the initial results were subject to some estimation problems</a:t>
            </a:r>
          </a:p>
        </p:txBody>
      </p:sp>
    </p:spTree>
    <p:extLst>
      <p:ext uri="{BB962C8B-B14F-4D97-AF65-F5344CB8AC3E}">
        <p14:creationId xmlns:p14="http://schemas.microsoft.com/office/powerpoint/2010/main" val="111695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Growth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515267B6-B24B-F957-06D7-6ED880436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292" y="1385869"/>
            <a:ext cx="5278266" cy="527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31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Natural Mortality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B753-F6AF-BBA0-8F57-CC0C08DA5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462" y="2197947"/>
            <a:ext cx="10011921" cy="3937382"/>
          </a:xfrm>
        </p:spPr>
        <p:txBody>
          <a:bodyPr/>
          <a:lstStyle/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AU"/>
              <a:t>The YFT 2020 assessment used a three-phase natural mortality curve</a:t>
            </a:r>
            <a:br>
              <a:rPr lang="en-AU"/>
            </a:br>
            <a:r>
              <a:rPr lang="en-US"/>
              <a:t>to account for the higher mortality of females at older ages</a:t>
            </a:r>
            <a:endParaRPr lang="en-AU"/>
          </a:p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US"/>
              <a:t>M-at-age was calculated using an approach applied to other tunas in</a:t>
            </a:r>
            <a:br>
              <a:rPr lang="en-US"/>
            </a:br>
            <a:r>
              <a:rPr lang="en-US"/>
              <a:t>the WCPO and EPO</a:t>
            </a:r>
            <a:endParaRPr lang="en-AU"/>
          </a:p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US"/>
              <a:t>The generally increasing proportion of males observed in the catch with</a:t>
            </a:r>
            <a:br>
              <a:rPr lang="en-US"/>
            </a:br>
            <a:r>
              <a:rPr lang="en-US"/>
              <a:t>increasing size is assumed to be due to an increase in the natural mortality</a:t>
            </a:r>
            <a:br>
              <a:rPr lang="en-US"/>
            </a:br>
            <a:r>
              <a:rPr lang="en-US"/>
              <a:t>of females at larger sizes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061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ACE247-1658-14D1-7F3D-A161EE568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516" y="1445564"/>
            <a:ext cx="4779088" cy="47790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Natural Mortality</a:t>
            </a:r>
          </a:p>
        </p:txBody>
      </p:sp>
    </p:spTree>
    <p:extLst>
      <p:ext uri="{BB962C8B-B14F-4D97-AF65-F5344CB8AC3E}">
        <p14:creationId xmlns:p14="http://schemas.microsoft.com/office/powerpoint/2010/main" val="333538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Natural Mortality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B753-F6AF-BBA0-8F57-CC0C08DA5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462" y="2197947"/>
            <a:ext cx="10011921" cy="3937382"/>
          </a:xfrm>
        </p:spPr>
        <p:txBody>
          <a:bodyPr/>
          <a:lstStyle/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US"/>
              <a:t>The growth curve and sex-ratio-at-length vector are key inputs for calculating M-at-age</a:t>
            </a:r>
          </a:p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US"/>
              <a:t>The Review Panel endorsed the general approach for estimating M-at-age</a:t>
            </a:r>
          </a:p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US"/>
              <a:t>The Review Panel recommends continuing the current approach with the base M set</a:t>
            </a:r>
            <a:br>
              <a:rPr lang="en-US"/>
            </a:br>
            <a:r>
              <a:rPr lang="en-US"/>
              <a:t>to 0.2 but including alternative values for base M in the uncertainty grid</a:t>
            </a:r>
          </a:p>
        </p:txBody>
      </p:sp>
    </p:spTree>
    <p:extLst>
      <p:ext uri="{BB962C8B-B14F-4D97-AF65-F5344CB8AC3E}">
        <p14:creationId xmlns:p14="http://schemas.microsoft.com/office/powerpoint/2010/main" val="179377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Reproductive 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B753-F6AF-BBA0-8F57-CC0C08DA5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462" y="2197947"/>
            <a:ext cx="10011921" cy="3937382"/>
          </a:xfrm>
        </p:spPr>
        <p:txBody>
          <a:bodyPr/>
          <a:lstStyle/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US"/>
              <a:t>Reproductive potential is calculated as the product of three length-based processes:</a:t>
            </a:r>
          </a:p>
          <a:p>
            <a:pPr marL="0" indent="0" defTabSz="541338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    1.	Proportion of females at length</a:t>
            </a:r>
          </a:p>
          <a:p>
            <a:pPr marL="0" indent="0" defTabSz="541338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    2.	Maturity at length (of females)</a:t>
            </a:r>
          </a:p>
          <a:p>
            <a:pPr marL="0" indent="0" defTabSz="541338">
              <a:spcBef>
                <a:spcPts val="0"/>
              </a:spcBef>
              <a:spcAft>
                <a:spcPts val="1200"/>
              </a:spcAft>
              <a:buNone/>
            </a:pPr>
            <a:r>
              <a:rPr lang="en-US"/>
              <a:t>    3.	Fecundity at length (of mature females)</a:t>
            </a:r>
          </a:p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US"/>
              <a:t>Sex ratio at length is calculated from Regional Observer Program data in SPC holdings</a:t>
            </a:r>
          </a:p>
          <a:p>
            <a:pPr marL="0" indent="0" defTabSz="541338">
              <a:spcBef>
                <a:spcPts val="0"/>
              </a:spcBef>
              <a:spcAft>
                <a:spcPts val="2400"/>
              </a:spcAft>
              <a:buNone/>
            </a:pPr>
            <a:r>
              <a:rPr lang="en-US"/>
              <a:t>Maturity and fecundity are calculated as functions of length, using coefficients (Itano 2000)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31ABD347-CDCD-A971-89D0-611BB1D16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7703" y="5969020"/>
            <a:ext cx="1953240" cy="351144"/>
          </a:xfrm>
          <a:prstGeom prst="rect">
            <a:avLst/>
          </a:prstGeom>
        </p:spPr>
      </p:pic>
      <p:pic>
        <p:nvPicPr>
          <p:cNvPr id="5" name="Picture 4" descr="A picture containing text, watch, clock, gauge&#10;&#10;Description automatically generated">
            <a:extLst>
              <a:ext uri="{FF2B5EF4-FFF2-40B4-BE49-F238E27FC236}">
                <a16:creationId xmlns:a16="http://schemas.microsoft.com/office/drawing/2014/main" id="{80773F03-F19B-2419-4B11-50F0DD157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961" y="5819291"/>
            <a:ext cx="2648565" cy="50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324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Reproductive Potential</a:t>
            </a:r>
          </a:p>
        </p:txBody>
      </p:sp>
      <p:pic>
        <p:nvPicPr>
          <p:cNvPr id="6" name="Picture 5" descr="Chart, line chart&#10;&#10;Description automatically generated">
            <a:extLst>
              <a:ext uri="{FF2B5EF4-FFF2-40B4-BE49-F238E27FC236}">
                <a16:creationId xmlns:a16="http://schemas.microsoft.com/office/drawing/2014/main" id="{7D5E82F2-826D-1A12-4837-E93CCF0D9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443" y="1284196"/>
            <a:ext cx="5405284" cy="54052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F8BD06-06F6-79D2-EC36-D7A35351000A}"/>
              </a:ext>
            </a:extLst>
          </p:cNvPr>
          <p:cNvSpPr txBox="1"/>
          <p:nvPr/>
        </p:nvSpPr>
        <p:spPr>
          <a:xfrm>
            <a:off x="7243723" y="3194047"/>
            <a:ext cx="3905556" cy="13939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/>
              <a:t>The YFT 2020 assessment used a</a:t>
            </a:r>
          </a:p>
          <a:p>
            <a:pPr>
              <a:lnSpc>
                <a:spcPct val="120000"/>
              </a:lnSpc>
            </a:pPr>
            <a:r>
              <a:rPr lang="en-US"/>
              <a:t>new feature in MFCL, converting</a:t>
            </a:r>
          </a:p>
          <a:p>
            <a:pPr>
              <a:lnSpc>
                <a:spcPct val="120000"/>
              </a:lnSpc>
            </a:pPr>
            <a:r>
              <a:rPr lang="en-US"/>
              <a:t>maturity-at-length to maturity-at-age</a:t>
            </a:r>
          </a:p>
          <a:p>
            <a:pPr>
              <a:lnSpc>
                <a:spcPct val="120000"/>
              </a:lnSpc>
            </a:pPr>
            <a:r>
              <a:rPr lang="en-US"/>
              <a:t>within the model, rather than externally</a:t>
            </a:r>
          </a:p>
        </p:txBody>
      </p:sp>
    </p:spTree>
    <p:extLst>
      <p:ext uri="{BB962C8B-B14F-4D97-AF65-F5344CB8AC3E}">
        <p14:creationId xmlns:p14="http://schemas.microsoft.com/office/powerpoint/2010/main" val="35144116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3.1.2927"/>
  <p:tag name="SLIDO_PRESENTATION_ID" val="00000000-0000-0000-0000-000000000000"/>
  <p:tag name="SLIDO_EVENT_UUID" val="0d973453-9446-4972-8434-9277b567bd98"/>
  <p:tag name="SLIDO_EVENT_SECTION_UUID" val="1e4a65c7-bd37-4bd1-9e47-29802ade1670"/>
</p:tagLst>
</file>

<file path=ppt/theme/theme1.xml><?xml version="1.0" encoding="utf-8"?>
<a:theme xmlns:a="http://schemas.openxmlformats.org/drawingml/2006/main" name="SPC 2018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cific Community Presentation-2018" id="{C26FFF6D-B7EA-7E46-916E-DF9CCBDB6BF6}" vid="{D80715EB-9921-7740-B974-77B3F22381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Image" ma:contentTypeID="0x0101009148F5A04DDD49CBA7127AADA5FB792B00AADE34325A8B49CDA8BB4DB53328F214006A765002D452E24C8161B399DF4F27FF" ma:contentTypeVersion="1" ma:contentTypeDescription="Upload an image." ma:contentTypeScope="" ma:versionID="6e7009a4ad8991cd36ace639d9bcf2b8">
  <xsd:schema xmlns:xsd="http://www.w3.org/2001/XMLSchema" xmlns:xs="http://www.w3.org/2001/XMLSchema" xmlns:p="http://schemas.microsoft.com/office/2006/metadata/properties" xmlns:ns1="http://schemas.microsoft.com/sharepoint/v3" xmlns:ns2="A1466F99-592D-4FBE-9C5A-71C070495048" xmlns:ns3="http://schemas.microsoft.com/sharepoint/v3/fields" targetNamespace="http://schemas.microsoft.com/office/2006/metadata/properties" ma:root="true" ma:fieldsID="710a743070e8514070b5db36cb601e64" ns1:_="" ns2:_="" ns3:_="">
    <xsd:import namespace="http://schemas.microsoft.com/sharepoint/v3"/>
    <xsd:import namespace="A1466F99-592D-4FBE-9C5A-71C070495048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FileRef" minOccurs="0"/>
                <xsd:element ref="ns1:File_x0020_Type" minOccurs="0"/>
                <xsd:element ref="ns1:HTML_x0020_File_x0020_Type" minOccurs="0"/>
                <xsd:element ref="ns1:FSObjType" minOccurs="0"/>
                <xsd:element ref="ns2:ThumbnailExists" minOccurs="0"/>
                <xsd:element ref="ns2:PreviewExists" minOccurs="0"/>
                <xsd:element ref="ns2:ImageWidth" minOccurs="0"/>
                <xsd:element ref="ns2:ImageHeight" minOccurs="0"/>
                <xsd:element ref="ns2:ImageCreateDate" minOccurs="0"/>
                <xsd:element ref="ns3:wic_System_Copyright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FileRef" ma:index="8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_x0020_Type" ma:index="9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10" nillable="true" ma:displayName="HTML File Type" ma:hidden="true" ma:internalName="HTML_x0020_File_x0020_Type" ma:readOnly="true">
      <xsd:simpleType>
        <xsd:restriction base="dms:Text"/>
      </xsd:simpleType>
    </xsd:element>
    <xsd:element name="FSObjType" ma:index="11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PublishingStartDate" ma:index="27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28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6F99-592D-4FBE-9C5A-71C070495048" elementFormDefault="qualified">
    <xsd:import namespace="http://schemas.microsoft.com/office/2006/documentManagement/types"/>
    <xsd:import namespace="http://schemas.microsoft.com/office/infopath/2007/PartnerControls"/>
    <xsd:element name="ThumbnailExists" ma:index="18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19" nillable="true" ma:displayName="Preview Exists" ma:default="FALSE" ma:hidden="true" ma:internalName="PreviewExists" ma:readOnly="true">
      <xsd:simpleType>
        <xsd:restriction base="dms:Boolean"/>
      </xsd:simpleType>
    </xsd:element>
    <xsd:element name="ImageWidth" ma:index="20" nillable="true" ma:displayName="Width" ma:internalName="ImageWidth" ma:readOnly="true">
      <xsd:simpleType>
        <xsd:restriction base="dms:Unknown"/>
      </xsd:simpleType>
    </xsd:element>
    <xsd:element name="ImageHeight" ma:index="22" nillable="true" ma:displayName="Height" ma:internalName="ImageHeight" ma:readOnly="true">
      <xsd:simpleType>
        <xsd:restriction base="dms:Unknown"/>
      </xsd:simpleType>
    </xsd:element>
    <xsd:element name="ImageCreateDate" ma:index="25" nillable="true" ma:displayName="Date Picture Taken" ma:format="DateTime" ma:hidden="true" ma:internalName="ImageCreat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wic_System_Copyright" ma:index="26" nillable="true" ma:displayName="Copyright" ma:internalName="wic_System_Copyrigh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4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23" ma:displayName="Comments"/>
        <xsd:element name="keywords" minOccurs="0" maxOccurs="1" type="xsd:string" ma:index="1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603638-19FA-4B2F-AE24-F3EF444F5FBE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FDAC1897-61B3-4621-B0E2-FA327AD0B3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1466F99-592D-4FBE-9C5A-71C070495048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Pacific Community Presentation-2018</Template>
  <TotalTime>44645</TotalTime>
  <Words>458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SPC 2018</vt:lpstr>
      <vt:lpstr>PowerPoint Presentation</vt:lpstr>
      <vt:lpstr>Growth</vt:lpstr>
      <vt:lpstr>Growth</vt:lpstr>
      <vt:lpstr>Growth</vt:lpstr>
      <vt:lpstr>Natural Mortality</vt:lpstr>
      <vt:lpstr>Natural Mortality</vt:lpstr>
      <vt:lpstr>Natural Mortality</vt:lpstr>
      <vt:lpstr>Reproductive Potential</vt:lpstr>
      <vt:lpstr>Reproductive Potential</vt:lpstr>
      <vt:lpstr>Reproductive Potential</vt:lpstr>
    </vt:vector>
  </TitlesOfParts>
  <Company>SPC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Text</dc:title>
  <dc:creator>arnim@spc.int</dc:creator>
  <cp:lastModifiedBy>Arni Magnusson</cp:lastModifiedBy>
  <cp:revision>493</cp:revision>
  <dcterms:created xsi:type="dcterms:W3CDTF">2018-04-04T03:45:58Z</dcterms:created>
  <dcterms:modified xsi:type="dcterms:W3CDTF">2023-04-24T14:00:31Z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c_System_Copyright">
    <vt:lpwstr/>
  </property>
  <property fmtid="{D5CDD505-2E9C-101B-9397-08002B2CF9AE}" pid="3" name="SlidoAppVersion">
    <vt:lpwstr>1.3.1.2927</vt:lpwstr>
  </property>
</Properties>
</file>