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27"/>
  </p:notesMasterIdLst>
  <p:handoutMasterIdLst>
    <p:handoutMasterId r:id="rId28"/>
  </p:handoutMasterIdLst>
  <p:sldIdLst>
    <p:sldId id="564" r:id="rId4"/>
    <p:sldId id="577" r:id="rId5"/>
    <p:sldId id="580" r:id="rId6"/>
    <p:sldId id="581" r:id="rId7"/>
    <p:sldId id="566" r:id="rId8"/>
    <p:sldId id="578" r:id="rId9"/>
    <p:sldId id="583" r:id="rId10"/>
    <p:sldId id="585" r:id="rId11"/>
    <p:sldId id="584" r:id="rId12"/>
    <p:sldId id="586" r:id="rId13"/>
    <p:sldId id="587" r:id="rId14"/>
    <p:sldId id="588" r:id="rId15"/>
    <p:sldId id="582" r:id="rId16"/>
    <p:sldId id="590" r:id="rId17"/>
    <p:sldId id="579" r:id="rId18"/>
    <p:sldId id="591" r:id="rId19"/>
    <p:sldId id="592" r:id="rId20"/>
    <p:sldId id="593" r:id="rId21"/>
    <p:sldId id="594" r:id="rId22"/>
    <p:sldId id="589" r:id="rId23"/>
    <p:sldId id="595" r:id="rId24"/>
    <p:sldId id="596" r:id="rId25"/>
    <p:sldId id="597" r:id="rId26"/>
  </p:sldIdLst>
  <p:sldSz cx="12192000" cy="6858000"/>
  <p:notesSz cx="6858000" cy="9144000"/>
  <p:custDataLst>
    <p:tags r:id="rId29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907" autoAdjust="0"/>
  </p:normalViewPr>
  <p:slideViewPr>
    <p:cSldViewPr snapToGrid="0" snapToObjects="1">
      <p:cViewPr varScale="1">
        <p:scale>
          <a:sx n="60" d="100"/>
          <a:sy n="60" d="100"/>
        </p:scale>
        <p:origin x="52" y="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ificCommunity/ofp-sam-flr4mfcl" TargetMode="External"/><Relationship Id="rId7" Type="http://schemas.openxmlformats.org/officeDocument/2006/relationships/hyperlink" Target="https://github.com/PacificCommunity/ofp-sam-proper#readme" TargetMode="External"/><Relationship Id="rId2" Type="http://schemas.openxmlformats.org/officeDocument/2006/relationships/hyperlink" Target="https://mfcl.spc.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makeit" TargetMode="External"/><Relationship Id="rId5" Type="http://schemas.openxmlformats.org/officeDocument/2006/relationships/hyperlink" Target="https://cran.r-project.org/package=condor" TargetMode="External"/><Relationship Id="rId4" Type="http://schemas.openxmlformats.org/officeDocument/2006/relationships/hyperlink" Target="https://github.com/PacificCommunity/ofp-sam-shinyMFC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10127964" cy="977621"/>
          </a:xfrm>
        </p:spPr>
        <p:txBody>
          <a:bodyPr>
            <a:noAutofit/>
          </a:bodyPr>
          <a:lstStyle/>
          <a:p>
            <a:r>
              <a:rPr lang="en-AU" sz="3200" b="1" cap="none"/>
              <a:t>Model Development and Initial Results for Yellowfin Tuna</a:t>
            </a:r>
            <a:endParaRPr lang="en-AU" sz="3200" b="1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1088991" y="285951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</a:rPr>
              <a:t>P14  –  Arni Magnusson</a:t>
            </a:r>
            <a:endParaRPr lang="en-AU" b="1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FCCDA3D-FAAC-4B3A-A8BE-D6BD908D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120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97599A-7753-EAAC-7047-52BD341A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120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904674-F30B-E577-AE10-897E5F03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25" y="1512000"/>
            <a:ext cx="6803150" cy="5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To a great extent, the stock assessment estimation of population trends</a:t>
            </a:r>
            <a:br>
              <a:rPr lang="en-US"/>
            </a:br>
            <a:r>
              <a:rPr lang="en-US"/>
              <a:t>and spatial distribution are determined by the analytical approach used</a:t>
            </a:r>
            <a:br>
              <a:rPr lang="en-US"/>
            </a:br>
            <a:r>
              <a:rPr lang="en-US"/>
              <a:t>to produce the CPUE indices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spatial distribution in the YFT 2020 assessment is considerably different</a:t>
            </a:r>
            <a:br>
              <a:rPr lang="en-US"/>
            </a:br>
            <a:r>
              <a:rPr lang="en-US"/>
              <a:t>from the general indications in the data, as the model puts too much biomass</a:t>
            </a:r>
            <a:br>
              <a:rPr lang="en-US"/>
            </a:br>
            <a:r>
              <a:rPr lang="en-US"/>
              <a:t>in the North and South areas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This could introduce a bias in the stock status estimates and thus undermine</a:t>
            </a:r>
            <a:br>
              <a:rPr lang="en-US"/>
            </a:br>
            <a:r>
              <a:rPr lang="en-US"/>
              <a:t>the reliability of the management advice; we are therefore exploring</a:t>
            </a:r>
            <a:br>
              <a:rPr lang="en-US"/>
            </a:br>
            <a:r>
              <a:rPr lang="en-US"/>
              <a:t>alternative analytical approaches to produce the CPUE indices</a:t>
            </a:r>
          </a:p>
        </p:txBody>
      </p:sp>
    </p:spTree>
    <p:extLst>
      <p:ext uri="{BB962C8B-B14F-4D97-AF65-F5344CB8AC3E}">
        <p14:creationId xmlns:p14="http://schemas.microsoft.com/office/powerpoint/2010/main" val="4851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pic>
        <p:nvPicPr>
          <p:cNvPr id="6" name="Picture 5" descr="Chart, map, scatter chart&#10;&#10;Description automatically generated">
            <a:extLst>
              <a:ext uri="{FF2B5EF4-FFF2-40B4-BE49-F238E27FC236}">
                <a16:creationId xmlns:a16="http://schemas.microsoft.com/office/drawing/2014/main" id="{B08458A7-85C6-6982-016F-E72545E0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88" y="1186428"/>
            <a:ext cx="8049147" cy="5671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C1ABF-3556-53A4-CAB1-E9415E21CD99}"/>
              </a:ext>
            </a:extLst>
          </p:cNvPr>
          <p:cNvSpPr txBox="1"/>
          <p:nvPr/>
        </p:nvSpPr>
        <p:spPr>
          <a:xfrm>
            <a:off x="9659224" y="2804060"/>
            <a:ext cx="1350050" cy="2436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Enough about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biomass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by region...</a:t>
            </a:r>
          </a:p>
          <a:p>
            <a:pPr>
              <a:lnSpc>
                <a:spcPct val="120000"/>
              </a:lnSpc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Let’s revisit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recruitment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198917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AE2F095-B59E-47CF-7E83-717CEB63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2" y="2360428"/>
            <a:ext cx="4840449" cy="386422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4326816E-1C03-2802-089B-E0F8D68D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36" y="2542867"/>
            <a:ext cx="6601180" cy="36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3680B02-794F-7125-7590-6AFBA3B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662D5-49F3-7613-38C3-B504CAC813C8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01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2020 Assessment</a:t>
            </a:r>
          </a:p>
        </p:txBody>
      </p:sp>
    </p:spTree>
    <p:extLst>
      <p:ext uri="{BB962C8B-B14F-4D97-AF65-F5344CB8AC3E}">
        <p14:creationId xmlns:p14="http://schemas.microsoft.com/office/powerpoint/2010/main" val="334166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62D5-49F3-7613-38C3-B504CAC813C8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01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2017 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ED3FA-F657-DB22-3D95-5F15D2506E82}"/>
              </a:ext>
            </a:extLst>
          </p:cNvPr>
          <p:cNvSpPr txBox="1"/>
          <p:nvPr/>
        </p:nvSpPr>
        <p:spPr>
          <a:xfrm>
            <a:off x="9172107" y="284952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2017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561D9D-95A9-2A8B-7FAA-4B056714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62D5-49F3-7613-38C3-B504CAC813C8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01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2014 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ED3FA-F657-DB22-3D95-5F15D2506E82}"/>
              </a:ext>
            </a:extLst>
          </p:cNvPr>
          <p:cNvSpPr txBox="1"/>
          <p:nvPr/>
        </p:nvSpPr>
        <p:spPr>
          <a:xfrm>
            <a:off x="9172107" y="284952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2017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6830F-8CB8-9D7A-6F44-A0EA783623C7}"/>
              </a:ext>
            </a:extLst>
          </p:cNvPr>
          <p:cNvSpPr txBox="1"/>
          <p:nvPr/>
        </p:nvSpPr>
        <p:spPr>
          <a:xfrm>
            <a:off x="9172107" y="1499195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2014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3, 4, 8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0B60AEA-7B69-E71D-A6DF-9A4C9A20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147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2023 Assessment*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8EFA8-7CA3-33C4-D60B-CADE425BD9B8}"/>
              </a:ext>
            </a:extLst>
          </p:cNvPr>
          <p:cNvSpPr txBox="1"/>
          <p:nvPr/>
        </p:nvSpPr>
        <p:spPr>
          <a:xfrm>
            <a:off x="9172107" y="5613993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2023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4, 5, 8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3932073-9968-CA21-3AD1-9F080A93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6EED-E008-9A1A-D2FE-F4B295EC29D1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E7478-3DF7-474C-C3E2-ACA8E230C7AF}"/>
              </a:ext>
            </a:extLst>
          </p:cNvPr>
          <p:cNvSpPr txBox="1"/>
          <p:nvPr/>
        </p:nvSpPr>
        <p:spPr>
          <a:xfrm>
            <a:off x="9172107" y="284952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2017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84A30-F860-7463-93E2-4B446725A425}"/>
              </a:ext>
            </a:extLst>
          </p:cNvPr>
          <p:cNvSpPr txBox="1"/>
          <p:nvPr/>
        </p:nvSpPr>
        <p:spPr>
          <a:xfrm>
            <a:off x="9172107" y="1499195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2014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3, 4, 8</a:t>
            </a:r>
          </a:p>
        </p:txBody>
      </p:sp>
    </p:spTree>
    <p:extLst>
      <p:ext uri="{BB962C8B-B14F-4D97-AF65-F5344CB8AC3E}">
        <p14:creationId xmlns:p14="http://schemas.microsoft.com/office/powerpoint/2010/main" val="36912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Catch Conditioning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Initial model development conducted so far has revolved mainly around</a:t>
            </a:r>
            <a:br>
              <a:rPr lang="en-AU"/>
            </a:br>
            <a:r>
              <a:rPr lang="en-AU"/>
              <a:t>two important technical improvements that have been encouraged at</a:t>
            </a:r>
            <a:br>
              <a:rPr lang="en-AU"/>
            </a:br>
            <a:r>
              <a:rPr lang="en-AU"/>
              <a:t>previous PAW and SC meetings:</a:t>
            </a:r>
          </a:p>
          <a:p>
            <a:pPr lvl="1" defTabSz="541338">
              <a:spcBef>
                <a:spcPts val="0"/>
              </a:spcBef>
              <a:spcAft>
                <a:spcPts val="1200"/>
              </a:spcAft>
            </a:pPr>
            <a:r>
              <a:rPr lang="en-AU" sz="2000"/>
              <a:t>Catch conditioning and survey index likelihood for CPUE</a:t>
            </a:r>
          </a:p>
          <a:p>
            <a:pPr lvl="1" defTabSz="541338">
              <a:spcBef>
                <a:spcPts val="0"/>
              </a:spcBef>
              <a:spcAft>
                <a:spcPts val="2400"/>
              </a:spcAft>
            </a:pPr>
            <a:r>
              <a:rPr lang="en-AU" sz="2000"/>
              <a:t>Application of techniques that can help achieve a positive definite</a:t>
            </a:r>
            <a:br>
              <a:rPr lang="en-AU" sz="2000"/>
            </a:br>
            <a:r>
              <a:rPr lang="en-AU" sz="2000"/>
              <a:t>Hessian convergence</a:t>
            </a:r>
          </a:p>
        </p:txBody>
      </p:sp>
    </p:spTree>
    <p:extLst>
      <p:ext uri="{BB962C8B-B14F-4D97-AF65-F5344CB8AC3E}">
        <p14:creationId xmlns:p14="http://schemas.microsoft.com/office/powerpoint/2010/main" val="333262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Spatial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pointed out in recommendations regarding the YFT 2020 assessment,</a:t>
            </a:r>
            <a:br>
              <a:rPr lang="en-US"/>
            </a:br>
            <a:r>
              <a:rPr lang="en-US"/>
              <a:t>there are indications that the high complexity of the model makes the</a:t>
            </a:r>
            <a:br>
              <a:rPr lang="en-US"/>
            </a:br>
            <a:r>
              <a:rPr lang="en-US"/>
              <a:t>statistical estimation unstable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a result, some of the model predictions fluctuate between uncrealistic</a:t>
            </a:r>
            <a:br>
              <a:rPr lang="en-US"/>
            </a:br>
            <a:r>
              <a:rPr lang="en-US"/>
              <a:t>scenarios in a manner that could undermine the reliability and usefulness</a:t>
            </a:r>
            <a:br>
              <a:rPr lang="en-US"/>
            </a:br>
            <a:r>
              <a:rPr lang="en-US"/>
              <a:t>of the model as a basis for providing management advice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It appears that the estimation of processes such as recruitment and</a:t>
            </a:r>
            <a:br>
              <a:rPr lang="en-US"/>
            </a:br>
            <a:r>
              <a:rPr lang="en-US"/>
              <a:t>movement between 9 regions would require more informative data than</a:t>
            </a:r>
            <a:br>
              <a:rPr lang="en-US"/>
            </a:br>
            <a:r>
              <a:rPr lang="en-US"/>
              <a:t>what is available</a:t>
            </a:r>
          </a:p>
        </p:txBody>
      </p:sp>
    </p:spTree>
    <p:extLst>
      <p:ext uri="{BB962C8B-B14F-4D97-AF65-F5344CB8AC3E}">
        <p14:creationId xmlns:p14="http://schemas.microsoft.com/office/powerpoint/2010/main" val="42491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Spatial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pointed out in recommendations regarding the YFT 2020 assessment,</a:t>
            </a:r>
            <a:br>
              <a:rPr lang="en-US"/>
            </a:br>
            <a:r>
              <a:rPr lang="en-US"/>
              <a:t>there are indications that the high complexity of the model makes the</a:t>
            </a:r>
            <a:br>
              <a:rPr lang="en-US"/>
            </a:br>
            <a:r>
              <a:rPr lang="en-US"/>
              <a:t>statistical estimation unstable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a result, some of the model predictions fluctuate between uncrealistic</a:t>
            </a:r>
            <a:br>
              <a:rPr lang="en-US"/>
            </a:br>
            <a:r>
              <a:rPr lang="en-US"/>
              <a:t>scenarios in a manner that could undermine the reliability and usefulness</a:t>
            </a:r>
            <a:br>
              <a:rPr lang="en-US"/>
            </a:br>
            <a:r>
              <a:rPr lang="en-US"/>
              <a:t>of the model as a basis for providing management advice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It appears that the estimation of processes such as recruitment and</a:t>
            </a:r>
            <a:br>
              <a:rPr lang="en-US"/>
            </a:br>
            <a:r>
              <a:rPr lang="en-US"/>
              <a:t>movement between 9 regions would require more informative data than</a:t>
            </a:r>
            <a:br>
              <a:rPr lang="en-US"/>
            </a:br>
            <a:r>
              <a:rPr lang="en-US"/>
              <a:t>what is available</a:t>
            </a:r>
          </a:p>
        </p:txBody>
      </p:sp>
    </p:spTree>
    <p:extLst>
      <p:ext uri="{BB962C8B-B14F-4D97-AF65-F5344CB8AC3E}">
        <p14:creationId xmlns:p14="http://schemas.microsoft.com/office/powerpoint/2010/main" val="388141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Exploratory Model Runs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2D8B8DD-C373-8EA2-19A2-7BBFAE25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41" y="1175287"/>
            <a:ext cx="8220878" cy="58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3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Improvements in the Toolchain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4AB5ED-414E-47A5-FB82-BF0381393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90878"/>
              </p:ext>
            </p:extLst>
          </p:nvPr>
        </p:nvGraphicFramePr>
        <p:xfrm>
          <a:off x="1614267" y="1397079"/>
          <a:ext cx="9645611" cy="5181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460">
                  <a:extLst>
                    <a:ext uri="{9D8B030D-6E8A-4147-A177-3AD203B41FA5}">
                      <a16:colId xmlns:a16="http://schemas.microsoft.com/office/drawing/2014/main" val="2364823283"/>
                    </a:ext>
                  </a:extLst>
                </a:gridCol>
                <a:gridCol w="1235957">
                  <a:extLst>
                    <a:ext uri="{9D8B030D-6E8A-4147-A177-3AD203B41FA5}">
                      <a16:colId xmlns:a16="http://schemas.microsoft.com/office/drawing/2014/main" val="2930521664"/>
                    </a:ext>
                  </a:extLst>
                </a:gridCol>
                <a:gridCol w="2044339">
                  <a:extLst>
                    <a:ext uri="{9D8B030D-6E8A-4147-A177-3AD203B41FA5}">
                      <a16:colId xmlns:a16="http://schemas.microsoft.com/office/drawing/2014/main" val="3642341604"/>
                    </a:ext>
                  </a:extLst>
                </a:gridCol>
                <a:gridCol w="5417855">
                  <a:extLst>
                    <a:ext uri="{9D8B030D-6E8A-4147-A177-3AD203B41FA5}">
                      <a16:colId xmlns:a16="http://schemas.microsoft.com/office/drawing/2014/main" val="1678953538"/>
                    </a:ext>
                  </a:extLst>
                </a:gridCol>
              </a:tblGrid>
              <a:tr h="1725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Tool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Purpose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Feature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Improvement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extLst>
                  <a:ext uri="{0D108BD9-81ED-4DB2-BD59-A6C34878D82A}">
                    <a16:rowId xmlns:a16="http://schemas.microsoft.com/office/drawing/2014/main" val="1601792218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2"/>
                        </a:rPr>
                        <a:t>MFCL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Fit model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Objective function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Consistent +/- sign of objfun, also in .par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097387317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3"/>
                        </a:rPr>
                        <a:t>FLR4MFCL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R-to-MFCL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MFCLLikelihood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Reads in negative objfun, reads in Age likelihood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72129755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Parameter correlation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read.MFCLCor, mat2MFCLCor, corFilter, corLabel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181101942"/>
                  </a:ext>
                </a:extLst>
              </a:tr>
              <a:tr h="191337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Compare flags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diffFlags, diffFlagsStepwise, flagMeaning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836068423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Find model results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finalPar, finalRep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564484667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4"/>
                        </a:rPr>
                        <a:t>Shiny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Explore runs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Code reorganization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Easier to adapt to new stock, common trunk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11347331"/>
                  </a:ext>
                </a:extLst>
              </a:tr>
              <a:tr h="299830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Likelihood table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Includes CPUE and Age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008156489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Official app collection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In one place, ofp-sam-shinyMFCL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51818406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5"/>
                        </a:rPr>
                        <a:t>condor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R-to-Condor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Package on CRAN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User scripts become much shorter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81539303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Submit/list/download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Efficient and reliable Condor runs: stepwise and grid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4050777612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6"/>
                        </a:rPr>
                        <a:t>makeit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Automation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Package on CRAN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One R script runs other R scripts when needed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3534347637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Run R scripts if needed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Efficient and reliable R jobs: all plots and tables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844496626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7"/>
                        </a:rPr>
                        <a:t>Proper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Project mgmt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Standard dir structure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Allows us to develop and use shared tools across stocks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3505960914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Guarantee that next assessor can find and reuse all components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457064337"/>
                  </a:ext>
                </a:extLst>
              </a:tr>
              <a:tr h="191337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 script checks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Strengthens reproducibility of analyses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68245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7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Catch Conditioning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The 2022 SKJ assessment implemented catch conditioning and during follow-up</a:t>
            </a:r>
            <a:br>
              <a:rPr lang="en-AU"/>
            </a:br>
            <a:r>
              <a:rPr lang="en-AU"/>
              <a:t>work after that assessment, John Hampton achieved a positive definite Hessian</a:t>
            </a:r>
            <a:br>
              <a:rPr lang="en-AU"/>
            </a:br>
            <a:r>
              <a:rPr lang="en-AU"/>
              <a:t>convergence for newly developed SKJ model runs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Following these successes, he has made similar improvements to exploratory</a:t>
            </a:r>
            <a:br>
              <a:rPr lang="en-AU"/>
            </a:br>
            <a:r>
              <a:rPr lang="en-AU"/>
              <a:t>BET and YFT runs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Shiny Demo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B2B4BFB-AB01-082B-2F52-BC8E794D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94" y="1651819"/>
            <a:ext cx="9008268" cy="4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Two Focus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We have compiled recommendations provided by the Peer Review panel</a:t>
            </a:r>
            <a:br>
              <a:rPr lang="en-AU"/>
            </a:br>
            <a:r>
              <a:rPr lang="en-AU"/>
              <a:t>(Punt et al. 2023), the previous stock assessor (Vincent et al. 2020, Section 8.4),</a:t>
            </a:r>
            <a:br>
              <a:rPr lang="en-AU"/>
            </a:br>
            <a:r>
              <a:rPr lang="en-AU"/>
              <a:t>along with PAW and SC feedback, which have guided our internal discussions</a:t>
            </a:r>
            <a:br>
              <a:rPr lang="en-AU"/>
            </a:br>
            <a:r>
              <a:rPr lang="en-AU"/>
              <a:t>and exploratory analyses</a:t>
            </a:r>
          </a:p>
          <a:p>
            <a:pPr marL="0" indent="0" defTabSz="541338">
              <a:spcBef>
                <a:spcPts val="0"/>
              </a:spcBef>
              <a:spcAft>
                <a:spcPts val="1200"/>
              </a:spcAft>
              <a:buNone/>
            </a:pPr>
            <a:r>
              <a:rPr lang="en-AU"/>
              <a:t>So far, the SAM team has prioritized two focus topics for the YFT 2023 assessment</a:t>
            </a:r>
            <a:br>
              <a:rPr lang="en-AU"/>
            </a:br>
            <a:r>
              <a:rPr lang="en-AU"/>
              <a:t>that have formed a broad theme for the ongoing analyses presented at our weekly</a:t>
            </a:r>
            <a:br>
              <a:rPr lang="en-AU"/>
            </a:br>
            <a:r>
              <a:rPr lang="en-AU"/>
              <a:t>technical meetings:</a:t>
            </a:r>
          </a:p>
          <a:p>
            <a:pPr marL="0" indent="0" defTabSz="541338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    1.	Regional scaling</a:t>
            </a:r>
            <a:br>
              <a:rPr lang="en-AU"/>
            </a:br>
            <a:r>
              <a:rPr lang="en-AU"/>
              <a:t>    2.	Spatial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014800F-892B-430E-7C6D-6E11C421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22" name="Picture 2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4A4FD9A-2B3B-4044-C425-ACD72D71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15" y="1234982"/>
            <a:ext cx="6816534" cy="54966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8D6807-8965-AE80-634E-8FF83A3F32CF}"/>
              </a:ext>
            </a:extLst>
          </p:cNvPr>
          <p:cNvSpPr txBox="1"/>
          <p:nvPr/>
        </p:nvSpPr>
        <p:spPr>
          <a:xfrm>
            <a:off x="8995887" y="3200766"/>
            <a:ext cx="2826671" cy="95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vast majority of catches are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caught in the Equatorial regions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(3, 4, 7, and 8)</a:t>
            </a:r>
          </a:p>
        </p:txBody>
      </p:sp>
    </p:spTree>
    <p:extLst>
      <p:ext uri="{BB962C8B-B14F-4D97-AF65-F5344CB8AC3E}">
        <p14:creationId xmlns:p14="http://schemas.microsoft.com/office/powerpoint/2010/main" val="362839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390E8C-98E2-89BC-2712-3FCE450A9F22}"/>
              </a:ext>
            </a:extLst>
          </p:cNvPr>
          <p:cNvGrpSpPr/>
          <p:nvPr/>
        </p:nvGrpSpPr>
        <p:grpSpPr>
          <a:xfrm>
            <a:off x="417950" y="1945150"/>
            <a:ext cx="4535915" cy="3250370"/>
            <a:chOff x="417950" y="2039413"/>
            <a:chExt cx="4535915" cy="3250370"/>
          </a:xfrm>
        </p:grpSpPr>
        <p:pic>
          <p:nvPicPr>
            <p:cNvPr id="15" name="Picture 14" descr="Chart, map, scatter chart&#10;&#10;Description automatically generated">
              <a:extLst>
                <a:ext uri="{FF2B5EF4-FFF2-40B4-BE49-F238E27FC236}">
                  <a16:creationId xmlns:a16="http://schemas.microsoft.com/office/drawing/2014/main" id="{80EC83AE-5D53-9CC8-6D0B-F8005065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50" y="2093696"/>
              <a:ext cx="4535915" cy="319608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30A61-FBEB-4B62-B5F8-CA6E17D591F7}"/>
                </a:ext>
              </a:extLst>
            </p:cNvPr>
            <p:cNvSpPr txBox="1"/>
            <p:nvPr/>
          </p:nvSpPr>
          <p:spPr>
            <a:xfrm>
              <a:off x="739558" y="2039413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Catches</a:t>
              </a:r>
            </a:p>
          </p:txBody>
        </p:sp>
      </p:grp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DC7E29F5-F58A-DBF3-AB99-C62F0D04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98" y="1339206"/>
            <a:ext cx="6720000" cy="45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8265B9-2CBD-7C3E-7C9E-DEB8E193A398}"/>
              </a:ext>
            </a:extLst>
          </p:cNvPr>
          <p:cNvSpPr txBox="1"/>
          <p:nvPr/>
        </p:nvSpPr>
        <p:spPr>
          <a:xfrm>
            <a:off x="872587" y="5505874"/>
            <a:ext cx="3988977" cy="95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Catch and CPUE data indicate that around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80% are in the Equatorial regions, and around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20% are in the Northern &amp; Southern regions</a:t>
            </a:r>
          </a:p>
        </p:txBody>
      </p:sp>
    </p:spTree>
    <p:extLst>
      <p:ext uri="{BB962C8B-B14F-4D97-AF65-F5344CB8AC3E}">
        <p14:creationId xmlns:p14="http://schemas.microsoft.com/office/powerpoint/2010/main" val="3845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5C6655-4BED-6163-8867-B716A20B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50" y="1253943"/>
            <a:ext cx="6743676" cy="538360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CA5D-582A-39E5-B789-E1AB682CB9AE}"/>
              </a:ext>
            </a:extLst>
          </p:cNvPr>
          <p:cNvSpPr txBox="1"/>
          <p:nvPr/>
        </p:nvSpPr>
        <p:spPr>
          <a:xfrm>
            <a:off x="9467838" y="3674228"/>
            <a:ext cx="2266261" cy="18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What does the model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say about the proportion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of the biomass that is in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Equatorial regions?</a:t>
            </a:r>
          </a:p>
          <a:p>
            <a:pPr>
              <a:lnSpc>
                <a:spcPct val="120000"/>
              </a:lnSpc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80% perhaps?</a:t>
            </a:r>
          </a:p>
        </p:txBody>
      </p:sp>
    </p:spTree>
    <p:extLst>
      <p:ext uri="{BB962C8B-B14F-4D97-AF65-F5344CB8AC3E}">
        <p14:creationId xmlns:p14="http://schemas.microsoft.com/office/powerpoint/2010/main" val="31988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8E6FE95-C8BA-39F8-24BF-3704F01A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38" y="895520"/>
            <a:ext cx="4471860" cy="5962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79CF2-4DBF-E865-377B-D56D65A31A15}"/>
              </a:ext>
            </a:extLst>
          </p:cNvPr>
          <p:cNvSpPr txBox="1"/>
          <p:nvPr/>
        </p:nvSpPr>
        <p:spPr>
          <a:xfrm>
            <a:off x="8787548" y="3634900"/>
            <a:ext cx="2188420" cy="66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55% of the biomass is in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Equatorial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2DA1F-DF63-51D1-597E-5FA8B8EC8F25}"/>
              </a:ext>
            </a:extLst>
          </p:cNvPr>
          <p:cNvSpPr txBox="1"/>
          <p:nvPr/>
        </p:nvSpPr>
        <p:spPr>
          <a:xfrm>
            <a:off x="968037" y="3634900"/>
            <a:ext cx="2616935" cy="66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45% of the biomass is in the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Northern &amp; Southern regions</a:t>
            </a:r>
          </a:p>
        </p:txBody>
      </p:sp>
    </p:spTree>
    <p:extLst>
      <p:ext uri="{BB962C8B-B14F-4D97-AF65-F5344CB8AC3E}">
        <p14:creationId xmlns:p14="http://schemas.microsoft.com/office/powerpoint/2010/main" val="1557889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44806</TotalTime>
  <Words>939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Segoe UI</vt:lpstr>
      <vt:lpstr>SPC 2018</vt:lpstr>
      <vt:lpstr>PowerPoint Presentation</vt:lpstr>
      <vt:lpstr>Catch Conditioning and Hessian</vt:lpstr>
      <vt:lpstr>Catch Conditioning and Hessian</vt:lpstr>
      <vt:lpstr>Shiny Demo</vt:lpstr>
      <vt:lpstr>Two Focus Topics</vt:lpstr>
      <vt:lpstr>Regional Scaling</vt:lpstr>
      <vt:lpstr>Regional Scaling</vt:lpstr>
      <vt:lpstr>Regional Scaling</vt:lpstr>
      <vt:lpstr>Regional Scaling</vt:lpstr>
      <vt:lpstr>Regional Scaling</vt:lpstr>
      <vt:lpstr>Regional Scaling</vt:lpstr>
      <vt:lpstr>Regional Scaling</vt:lpstr>
      <vt:lpstr>Regional Scaling</vt:lpstr>
      <vt:lpstr>Recruitment by Region</vt:lpstr>
      <vt:lpstr>Recruitment by Region</vt:lpstr>
      <vt:lpstr>Recruitment by Region</vt:lpstr>
      <vt:lpstr>Recruitment by Region</vt:lpstr>
      <vt:lpstr>Recruitment by Region</vt:lpstr>
      <vt:lpstr>Recruitment by Region</vt:lpstr>
      <vt:lpstr>Spatial Structure</vt:lpstr>
      <vt:lpstr>Spatial Structure</vt:lpstr>
      <vt:lpstr>Exploratory Model Runs</vt:lpstr>
      <vt:lpstr>Improvements in the Toolchain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arnim@spc.int</dc:creator>
  <cp:lastModifiedBy>Arni Magnusson</cp:lastModifiedBy>
  <cp:revision>501</cp:revision>
  <dcterms:created xsi:type="dcterms:W3CDTF">2018-04-04T03:45:58Z</dcterms:created>
  <dcterms:modified xsi:type="dcterms:W3CDTF">2023-04-24T16:47:35Z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