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6" r:id="rId2"/>
    <p:sldMasterId id="2147483708" r:id="rId3"/>
  </p:sldMasterIdLst>
  <p:notesMasterIdLst>
    <p:notesMasterId r:id="rId12"/>
  </p:notesMasterIdLst>
  <p:sldIdLst>
    <p:sldId id="275" r:id="rId4"/>
    <p:sldId id="638" r:id="rId5"/>
    <p:sldId id="409" r:id="rId6"/>
    <p:sldId id="423" r:id="rId7"/>
    <p:sldId id="280" r:id="rId8"/>
    <p:sldId id="284" r:id="rId9"/>
    <p:sldId id="288" r:id="rId10"/>
    <p:sldId id="63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77811" autoAdjust="0"/>
  </p:normalViewPr>
  <p:slideViewPr>
    <p:cSldViewPr snapToGrid="0">
      <p:cViewPr varScale="1">
        <p:scale>
          <a:sx n="50" d="100"/>
          <a:sy n="50" d="100"/>
        </p:scale>
        <p:origin x="121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9C7CC-9F21-4F3C-B09C-523E8B646C0C}" type="datetimeFigureOut">
              <a:rPr lang="en-US" smtClean="0"/>
              <a:t>13-May-24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62221D-B4C6-48C4-8508-97625394D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48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500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405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the first partition in respect of space.</a:t>
            </a:r>
          </a:p>
          <a:p>
            <a:endParaRPr lang="en-US" dirty="0"/>
          </a:p>
          <a:p>
            <a:r>
              <a:rPr lang="en-US" dirty="0"/>
              <a:t>For all the obvious reasons, spatial partitioning is sometimes desirable.</a:t>
            </a:r>
          </a:p>
          <a:p>
            <a:r>
              <a:rPr lang="en-US" dirty="0"/>
              <a:t>Read bullet points: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terms of biology one may want to…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terms of fishing mortality one aims to…</a:t>
            </a:r>
          </a:p>
          <a:p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 respect of the first bullet point, this may be expected with highly migratory species such as Pacific tuna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0795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This shows the complex spatial distribution of the various fisheries within the yellowfin WCPO – purse seine fisheries (in blue) are in the central and eastern parts, while domestic ID/PH small scale fisheries are to the west, red PL.</a:t>
            </a:r>
          </a:p>
          <a:p>
            <a:endParaRPr lang="en-NZ" dirty="0"/>
          </a:p>
          <a:p>
            <a:r>
              <a:rPr lang="en-NZ" dirty="0"/>
              <a:t>The 9 regions shown are the current spatial partitioning used for the YFT and BET assessment models using MULTIFAN-CL.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3123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Movement must take account of the model’s temporal-spatial configuration and what assumptions are being made for the process.</a:t>
            </a:r>
          </a:p>
          <a:p>
            <a:r>
              <a:rPr lang="en-US" dirty="0"/>
              <a:t>Therefore – there is flexibility for: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timing of movement events, and for sharing coefficients among time periods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spatial configuration for the number of regions and which regions are adjacent</a:t>
            </a:r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7F7BD1-48C0-4E85-B242-64A793F90116}" type="slidenum">
              <a:rPr kumimoji="0" lang="en-NZ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NZ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98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This is an example having 9 regions, with arrows indicating adjacency, from which a </a:t>
            </a:r>
            <a:r>
              <a:rPr lang="en-NZ" b="1" dirty="0"/>
              <a:t>movement incidence matrix </a:t>
            </a:r>
            <a:r>
              <a:rPr lang="en-NZ" dirty="0"/>
              <a:t>is generated.</a:t>
            </a:r>
          </a:p>
          <a:p>
            <a:r>
              <a:rPr lang="en-NZ" dirty="0"/>
              <a:t>Matrix entries for adjacent regions have a value of </a:t>
            </a:r>
            <a:r>
              <a:rPr lang="en-NZ" b="1" dirty="0"/>
              <a:t>1</a:t>
            </a:r>
          </a:p>
          <a:p>
            <a:r>
              <a:rPr lang="en-NZ" dirty="0"/>
              <a:t>This provides a pointer for assigning the coefficients in the model.</a:t>
            </a:r>
          </a:p>
          <a:p>
            <a:endParaRPr lang="en-NZ" dirty="0"/>
          </a:p>
          <a:p>
            <a:r>
              <a:rPr lang="en-NZ" dirty="0"/>
              <a:t>Note: movement is in both directions and therefore the matrix is symmetric.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609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Initially several steps are taken to set up </a:t>
            </a:r>
            <a:r>
              <a:rPr lang="en-NZ" baseline="0" dirty="0"/>
              <a:t>the tagged population within the general population model:</a:t>
            </a:r>
          </a:p>
          <a:p>
            <a:pPr marL="171450" indent="-171450">
              <a:buFontTx/>
              <a:buChar char="-"/>
            </a:pPr>
            <a:r>
              <a:rPr lang="en-NZ" baseline="0" dirty="0"/>
              <a:t>Firstly the numbers released at length must be transformed to numbers at age</a:t>
            </a:r>
          </a:p>
          <a:p>
            <a:pPr marL="171450" indent="-171450">
              <a:buFontTx/>
              <a:buChar char="-"/>
            </a:pPr>
            <a:r>
              <a:rPr lang="en-NZ" baseline="0" dirty="0"/>
              <a:t>There is provision for a mixing period following the time of release, to allow for the assumption that the tagged population has mixed within the region of release</a:t>
            </a:r>
          </a:p>
          <a:p>
            <a:pPr marL="171450" indent="-171450">
              <a:buFontTx/>
              <a:buChar char="-"/>
            </a:pPr>
            <a:r>
              <a:rPr lang="en-NZ" baseline="0" dirty="0"/>
              <a:t>For certain fisheries, the recaptures may be aggregated into a group for the likelihood calculation. This may help when the reported fishing method of capture is unreliable.</a:t>
            </a:r>
          </a:p>
          <a:p>
            <a:pPr marL="171450" indent="-171450">
              <a:buFontTx/>
              <a:buChar char="-"/>
            </a:pP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96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illustrates the released and recaptured skipjack from the three tagging programs conducted. Only recaptures &gt;1,000 nautical miles shown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These programs were conducted over a number of regions and model time periods, and therefore comprise 269 region-periods; i.e. </a:t>
            </a:r>
            <a:r>
              <a:rPr lang="en-AU" sz="1200" b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there were 269 cohorts added to the tagged population partition</a:t>
            </a: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AU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This represents an enormous amount of data on movement input to the model; with over 56,000 recaptures.</a:t>
            </a:r>
            <a:endParaRPr lang="en-GB" sz="1200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+mn-ea"/>
              <a:cs typeface="+mn-cs"/>
            </a:endParaRP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12DFFB0-9096-4F88-8CA3-5088B644F84E}" type="slidenum">
              <a:rPr kumimoji="0" lang="en-AU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AU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7017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9D172-6D3D-4283-A0A6-3179056403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20308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442C-4648-4D00-B8EF-FB904EA01BC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8864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D4674-7CFE-426A-83B4-DABBA74AA4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2131034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9D172-6D3D-4283-A0A6-3179056403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7237426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48B62-CBA7-4930-9750-A31C4FEA67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93454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47D04-26C2-418E-86E1-CE51A40EB7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38800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64C48-4FBD-437C-8449-9FFC4C9016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0265774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BF28F-E778-440F-A55D-E35FE2B42C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797442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6EB33-4861-47E1-BA45-EE906D1B18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1150841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4F220-1C6D-48A2-A973-AA58A1B7CE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221889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6332C-9BE0-4C65-9262-1EF7AA3A93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358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48B62-CBA7-4930-9750-A31C4FEA67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7393990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6C01F-8F02-4226-A5E4-E4F211D6A08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489373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442C-4648-4D00-B8EF-FB904EA01BC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245109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D4674-7CFE-426A-83B4-DABBA74AA4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8000794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29D172-6D3D-4283-A0A6-3179056403D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638029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248B62-CBA7-4930-9750-A31C4FEA67FC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651155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47D04-26C2-418E-86E1-CE51A40EB7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023798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64C48-4FBD-437C-8449-9FFC4C9016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0261140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BF28F-E778-440F-A55D-E35FE2B42C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2217446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6EB33-4861-47E1-BA45-EE906D1B18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04094370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4F220-1C6D-48A2-A973-AA58A1B7CE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66109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447D04-26C2-418E-86E1-CE51A40EB7B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398792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6332C-9BE0-4C65-9262-1EF7AA3A93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5436780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6C01F-8F02-4226-A5E4-E4F211D6A08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5368631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11442C-4648-4D00-B8EF-FB904EA01BC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75117838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8D4674-7CFE-426A-83B4-DABBA74AA40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346368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564C48-4FBD-437C-8449-9FFC4C90162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047530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DBF28F-E778-440F-A55D-E35FE2B42CDD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996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F6EB33-4861-47E1-BA45-EE906D1B18C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96342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4F220-1C6D-48A2-A973-AA58A1B7CE8A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87043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66332C-9BE0-4C65-9262-1EF7AA3A939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884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AU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46C01F-8F02-4226-A5E4-E4F211D6A083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2554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E1D24-CDCA-45C9-8128-85C0C3929B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534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>
                <a:lumMod val="20000"/>
                <a:lumOff val="8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E1D24-CDCA-45C9-8128-85C0C3929B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36150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AU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AU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8F9E1D24-CDCA-45C9-8128-85C0C3929B2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493681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>
                <a:lumMod val="9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96248"/>
          </a:xfrm>
        </p:spPr>
        <p:txBody>
          <a:bodyPr/>
          <a:lstStyle/>
          <a:p>
            <a:r>
              <a:rPr lang="en-NZ" dirty="0"/>
              <a:t>MULTIFAN-CL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5680" y="4005064"/>
            <a:ext cx="6858000" cy="1655762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Longevity</a:t>
            </a:r>
            <a:endParaRPr lang="en-NZ" dirty="0"/>
          </a:p>
          <a:p>
            <a:pPr marL="342900" indent="-342900" algn="l">
              <a:buFontTx/>
              <a:buChar char="-"/>
            </a:pPr>
            <a:r>
              <a:rPr lang="en-NZ" dirty="0"/>
              <a:t>Valuable features for tuna dynamics</a:t>
            </a:r>
          </a:p>
        </p:txBody>
      </p:sp>
    </p:spTree>
    <p:extLst>
      <p:ext uri="{BB962C8B-B14F-4D97-AF65-F5344CB8AC3E}">
        <p14:creationId xmlns:p14="http://schemas.microsoft.com/office/powerpoint/2010/main" val="403133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3CCEBE-A990-4EAB-BF0F-54A55CDCE736}"/>
              </a:ext>
            </a:extLst>
          </p:cNvPr>
          <p:cNvSpPr txBox="1">
            <a:spLocks/>
          </p:cNvSpPr>
          <p:nvPr/>
        </p:nvSpPr>
        <p:spPr>
          <a:xfrm>
            <a:off x="838200" y="136525"/>
            <a:ext cx="10515600" cy="1151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Longevity of MULTIFAN-CL</a:t>
            </a:r>
            <a:endParaRPr kumimoji="0" lang="en-NZ" sz="36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658B6B2-D68F-4D14-BFB4-6B0C3FE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CB5B9-8C41-44F2-BCD1-4BABAF2C4CC5}" type="slidenum">
              <a:rPr kumimoji="0" lang="en-NZ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NZ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C7D5A8-BFEC-47DC-AD26-D58BDD9EE4FF}"/>
              </a:ext>
            </a:extLst>
          </p:cNvPr>
          <p:cNvSpPr txBox="1">
            <a:spLocks/>
          </p:cNvSpPr>
          <p:nvPr/>
        </p:nvSpPr>
        <p:spPr>
          <a:xfrm>
            <a:off x="964949" y="1350968"/>
            <a:ext cx="9905999" cy="5291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December 2021, Dave Fournier retired, since project focus is to: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consolidate recent new features</a:t>
            </a:r>
          </a:p>
          <a:p>
            <a:pPr lvl="1"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undertake enhancements of existing features, and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complete documentation</a:t>
            </a:r>
            <a:endParaRPr kumimoji="0" lang="en-NZ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Support ongoing requirements of OFP stock assessments as they explore alternative model configurations and for projection simulations for MSE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Reasonably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regular and comprehensive testing of development versions is done preceding merges to the repository "master" branch</a:t>
            </a:r>
            <a:endParaRPr lang="en-NZ" dirty="0">
              <a:solidFill>
                <a:srgbClr val="000000"/>
              </a:solidFill>
              <a:latin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Can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continue this through a smooth transition phase to using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the next assessment platform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(3-4 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years ?)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8895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3CCEBE-A990-4EAB-BF0F-54A55CDCE736}"/>
              </a:ext>
            </a:extLst>
          </p:cNvPr>
          <p:cNvSpPr txBox="1">
            <a:spLocks/>
          </p:cNvSpPr>
          <p:nvPr/>
        </p:nvSpPr>
        <p:spPr>
          <a:xfrm>
            <a:off x="838200" y="16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  <a:latin typeface="Arial"/>
              </a:rPr>
              <a:t>1</a:t>
            </a:r>
            <a:r>
              <a:rPr kumimoji="0" lang="en-US" sz="3600" b="0" i="0" u="none" strike="noStrike" kern="1200" cap="all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.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Space partition</a:t>
            </a:r>
            <a:endParaRPr kumimoji="0" lang="en-NZ" sz="36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658B6B2-D68F-4D14-BFB4-6B0C3FE97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2CB5B9-8C41-44F2-BCD1-4BABAF2C4CC5}" type="slidenum">
              <a:rPr kumimoji="0" lang="en-NZ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NZ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9C7D5A8-BFEC-47DC-AD26-D58BDD9EE4FF}"/>
              </a:ext>
            </a:extLst>
          </p:cNvPr>
          <p:cNvSpPr txBox="1">
            <a:spLocks/>
          </p:cNvSpPr>
          <p:nvPr/>
        </p:nvSpPr>
        <p:spPr>
          <a:xfrm>
            <a:off x="1141412" y="1440537"/>
            <a:ext cx="9905999" cy="4731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Rationale: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explicitly describe spatial processes that lead to heterogeneity within the fish stock</a:t>
            </a:r>
          </a:p>
          <a:p>
            <a:pPr marL="228600" marR="0" lvl="0" indent="-2286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account for heterogeneity in fleet structure or management measures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endParaRPr kumimoji="0" lang="en-NZ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NZ" dirty="0">
                <a:solidFill>
                  <a:srgbClr val="000000"/>
                </a:solidFill>
                <a:latin typeface="Arial"/>
              </a:rPr>
              <a:t>In summary - to explicitly describe the</a:t>
            </a: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variable effects of fishing mortality on the stock </a:t>
            </a:r>
            <a:r>
              <a:rPr kumimoji="0" lang="en-NZ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by area</a:t>
            </a:r>
            <a:endParaRPr kumimoji="0" lang="en-NZ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242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/>
          <p:cNvSpPr txBox="1">
            <a:spLocks/>
          </p:cNvSpPr>
          <p:nvPr/>
        </p:nvSpPr>
        <p:spPr>
          <a:xfrm>
            <a:off x="1981200" y="274638"/>
            <a:ext cx="8229600" cy="1143000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Spatial complexity in WCPO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06AB4B-CB28-418D-94FE-3DB59A932A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7026" y="1231795"/>
            <a:ext cx="8603974" cy="5162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0AF0A8-7600-4F57-8B57-79BBCE77D698}"/>
              </a:ext>
            </a:extLst>
          </p:cNvPr>
          <p:cNvSpPr txBox="1"/>
          <p:nvPr/>
        </p:nvSpPr>
        <p:spPr>
          <a:xfrm>
            <a:off x="344557" y="1948069"/>
            <a:ext cx="28624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Heterogeneity: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fisheries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biology</a:t>
            </a:r>
          </a:p>
        </p:txBody>
      </p:sp>
    </p:spTree>
    <p:extLst>
      <p:ext uri="{BB962C8B-B14F-4D97-AF65-F5344CB8AC3E}">
        <p14:creationId xmlns:p14="http://schemas.microsoft.com/office/powerpoint/2010/main" val="117891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839"/>
            <a:ext cx="10972800" cy="1143000"/>
          </a:xfrm>
        </p:spPr>
        <p:txBody>
          <a:bodyPr/>
          <a:lstStyle/>
          <a:p>
            <a:r>
              <a:rPr lang="en-NZ" sz="3200" dirty="0"/>
              <a:t>Movement parameterisation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4574" y="1343818"/>
            <a:ext cx="8229600" cy="5417343"/>
          </a:xfrm>
        </p:spPr>
        <p:txBody>
          <a:bodyPr/>
          <a:lstStyle/>
          <a:p>
            <a:pPr marL="0" indent="0">
              <a:buNone/>
            </a:pPr>
            <a:r>
              <a:rPr lang="en-NZ"/>
              <a:t>Temporal:</a:t>
            </a:r>
            <a:endParaRPr lang="en-NZ" dirty="0"/>
          </a:p>
          <a:p>
            <a:pPr lvl="1"/>
            <a:r>
              <a:rPr lang="en-NZ" sz="2400" dirty="0"/>
              <a:t>Flexibility for number of movements per year (e.g. each quarter)</a:t>
            </a:r>
          </a:p>
          <a:p>
            <a:pPr lvl="1"/>
            <a:r>
              <a:rPr lang="en-NZ" sz="2400" dirty="0"/>
              <a:t>Flexibility for grouping (shared) movements for particular time periods, e.g. 1 2 2 1 rather than 1 2 3 4</a:t>
            </a:r>
          </a:p>
          <a:p>
            <a:endParaRPr lang="en-NZ"/>
          </a:p>
          <a:p>
            <a:pPr marL="0" indent="0">
              <a:buNone/>
            </a:pPr>
            <a:r>
              <a:rPr lang="en-NZ"/>
              <a:t>Spatial:</a:t>
            </a:r>
            <a:endParaRPr lang="en-NZ" dirty="0"/>
          </a:p>
          <a:p>
            <a:pPr lvl="1"/>
            <a:r>
              <a:rPr lang="en-NZ" sz="2400" dirty="0"/>
              <a:t>coefficients estimated are region boundary-specific, so flexibility for:</a:t>
            </a:r>
          </a:p>
          <a:p>
            <a:pPr lvl="2"/>
            <a:r>
              <a:rPr lang="en-NZ" dirty="0"/>
              <a:t>number of regions</a:t>
            </a:r>
          </a:p>
          <a:p>
            <a:pPr lvl="2"/>
            <a:r>
              <a:rPr lang="en-NZ" dirty="0"/>
              <a:t>adjacent regions</a:t>
            </a:r>
          </a:p>
          <a:p>
            <a:pPr marL="0" indent="0">
              <a:buNone/>
            </a:pPr>
            <a:endParaRPr lang="en-NZ" sz="2000" dirty="0"/>
          </a:p>
        </p:txBody>
      </p:sp>
    </p:spTree>
    <p:extLst>
      <p:ext uri="{BB962C8B-B14F-4D97-AF65-F5344CB8AC3E}">
        <p14:creationId xmlns:p14="http://schemas.microsoft.com/office/powerpoint/2010/main" val="390943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5"/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171502" y="1336329"/>
            <a:ext cx="7200897" cy="91110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BE0E3"/>
              </a:buClr>
              <a:buSzPct val="115000"/>
              <a:buFont typeface="Arial"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Movement matrix in respect of regions 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rgbClr val="BBE0E3"/>
              </a:buClr>
              <a:buSzPct val="115000"/>
              <a:buFont typeface="Arial"/>
              <a:buNone/>
              <a:tabLst/>
              <a:defRPr/>
            </a:pPr>
            <a:r>
              <a:rPr kumimoji="0" lang="en-NZ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e.g. yellowfin tuna</a:t>
            </a:r>
          </a:p>
        </p:txBody>
      </p:sp>
      <p:sp>
        <p:nvSpPr>
          <p:cNvPr id="5" name="Rectangle 4"/>
          <p:cNvSpPr/>
          <p:nvPr/>
        </p:nvSpPr>
        <p:spPr>
          <a:xfrm>
            <a:off x="7590474" y="3101491"/>
            <a:ext cx="2257425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# Incidence matrix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0   0   0   0   0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0   0   0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</a:t>
            </a:r>
            <a:r>
              <a:rPr kumimoji="0" lang="en-NZ" sz="15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                                   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520" y="2413893"/>
            <a:ext cx="4025430" cy="403494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4088348" y="3107809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4079777" y="3208536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152244" y="4000624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143673" y="4101351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152244" y="4504680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143673" y="4605407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088348" y="4144640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4079777" y="4245367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56300" y="4432672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647729" y="4533399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512284" y="4936728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3503713" y="5037455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088348" y="5244783"/>
            <a:ext cx="197168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4079777" y="5345510"/>
            <a:ext cx="222885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824778" y="3678371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2927648" y="3678372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3575720" y="3678372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678590" y="3678372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4727848" y="3678372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830718" y="3678372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4007768" y="4648696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110638" y="4648696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4727848" y="4648696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830718" y="4648697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3688874" y="4648696"/>
            <a:ext cx="0" cy="162164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3791744" y="4648697"/>
            <a:ext cx="0" cy="17823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951984" y="3111582"/>
            <a:ext cx="1585690" cy="21698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Region of origin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R1------------------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R2------------------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R3------------------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R4------------------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R5------------------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R6------------------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R7------------------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R8------------------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7464153" y="2532792"/>
            <a:ext cx="23663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Destination region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R2 R3 R4 R5 R6 R7 R8 R9</a:t>
            </a:r>
          </a:p>
        </p:txBody>
      </p:sp>
      <p:sp>
        <p:nvSpPr>
          <p:cNvPr id="34" name="Title 1"/>
          <p:cNvSpPr txBox="1">
            <a:spLocks/>
          </p:cNvSpPr>
          <p:nvPr/>
        </p:nvSpPr>
        <p:spPr>
          <a:xfrm>
            <a:off x="1981200" y="352230"/>
            <a:ext cx="8229600" cy="685656"/>
          </a:xfrm>
          <a:prstGeom prst="rect">
            <a:avLst/>
          </a:prstGeom>
        </p:spPr>
        <p:txBody>
          <a:bodyPr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NZ" sz="3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Movement processes in MULTIFAN-CL cont.</a:t>
            </a:r>
            <a:endParaRPr kumimoji="0" lang="en-NZ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132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207568" y="2233930"/>
            <a:ext cx="7867350" cy="4192269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fontAlgn="base">
              <a:buClrTx/>
            </a:pP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MULTIFAN-CL is age-structured. Tag releases are </a:t>
            </a:r>
            <a:r>
              <a:rPr lang="en-NZ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length-specific</a:t>
            </a: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– transformed to be </a:t>
            </a:r>
            <a:r>
              <a:rPr lang="en-NZ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age-specific</a:t>
            </a: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via the estimated growth function</a:t>
            </a:r>
          </a:p>
          <a:p>
            <a:pPr fontAlgn="base">
              <a:buClrTx/>
            </a:pP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A </a:t>
            </a:r>
            <a:r>
              <a:rPr lang="en-NZ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mixing period</a:t>
            </a: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 is specified for assumed random mixing of tagged population</a:t>
            </a:r>
          </a:p>
          <a:p>
            <a:pPr fontAlgn="base">
              <a:buClrTx/>
            </a:pPr>
            <a:r>
              <a:rPr lang="en-NZ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Grouping of recaptures: specified fisheries for which recaptures can </a:t>
            </a:r>
            <a:r>
              <a:rPr lang="en-NZ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be aggregated</a:t>
            </a:r>
          </a:p>
          <a:p>
            <a:pPr fontAlgn="base">
              <a:buClrTx/>
            </a:pPr>
            <a:r>
              <a:rPr lang="en-NZ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The reporting rate from each fishery can be fixed and/or estimated</a:t>
            </a:r>
            <a:endParaRPr lang="en-NZ" dirty="0">
              <a:solidFill>
                <a:srgbClr val="000000">
                  <a:lumMod val="85000"/>
                  <a:lumOff val="15000"/>
                </a:srgbClr>
              </a:solidFill>
              <a:latin typeface="Arial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271465" y="1446573"/>
            <a:ext cx="6357305" cy="698456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en-NZ" sz="2800" b="1" dirty="0">
                <a:solidFill>
                  <a:srgbClr val="000000">
                    <a:lumMod val="85000"/>
                    <a:lumOff val="15000"/>
                  </a:srgbClr>
                </a:solidFill>
                <a:latin typeface="Arial"/>
              </a:rPr>
              <a:t>Tagged population model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C4C2784-CFC7-3C9B-CA42-63C90E15F3E0}"/>
              </a:ext>
            </a:extLst>
          </p:cNvPr>
          <p:cNvSpPr txBox="1">
            <a:spLocks noChangeArrowheads="1"/>
          </p:cNvSpPr>
          <p:nvPr/>
        </p:nvSpPr>
        <p:spPr>
          <a:xfrm>
            <a:off x="441896" y="185687"/>
            <a:ext cx="6624736" cy="1008112"/>
          </a:xfrm>
          <a:prstGeom prst="rect">
            <a:avLst/>
          </a:prstGeom>
        </p:spPr>
        <p:txBody>
          <a:bodyPr anchor="ctr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3600" dirty="0">
                <a:solidFill>
                  <a:srgbClr val="000000"/>
                </a:solidFill>
                <a:latin typeface="Arial"/>
              </a:rPr>
              <a:t>2. Tag partition</a:t>
            </a:r>
            <a:endParaRPr lang="en-AU" altLang="en-US" sz="3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53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156542"/>
            <a:ext cx="8229600" cy="700708"/>
          </a:xfrm>
        </p:spPr>
        <p:txBody>
          <a:bodyPr/>
          <a:lstStyle/>
          <a:p>
            <a:r>
              <a:rPr lang="en-NZ" sz="3200" dirty="0"/>
              <a:t>Tag movements - SKJ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81938" y="6381328"/>
            <a:ext cx="6028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NZ" dirty="0">
                <a:solidFill>
                  <a:srgbClr val="000000"/>
                </a:solidFill>
                <a:latin typeface="Arial" panose="020B0604020202020204" pitchFamily="34" charset="0"/>
              </a:rPr>
              <a:t>269 release groups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329,811</a:t>
            </a: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 releases 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56,092</a:t>
            </a:r>
            <a:r>
              <a:rPr lang="en-AU" dirty="0">
                <a:solidFill>
                  <a:srgbClr val="000000"/>
                </a:solidFill>
                <a:latin typeface="Arial" panose="020B0604020202020204" pitchFamily="34" charset="0"/>
              </a:rPr>
              <a:t> recaptures</a:t>
            </a:r>
            <a:endParaRPr lang="en-NZ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C8088F-A354-4F39-91A6-1EEB6ABF01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652" y="1043608"/>
            <a:ext cx="8812697" cy="49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6798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787</Words>
  <Application>Microsoft Office PowerPoint</Application>
  <PresentationFormat>Widescreen</PresentationFormat>
  <Paragraphs>99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Default Design</vt:lpstr>
      <vt:lpstr>1_Default Design</vt:lpstr>
      <vt:lpstr>2_Default Design</vt:lpstr>
      <vt:lpstr>MULTIFAN-CL </vt:lpstr>
      <vt:lpstr>PowerPoint Presentation</vt:lpstr>
      <vt:lpstr>PowerPoint Presentation</vt:lpstr>
      <vt:lpstr>PowerPoint Presentation</vt:lpstr>
      <vt:lpstr>Movement parameterisation</vt:lpstr>
      <vt:lpstr>PowerPoint Presentation</vt:lpstr>
      <vt:lpstr>PowerPoint Presentation</vt:lpstr>
      <vt:lpstr>Tag movements - SKJ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movement using MULTIFAN-CL</dc:title>
  <dc:creator>Nick Davies</dc:creator>
  <cp:lastModifiedBy>Arni Magnusson</cp:lastModifiedBy>
  <cp:revision>137</cp:revision>
  <dcterms:created xsi:type="dcterms:W3CDTF">2019-10-27T01:33:55Z</dcterms:created>
  <dcterms:modified xsi:type="dcterms:W3CDTF">2024-05-13T04:52:56Z</dcterms:modified>
</cp:coreProperties>
</file>