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Lst>
  <p:notesMasterIdLst>
    <p:notesMasterId r:id="rId25"/>
  </p:notesMasterIdLst>
  <p:handoutMasterIdLst>
    <p:handoutMasterId r:id="rId26"/>
  </p:handoutMasterIdLst>
  <p:sldIdLst>
    <p:sldId id="258" r:id="rId6"/>
    <p:sldId id="408" r:id="rId7"/>
    <p:sldId id="409" r:id="rId8"/>
    <p:sldId id="425" r:id="rId9"/>
    <p:sldId id="410" r:id="rId10"/>
    <p:sldId id="411" r:id="rId11"/>
    <p:sldId id="412" r:id="rId12"/>
    <p:sldId id="413" r:id="rId13"/>
    <p:sldId id="415" r:id="rId14"/>
    <p:sldId id="416" r:id="rId15"/>
    <p:sldId id="417" r:id="rId16"/>
    <p:sldId id="427" r:id="rId17"/>
    <p:sldId id="418" r:id="rId18"/>
    <p:sldId id="424" r:id="rId19"/>
    <p:sldId id="423" r:id="rId20"/>
    <p:sldId id="422" r:id="rId21"/>
    <p:sldId id="419" r:id="rId22"/>
    <p:sldId id="420" r:id="rId23"/>
    <p:sldId id="421" r:id="rId24"/>
  </p:sldIdLst>
  <p:sldSz cx="12192000" cy="6858000"/>
  <p:notesSz cx="7104063" cy="10234613"/>
  <p:defaultTextStyle>
    <a:defPPr>
      <a:defRPr lang="en-US"/>
    </a:defPPr>
    <a:lvl1pPr algn="l"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Hamer" initials="PH" lastIdx="10" clrIdx="0">
    <p:extLst>
      <p:ext uri="{19B8F6BF-5375-455C-9EA6-DF929625EA0E}">
        <p15:presenceInfo xmlns:p15="http://schemas.microsoft.com/office/powerpoint/2012/main" userId="S::paulh@spc.int::d48ff95e-5a98-498e-b59c-363fc4b71d59" providerId="AD"/>
      </p:ext>
    </p:extLst>
  </p:cmAuthor>
  <p:cmAuthor id="2" name="Tiffany Cunningham" initials="TC" lastIdx="6" clrIdx="1">
    <p:extLst>
      <p:ext uri="{19B8F6BF-5375-455C-9EA6-DF929625EA0E}">
        <p15:presenceInfo xmlns:p15="http://schemas.microsoft.com/office/powerpoint/2012/main" userId="S::tiffanyc@spc.int::f4b9c3ae-31db-4130-9fb1-a2bb89f3e8c9" providerId="AD"/>
      </p:ext>
    </p:extLst>
  </p:cmAuthor>
  <p:cmAuthor id="3" name="Claudio Castillo Jordan" initials="CJ" lastIdx="4" clrIdx="2">
    <p:extLst>
      <p:ext uri="{19B8F6BF-5375-455C-9EA6-DF929625EA0E}">
        <p15:presenceInfo xmlns:p15="http://schemas.microsoft.com/office/powerpoint/2012/main" userId="S::claudioc@spc.int::2076d8ce-90ec-4237-a7f0-8732d1341a87" providerId="AD"/>
      </p:ext>
    </p:extLst>
  </p:cmAuthor>
  <p:cmAuthor id="4" name="Guest User" initials="GU" lastIdx="2" clrIdx="3">
    <p:extLst>
      <p:ext uri="{19B8F6BF-5375-455C-9EA6-DF929625EA0E}">
        <p15:presenceInfo xmlns:p15="http://schemas.microsoft.com/office/powerpoint/2012/main" userId="S::urn:spo:anon#c1a2fd9ba41bb73b85a0f4bcbe4e73f473cb1b284573987e4cd2d28ec6cc904c::" providerId="AD"/>
      </p:ext>
    </p:extLst>
  </p:cmAuthor>
  <p:cmAuthor id="5" name="Nicholas Ducharme Barth" initials="NB" lastIdx="12" clrIdx="4">
    <p:extLst>
      <p:ext uri="{19B8F6BF-5375-455C-9EA6-DF929625EA0E}">
        <p15:presenceInfo xmlns:p15="http://schemas.microsoft.com/office/powerpoint/2012/main" userId="S::nicholasd@spc.int::565f039e-5eeb-417a-b408-d9ea0f8ff182" providerId="AD"/>
      </p:ext>
    </p:extLst>
  </p:cmAuthor>
  <p:cmAuthor id="6" name="hkxu" initials="hk" lastIdx="6" clrIdx="5">
    <p:extLst>
      <p:ext uri="{19B8F6BF-5375-455C-9EA6-DF929625EA0E}">
        <p15:presenceInfo xmlns:p15="http://schemas.microsoft.com/office/powerpoint/2012/main" userId="S::hkxu_iattc.org#ext#@spccloud.onmicrosoft.com::bdb8127e-2ffd-4d6a-8f20-d1d7aab9a3a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19" autoAdjust="0"/>
    <p:restoredTop sz="95297" autoAdjust="0"/>
  </p:normalViewPr>
  <p:slideViewPr>
    <p:cSldViewPr snapToGrid="0">
      <p:cViewPr varScale="1">
        <p:scale>
          <a:sx n="79" d="100"/>
          <a:sy n="79" d="100"/>
        </p:scale>
        <p:origin x="106" y="173"/>
      </p:cViewPr>
      <p:guideLst/>
    </p:cSldViewPr>
  </p:slideViewPr>
  <p:notesTextViewPr>
    <p:cViewPr>
      <p:scale>
        <a:sx n="3" d="2"/>
        <a:sy n="3" d="2"/>
      </p:scale>
      <p:origin x="0" y="0"/>
    </p:cViewPr>
  </p:notesTextViewPr>
  <p:sorterViewPr>
    <p:cViewPr>
      <p:scale>
        <a:sx n="100" d="100"/>
        <a:sy n="100" d="100"/>
      </p:scale>
      <p:origin x="0" y="-1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DF0F74-3D1C-46CA-9278-5C664319195F}"/>
              </a:ext>
            </a:extLst>
          </p:cNvPr>
          <p:cNvSpPr>
            <a:spLocks noGrp="1"/>
          </p:cNvSpPr>
          <p:nvPr>
            <p:ph type="hdr" sz="quarter"/>
          </p:nvPr>
        </p:nvSpPr>
        <p:spPr>
          <a:xfrm>
            <a:off x="1" y="0"/>
            <a:ext cx="3078427" cy="513508"/>
          </a:xfrm>
          <a:prstGeom prst="rect">
            <a:avLst/>
          </a:prstGeom>
        </p:spPr>
        <p:txBody>
          <a:bodyPr vert="horz" lIns="94796" tIns="47398" rIns="94796" bIns="47398"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FB6E6BF8-EA14-4221-8F17-E799AF2C6108}"/>
              </a:ext>
            </a:extLst>
          </p:cNvPr>
          <p:cNvSpPr>
            <a:spLocks noGrp="1"/>
          </p:cNvSpPr>
          <p:nvPr>
            <p:ph type="dt" sz="quarter" idx="1"/>
          </p:nvPr>
        </p:nvSpPr>
        <p:spPr>
          <a:xfrm>
            <a:off x="4023993" y="0"/>
            <a:ext cx="3078427" cy="513508"/>
          </a:xfrm>
          <a:prstGeom prst="rect">
            <a:avLst/>
          </a:prstGeom>
        </p:spPr>
        <p:txBody>
          <a:bodyPr vert="horz" lIns="94796" tIns="47398" rIns="94796" bIns="47398" rtlCol="0"/>
          <a:lstStyle>
            <a:lvl1pPr algn="r" eaLnBrk="1" fontAlgn="auto" hangingPunct="1">
              <a:spcBef>
                <a:spcPts val="0"/>
              </a:spcBef>
              <a:spcAft>
                <a:spcPts val="0"/>
              </a:spcAft>
              <a:defRPr sz="1200">
                <a:latin typeface="+mn-lt"/>
              </a:defRPr>
            </a:lvl1pPr>
          </a:lstStyle>
          <a:p>
            <a:pPr>
              <a:defRPr/>
            </a:pPr>
            <a:fld id="{2DD8AB06-1E96-48FC-9028-FBD42BA2414F}" type="datetimeFigureOut">
              <a:rPr lang="en-US"/>
              <a:pPr>
                <a:defRPr/>
              </a:pPr>
              <a:t>24-May-22</a:t>
            </a:fld>
            <a:endParaRPr lang="en-US"/>
          </a:p>
        </p:txBody>
      </p:sp>
      <p:sp>
        <p:nvSpPr>
          <p:cNvPr id="4" name="Footer Placeholder 3">
            <a:extLst>
              <a:ext uri="{FF2B5EF4-FFF2-40B4-BE49-F238E27FC236}">
                <a16:creationId xmlns:a16="http://schemas.microsoft.com/office/drawing/2014/main" id="{0CAA1F97-8060-4C6E-8FF1-49B2398B3570}"/>
              </a:ext>
            </a:extLst>
          </p:cNvPr>
          <p:cNvSpPr>
            <a:spLocks noGrp="1"/>
          </p:cNvSpPr>
          <p:nvPr>
            <p:ph type="ftr" sz="quarter" idx="2"/>
          </p:nvPr>
        </p:nvSpPr>
        <p:spPr>
          <a:xfrm>
            <a:off x="1" y="9721107"/>
            <a:ext cx="3078427" cy="513507"/>
          </a:xfrm>
          <a:prstGeom prst="rect">
            <a:avLst/>
          </a:prstGeom>
        </p:spPr>
        <p:txBody>
          <a:bodyPr vert="horz" lIns="94796" tIns="47398" rIns="94796" bIns="47398"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B6B6EDD7-1C67-453F-AADF-A90B3C230B84}"/>
              </a:ext>
            </a:extLst>
          </p:cNvPr>
          <p:cNvSpPr>
            <a:spLocks noGrp="1"/>
          </p:cNvSpPr>
          <p:nvPr>
            <p:ph type="sldNum" sz="quarter" idx="3"/>
          </p:nvPr>
        </p:nvSpPr>
        <p:spPr>
          <a:xfrm>
            <a:off x="4023993" y="9721107"/>
            <a:ext cx="3078427" cy="513507"/>
          </a:xfrm>
          <a:prstGeom prst="rect">
            <a:avLst/>
          </a:prstGeom>
        </p:spPr>
        <p:txBody>
          <a:bodyPr vert="horz" lIns="94796" tIns="47398" rIns="94796" bIns="47398" rtlCol="0" anchor="b"/>
          <a:lstStyle>
            <a:lvl1pPr algn="r" eaLnBrk="1" fontAlgn="auto" hangingPunct="1">
              <a:spcBef>
                <a:spcPts val="0"/>
              </a:spcBef>
              <a:spcAft>
                <a:spcPts val="0"/>
              </a:spcAft>
              <a:defRPr sz="1200">
                <a:latin typeface="+mn-lt"/>
              </a:defRPr>
            </a:lvl1pPr>
          </a:lstStyle>
          <a:p>
            <a:pPr>
              <a:defRPr/>
            </a:pPr>
            <a:fld id="{22D9A666-587D-42A9-90AC-566F4BAC5306}"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334EC0-3AC4-4A3A-8708-B90A28132BC4}"/>
              </a:ext>
            </a:extLst>
          </p:cNvPr>
          <p:cNvSpPr>
            <a:spLocks noGrp="1"/>
          </p:cNvSpPr>
          <p:nvPr>
            <p:ph type="hdr" sz="quarter"/>
          </p:nvPr>
        </p:nvSpPr>
        <p:spPr>
          <a:xfrm>
            <a:off x="1" y="0"/>
            <a:ext cx="3078427" cy="513508"/>
          </a:xfrm>
          <a:prstGeom prst="rect">
            <a:avLst/>
          </a:prstGeom>
        </p:spPr>
        <p:txBody>
          <a:bodyPr vert="horz" lIns="94796" tIns="47398" rIns="94796" bIns="47398"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8D8FB81-C852-4C56-9D63-061C4BAC10B9}"/>
              </a:ext>
            </a:extLst>
          </p:cNvPr>
          <p:cNvSpPr>
            <a:spLocks noGrp="1"/>
          </p:cNvSpPr>
          <p:nvPr>
            <p:ph type="dt" idx="1"/>
          </p:nvPr>
        </p:nvSpPr>
        <p:spPr>
          <a:xfrm>
            <a:off x="4023993" y="0"/>
            <a:ext cx="3078427" cy="513508"/>
          </a:xfrm>
          <a:prstGeom prst="rect">
            <a:avLst/>
          </a:prstGeom>
        </p:spPr>
        <p:txBody>
          <a:bodyPr vert="horz" lIns="94796" tIns="47398" rIns="94796" bIns="47398" rtlCol="0"/>
          <a:lstStyle>
            <a:lvl1pPr algn="r" eaLnBrk="1" fontAlgn="auto" hangingPunct="1">
              <a:spcBef>
                <a:spcPts val="0"/>
              </a:spcBef>
              <a:spcAft>
                <a:spcPts val="0"/>
              </a:spcAft>
              <a:defRPr sz="1200">
                <a:latin typeface="+mn-lt"/>
              </a:defRPr>
            </a:lvl1pPr>
          </a:lstStyle>
          <a:p>
            <a:pPr>
              <a:defRPr/>
            </a:pPr>
            <a:fld id="{A5B58D0C-1396-416D-B0D9-504AD47E0CC3}" type="datetimeFigureOut">
              <a:rPr lang="en-US"/>
              <a:pPr>
                <a:defRPr/>
              </a:pPr>
              <a:t>24-May-22</a:t>
            </a:fld>
            <a:endParaRPr lang="en-US"/>
          </a:p>
        </p:txBody>
      </p:sp>
      <p:sp>
        <p:nvSpPr>
          <p:cNvPr id="4" name="Slide Image Placeholder 3">
            <a:extLst>
              <a:ext uri="{FF2B5EF4-FFF2-40B4-BE49-F238E27FC236}">
                <a16:creationId xmlns:a16="http://schemas.microsoft.com/office/drawing/2014/main" id="{48A9C9A6-1786-4A55-866A-185EB312D24E}"/>
              </a:ext>
            </a:extLst>
          </p:cNvPr>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4796" tIns="47398" rIns="94796" bIns="47398" rtlCol="0" anchor="ctr"/>
          <a:lstStyle/>
          <a:p>
            <a:pPr lvl="0"/>
            <a:endParaRPr lang="en-US" noProof="0"/>
          </a:p>
        </p:txBody>
      </p:sp>
      <p:sp>
        <p:nvSpPr>
          <p:cNvPr id="5" name="Notes Placeholder 4">
            <a:extLst>
              <a:ext uri="{FF2B5EF4-FFF2-40B4-BE49-F238E27FC236}">
                <a16:creationId xmlns:a16="http://schemas.microsoft.com/office/drawing/2014/main" id="{4250E240-C00A-449D-B31D-0CF20215AF08}"/>
              </a:ext>
            </a:extLst>
          </p:cNvPr>
          <p:cNvSpPr>
            <a:spLocks noGrp="1"/>
          </p:cNvSpPr>
          <p:nvPr>
            <p:ph type="body" sz="quarter" idx="3"/>
          </p:nvPr>
        </p:nvSpPr>
        <p:spPr>
          <a:xfrm>
            <a:off x="710407" y="4925407"/>
            <a:ext cx="5683250" cy="4029879"/>
          </a:xfrm>
          <a:prstGeom prst="rect">
            <a:avLst/>
          </a:prstGeom>
        </p:spPr>
        <p:txBody>
          <a:bodyPr vert="horz" lIns="94796" tIns="47398" rIns="94796" bIns="47398"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4B55C70-9051-45BD-BA8D-7A1662893849}"/>
              </a:ext>
            </a:extLst>
          </p:cNvPr>
          <p:cNvSpPr>
            <a:spLocks noGrp="1"/>
          </p:cNvSpPr>
          <p:nvPr>
            <p:ph type="ftr" sz="quarter" idx="4"/>
          </p:nvPr>
        </p:nvSpPr>
        <p:spPr>
          <a:xfrm>
            <a:off x="1" y="9721107"/>
            <a:ext cx="3078427" cy="513507"/>
          </a:xfrm>
          <a:prstGeom prst="rect">
            <a:avLst/>
          </a:prstGeom>
        </p:spPr>
        <p:txBody>
          <a:bodyPr vert="horz" lIns="94796" tIns="47398" rIns="94796" bIns="47398"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F4484E5A-7591-4DB7-B363-C37B81474B32}"/>
              </a:ext>
            </a:extLst>
          </p:cNvPr>
          <p:cNvSpPr>
            <a:spLocks noGrp="1"/>
          </p:cNvSpPr>
          <p:nvPr>
            <p:ph type="sldNum" sz="quarter" idx="5"/>
          </p:nvPr>
        </p:nvSpPr>
        <p:spPr>
          <a:xfrm>
            <a:off x="4023993" y="9721107"/>
            <a:ext cx="3078427" cy="513507"/>
          </a:xfrm>
          <a:prstGeom prst="rect">
            <a:avLst/>
          </a:prstGeom>
        </p:spPr>
        <p:txBody>
          <a:bodyPr vert="horz" lIns="94796" tIns="47398" rIns="94796" bIns="47398" rtlCol="0" anchor="b"/>
          <a:lstStyle>
            <a:lvl1pPr algn="r" eaLnBrk="1" fontAlgn="auto" hangingPunct="1">
              <a:spcBef>
                <a:spcPts val="0"/>
              </a:spcBef>
              <a:spcAft>
                <a:spcPts val="0"/>
              </a:spcAft>
              <a:defRPr sz="1200">
                <a:latin typeface="+mn-lt"/>
              </a:defRPr>
            </a:lvl1pPr>
          </a:lstStyle>
          <a:p>
            <a:pPr>
              <a:defRPr/>
            </a:pPr>
            <a:fld id="{D141A483-DC31-4895-B706-A8D00F2237D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D141A483-DC31-4895-B706-A8D00F2237D4}" type="slidenum">
              <a:rPr lang="en-US" smtClean="0"/>
              <a:pPr>
                <a:defRPr/>
              </a:pPr>
              <a:t>1</a:t>
            </a:fld>
            <a:endParaRPr lang="en-US"/>
          </a:p>
        </p:txBody>
      </p:sp>
    </p:spTree>
    <p:extLst>
      <p:ext uri="{BB962C8B-B14F-4D97-AF65-F5344CB8AC3E}">
        <p14:creationId xmlns:p14="http://schemas.microsoft.com/office/powerpoint/2010/main" val="3978907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a:extLst>
              <a:ext uri="{FF2B5EF4-FFF2-40B4-BE49-F238E27FC236}">
                <a16:creationId xmlns:a16="http://schemas.microsoft.com/office/drawing/2014/main" id="{47FCEC04-A306-482A-9AAF-5BFA2D3C25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68072" y="2112571"/>
            <a:ext cx="9547593" cy="2541431"/>
          </a:xfrm>
          <a:prstGeom prst="rect">
            <a:avLst/>
          </a:prstGeom>
        </p:spPr>
        <p:txBody>
          <a:bodyPr bIns="0" anchor="t">
            <a:normAutofit/>
          </a:bodyPr>
          <a:lstStyle>
            <a:lvl1pPr algn="ctr">
              <a:defRPr sz="5000" cap="none" baseline="0">
                <a:latin typeface="Calibri" charset="0"/>
                <a:ea typeface="Calibri" charset="0"/>
                <a:cs typeface="Calibri" charset="0"/>
              </a:defRPr>
            </a:lvl1pPr>
          </a:lstStyle>
          <a:p>
            <a:r>
              <a:rPr lang="en-US" dirty="0"/>
              <a:t>Click to edit Master title style</a:t>
            </a:r>
          </a:p>
        </p:txBody>
      </p:sp>
      <p:sp>
        <p:nvSpPr>
          <p:cNvPr id="3" name="Subtitle 2"/>
          <p:cNvSpPr>
            <a:spLocks noGrp="1"/>
          </p:cNvSpPr>
          <p:nvPr>
            <p:ph type="subTitle" idx="1"/>
          </p:nvPr>
        </p:nvSpPr>
        <p:spPr>
          <a:xfrm>
            <a:off x="1168072" y="4924567"/>
            <a:ext cx="9547592" cy="977621"/>
          </a:xfrm>
          <a:prstGeom prst="rect">
            <a:avLst/>
          </a:prstGeom>
        </p:spPr>
        <p:txBody>
          <a:bodyPr tIns="91440" bIns="91440">
            <a:normAutofit/>
          </a:bodyPr>
          <a:lstStyle>
            <a:lvl1pPr marL="0" indent="0" algn="l">
              <a:buNone/>
              <a:defRPr sz="1800" b="0" cap="none" baseline="0">
                <a:solidFill>
                  <a:schemeClr val="tx1"/>
                </a:solidFill>
                <a:latin typeface="Calibri" charset="0"/>
                <a:ea typeface="Calibri" charset="0"/>
                <a:cs typeface="Calibri" charset="0"/>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9585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11">
            <a:extLst>
              <a:ext uri="{FF2B5EF4-FFF2-40B4-BE49-F238E27FC236}">
                <a16:creationId xmlns:a16="http://schemas.microsoft.com/office/drawing/2014/main" id="{133D564C-2E18-4497-81F4-BF077D5B70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hasCustomPrompt="1"/>
          </p:nvPr>
        </p:nvSpPr>
        <p:spPr>
          <a:xfrm>
            <a:off x="9462253" y="1521082"/>
            <a:ext cx="1615742" cy="4659889"/>
          </a:xfrm>
          <a:prstGeom prst="rect">
            <a:avLst/>
          </a:prstGeom>
        </p:spPr>
        <p:txBody>
          <a:bodyPr vert="eaVert"/>
          <a:lstStyle>
            <a:lvl1pPr algn="l">
              <a:defRPr/>
            </a:lvl1pPr>
          </a:lstStyle>
          <a:p>
            <a:r>
              <a:rPr lang="en-US"/>
              <a:t>Heading 1</a:t>
            </a:r>
          </a:p>
        </p:txBody>
      </p:sp>
      <p:sp>
        <p:nvSpPr>
          <p:cNvPr id="3" name="Vertical Text Placeholder 2"/>
          <p:cNvSpPr>
            <a:spLocks noGrp="1"/>
          </p:cNvSpPr>
          <p:nvPr>
            <p:ph type="body" orient="vert" idx="1"/>
          </p:nvPr>
        </p:nvSpPr>
        <p:spPr>
          <a:xfrm>
            <a:off x="1753769" y="1521082"/>
            <a:ext cx="7551264" cy="465988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477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11">
            <a:extLst>
              <a:ext uri="{FF2B5EF4-FFF2-40B4-BE49-F238E27FC236}">
                <a16:creationId xmlns:a16="http://schemas.microsoft.com/office/drawing/2014/main" id="{49F013EB-2DE0-4BED-AF5B-48DF499F4B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292188" y="1285266"/>
            <a:ext cx="9603275" cy="1049235"/>
          </a:xfrm>
          <a:prstGeom prst="rect">
            <a:avLst/>
          </a:prstGeom>
        </p:spPr>
        <p:txBody>
          <a:bodyPr/>
          <a:lstStyle>
            <a:lvl1pPr>
              <a:defRPr/>
            </a:lvl1pPr>
          </a:lstStyle>
          <a:p>
            <a:r>
              <a:rPr lang="en-US" dirty="0"/>
              <a:t>Heading 1</a:t>
            </a:r>
          </a:p>
        </p:txBody>
      </p:sp>
      <p:sp>
        <p:nvSpPr>
          <p:cNvPr id="3" name="Content Placeholder 2"/>
          <p:cNvSpPr>
            <a:spLocks noGrp="1"/>
          </p:cNvSpPr>
          <p:nvPr>
            <p:ph idx="1"/>
          </p:nvPr>
        </p:nvSpPr>
        <p:spPr>
          <a:xfrm>
            <a:off x="1292188" y="2496479"/>
            <a:ext cx="9603275" cy="402973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07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6F12F4FB-7150-4961-B99F-A272692DE7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295725" y="1287123"/>
            <a:ext cx="9605635" cy="1059305"/>
          </a:xfrm>
          <a:prstGeom prst="rect">
            <a:avLst/>
          </a:prstGeom>
        </p:spPr>
        <p:txBody>
          <a:bodyPr/>
          <a:lstStyle>
            <a:lvl1pPr>
              <a:defRPr/>
            </a:lvl1pPr>
          </a:lstStyle>
          <a:p>
            <a:r>
              <a:rPr lang="en-US"/>
              <a:t>Heading 1</a:t>
            </a:r>
          </a:p>
        </p:txBody>
      </p:sp>
      <p:sp>
        <p:nvSpPr>
          <p:cNvPr id="3" name="Content Placeholder 2"/>
          <p:cNvSpPr>
            <a:spLocks noGrp="1"/>
          </p:cNvSpPr>
          <p:nvPr>
            <p:ph sz="half" idx="1"/>
          </p:nvPr>
        </p:nvSpPr>
        <p:spPr>
          <a:xfrm>
            <a:off x="1293839" y="2504910"/>
            <a:ext cx="4645152" cy="344859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0279" y="2511375"/>
            <a:ext cx="4645152" cy="3441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792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11">
            <a:extLst>
              <a:ext uri="{FF2B5EF4-FFF2-40B4-BE49-F238E27FC236}">
                <a16:creationId xmlns:a16="http://schemas.microsoft.com/office/drawing/2014/main" id="{BE83EDD1-7E0E-46B5-BE87-1EC831B8C2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304578" y="1284668"/>
            <a:ext cx="9607661" cy="1056319"/>
          </a:xfrm>
          <a:prstGeom prst="rect">
            <a:avLst/>
          </a:prstGeom>
        </p:spPr>
        <p:txBody>
          <a:bodyPr/>
          <a:lstStyle>
            <a:lvl1pPr>
              <a:defRPr/>
            </a:lvl1pPr>
          </a:lstStyle>
          <a:p>
            <a:r>
              <a:rPr lang="en-US"/>
              <a:t>Heading 1</a:t>
            </a:r>
          </a:p>
        </p:txBody>
      </p:sp>
      <p:sp>
        <p:nvSpPr>
          <p:cNvPr id="3" name="Text Placeholder 2"/>
          <p:cNvSpPr>
            <a:spLocks noGrp="1"/>
          </p:cNvSpPr>
          <p:nvPr>
            <p:ph type="body" idx="1"/>
          </p:nvPr>
        </p:nvSpPr>
        <p:spPr>
          <a:xfrm>
            <a:off x="1304578" y="2500054"/>
            <a:ext cx="4645152" cy="801943"/>
          </a:xfrm>
          <a:prstGeom prst="rect">
            <a:avLst/>
          </a:prstGeo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04578" y="3304774"/>
            <a:ext cx="4645152" cy="30724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749" y="2503508"/>
            <a:ext cx="4645152" cy="802237"/>
          </a:xfrm>
          <a:prstGeom prst="rect">
            <a:avLst/>
          </a:prstGeo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749" y="3301996"/>
            <a:ext cx="4645152" cy="306419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389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11">
            <a:extLst>
              <a:ext uri="{FF2B5EF4-FFF2-40B4-BE49-F238E27FC236}">
                <a16:creationId xmlns:a16="http://schemas.microsoft.com/office/drawing/2014/main" id="{010D86E7-DE09-4090-85C4-EE6CDB3EBA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292188" y="1528217"/>
            <a:ext cx="9603275" cy="1049235"/>
          </a:xfrm>
          <a:prstGeom prst="rect">
            <a:avLst/>
          </a:prstGeom>
        </p:spPr>
        <p:txBody>
          <a:bodyPr/>
          <a:lstStyle>
            <a:lvl1pPr>
              <a:defRPr/>
            </a:lvl1pPr>
          </a:lstStyle>
          <a:p>
            <a:r>
              <a:rPr lang="en-US"/>
              <a:t>Heading 1</a:t>
            </a:r>
          </a:p>
        </p:txBody>
      </p:sp>
    </p:spTree>
    <p:extLst>
      <p:ext uri="{BB962C8B-B14F-4D97-AF65-F5344CB8AC3E}">
        <p14:creationId xmlns:p14="http://schemas.microsoft.com/office/powerpoint/2010/main" val="416285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DF2C4338-CCB5-4734-9E11-5EE9B19559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37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49D7FFDC-3946-48AE-ABB4-71AC4250FF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295583" y="1293775"/>
            <a:ext cx="3273099" cy="2247117"/>
          </a:xfrm>
          <a:prstGeom prst="rect">
            <a:avLst/>
          </a:prstGeom>
        </p:spPr>
        <p:txBody>
          <a:bodyPr anchor="t"/>
          <a:lstStyle>
            <a:lvl1pPr algn="l">
              <a:defRPr sz="2400"/>
            </a:lvl1pPr>
          </a:lstStyle>
          <a:p>
            <a:r>
              <a:rPr lang="en-US"/>
              <a:t>Heading 1</a:t>
            </a:r>
          </a:p>
        </p:txBody>
      </p:sp>
      <p:sp>
        <p:nvSpPr>
          <p:cNvPr id="3" name="Content Placeholder 2"/>
          <p:cNvSpPr>
            <a:spLocks noGrp="1"/>
          </p:cNvSpPr>
          <p:nvPr>
            <p:ph idx="1"/>
          </p:nvPr>
        </p:nvSpPr>
        <p:spPr>
          <a:xfrm>
            <a:off x="4892712" y="1293776"/>
            <a:ext cx="6012470" cy="5232436"/>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5583" y="3700292"/>
            <a:ext cx="3275013" cy="2825919"/>
          </a:xfrm>
          <a:prstGeom prst="rect">
            <a:avLst/>
          </a:prstGeo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7707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8A248B38-7D76-4765-B277-E7480D73B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761599" y="1285592"/>
            <a:ext cx="5532328" cy="1830584"/>
          </a:xfrm>
          <a:prstGeom prst="rect">
            <a:avLst/>
          </a:prstGeom>
        </p:spPr>
        <p:txBody>
          <a:bodyPr anchor="t"/>
          <a:lstStyle>
            <a:lvl1pPr>
              <a:defRPr sz="3200"/>
            </a:lvl1pPr>
          </a:lstStyle>
          <a:p>
            <a:r>
              <a:rPr lang="en-US"/>
              <a:t>Heading 1</a:t>
            </a:r>
          </a:p>
        </p:txBody>
      </p:sp>
      <p:sp>
        <p:nvSpPr>
          <p:cNvPr id="3" name="Picture Placeholder 2"/>
          <p:cNvSpPr>
            <a:spLocks noGrp="1" noChangeAspect="1"/>
          </p:cNvSpPr>
          <p:nvPr>
            <p:ph type="pic" idx="1"/>
          </p:nvPr>
        </p:nvSpPr>
        <p:spPr>
          <a:xfrm>
            <a:off x="7446532" y="1300558"/>
            <a:ext cx="3425600" cy="4629734"/>
          </a:xfrm>
          <a:prstGeom prst="rect">
            <a:avLst/>
          </a:prstGeom>
          <a:solidFill>
            <a:schemeClr val="bg1">
              <a:lumMod val="85000"/>
            </a:schemeClr>
          </a:solidFill>
          <a:ln w="9525" cap="sq">
            <a:noFill/>
            <a:miter lim="800000"/>
          </a:ln>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60722" y="3302070"/>
            <a:ext cx="5524404" cy="2628221"/>
          </a:xfrm>
          <a:prstGeom prst="rect">
            <a:avLst/>
          </a:prstGeo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859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11">
            <a:extLst>
              <a:ext uri="{FF2B5EF4-FFF2-40B4-BE49-F238E27FC236}">
                <a16:creationId xmlns:a16="http://schemas.microsoft.com/office/drawing/2014/main" id="{B189F65C-F760-41F0-A40E-0556C7ECCE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283799" y="1280444"/>
            <a:ext cx="9603275" cy="1049235"/>
          </a:xfrm>
          <a:prstGeom prst="rect">
            <a:avLst/>
          </a:prstGeom>
        </p:spPr>
        <p:txBody>
          <a:bodyPr/>
          <a:lstStyle>
            <a:lvl1pPr>
              <a:defRPr/>
            </a:lvl1pPr>
          </a:lstStyle>
          <a:p>
            <a:r>
              <a:rPr lang="en-US"/>
              <a:t>Heading 1</a:t>
            </a:r>
          </a:p>
        </p:txBody>
      </p:sp>
      <p:sp>
        <p:nvSpPr>
          <p:cNvPr id="3" name="Vertical Text Placeholder 2"/>
          <p:cNvSpPr>
            <a:spLocks noGrp="1"/>
          </p:cNvSpPr>
          <p:nvPr>
            <p:ph type="body" orient="vert" idx="1"/>
          </p:nvPr>
        </p:nvSpPr>
        <p:spPr>
          <a:xfrm>
            <a:off x="1283799" y="2491657"/>
            <a:ext cx="9603275" cy="345061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72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10">
            <a:extLst>
              <a:ext uri="{FF2B5EF4-FFF2-40B4-BE49-F238E27FC236}">
                <a16:creationId xmlns:a16="http://schemas.microsoft.com/office/drawing/2014/main" id="{0A4FCBC9-FD6A-4740-A714-CF1BBDDD6065}"/>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129838" y="331788"/>
            <a:ext cx="1619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xStyles>
    <p:titleStyle>
      <a:lvl1pPr algn="l" rtl="0" eaLnBrk="1" fontAlgn="base" hangingPunct="1">
        <a:lnSpc>
          <a:spcPct val="90000"/>
        </a:lnSpc>
        <a:spcBef>
          <a:spcPct val="0"/>
        </a:spcBef>
        <a:spcAft>
          <a:spcPct val="0"/>
        </a:spcAft>
        <a:defRPr sz="3200" kern="1200" cap="all">
          <a:solidFill>
            <a:schemeClr val="tx1"/>
          </a:solidFill>
          <a:latin typeface="Calibri" charset="0"/>
          <a:ea typeface="Calibri" charset="0"/>
          <a:cs typeface="Calibri" charset="0"/>
        </a:defRPr>
      </a:lvl1pPr>
      <a:lvl2pPr algn="l" rtl="0" eaLnBrk="1" fontAlgn="base" hangingPunct="1">
        <a:lnSpc>
          <a:spcPct val="90000"/>
        </a:lnSpc>
        <a:spcBef>
          <a:spcPct val="0"/>
        </a:spcBef>
        <a:spcAft>
          <a:spcPct val="0"/>
        </a:spcAft>
        <a:defRPr sz="3200">
          <a:solidFill>
            <a:schemeClr val="tx1"/>
          </a:solidFill>
          <a:latin typeface="Calibri" charset="0"/>
          <a:ea typeface="Calibri" charset="0"/>
          <a:cs typeface="Calibri" charset="0"/>
        </a:defRPr>
      </a:lvl2pPr>
      <a:lvl3pPr algn="l" rtl="0" eaLnBrk="1" fontAlgn="base" hangingPunct="1">
        <a:lnSpc>
          <a:spcPct val="90000"/>
        </a:lnSpc>
        <a:spcBef>
          <a:spcPct val="0"/>
        </a:spcBef>
        <a:spcAft>
          <a:spcPct val="0"/>
        </a:spcAft>
        <a:defRPr sz="3200">
          <a:solidFill>
            <a:schemeClr val="tx1"/>
          </a:solidFill>
          <a:latin typeface="Calibri" charset="0"/>
          <a:ea typeface="Calibri" charset="0"/>
          <a:cs typeface="Calibri" charset="0"/>
        </a:defRPr>
      </a:lvl3pPr>
      <a:lvl4pPr algn="l" rtl="0" eaLnBrk="1" fontAlgn="base" hangingPunct="1">
        <a:lnSpc>
          <a:spcPct val="90000"/>
        </a:lnSpc>
        <a:spcBef>
          <a:spcPct val="0"/>
        </a:spcBef>
        <a:spcAft>
          <a:spcPct val="0"/>
        </a:spcAft>
        <a:defRPr sz="3200">
          <a:solidFill>
            <a:schemeClr val="tx1"/>
          </a:solidFill>
          <a:latin typeface="Calibri" charset="0"/>
          <a:ea typeface="Calibri" charset="0"/>
          <a:cs typeface="Calibri" charset="0"/>
        </a:defRPr>
      </a:lvl4pPr>
      <a:lvl5pPr algn="l" rtl="0" eaLnBrk="1" fontAlgn="base" hangingPunct="1">
        <a:lnSpc>
          <a:spcPct val="90000"/>
        </a:lnSpc>
        <a:spcBef>
          <a:spcPct val="0"/>
        </a:spcBef>
        <a:spcAft>
          <a:spcPct val="0"/>
        </a:spcAft>
        <a:defRPr sz="3200">
          <a:solidFill>
            <a:schemeClr val="tx1"/>
          </a:solidFill>
          <a:latin typeface="Calibri" charset="0"/>
          <a:ea typeface="Calibri" charset="0"/>
          <a:cs typeface="Calibri" charset="0"/>
        </a:defRPr>
      </a:lvl5pPr>
      <a:lvl6pPr marL="457200" algn="l" rtl="0" eaLnBrk="1" fontAlgn="base" hangingPunct="1">
        <a:lnSpc>
          <a:spcPct val="90000"/>
        </a:lnSpc>
        <a:spcBef>
          <a:spcPct val="0"/>
        </a:spcBef>
        <a:spcAft>
          <a:spcPct val="0"/>
        </a:spcAft>
        <a:defRPr sz="3200">
          <a:solidFill>
            <a:schemeClr val="tx1"/>
          </a:solidFill>
          <a:latin typeface="Gill Sans MT" charset="0"/>
        </a:defRPr>
      </a:lvl6pPr>
      <a:lvl7pPr marL="914400" algn="l" rtl="0" eaLnBrk="1" fontAlgn="base" hangingPunct="1">
        <a:lnSpc>
          <a:spcPct val="90000"/>
        </a:lnSpc>
        <a:spcBef>
          <a:spcPct val="0"/>
        </a:spcBef>
        <a:spcAft>
          <a:spcPct val="0"/>
        </a:spcAft>
        <a:defRPr sz="3200">
          <a:solidFill>
            <a:schemeClr val="tx1"/>
          </a:solidFill>
          <a:latin typeface="Gill Sans MT" charset="0"/>
        </a:defRPr>
      </a:lvl7pPr>
      <a:lvl8pPr marL="1371600" algn="l" rtl="0" eaLnBrk="1" fontAlgn="base" hangingPunct="1">
        <a:lnSpc>
          <a:spcPct val="90000"/>
        </a:lnSpc>
        <a:spcBef>
          <a:spcPct val="0"/>
        </a:spcBef>
        <a:spcAft>
          <a:spcPct val="0"/>
        </a:spcAft>
        <a:defRPr sz="3200">
          <a:solidFill>
            <a:schemeClr val="tx1"/>
          </a:solidFill>
          <a:latin typeface="Gill Sans MT" charset="0"/>
        </a:defRPr>
      </a:lvl8pPr>
      <a:lvl9pPr marL="1828800" algn="l" rtl="0" eaLnBrk="1" fontAlgn="base" hangingPunct="1">
        <a:lnSpc>
          <a:spcPct val="90000"/>
        </a:lnSpc>
        <a:spcBef>
          <a:spcPct val="0"/>
        </a:spcBef>
        <a:spcAft>
          <a:spcPct val="0"/>
        </a:spcAft>
        <a:defRPr sz="3200">
          <a:solidFill>
            <a:schemeClr val="tx1"/>
          </a:solidFill>
          <a:latin typeface="Gill Sans MT" charset="0"/>
        </a:defRPr>
      </a:lvl9pPr>
    </p:titleStyle>
    <p:bodyStyle>
      <a:lvl1pPr marL="228600" indent="-228600" algn="l" rtl="0" eaLnBrk="1" fontAlgn="base" hangingPunct="1">
        <a:lnSpc>
          <a:spcPct val="120000"/>
        </a:lnSpc>
        <a:spcBef>
          <a:spcPts val="1000"/>
        </a:spcBef>
        <a:spcAft>
          <a:spcPct val="0"/>
        </a:spcAft>
        <a:buClr>
          <a:schemeClr val="accent1"/>
        </a:buClr>
        <a:buSzPct val="100000"/>
        <a:buFont typeface="Arial" panose="020B0604020202020204" pitchFamily="34" charset="0"/>
        <a:buChar char="•"/>
        <a:defRPr sz="2000" kern="1200">
          <a:solidFill>
            <a:schemeClr val="tx1"/>
          </a:solidFill>
          <a:latin typeface="Calibri" charset="0"/>
          <a:ea typeface="Calibri" charset="0"/>
          <a:cs typeface="Calibri" charset="0"/>
        </a:defRPr>
      </a:lvl1pPr>
      <a:lvl2pPr marL="685800" indent="-228600" algn="l" rtl="0" eaLnBrk="1" fontAlgn="base" hangingPunct="1">
        <a:lnSpc>
          <a:spcPct val="120000"/>
        </a:lnSpc>
        <a:spcBef>
          <a:spcPts val="500"/>
        </a:spcBef>
        <a:spcAft>
          <a:spcPct val="0"/>
        </a:spcAft>
        <a:buClr>
          <a:schemeClr val="accent1"/>
        </a:buClr>
        <a:buSzPct val="100000"/>
        <a:buFont typeface="Arial" panose="020B0604020202020204" pitchFamily="34" charset="0"/>
        <a:buChar char="•"/>
        <a:defRPr kern="1200">
          <a:solidFill>
            <a:schemeClr val="tx1"/>
          </a:solidFill>
          <a:latin typeface="Calibri" charset="0"/>
          <a:ea typeface="Calibri" charset="0"/>
          <a:cs typeface="Calibri" charset="0"/>
        </a:defRPr>
      </a:lvl2pPr>
      <a:lvl3pPr marL="1143000" indent="-228600" algn="l" rtl="0" eaLnBrk="1" fontAlgn="base" hangingPunct="1">
        <a:lnSpc>
          <a:spcPct val="120000"/>
        </a:lnSpc>
        <a:spcBef>
          <a:spcPts val="500"/>
        </a:spcBef>
        <a:spcAft>
          <a:spcPct val="0"/>
        </a:spcAft>
        <a:buClr>
          <a:schemeClr val="accent1"/>
        </a:buClr>
        <a:buSzPct val="100000"/>
        <a:buFont typeface="Arial" panose="020B0604020202020204" pitchFamily="34" charset="0"/>
        <a:buChar char="•"/>
        <a:defRPr sz="1600" kern="1200">
          <a:solidFill>
            <a:schemeClr val="tx1"/>
          </a:solidFill>
          <a:latin typeface="Calibri" charset="0"/>
          <a:ea typeface="Calibri" charset="0"/>
          <a:cs typeface="Calibri" charset="0"/>
        </a:defRPr>
      </a:lvl3pPr>
      <a:lvl4pPr marL="1600200" indent="-228600" algn="l" rtl="0" eaLnBrk="1" fontAlgn="base" hangingPunct="1">
        <a:lnSpc>
          <a:spcPct val="120000"/>
        </a:lnSpc>
        <a:spcBef>
          <a:spcPts val="500"/>
        </a:spcBef>
        <a:spcAft>
          <a:spcPct val="0"/>
        </a:spcAft>
        <a:buClr>
          <a:schemeClr val="accent1"/>
        </a:buClr>
        <a:buSzPct val="100000"/>
        <a:buFont typeface="Arial" panose="020B0604020202020204" pitchFamily="34" charset="0"/>
        <a:buChar char="•"/>
        <a:defRPr sz="1400" kern="1200">
          <a:solidFill>
            <a:schemeClr val="tx1"/>
          </a:solidFill>
          <a:latin typeface="Calibri" charset="0"/>
          <a:ea typeface="Calibri" charset="0"/>
          <a:cs typeface="Calibri" charset="0"/>
        </a:defRPr>
      </a:lvl4pPr>
      <a:lvl5pPr marL="2057400" indent="-228600" algn="l" rtl="0" eaLnBrk="1" fontAlgn="base" hangingPunct="1">
        <a:lnSpc>
          <a:spcPct val="120000"/>
        </a:lnSpc>
        <a:spcBef>
          <a:spcPts val="500"/>
        </a:spcBef>
        <a:spcAft>
          <a:spcPct val="0"/>
        </a:spcAft>
        <a:buClr>
          <a:schemeClr val="accent1"/>
        </a:buClr>
        <a:buSzPct val="100000"/>
        <a:buFont typeface="Arial" panose="020B0604020202020204" pitchFamily="34" charset="0"/>
        <a:buChar char="•"/>
        <a:defRPr sz="1200" kern="1200">
          <a:solidFill>
            <a:schemeClr val="tx1"/>
          </a:solidFill>
          <a:latin typeface="Calibri" charset="0"/>
          <a:ea typeface="Calibri" charset="0"/>
          <a:cs typeface="Calibri"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016/j.fishres.2020.1056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FB19F74-89A7-48E4-A09A-4780BA6FBEE2}"/>
              </a:ext>
            </a:extLst>
          </p:cNvPr>
          <p:cNvSpPr txBox="1"/>
          <p:nvPr/>
        </p:nvSpPr>
        <p:spPr>
          <a:xfrm>
            <a:off x="1374013" y="5323925"/>
            <a:ext cx="3048000" cy="369332"/>
          </a:xfrm>
          <a:prstGeom prst="rect">
            <a:avLst/>
          </a:prstGeom>
          <a:noFill/>
        </p:spPr>
        <p:txBody>
          <a:bodyPr wrap="square">
            <a:spAutoFit/>
          </a:bodyPr>
          <a:lstStyle/>
          <a:p>
            <a:pPr algn="ctr"/>
            <a:r>
              <a:rPr lang="en-AU" sz="1800">
                <a:latin typeface="Calibri" panose="020F0502020204030204" pitchFamily="34" charset="0"/>
                <a:cs typeface="Calibri" panose="020F0502020204030204" pitchFamily="34" charset="0"/>
              </a:rPr>
              <a:t>Team Meeting, 19 May 2022</a:t>
            </a:r>
            <a:endParaRPr lang="en-AU" dirty="0">
              <a:latin typeface="Calibri" panose="020F0502020204030204" pitchFamily="34" charset="0"/>
              <a:cs typeface="Calibri" panose="020F0502020204030204" pitchFamily="34" charset="0"/>
            </a:endParaRPr>
          </a:p>
        </p:txBody>
      </p:sp>
      <p:sp>
        <p:nvSpPr>
          <p:cNvPr id="17" name="Title 1">
            <a:extLst>
              <a:ext uri="{FF2B5EF4-FFF2-40B4-BE49-F238E27FC236}">
                <a16:creationId xmlns:a16="http://schemas.microsoft.com/office/drawing/2014/main" id="{13C87253-5F92-41DA-AE5C-4DEF19577EEA}"/>
              </a:ext>
            </a:extLst>
          </p:cNvPr>
          <p:cNvSpPr txBox="1">
            <a:spLocks/>
          </p:cNvSpPr>
          <p:nvPr/>
        </p:nvSpPr>
        <p:spPr>
          <a:xfrm>
            <a:off x="274456" y="2247412"/>
            <a:ext cx="5247114" cy="792000"/>
          </a:xfrm>
          <a:prstGeom prst="rect">
            <a:avLst/>
          </a:prstGeom>
        </p:spPr>
        <p:txBody>
          <a:bodyPr bIns="0" anchor="t">
            <a:noAutofit/>
          </a:bodyPr>
          <a:lstStyle>
            <a:lvl1pPr algn="ctr" rtl="0" eaLnBrk="1" fontAlgn="base" hangingPunct="1">
              <a:lnSpc>
                <a:spcPct val="90000"/>
              </a:lnSpc>
              <a:spcBef>
                <a:spcPct val="0"/>
              </a:spcBef>
              <a:spcAft>
                <a:spcPct val="0"/>
              </a:spcAft>
              <a:defRPr sz="5000" kern="1200" cap="all">
                <a:solidFill>
                  <a:schemeClr val="tx1"/>
                </a:solidFill>
                <a:latin typeface="Calibri" charset="0"/>
                <a:ea typeface="Calibri" charset="0"/>
                <a:cs typeface="Calibri" charset="0"/>
              </a:defRPr>
            </a:lvl1pPr>
            <a:lvl2pPr algn="l" rtl="0" eaLnBrk="1" fontAlgn="base" hangingPunct="1">
              <a:lnSpc>
                <a:spcPct val="90000"/>
              </a:lnSpc>
              <a:spcBef>
                <a:spcPct val="0"/>
              </a:spcBef>
              <a:spcAft>
                <a:spcPct val="0"/>
              </a:spcAft>
              <a:defRPr sz="3200">
                <a:solidFill>
                  <a:schemeClr val="tx1"/>
                </a:solidFill>
                <a:latin typeface="Calibri" charset="0"/>
                <a:ea typeface="Calibri" charset="0"/>
                <a:cs typeface="Calibri" charset="0"/>
              </a:defRPr>
            </a:lvl2pPr>
            <a:lvl3pPr algn="l" rtl="0" eaLnBrk="1" fontAlgn="base" hangingPunct="1">
              <a:lnSpc>
                <a:spcPct val="90000"/>
              </a:lnSpc>
              <a:spcBef>
                <a:spcPct val="0"/>
              </a:spcBef>
              <a:spcAft>
                <a:spcPct val="0"/>
              </a:spcAft>
              <a:defRPr sz="3200">
                <a:solidFill>
                  <a:schemeClr val="tx1"/>
                </a:solidFill>
                <a:latin typeface="Calibri" charset="0"/>
                <a:ea typeface="Calibri" charset="0"/>
                <a:cs typeface="Calibri" charset="0"/>
              </a:defRPr>
            </a:lvl3pPr>
            <a:lvl4pPr algn="l" rtl="0" eaLnBrk="1" fontAlgn="base" hangingPunct="1">
              <a:lnSpc>
                <a:spcPct val="90000"/>
              </a:lnSpc>
              <a:spcBef>
                <a:spcPct val="0"/>
              </a:spcBef>
              <a:spcAft>
                <a:spcPct val="0"/>
              </a:spcAft>
              <a:defRPr sz="3200">
                <a:solidFill>
                  <a:schemeClr val="tx1"/>
                </a:solidFill>
                <a:latin typeface="Calibri" charset="0"/>
                <a:ea typeface="Calibri" charset="0"/>
                <a:cs typeface="Calibri" charset="0"/>
              </a:defRPr>
            </a:lvl4pPr>
            <a:lvl5pPr algn="l" rtl="0" eaLnBrk="1" fontAlgn="base" hangingPunct="1">
              <a:lnSpc>
                <a:spcPct val="90000"/>
              </a:lnSpc>
              <a:spcBef>
                <a:spcPct val="0"/>
              </a:spcBef>
              <a:spcAft>
                <a:spcPct val="0"/>
              </a:spcAft>
              <a:defRPr sz="3200">
                <a:solidFill>
                  <a:schemeClr val="tx1"/>
                </a:solidFill>
                <a:latin typeface="Calibri" charset="0"/>
                <a:ea typeface="Calibri" charset="0"/>
                <a:cs typeface="Calibri" charset="0"/>
              </a:defRPr>
            </a:lvl5pPr>
            <a:lvl6pPr marL="457200" algn="l" rtl="0" eaLnBrk="1" fontAlgn="base" hangingPunct="1">
              <a:lnSpc>
                <a:spcPct val="90000"/>
              </a:lnSpc>
              <a:spcBef>
                <a:spcPct val="0"/>
              </a:spcBef>
              <a:spcAft>
                <a:spcPct val="0"/>
              </a:spcAft>
              <a:defRPr sz="3200">
                <a:solidFill>
                  <a:schemeClr val="tx1"/>
                </a:solidFill>
                <a:latin typeface="Gill Sans MT" charset="0"/>
              </a:defRPr>
            </a:lvl6pPr>
            <a:lvl7pPr marL="914400" algn="l" rtl="0" eaLnBrk="1" fontAlgn="base" hangingPunct="1">
              <a:lnSpc>
                <a:spcPct val="90000"/>
              </a:lnSpc>
              <a:spcBef>
                <a:spcPct val="0"/>
              </a:spcBef>
              <a:spcAft>
                <a:spcPct val="0"/>
              </a:spcAft>
              <a:defRPr sz="3200">
                <a:solidFill>
                  <a:schemeClr val="tx1"/>
                </a:solidFill>
                <a:latin typeface="Gill Sans MT" charset="0"/>
              </a:defRPr>
            </a:lvl7pPr>
            <a:lvl8pPr marL="1371600" algn="l" rtl="0" eaLnBrk="1" fontAlgn="base" hangingPunct="1">
              <a:lnSpc>
                <a:spcPct val="90000"/>
              </a:lnSpc>
              <a:spcBef>
                <a:spcPct val="0"/>
              </a:spcBef>
              <a:spcAft>
                <a:spcPct val="0"/>
              </a:spcAft>
              <a:defRPr sz="3200">
                <a:solidFill>
                  <a:schemeClr val="tx1"/>
                </a:solidFill>
                <a:latin typeface="Gill Sans MT" charset="0"/>
              </a:defRPr>
            </a:lvl8pPr>
            <a:lvl9pPr marL="1828800" algn="l" rtl="0" eaLnBrk="1" fontAlgn="base" hangingPunct="1">
              <a:lnSpc>
                <a:spcPct val="90000"/>
              </a:lnSpc>
              <a:spcBef>
                <a:spcPct val="0"/>
              </a:spcBef>
              <a:spcAft>
                <a:spcPct val="0"/>
              </a:spcAft>
              <a:defRPr sz="3200">
                <a:solidFill>
                  <a:schemeClr val="tx1"/>
                </a:solidFill>
                <a:latin typeface="Gill Sans MT" charset="0"/>
              </a:defRPr>
            </a:lvl9pPr>
          </a:lstStyle>
          <a:p>
            <a:pPr>
              <a:lnSpc>
                <a:spcPct val="120000"/>
              </a:lnSpc>
            </a:pPr>
            <a:r>
              <a:rPr lang="en-AU" sz="3600" b="1" cap="none">
                <a:latin typeface="Calibri" panose="020F0502020204030204" pitchFamily="34" charset="0"/>
                <a:cs typeface="Calibri" panose="020F0502020204030204" pitchFamily="34" charset="0"/>
              </a:rPr>
              <a:t>Stock Assessment Team</a:t>
            </a:r>
            <a:endParaRPr lang="en-AU" sz="3600" b="1" cap="none"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8382129-78DA-4F82-97C1-10106832BA99}"/>
              </a:ext>
            </a:extLst>
          </p:cNvPr>
          <p:cNvSpPr txBox="1"/>
          <p:nvPr/>
        </p:nvSpPr>
        <p:spPr>
          <a:xfrm>
            <a:off x="1227748" y="3356924"/>
            <a:ext cx="3340530" cy="461665"/>
          </a:xfrm>
          <a:prstGeom prst="rect">
            <a:avLst/>
          </a:prstGeom>
          <a:noFill/>
        </p:spPr>
        <p:txBody>
          <a:bodyPr wrap="none" rtlCol="0">
            <a:spAutoFit/>
          </a:bodyPr>
          <a:lstStyle/>
          <a:p>
            <a:r>
              <a:rPr lang="en-US" sz="2400" i="1">
                <a:latin typeface="Calibri" panose="020F0502020204030204" pitchFamily="34" charset="0"/>
                <a:cs typeface="Calibri" panose="020F0502020204030204" pitchFamily="34" charset="0"/>
              </a:rPr>
              <a:t>Reflections from the Zoo</a:t>
            </a:r>
            <a:endParaRPr lang="en-US" sz="2400" i="1" dirty="0">
              <a:latin typeface="Calibri" panose="020F0502020204030204" pitchFamily="34" charset="0"/>
              <a:cs typeface="Calibri" panose="020F0502020204030204" pitchFamily="34" charset="0"/>
            </a:endParaRPr>
          </a:p>
        </p:txBody>
      </p:sp>
      <p:pic>
        <p:nvPicPr>
          <p:cNvPr id="4" name="Picture 3" descr="A group of people standing outside&#10;&#10;Description automatically generated with medium confidence">
            <a:extLst>
              <a:ext uri="{FF2B5EF4-FFF2-40B4-BE49-F238E27FC236}">
                <a16:creationId xmlns:a16="http://schemas.microsoft.com/office/drawing/2014/main" id="{428E2C76-5694-4FCD-A252-E4E493AA3545}"/>
              </a:ext>
            </a:extLst>
          </p:cNvPr>
          <p:cNvPicPr>
            <a:picLocks noChangeAspect="1"/>
          </p:cNvPicPr>
          <p:nvPr/>
        </p:nvPicPr>
        <p:blipFill>
          <a:blip r:embed="rId3"/>
          <a:stretch>
            <a:fillRect/>
          </a:stretch>
        </p:blipFill>
        <p:spPr>
          <a:xfrm>
            <a:off x="6032443" y="2198772"/>
            <a:ext cx="5496813" cy="3834027"/>
          </a:xfrm>
          <a:prstGeom prst="rect">
            <a:avLst/>
          </a:prstGeom>
        </p:spPr>
      </p:pic>
    </p:spTree>
    <p:extLst>
      <p:ext uri="{BB962C8B-B14F-4D97-AF65-F5344CB8AC3E}">
        <p14:creationId xmlns:p14="http://schemas.microsoft.com/office/powerpoint/2010/main" val="2608976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0" indent="0">
              <a:spcAft>
                <a:spcPts val="800"/>
              </a:spcAft>
              <a:buNone/>
            </a:pPr>
            <a:r>
              <a:rPr lang="en-US" sz="1800" b="1">
                <a:effectLst/>
                <a:latin typeface="Calibri" panose="020F0502020204030204" pitchFamily="34" charset="0"/>
                <a:ea typeface="Calibri" panose="020F0502020204030204" pitchFamily="34" charset="0"/>
                <a:cs typeface="Arial" panose="020B0604020202020204" pitchFamily="34" charset="0"/>
              </a:rPr>
              <a:t>Stock Synthesis and other platforms</a:t>
            </a: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Although Stock Synthesis will likely be the primary focus, it would also be wise to allocate effort and resources into exploring SAM (adding a length module) and other TMB assessment platforms.</a:t>
            </a:r>
            <a:br>
              <a:rPr lang="en-US" sz="1800">
                <a:effectLst/>
                <a:latin typeface="Calibri" panose="020F0502020204030204" pitchFamily="34" charset="0"/>
                <a:ea typeface="Calibri" panose="020F0502020204030204" pitchFamily="34" charset="0"/>
                <a:cs typeface="Arial" panose="020B0604020202020204" pitchFamily="34" charset="0"/>
              </a:rPr>
            </a:br>
            <a:endParaRPr lang="en-US" sz="1800">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Current research efforts in fisheries science have shown that TMB allows highly efficient and stable estimation of complex models, involving a large number of random effects but relatively few estimated parameters. This modelling approach is central to the design of TMB and seems especially relevant for the SPC tuna stock assessments.</a:t>
            </a: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Model Development and Exploration - SS, SAM, TMB</a:t>
            </a:r>
            <a:endParaRPr lang="en-AU" cap="none" dirty="0"/>
          </a:p>
        </p:txBody>
      </p:sp>
    </p:spTree>
    <p:extLst>
      <p:ext uri="{BB962C8B-B14F-4D97-AF65-F5344CB8AC3E}">
        <p14:creationId xmlns:p14="http://schemas.microsoft.com/office/powerpoint/2010/main" val="52804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0" indent="0">
              <a:spcAft>
                <a:spcPts val="800"/>
              </a:spcAft>
              <a:buNone/>
            </a:pPr>
            <a:r>
              <a:rPr lang="en-US" sz="1800" b="1">
                <a:latin typeface="Calibri" panose="020F0502020204030204" pitchFamily="34" charset="0"/>
                <a:ea typeface="Calibri" panose="020F0502020204030204" pitchFamily="34" charset="0"/>
                <a:cs typeface="Arial" panose="020B0604020202020204" pitchFamily="34" charset="0"/>
              </a:rPr>
              <a:t>Develop new TMB modules</a:t>
            </a:r>
          </a:p>
          <a:p>
            <a:pPr marL="0" indent="0">
              <a:spcAft>
                <a:spcPts val="800"/>
              </a:spcAft>
              <a:buNone/>
            </a:pPr>
            <a:r>
              <a:rPr lang="en-US" sz="1800">
                <a:latin typeface="Calibri" panose="020F0502020204030204" pitchFamily="34" charset="0"/>
                <a:ea typeface="Calibri" panose="020F0502020204030204" pitchFamily="34" charset="0"/>
                <a:cs typeface="Arial" panose="020B0604020202020204" pitchFamily="34" charset="0"/>
              </a:rPr>
              <a:t>A</a:t>
            </a:r>
            <a:r>
              <a:rPr lang="en-US" sz="1800">
                <a:effectLst/>
                <a:latin typeface="Calibri" panose="020F0502020204030204" pitchFamily="34" charset="0"/>
                <a:ea typeface="Calibri" panose="020F0502020204030204" pitchFamily="34" charset="0"/>
                <a:cs typeface="Arial" panose="020B0604020202020204" pitchFamily="34" charset="0"/>
              </a:rPr>
              <a:t>cknowledging that MFCL might not be used anywhere 5 or 10 years from now, it becomes important to carry forward the best features of MFCL (tags, migrations, etc.) to make them available as modules that can be included in future stock assessment software.</a:t>
            </a:r>
          </a:p>
          <a:p>
            <a:pPr marL="0" indent="0">
              <a:spcAft>
                <a:spcPts val="800"/>
              </a:spcAft>
              <a:buNone/>
            </a:pPr>
            <a:endParaRPr lang="en-US" sz="1800">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This is a good strategy to ensure that future stock assessment software will exist that matches the needs of SPC. This effort fits perfectly with how the FIMS project operates, as it’s centered on international collaboration and implementation of TMB modules that can be linked together.</a:t>
            </a:r>
          </a:p>
          <a:p>
            <a:pPr marL="0" indent="0">
              <a:spcAft>
                <a:spcPts val="800"/>
              </a:spcAf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FIMS Collaboration</a:t>
            </a:r>
            <a:endParaRPr lang="en-AU" cap="none" dirty="0"/>
          </a:p>
        </p:txBody>
      </p:sp>
    </p:spTree>
    <p:extLst>
      <p:ext uri="{BB962C8B-B14F-4D97-AF65-F5344CB8AC3E}">
        <p14:creationId xmlns:p14="http://schemas.microsoft.com/office/powerpoint/2010/main" val="29748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2160273" y="1430591"/>
            <a:ext cx="7871455" cy="689415"/>
          </a:xfrm>
        </p:spPr>
        <p:txBody>
          <a:bodyPr/>
          <a:lstStyle/>
          <a:p>
            <a:pPr algn="ctr">
              <a:lnSpc>
                <a:spcPct val="100000"/>
              </a:lnSpc>
            </a:pPr>
            <a:r>
              <a:rPr lang="en-AU" cap="none"/>
              <a:t>Challenge 7 - Reproducibility of SPC Analyses</a:t>
            </a:r>
            <a:endParaRPr lang="en-AU" cap="none" dirty="0"/>
          </a:p>
        </p:txBody>
      </p:sp>
      <p:pic>
        <p:nvPicPr>
          <p:cNvPr id="4" name="Picture 3">
            <a:extLst>
              <a:ext uri="{FF2B5EF4-FFF2-40B4-BE49-F238E27FC236}">
                <a16:creationId xmlns:a16="http://schemas.microsoft.com/office/drawing/2014/main" id="{C87B997C-6171-4F55-B182-7247466DD910}"/>
              </a:ext>
            </a:extLst>
          </p:cNvPr>
          <p:cNvPicPr>
            <a:picLocks noChangeAspect="1"/>
          </p:cNvPicPr>
          <p:nvPr/>
        </p:nvPicPr>
        <p:blipFill>
          <a:blip r:embed="rId2"/>
          <a:stretch>
            <a:fillRect/>
          </a:stretch>
        </p:blipFill>
        <p:spPr>
          <a:xfrm>
            <a:off x="3813640" y="2763277"/>
            <a:ext cx="4564719" cy="3044097"/>
          </a:xfrm>
          <a:prstGeom prst="rect">
            <a:avLst/>
          </a:prstGeom>
        </p:spPr>
      </p:pic>
    </p:spTree>
    <p:extLst>
      <p:ext uri="{BB962C8B-B14F-4D97-AF65-F5344CB8AC3E}">
        <p14:creationId xmlns:p14="http://schemas.microsoft.com/office/powerpoint/2010/main" val="18889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0" indent="0">
              <a:lnSpc>
                <a:spcPct val="107000"/>
              </a:lnSpc>
              <a:spcAft>
                <a:spcPts val="800"/>
              </a:spcAft>
              <a:buNone/>
            </a:pPr>
            <a:r>
              <a:rPr lang="en-AU" sz="1800" b="1">
                <a:effectLst/>
                <a:latin typeface="Calibri" panose="020F0502020204030204" pitchFamily="34" charset="0"/>
                <a:ea typeface="Times New Roman" panose="02020603050405020304" pitchFamily="18" charset="0"/>
              </a:rPr>
              <a:t>Problem</a:t>
            </a:r>
          </a:p>
          <a:p>
            <a:pPr marL="0" indent="0">
              <a:lnSpc>
                <a:spcPct val="107000"/>
              </a:lnSpc>
              <a:spcAft>
                <a:spcPts val="800"/>
              </a:spcAft>
              <a:buNone/>
            </a:pPr>
            <a:r>
              <a:rPr lang="en-AU" sz="1800">
                <a:effectLst/>
                <a:latin typeface="Calibri" panose="020F0502020204030204" pitchFamily="34" charset="0"/>
                <a:ea typeface="Times New Roman" panose="02020603050405020304" pitchFamily="18" charset="0"/>
              </a:rPr>
              <a:t>Difficult to pick up previous work to update and extend</a:t>
            </a:r>
          </a:p>
          <a:p>
            <a:pPr marL="0" indent="0">
              <a:lnSpc>
                <a:spcPct val="107000"/>
              </a:lnSpc>
              <a:spcBef>
                <a:spcPts val="600"/>
              </a:spcBef>
              <a:spcAft>
                <a:spcPts val="0"/>
              </a:spcAft>
              <a:buNone/>
            </a:pPr>
            <a:r>
              <a:rPr lang="en-AU" sz="1800">
                <a:latin typeface="Calibri" panose="020F0502020204030204" pitchFamily="34" charset="0"/>
                <a:ea typeface="Calibri" panose="020F0502020204030204" pitchFamily="34" charset="0"/>
                <a:cs typeface="Arial" panose="020B0604020202020204" pitchFamily="34" charset="0"/>
              </a:rPr>
              <a:t>  </a:t>
            </a:r>
            <a:r>
              <a:rPr lang="en-US" sz="1800">
                <a:latin typeface="Calibri" panose="020F0502020204030204" pitchFamily="34" charset="0"/>
                <a:ea typeface="Calibri" panose="020F0502020204030204" pitchFamily="34" charset="0"/>
                <a:cs typeface="Arial" panose="020B0604020202020204" pitchFamily="34" charset="0"/>
              </a:rPr>
              <a:t>⇒</a:t>
            </a:r>
            <a:r>
              <a:rPr lang="en-AU" sz="1800">
                <a:latin typeface="Calibri" panose="020F0502020204030204" pitchFamily="34" charset="0"/>
                <a:ea typeface="Calibri" panose="020F0502020204030204" pitchFamily="34" charset="0"/>
                <a:cs typeface="Arial" panose="020B0604020202020204" pitchFamily="34" charset="0"/>
              </a:rPr>
              <a:t>  Time lost</a:t>
            </a:r>
          </a:p>
          <a:p>
            <a:pPr marL="0" indent="0">
              <a:lnSpc>
                <a:spcPct val="107000"/>
              </a:lnSpc>
              <a:spcBef>
                <a:spcPts val="600"/>
              </a:spcBef>
              <a:spcAft>
                <a:spcPts val="0"/>
              </a:spcAft>
              <a:buNone/>
            </a:pPr>
            <a:r>
              <a:rPr lang="en-AU" sz="1800">
                <a:latin typeface="Calibri" panose="020F0502020204030204" pitchFamily="34" charset="0"/>
                <a:ea typeface="Calibri" panose="020F0502020204030204" pitchFamily="34" charset="0"/>
                <a:cs typeface="Arial" panose="020B0604020202020204" pitchFamily="34" charset="0"/>
              </a:rPr>
              <a:t>  </a:t>
            </a:r>
            <a:r>
              <a:rPr lang="en-US" sz="1800">
                <a:latin typeface="Calibri" panose="020F0502020204030204" pitchFamily="34" charset="0"/>
                <a:ea typeface="Calibri" panose="020F0502020204030204" pitchFamily="34" charset="0"/>
                <a:cs typeface="Arial" panose="020B0604020202020204" pitchFamily="34" charset="0"/>
              </a:rPr>
              <a:t>⇒</a:t>
            </a:r>
            <a:r>
              <a:rPr lang="en-AU" sz="1800">
                <a:latin typeface="Calibri" panose="020F0502020204030204" pitchFamily="34" charset="0"/>
                <a:ea typeface="Calibri" panose="020F0502020204030204" pitchFamily="34" charset="0"/>
                <a:cs typeface="Arial" panose="020B0604020202020204" pitchFamily="34" charset="0"/>
              </a:rPr>
              <a:t>  Prevents us from producing the highest quality analyses and deliverables</a:t>
            </a:r>
          </a:p>
          <a:p>
            <a:pPr marL="0" indent="0">
              <a:lnSpc>
                <a:spcPct val="107000"/>
              </a:lnSpc>
              <a:spcAft>
                <a:spcPts val="800"/>
              </a:spcAft>
              <a:buNone/>
            </a:pPr>
            <a:endParaRPr lang="en-AU" sz="180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AU" sz="1800" b="1">
                <a:latin typeface="Calibri" panose="020F0502020204030204" pitchFamily="34" charset="0"/>
                <a:ea typeface="Calibri" panose="020F0502020204030204" pitchFamily="34" charset="0"/>
                <a:cs typeface="Arial" panose="020B0604020202020204" pitchFamily="34" charset="0"/>
              </a:rPr>
              <a:t>Proposed solution</a:t>
            </a:r>
          </a:p>
          <a:p>
            <a:pPr marL="0" indent="0">
              <a:lnSpc>
                <a:spcPct val="107000"/>
              </a:lnSpc>
              <a:spcAft>
                <a:spcPts val="800"/>
              </a:spcAft>
              <a:buNone/>
            </a:pPr>
            <a:r>
              <a:rPr lang="en-AU" sz="1800">
                <a:latin typeface="Calibri" panose="020F0502020204030204" pitchFamily="34" charset="0"/>
                <a:ea typeface="Calibri" panose="020F0502020204030204" pitchFamily="34" charset="0"/>
                <a:cs typeface="Arial" panose="020B0604020202020204" pitchFamily="34" charset="0"/>
              </a:rPr>
              <a:t>Increase the use of GitHub and TAF to strengthen reproducibility</a:t>
            </a:r>
          </a:p>
          <a:p>
            <a:pPr marL="0" indent="0">
              <a:lnSpc>
                <a:spcPct val="107000"/>
              </a:lnSpc>
              <a:spcBef>
                <a:spcPts val="600"/>
              </a:spcBef>
              <a:spcAft>
                <a:spcPts val="0"/>
              </a:spcAft>
              <a:buNone/>
            </a:pPr>
            <a:r>
              <a:rPr lang="en-AU" sz="1800">
                <a:latin typeface="Calibri" panose="020F0502020204030204" pitchFamily="34" charset="0"/>
                <a:ea typeface="Calibri" panose="020F0502020204030204" pitchFamily="34" charset="0"/>
                <a:cs typeface="Arial" panose="020B0604020202020204" pitchFamily="34" charset="0"/>
              </a:rPr>
              <a:t>  </a:t>
            </a:r>
            <a:r>
              <a:rPr lang="en-US" sz="1800">
                <a:latin typeface="Calibri" panose="020F0502020204030204" pitchFamily="34" charset="0"/>
                <a:ea typeface="Calibri" panose="020F0502020204030204" pitchFamily="34" charset="0"/>
                <a:cs typeface="Arial" panose="020B0604020202020204" pitchFamily="34" charset="0"/>
              </a:rPr>
              <a:t>⇒</a:t>
            </a:r>
            <a:r>
              <a:rPr lang="en-AU" sz="1800">
                <a:latin typeface="Calibri" panose="020F0502020204030204" pitchFamily="34" charset="0"/>
                <a:ea typeface="Calibri" panose="020F0502020204030204" pitchFamily="34" charset="0"/>
                <a:cs typeface="Arial" panose="020B0604020202020204" pitchFamily="34" charset="0"/>
              </a:rPr>
              <a:t>  GitHub workshop (April)</a:t>
            </a:r>
          </a:p>
          <a:p>
            <a:pPr marL="0" indent="0">
              <a:lnSpc>
                <a:spcPct val="107000"/>
              </a:lnSpc>
              <a:spcBef>
                <a:spcPts val="600"/>
              </a:spcBef>
              <a:spcAft>
                <a:spcPts val="0"/>
              </a:spcAft>
              <a:buNone/>
            </a:pPr>
            <a:r>
              <a:rPr lang="en-AU" sz="1800">
                <a:latin typeface="Calibri" panose="020F0502020204030204" pitchFamily="34" charset="0"/>
                <a:ea typeface="Calibri" panose="020F0502020204030204" pitchFamily="34" charset="0"/>
                <a:cs typeface="Arial" panose="020B0604020202020204" pitchFamily="34" charset="0"/>
              </a:rPr>
              <a:t>  </a:t>
            </a:r>
            <a:r>
              <a:rPr lang="en-US" sz="1800">
                <a:latin typeface="Calibri" panose="020F0502020204030204" pitchFamily="34" charset="0"/>
                <a:ea typeface="Calibri" panose="020F0502020204030204" pitchFamily="34" charset="0"/>
                <a:cs typeface="Arial" panose="020B0604020202020204" pitchFamily="34" charset="0"/>
              </a:rPr>
              <a:t>⇒</a:t>
            </a:r>
            <a:r>
              <a:rPr lang="en-AU" sz="1800">
                <a:latin typeface="Calibri" panose="020F0502020204030204" pitchFamily="34" charset="0"/>
                <a:ea typeface="Calibri" panose="020F0502020204030204" pitchFamily="34" charset="0"/>
                <a:cs typeface="Arial" panose="020B0604020202020204" pitchFamily="34" charset="0"/>
              </a:rPr>
              <a:t>  TAF workshop (upcoming)</a:t>
            </a: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Reproducibility of SPC Analyses</a:t>
            </a:r>
            <a:endParaRPr lang="en-AU" cap="none" dirty="0"/>
          </a:p>
        </p:txBody>
      </p:sp>
    </p:spTree>
    <p:extLst>
      <p:ext uri="{BB962C8B-B14F-4D97-AF65-F5344CB8AC3E}">
        <p14:creationId xmlns:p14="http://schemas.microsoft.com/office/powerpoint/2010/main" val="158651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0" indent="0">
              <a:lnSpc>
                <a:spcPct val="107000"/>
              </a:lnSpc>
              <a:spcAft>
                <a:spcPts val="1200"/>
              </a:spcAft>
              <a:buNone/>
            </a:pPr>
            <a:r>
              <a:rPr lang="en-US" sz="1800">
                <a:latin typeface="Calibri" panose="020F0502020204030204" pitchFamily="34" charset="0"/>
                <a:ea typeface="Calibri" panose="020F0502020204030204" pitchFamily="34" charset="0"/>
                <a:cs typeface="Arial" panose="020B0604020202020204" pitchFamily="34" charset="0"/>
              </a:rPr>
              <a:t>Transparent = </a:t>
            </a:r>
            <a:r>
              <a:rPr lang="en-US" sz="1800" b="1">
                <a:latin typeface="Calibri" panose="020F0502020204030204" pitchFamily="34" charset="0"/>
                <a:ea typeface="Calibri" panose="020F0502020204030204" pitchFamily="34" charset="0"/>
                <a:cs typeface="Arial" panose="020B0604020202020204" pitchFamily="34" charset="0"/>
              </a:rPr>
              <a:t>open</a:t>
            </a:r>
            <a:r>
              <a:rPr lang="en-US" sz="1800">
                <a:latin typeface="Calibri" panose="020F0502020204030204" pitchFamily="34" charset="0"/>
                <a:ea typeface="Calibri" panose="020F0502020204030204" pitchFamily="34" charset="0"/>
                <a:cs typeface="Arial" panose="020B0604020202020204" pitchFamily="34" charset="0"/>
              </a:rPr>
              <a:t> and </a:t>
            </a:r>
            <a:r>
              <a:rPr lang="en-US" sz="1800" b="1">
                <a:latin typeface="Calibri" panose="020F0502020204030204" pitchFamily="34" charset="0"/>
                <a:ea typeface="Calibri" panose="020F0502020204030204" pitchFamily="34" charset="0"/>
                <a:cs typeface="Arial" panose="020B0604020202020204" pitchFamily="34" charset="0"/>
              </a:rPr>
              <a:t>reproducible</a:t>
            </a:r>
          </a:p>
          <a:p>
            <a:pPr marL="0" indent="0">
              <a:lnSpc>
                <a:spcPct val="107000"/>
              </a:lnSpc>
              <a:spcAft>
                <a:spcPts val="1200"/>
              </a:spcAft>
              <a:buNone/>
            </a:pPr>
            <a:r>
              <a:rPr lang="en-US" sz="1800">
                <a:latin typeface="Calibri" panose="020F0502020204030204" pitchFamily="34" charset="0"/>
                <a:ea typeface="Calibri" panose="020F0502020204030204" pitchFamily="34" charset="0"/>
                <a:cs typeface="Arial" panose="020B0604020202020204" pitchFamily="34" charset="0"/>
              </a:rPr>
              <a:t>                          as a result, reviewable and traceable</a:t>
            </a:r>
          </a:p>
          <a:p>
            <a:pPr marL="0" indent="0">
              <a:lnSpc>
                <a:spcPct val="107000"/>
              </a:lnSpc>
              <a:spcAft>
                <a:spcPts val="1200"/>
              </a:spcAft>
              <a:buNone/>
            </a:pPr>
            <a:endParaRPr lang="en-US" sz="180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1200"/>
              </a:spcAft>
              <a:buNone/>
            </a:pPr>
            <a:r>
              <a:rPr lang="en-US" sz="1800">
                <a:latin typeface="Calibri" panose="020F0502020204030204" pitchFamily="34" charset="0"/>
                <a:ea typeface="Calibri" panose="020F0502020204030204" pitchFamily="34" charset="0"/>
                <a:cs typeface="Arial" panose="020B0604020202020204" pitchFamily="34" charset="0"/>
              </a:rPr>
              <a:t>A growing question in all fisheries around the world:</a:t>
            </a:r>
          </a:p>
          <a:p>
            <a:pPr marL="0" indent="0">
              <a:lnSpc>
                <a:spcPct val="107000"/>
              </a:lnSpc>
              <a:spcAft>
                <a:spcPts val="1200"/>
              </a:spcAft>
              <a:buNone/>
            </a:pPr>
            <a:r>
              <a:rPr lang="en-US" sz="1800">
                <a:latin typeface="Calibri" panose="020F0502020204030204" pitchFamily="34" charset="0"/>
                <a:ea typeface="Calibri" panose="020F0502020204030204" pitchFamily="34" charset="0"/>
                <a:cs typeface="Arial" panose="020B0604020202020204" pitchFamily="34" charset="0"/>
              </a:rPr>
              <a:t>  ⇒  </a:t>
            </a:r>
            <a:r>
              <a:rPr lang="en-US" sz="1800" b="1">
                <a:latin typeface="Calibri" panose="020F0502020204030204" pitchFamily="34" charset="0"/>
                <a:ea typeface="Calibri" panose="020F0502020204030204" pitchFamily="34" charset="0"/>
                <a:cs typeface="Arial" panose="020B0604020202020204" pitchFamily="34" charset="0"/>
              </a:rPr>
              <a:t>Is the management of this stock based on open and reproducible science?</a:t>
            </a:r>
          </a:p>
          <a:p>
            <a:pPr marL="0" indent="0">
              <a:lnSpc>
                <a:spcPct val="107000"/>
              </a:lnSpc>
              <a:spcAft>
                <a:spcPts val="1200"/>
              </a:spcAft>
              <a:buNone/>
            </a:pPr>
            <a:endParaRPr lang="en-US" sz="180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1200"/>
              </a:spcAft>
              <a:buNone/>
            </a:pPr>
            <a:r>
              <a:rPr lang="en-US" sz="1800" i="1">
                <a:latin typeface="Calibri" panose="020F0502020204030204" pitchFamily="34" charset="0"/>
                <a:ea typeface="Calibri" panose="020F0502020204030204" pitchFamily="34" charset="0"/>
                <a:cs typeface="Arial" panose="020B0604020202020204" pitchFamily="34" charset="0"/>
              </a:rPr>
              <a:t>If not, which criteria are still missing?</a:t>
            </a:r>
            <a:endParaRPr lang="en-AU" sz="1800" i="1">
              <a:latin typeface="Calibri" panose="020F0502020204030204" pitchFamily="34" charset="0"/>
              <a:ea typeface="Calibri" panose="020F0502020204030204" pitchFamily="34" charset="0"/>
              <a:cs typeface="Arial" panose="020B0604020202020204" pitchFamily="34" charset="0"/>
            </a:endParaRP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Transparency in Fisheries Management</a:t>
            </a:r>
            <a:endParaRPr lang="en-AU" cap="none" dirty="0"/>
          </a:p>
        </p:txBody>
      </p:sp>
    </p:spTree>
    <p:extLst>
      <p:ext uri="{BB962C8B-B14F-4D97-AF65-F5344CB8AC3E}">
        <p14:creationId xmlns:p14="http://schemas.microsoft.com/office/powerpoint/2010/main" val="172276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13162"/>
            <a:ext cx="9603275" cy="4208544"/>
          </a:xfrm>
        </p:spPr>
        <p:txBody>
          <a:bodyPr>
            <a:noAutofit/>
          </a:bodyPr>
          <a:lstStyle/>
          <a:p>
            <a:pPr marL="0" indent="0">
              <a:lnSpc>
                <a:spcPct val="107000"/>
              </a:lnSpc>
              <a:spcAft>
                <a:spcPts val="1200"/>
              </a:spcAft>
              <a:buNone/>
            </a:pPr>
            <a:r>
              <a:rPr lang="en-US" sz="1800">
                <a:latin typeface="Calibri" panose="020F0502020204030204" pitchFamily="34" charset="0"/>
                <a:ea typeface="Calibri" panose="020F0502020204030204" pitchFamily="34" charset="0"/>
                <a:cs typeface="Arial" panose="020B0604020202020204" pitchFamily="34" charset="0"/>
              </a:rPr>
              <a:t>A gradient from low → high quality of science, in terms of reproducibility:</a:t>
            </a:r>
          </a:p>
          <a:p>
            <a:pPr marL="712788" indent="-342900">
              <a:lnSpc>
                <a:spcPct val="107000"/>
              </a:lnSpc>
              <a:spcBef>
                <a:spcPts val="0"/>
              </a:spcBef>
              <a:spcAft>
                <a:spcPts val="600"/>
              </a:spcAft>
              <a:buFont typeface="+mj-lt"/>
              <a:buAutoNum type="arabicPeriod"/>
            </a:pPr>
            <a:r>
              <a:rPr lang="en-US" sz="1800">
                <a:latin typeface="Calibri" panose="020F0502020204030204" pitchFamily="34" charset="0"/>
                <a:ea typeface="Calibri" panose="020F0502020204030204" pitchFamily="34" charset="0"/>
                <a:cs typeface="Arial" panose="020B0604020202020204" pitchFamily="34" charset="0"/>
              </a:rPr>
              <a:t>Here’s the management advice – trust me, I did the math</a:t>
            </a:r>
          </a:p>
          <a:p>
            <a:pPr marL="712788" indent="-342900">
              <a:lnSpc>
                <a:spcPct val="107000"/>
              </a:lnSpc>
              <a:spcBef>
                <a:spcPts val="0"/>
              </a:spcBef>
              <a:spcAft>
                <a:spcPts val="600"/>
              </a:spcAft>
              <a:buFont typeface="+mj-lt"/>
              <a:buAutoNum type="arabicPeriod"/>
            </a:pPr>
            <a:r>
              <a:rPr lang="en-US" sz="1800">
                <a:latin typeface="Calibri" panose="020F0502020204030204" pitchFamily="34" charset="0"/>
                <a:ea typeface="Calibri" panose="020F0502020204030204" pitchFamily="34" charset="0"/>
                <a:cs typeface="Arial" panose="020B0604020202020204" pitchFamily="34" charset="0"/>
              </a:rPr>
              <a:t>I used the model published in this paper and here are the data tables and results</a:t>
            </a:r>
          </a:p>
          <a:p>
            <a:pPr marL="712788" indent="-342900">
              <a:lnSpc>
                <a:spcPct val="107000"/>
              </a:lnSpc>
              <a:spcBef>
                <a:spcPts val="0"/>
              </a:spcBef>
              <a:spcAft>
                <a:spcPts val="600"/>
              </a:spcAft>
              <a:buFont typeface="+mj-lt"/>
              <a:buAutoNum type="arabicPeriod"/>
            </a:pPr>
            <a:r>
              <a:rPr lang="en-US" sz="1800">
                <a:latin typeface="Calibri" panose="020F0502020204030204" pitchFamily="34" charset="0"/>
                <a:ea typeface="Calibri" panose="020F0502020204030204" pitchFamily="34" charset="0"/>
                <a:cs typeface="Arial" panose="020B0604020202020204" pitchFamily="34" charset="0"/>
              </a:rPr>
              <a:t>I used these exact equations and preprocessed the data in this manner</a:t>
            </a:r>
          </a:p>
          <a:p>
            <a:pPr marL="712788" indent="-342900">
              <a:lnSpc>
                <a:spcPct val="107000"/>
              </a:lnSpc>
              <a:spcBef>
                <a:spcPts val="0"/>
              </a:spcBef>
              <a:spcAft>
                <a:spcPts val="600"/>
              </a:spcAft>
              <a:buFont typeface="+mj-lt"/>
              <a:buAutoNum type="arabicPeriod"/>
            </a:pPr>
            <a:r>
              <a:rPr lang="en-US" sz="1800">
                <a:latin typeface="Calibri" panose="020F0502020204030204" pitchFamily="34" charset="0"/>
                <a:ea typeface="Calibri" panose="020F0502020204030204" pitchFamily="34" charset="0"/>
                <a:cs typeface="Arial" panose="020B0604020202020204" pitchFamily="34" charset="0"/>
              </a:rPr>
              <a:t>Here are some scripts that give the general idea</a:t>
            </a:r>
          </a:p>
          <a:p>
            <a:pPr marL="712788" indent="-342900">
              <a:lnSpc>
                <a:spcPct val="107000"/>
              </a:lnSpc>
              <a:spcBef>
                <a:spcPts val="0"/>
              </a:spcBef>
              <a:spcAft>
                <a:spcPts val="600"/>
              </a:spcAft>
              <a:buFont typeface="+mj-lt"/>
              <a:buAutoNum type="arabicPeriod"/>
            </a:pPr>
            <a:r>
              <a:rPr lang="en-US" sz="1800">
                <a:latin typeface="Calibri" panose="020F0502020204030204" pitchFamily="34" charset="0"/>
                <a:ea typeface="Calibri" panose="020F0502020204030204" pitchFamily="34" charset="0"/>
                <a:cs typeface="Arial" panose="020B0604020202020204" pitchFamily="34" charset="0"/>
              </a:rPr>
              <a:t>Here are scripts that run on my computer, as a complete workflow without errors</a:t>
            </a:r>
          </a:p>
          <a:p>
            <a:pPr marL="712788" indent="-342900">
              <a:lnSpc>
                <a:spcPct val="107000"/>
              </a:lnSpc>
              <a:spcBef>
                <a:spcPts val="0"/>
              </a:spcBef>
              <a:spcAft>
                <a:spcPts val="600"/>
              </a:spcAft>
              <a:buFont typeface="+mj-lt"/>
              <a:buAutoNum type="arabicPeriod"/>
            </a:pPr>
            <a:r>
              <a:rPr lang="en-US" sz="1800">
                <a:latin typeface="Calibri" panose="020F0502020204030204" pitchFamily="34" charset="0"/>
                <a:ea typeface="Calibri" panose="020F0502020204030204" pitchFamily="34" charset="0"/>
                <a:cs typeface="Arial" panose="020B0604020202020204" pitchFamily="34" charset="0"/>
              </a:rPr>
              <a:t>Here are scripts that should run on your computer, along with all input files and</a:t>
            </a:r>
            <a:br>
              <a:rPr lang="en-US" sz="1800">
                <a:latin typeface="Calibri" panose="020F0502020204030204" pitchFamily="34" charset="0"/>
                <a:ea typeface="Calibri" panose="020F0502020204030204" pitchFamily="34" charset="0"/>
                <a:cs typeface="Arial" panose="020B0604020202020204" pitchFamily="34" charset="0"/>
              </a:rPr>
            </a:br>
            <a:r>
              <a:rPr lang="en-US" sz="1800">
                <a:latin typeface="Calibri" panose="020F0502020204030204" pitchFamily="34" charset="0"/>
                <a:ea typeface="Calibri" panose="020F0502020204030204" pitchFamily="34" charset="0"/>
                <a:cs typeface="Arial" panose="020B0604020202020204" pitchFamily="34" charset="0"/>
              </a:rPr>
              <a:t>software dependencies</a:t>
            </a:r>
          </a:p>
          <a:p>
            <a:pPr marL="712788" indent="-342900">
              <a:lnSpc>
                <a:spcPct val="107000"/>
              </a:lnSpc>
              <a:spcBef>
                <a:spcPts val="0"/>
              </a:spcBef>
              <a:spcAft>
                <a:spcPts val="600"/>
              </a:spcAft>
              <a:buFont typeface="+mj-lt"/>
              <a:buAutoNum type="arabicPeriod"/>
            </a:pPr>
            <a:r>
              <a:rPr lang="en-US" sz="1800">
                <a:latin typeface="Calibri" panose="020F0502020204030204" pitchFamily="34" charset="0"/>
                <a:ea typeface="Calibri" panose="020F0502020204030204" pitchFamily="34" charset="0"/>
                <a:cs typeface="Arial" panose="020B0604020202020204" pitchFamily="34" charset="0"/>
              </a:rPr>
              <a:t>I’ve cleaned up the directory to include only files required to run the core analysis,</a:t>
            </a:r>
            <a:br>
              <a:rPr lang="en-US" sz="1800">
                <a:latin typeface="Calibri" panose="020F0502020204030204" pitchFamily="34" charset="0"/>
                <a:ea typeface="Calibri" panose="020F0502020204030204" pitchFamily="34" charset="0"/>
                <a:cs typeface="Arial" panose="020B0604020202020204" pitchFamily="34" charset="0"/>
              </a:rPr>
            </a:br>
            <a:r>
              <a:rPr lang="en-US" sz="1800">
                <a:latin typeface="Calibri" panose="020F0502020204030204" pitchFamily="34" charset="0"/>
                <a:ea typeface="Calibri" panose="020F0502020204030204" pitchFamily="34" charset="0"/>
                <a:cs typeface="Arial" panose="020B0604020202020204" pitchFamily="34" charset="0"/>
              </a:rPr>
              <a:t>tested on another computer, with exact instructions on how to run</a:t>
            </a:r>
          </a:p>
          <a:p>
            <a:pPr marL="712788" indent="-342900">
              <a:lnSpc>
                <a:spcPct val="107000"/>
              </a:lnSpc>
              <a:spcBef>
                <a:spcPts val="0"/>
              </a:spcBef>
              <a:spcAft>
                <a:spcPts val="600"/>
              </a:spcAft>
              <a:buFont typeface="+mj-lt"/>
              <a:buAutoNum type="arabicPeriod"/>
            </a:pPr>
            <a:r>
              <a:rPr lang="en-US" sz="1800">
                <a:latin typeface="Calibri" panose="020F0502020204030204" pitchFamily="34" charset="0"/>
                <a:ea typeface="Calibri" panose="020F0502020204030204" pitchFamily="34" charset="0"/>
                <a:cs typeface="Arial" panose="020B0604020202020204" pitchFamily="34" charset="0"/>
              </a:rPr>
              <a:t>Adopted a standard reproducible format for the analysis</a:t>
            </a:r>
          </a:p>
          <a:p>
            <a:pPr marL="0" indent="0">
              <a:lnSpc>
                <a:spcPct val="107000"/>
              </a:lnSpc>
              <a:spcAft>
                <a:spcPts val="800"/>
              </a:spcAft>
              <a:buNone/>
            </a:pPr>
            <a:r>
              <a:rPr lang="en-US" sz="1800">
                <a:latin typeface="Calibri" panose="020F0502020204030204" pitchFamily="34" charset="0"/>
                <a:ea typeface="Calibri" panose="020F0502020204030204" pitchFamily="34" charset="0"/>
                <a:cs typeface="Arial" panose="020B0604020202020204" pitchFamily="34" charset="0"/>
              </a:rPr>
              <a:t>Non-reproducible results are not accepted in fields like climate research and medical research</a:t>
            </a:r>
          </a:p>
          <a:p>
            <a:pPr marL="0" indent="0">
              <a:lnSpc>
                <a:spcPct val="107000"/>
              </a:lnSpc>
              <a:spcAft>
                <a:spcPts val="800"/>
              </a:spcAft>
              <a:buNone/>
            </a:pPr>
            <a:r>
              <a:rPr lang="en-US" sz="1800">
                <a:latin typeface="Calibri" panose="020F0502020204030204" pitchFamily="34" charset="0"/>
                <a:ea typeface="Calibri" panose="020F0502020204030204" pitchFamily="34" charset="0"/>
                <a:cs typeface="Arial" panose="020B0604020202020204" pitchFamily="34" charset="0"/>
              </a:rPr>
              <a:t>Reproducibility distinguishes between arbitrary analyses and science</a:t>
            </a:r>
            <a:endParaRPr lang="en-AU" sz="1800">
              <a:latin typeface="Calibri" panose="020F0502020204030204" pitchFamily="34" charset="0"/>
              <a:ea typeface="Calibri" panose="020F0502020204030204" pitchFamily="34" charset="0"/>
              <a:cs typeface="Arial" panose="020B0604020202020204" pitchFamily="34" charset="0"/>
            </a:endParaRP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How Reproducible?</a:t>
            </a:r>
            <a:endParaRPr lang="en-AU" cap="none" dirty="0"/>
          </a:p>
        </p:txBody>
      </p:sp>
    </p:spTree>
    <p:extLst>
      <p:ext uri="{BB962C8B-B14F-4D97-AF65-F5344CB8AC3E}">
        <p14:creationId xmlns:p14="http://schemas.microsoft.com/office/powerpoint/2010/main" val="246071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GitHub vs. Shared drive</a:t>
            </a:r>
            <a:endParaRPr lang="en-AU" cap="none" dirty="0"/>
          </a:p>
        </p:txBody>
      </p:sp>
      <p:graphicFrame>
        <p:nvGraphicFramePr>
          <p:cNvPr id="2" name="Table 2">
            <a:extLst>
              <a:ext uri="{FF2B5EF4-FFF2-40B4-BE49-F238E27FC236}">
                <a16:creationId xmlns:a16="http://schemas.microsoft.com/office/drawing/2014/main" id="{98BBDA74-B24D-484D-9072-C78C02381B43}"/>
              </a:ext>
            </a:extLst>
          </p:cNvPr>
          <p:cNvGraphicFramePr>
            <a:graphicFrameLocks noGrp="1"/>
          </p:cNvGraphicFramePr>
          <p:nvPr>
            <p:extLst>
              <p:ext uri="{D42A27DB-BD31-4B8C-83A1-F6EECF244321}">
                <p14:modId xmlns:p14="http://schemas.microsoft.com/office/powerpoint/2010/main" val="2778658130"/>
              </p:ext>
            </p:extLst>
          </p:nvPr>
        </p:nvGraphicFramePr>
        <p:xfrm>
          <a:off x="1335655" y="1480573"/>
          <a:ext cx="9279956" cy="4605903"/>
        </p:xfrm>
        <a:graphic>
          <a:graphicData uri="http://schemas.openxmlformats.org/drawingml/2006/table">
            <a:tbl>
              <a:tblPr firstRow="1" bandRow="1">
                <a:tableStyleId>{5C22544A-7EE6-4342-B048-85BDC9FD1C3A}</a:tableStyleId>
              </a:tblPr>
              <a:tblGrid>
                <a:gridCol w="2042407">
                  <a:extLst>
                    <a:ext uri="{9D8B030D-6E8A-4147-A177-3AD203B41FA5}">
                      <a16:colId xmlns:a16="http://schemas.microsoft.com/office/drawing/2014/main" val="1048423675"/>
                    </a:ext>
                  </a:extLst>
                </a:gridCol>
                <a:gridCol w="4144230">
                  <a:extLst>
                    <a:ext uri="{9D8B030D-6E8A-4147-A177-3AD203B41FA5}">
                      <a16:colId xmlns:a16="http://schemas.microsoft.com/office/drawing/2014/main" val="976965919"/>
                    </a:ext>
                  </a:extLst>
                </a:gridCol>
                <a:gridCol w="3093319">
                  <a:extLst>
                    <a:ext uri="{9D8B030D-6E8A-4147-A177-3AD203B41FA5}">
                      <a16:colId xmlns:a16="http://schemas.microsoft.com/office/drawing/2014/main" val="3914367592"/>
                    </a:ext>
                  </a:extLst>
                </a:gridCol>
              </a:tblGrid>
              <a:tr h="511767">
                <a:tc>
                  <a:txBody>
                    <a:bodyPr/>
                    <a:lstStyle/>
                    <a:p>
                      <a:endParaRPr lang="en-US" sz="1600"/>
                    </a:p>
                  </a:txBody>
                  <a:tcPr anchor="ctr"/>
                </a:tc>
                <a:tc>
                  <a:txBody>
                    <a:bodyPr/>
                    <a:lstStyle/>
                    <a:p>
                      <a:r>
                        <a:rPr lang="en-US" sz="1600"/>
                        <a:t>GitHub</a:t>
                      </a:r>
                    </a:p>
                  </a:txBody>
                  <a:tcPr anchor="ctr"/>
                </a:tc>
                <a:tc>
                  <a:txBody>
                    <a:bodyPr/>
                    <a:lstStyle/>
                    <a:p>
                      <a:r>
                        <a:rPr lang="en-US" sz="1600"/>
                        <a:t>Shared drive</a:t>
                      </a:r>
                    </a:p>
                  </a:txBody>
                  <a:tcPr anchor="ctr"/>
                </a:tc>
                <a:extLst>
                  <a:ext uri="{0D108BD9-81ED-4DB2-BD59-A6C34878D82A}">
                    <a16:rowId xmlns:a16="http://schemas.microsoft.com/office/drawing/2014/main" val="3695496654"/>
                  </a:ext>
                </a:extLst>
              </a:tr>
              <a:tr h="511767">
                <a:tc>
                  <a:txBody>
                    <a:bodyPr/>
                    <a:lstStyle/>
                    <a:p>
                      <a:r>
                        <a:rPr lang="en-US" sz="1600" b="1"/>
                        <a:t>Backups</a:t>
                      </a:r>
                    </a:p>
                  </a:txBody>
                  <a:tcPr anchor="ctr"/>
                </a:tc>
                <a:tc>
                  <a:txBody>
                    <a:bodyPr/>
                    <a:lstStyle/>
                    <a:p>
                      <a:r>
                        <a:rPr lang="en-US" sz="1600"/>
                        <a:t>Every change is saved as snapshot</a:t>
                      </a:r>
                    </a:p>
                  </a:txBody>
                  <a:tcPr anchor="ctr"/>
                </a:tc>
                <a:tc>
                  <a:txBody>
                    <a:bodyPr/>
                    <a:lstStyle/>
                    <a:p>
                      <a:r>
                        <a:rPr lang="en-US" sz="1600"/>
                        <a:t>Some</a:t>
                      </a:r>
                    </a:p>
                  </a:txBody>
                  <a:tcPr anchor="ctr"/>
                </a:tc>
                <a:extLst>
                  <a:ext uri="{0D108BD9-81ED-4DB2-BD59-A6C34878D82A}">
                    <a16:rowId xmlns:a16="http://schemas.microsoft.com/office/drawing/2014/main" val="1245755036"/>
                  </a:ext>
                </a:extLst>
              </a:tr>
              <a:tr h="511767">
                <a:tc>
                  <a:txBody>
                    <a:bodyPr/>
                    <a:lstStyle/>
                    <a:p>
                      <a:r>
                        <a:rPr lang="en-US" sz="1600" b="1"/>
                        <a:t>Collaboration</a:t>
                      </a:r>
                    </a:p>
                  </a:txBody>
                  <a:tcPr anchor="ctr"/>
                </a:tc>
                <a:tc>
                  <a:txBody>
                    <a:bodyPr/>
                    <a:lstStyle/>
                    <a:p>
                      <a:r>
                        <a:rPr lang="en-US" sz="1600"/>
                        <a:t>Pull requests, view contributions, issues</a:t>
                      </a:r>
                    </a:p>
                  </a:txBody>
                  <a:tcPr anchor="ctr"/>
                </a:tc>
                <a:tc>
                  <a:txBody>
                    <a:bodyPr/>
                    <a:lstStyle/>
                    <a:p>
                      <a:r>
                        <a:rPr lang="en-US" sz="1600"/>
                        <a:t>Difficult to see what others do</a:t>
                      </a:r>
                    </a:p>
                  </a:txBody>
                  <a:tcPr anchor="ctr"/>
                </a:tc>
                <a:extLst>
                  <a:ext uri="{0D108BD9-81ED-4DB2-BD59-A6C34878D82A}">
                    <a16:rowId xmlns:a16="http://schemas.microsoft.com/office/drawing/2014/main" val="3657533599"/>
                  </a:ext>
                </a:extLst>
              </a:tr>
              <a:tr h="511767">
                <a:tc>
                  <a:txBody>
                    <a:bodyPr/>
                    <a:lstStyle/>
                    <a:p>
                      <a:r>
                        <a:rPr lang="en-US" sz="1600" b="1"/>
                        <a:t>Open science</a:t>
                      </a:r>
                    </a:p>
                  </a:txBody>
                  <a:tcPr anchor="ctr"/>
                </a:tc>
                <a:tc>
                  <a:txBody>
                    <a:bodyPr/>
                    <a:lstStyle/>
                    <a:p>
                      <a:r>
                        <a:rPr lang="en-US" sz="1600"/>
                        <a:t>Can share with the world</a:t>
                      </a:r>
                    </a:p>
                  </a:txBody>
                  <a:tcPr anchor="ctr"/>
                </a:tc>
                <a:tc>
                  <a:txBody>
                    <a:bodyPr/>
                    <a:lstStyle/>
                    <a:p>
                      <a:r>
                        <a:rPr lang="en-US" sz="1600"/>
                        <a:t>Local network only</a:t>
                      </a:r>
                    </a:p>
                  </a:txBody>
                  <a:tcPr anchor="ctr"/>
                </a:tc>
                <a:extLst>
                  <a:ext uri="{0D108BD9-81ED-4DB2-BD59-A6C34878D82A}">
                    <a16:rowId xmlns:a16="http://schemas.microsoft.com/office/drawing/2014/main" val="1147587390"/>
                  </a:ext>
                </a:extLst>
              </a:tr>
              <a:tr h="511767">
                <a:tc>
                  <a:txBody>
                    <a:bodyPr/>
                    <a:lstStyle/>
                    <a:p>
                      <a:r>
                        <a:rPr lang="en-US" sz="1600" b="1"/>
                        <a:t>Large files</a:t>
                      </a:r>
                    </a:p>
                  </a:txBody>
                  <a:tcPr anchor="ctr"/>
                </a:tc>
                <a:tc>
                  <a:txBody>
                    <a:bodyPr/>
                    <a:lstStyle/>
                    <a:p>
                      <a:r>
                        <a:rPr lang="en-US" sz="1600"/>
                        <a:t>Each repo &lt; 1 GB plus assets</a:t>
                      </a:r>
                    </a:p>
                  </a:txBody>
                  <a:tcPr anchor="ctr"/>
                </a:tc>
                <a:tc>
                  <a:txBody>
                    <a:bodyPr/>
                    <a:lstStyle/>
                    <a:p>
                      <a:r>
                        <a:rPr lang="en-US" sz="1600"/>
                        <a:t>No limits</a:t>
                      </a:r>
                    </a:p>
                  </a:txBody>
                  <a:tcPr anchor="ctr"/>
                </a:tc>
                <a:extLst>
                  <a:ext uri="{0D108BD9-81ED-4DB2-BD59-A6C34878D82A}">
                    <a16:rowId xmlns:a16="http://schemas.microsoft.com/office/drawing/2014/main" val="627815636"/>
                  </a:ext>
                </a:extLst>
              </a:tr>
              <a:tr h="511767">
                <a:tc>
                  <a:txBody>
                    <a:bodyPr/>
                    <a:lstStyle/>
                    <a:p>
                      <a:r>
                        <a:rPr lang="en-US" sz="1600" b="1"/>
                        <a:t>Expertise</a:t>
                      </a:r>
                    </a:p>
                  </a:txBody>
                  <a:tcPr anchor="ctr"/>
                </a:tc>
                <a:tc>
                  <a:txBody>
                    <a:bodyPr/>
                    <a:lstStyle/>
                    <a:p>
                      <a:r>
                        <a:rPr lang="en-US" sz="1600"/>
                        <a:t>Requires Git/GitHub skills</a:t>
                      </a:r>
                    </a:p>
                  </a:txBody>
                  <a:tcPr anchor="ctr"/>
                </a:tc>
                <a:tc>
                  <a:txBody>
                    <a:bodyPr/>
                    <a:lstStyle/>
                    <a:p>
                      <a:r>
                        <a:rPr lang="en-US" sz="1600"/>
                        <a:t>Easy to copy files</a:t>
                      </a:r>
                    </a:p>
                  </a:txBody>
                  <a:tcPr anchor="ctr"/>
                </a:tc>
                <a:extLst>
                  <a:ext uri="{0D108BD9-81ED-4DB2-BD59-A6C34878D82A}">
                    <a16:rowId xmlns:a16="http://schemas.microsoft.com/office/drawing/2014/main" val="2113260146"/>
                  </a:ext>
                </a:extLst>
              </a:tr>
              <a:tr h="511767">
                <a:tc>
                  <a:txBody>
                    <a:bodyPr/>
                    <a:lstStyle/>
                    <a:p>
                      <a:r>
                        <a:rPr lang="en-US" sz="1600" b="1"/>
                        <a:t>Used for</a:t>
                      </a:r>
                    </a:p>
                  </a:txBody>
                  <a:tcPr anchor="ctr"/>
                </a:tc>
                <a:tc>
                  <a:txBody>
                    <a:bodyPr/>
                    <a:lstStyle/>
                    <a:p>
                      <a:r>
                        <a:rPr lang="en-US" sz="1600"/>
                        <a:t>Analyses, software, data hub, information</a:t>
                      </a:r>
                    </a:p>
                  </a:txBody>
                  <a:tcPr anchor="ctr"/>
                </a:tc>
                <a:tc>
                  <a:txBody>
                    <a:bodyPr/>
                    <a:lstStyle/>
                    <a:p>
                      <a:r>
                        <a:rPr lang="en-US" sz="1600"/>
                        <a:t>Same</a:t>
                      </a:r>
                    </a:p>
                  </a:txBody>
                  <a:tcPr anchor="ctr"/>
                </a:tc>
                <a:extLst>
                  <a:ext uri="{0D108BD9-81ED-4DB2-BD59-A6C34878D82A}">
                    <a16:rowId xmlns:a16="http://schemas.microsoft.com/office/drawing/2014/main" val="3457577692"/>
                  </a:ext>
                </a:extLst>
              </a:tr>
              <a:tr h="511767">
                <a:tc>
                  <a:txBody>
                    <a:bodyPr/>
                    <a:lstStyle/>
                    <a:p>
                      <a:r>
                        <a:rPr lang="en-US" sz="1600" b="1"/>
                        <a:t>Expectation</a:t>
                      </a:r>
                    </a:p>
                  </a:txBody>
                  <a:tcPr anchor="ctr"/>
                </a:tc>
                <a:tc>
                  <a:txBody>
                    <a:bodyPr/>
                    <a:lstStyle/>
                    <a:p>
                      <a:r>
                        <a:rPr lang="en-US" sz="1600"/>
                        <a:t>Should (ideally) run on any computer</a:t>
                      </a:r>
                    </a:p>
                  </a:txBody>
                  <a:tcPr anchor="ctr"/>
                </a:tc>
                <a:tc>
                  <a:txBody>
                    <a:bodyPr/>
                    <a:lstStyle/>
                    <a:p>
                      <a:r>
                        <a:rPr lang="en-US" sz="1600"/>
                        <a:t>Can be anything</a:t>
                      </a:r>
                    </a:p>
                  </a:txBody>
                  <a:tcPr anchor="ctr"/>
                </a:tc>
                <a:extLst>
                  <a:ext uri="{0D108BD9-81ED-4DB2-BD59-A6C34878D82A}">
                    <a16:rowId xmlns:a16="http://schemas.microsoft.com/office/drawing/2014/main" val="1667465457"/>
                  </a:ext>
                </a:extLst>
              </a:tr>
              <a:tr h="511767">
                <a:tc>
                  <a:txBody>
                    <a:bodyPr/>
                    <a:lstStyle/>
                    <a:p>
                      <a:r>
                        <a:rPr lang="en-US" sz="1600" b="1"/>
                        <a:t>Style</a:t>
                      </a:r>
                    </a:p>
                  </a:txBody>
                  <a:tcPr anchor="ctr"/>
                </a:tc>
                <a:tc>
                  <a:txBody>
                    <a:bodyPr/>
                    <a:lstStyle/>
                    <a:p>
                      <a:r>
                        <a:rPr lang="en-US" sz="1600"/>
                        <a:t>Minimalistic, organized</a:t>
                      </a:r>
                    </a:p>
                  </a:txBody>
                  <a:tcPr anchor="ctr"/>
                </a:tc>
                <a:tc>
                  <a:txBody>
                    <a:bodyPr/>
                    <a:lstStyle/>
                    <a:p>
                      <a:r>
                        <a:rPr lang="en-US" sz="1600"/>
                        <a:t>Kitchen sink</a:t>
                      </a:r>
                    </a:p>
                  </a:txBody>
                  <a:tcPr anchor="ctr"/>
                </a:tc>
                <a:extLst>
                  <a:ext uri="{0D108BD9-81ED-4DB2-BD59-A6C34878D82A}">
                    <a16:rowId xmlns:a16="http://schemas.microsoft.com/office/drawing/2014/main" val="137892965"/>
                  </a:ext>
                </a:extLst>
              </a:tr>
            </a:tbl>
          </a:graphicData>
        </a:graphic>
      </p:graphicFrame>
    </p:spTree>
    <p:extLst>
      <p:ext uri="{BB962C8B-B14F-4D97-AF65-F5344CB8AC3E}">
        <p14:creationId xmlns:p14="http://schemas.microsoft.com/office/powerpoint/2010/main" val="44924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241566"/>
            <a:ext cx="9603275" cy="4208544"/>
          </a:xfrm>
        </p:spPr>
        <p:txBody>
          <a:bodyPr>
            <a:noAutofit/>
          </a:bodyPr>
          <a:lstStyle/>
          <a:p>
            <a:pPr marL="0" indent="0">
              <a:lnSpc>
                <a:spcPct val="107000"/>
              </a:lnSpc>
              <a:spcAft>
                <a:spcPts val="0"/>
              </a:spcAft>
              <a:buNone/>
            </a:pPr>
            <a:r>
              <a:rPr lang="en-AU" sz="1800" b="1">
                <a:latin typeface="Calibri" panose="020F0502020204030204" pitchFamily="34" charset="0"/>
                <a:ea typeface="Calibri" panose="020F0502020204030204" pitchFamily="34" charset="0"/>
                <a:cs typeface="Arial" panose="020B0604020202020204" pitchFamily="34" charset="0"/>
              </a:rPr>
              <a:t>Data preparation</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skj-2022-cpue-purse-seine, skj-2022-cpue-pole-and-line, skj-2022-cpue-archipelago</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skj-2022-tags</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skj-2022-length-comps</a:t>
            </a:r>
          </a:p>
          <a:p>
            <a:pPr marL="0" indent="0">
              <a:lnSpc>
                <a:spcPct val="107000"/>
              </a:lnSpc>
              <a:spcBef>
                <a:spcPts val="1800"/>
              </a:spcBef>
              <a:spcAft>
                <a:spcPts val="0"/>
              </a:spcAft>
              <a:buNone/>
            </a:pPr>
            <a:r>
              <a:rPr lang="en-AU" sz="1800" b="1">
                <a:latin typeface="Calibri" panose="020F0502020204030204" pitchFamily="34" charset="0"/>
                <a:ea typeface="Calibri" panose="020F0502020204030204" pitchFamily="34" charset="0"/>
                <a:cs typeface="Arial" panose="020B0604020202020204" pitchFamily="34" charset="0"/>
              </a:rPr>
              <a:t>Assessment</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skj-2022-stepwise</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skj-2022-diagnostic</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skj-2022-sensitivities</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skj-2022-grid</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skj-2022-retro</a:t>
            </a:r>
          </a:p>
          <a:p>
            <a:pPr marL="0" indent="0">
              <a:lnSpc>
                <a:spcPct val="107000"/>
              </a:lnSpc>
              <a:spcBef>
                <a:spcPts val="1800"/>
              </a:spcBef>
              <a:spcAft>
                <a:spcPts val="0"/>
              </a:spcAft>
              <a:buNone/>
            </a:pPr>
            <a:r>
              <a:rPr lang="en-AU" sz="1800" b="1">
                <a:latin typeface="Calibri" panose="020F0502020204030204" pitchFamily="34" charset="0"/>
                <a:ea typeface="Calibri" panose="020F0502020204030204" pitchFamily="34" charset="0"/>
                <a:cs typeface="Arial" panose="020B0604020202020204" pitchFamily="34" charset="0"/>
              </a:rPr>
              <a:t>Write up</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skj-2022-plots</a:t>
            </a:r>
          </a:p>
          <a:p>
            <a:pPr marL="540000" indent="-342900">
              <a:lnSpc>
                <a:spcPct val="100000"/>
              </a:lnSpc>
              <a:spcBef>
                <a:spcPts val="600"/>
              </a:spcBef>
              <a:spcAft>
                <a:spcPts val="0"/>
              </a:spcAft>
              <a:buFont typeface="+mj-lt"/>
              <a:buAutoNum type="arabicPeriod"/>
            </a:pPr>
            <a:r>
              <a:rPr lang="en-AU" sz="1800">
                <a:latin typeface="Calibri" panose="020F0502020204030204" pitchFamily="34" charset="0"/>
                <a:ea typeface="Calibri" panose="020F0502020204030204" pitchFamily="34" charset="0"/>
                <a:cs typeface="Arial" panose="020B0604020202020204" pitchFamily="34" charset="0"/>
              </a:rPr>
              <a:t>skj-2022-report</a:t>
            </a: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Standard Repositories for SPC Assessments</a:t>
            </a:r>
            <a:endParaRPr lang="en-AU" cap="none" dirty="0"/>
          </a:p>
        </p:txBody>
      </p:sp>
    </p:spTree>
    <p:extLst>
      <p:ext uri="{BB962C8B-B14F-4D97-AF65-F5344CB8AC3E}">
        <p14:creationId xmlns:p14="http://schemas.microsoft.com/office/powerpoint/2010/main" val="305320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0" indent="0">
              <a:lnSpc>
                <a:spcPct val="107000"/>
              </a:lnSpc>
              <a:spcAft>
                <a:spcPts val="800"/>
              </a:spcAft>
              <a:buNone/>
            </a:pPr>
            <a:r>
              <a:rPr lang="en-AU" sz="1800" b="1">
                <a:latin typeface="Calibri" panose="020F0502020204030204" pitchFamily="34" charset="0"/>
                <a:ea typeface="Calibri" panose="020F0502020204030204" pitchFamily="34" charset="0"/>
                <a:cs typeface="Arial" panose="020B0604020202020204" pitchFamily="34" charset="0"/>
              </a:rPr>
              <a:t>This year</a:t>
            </a:r>
          </a:p>
          <a:p>
            <a:pPr marL="0" indent="0">
              <a:lnSpc>
                <a:spcPct val="107000"/>
              </a:lnSpc>
              <a:spcAft>
                <a:spcPts val="800"/>
              </a:spcAft>
              <a:buNone/>
            </a:pPr>
            <a:r>
              <a:rPr lang="en-AU" sz="1800">
                <a:latin typeface="Calibri" panose="020F0502020204030204" pitchFamily="34" charset="0"/>
                <a:ea typeface="Calibri" panose="020F0502020204030204" pitchFamily="34" charset="0"/>
                <a:cs typeface="Arial" panose="020B0604020202020204" pitchFamily="34" charset="0"/>
              </a:rPr>
              <a:t>GitHub and TAF workshops</a:t>
            </a:r>
          </a:p>
          <a:p>
            <a:pPr marL="0" indent="0">
              <a:lnSpc>
                <a:spcPct val="107000"/>
              </a:lnSpc>
              <a:spcAft>
                <a:spcPts val="800"/>
              </a:spcAft>
              <a:buNone/>
            </a:pPr>
            <a:r>
              <a:rPr lang="en-AU" sz="1800">
                <a:latin typeface="Calibri" panose="020F0502020204030204" pitchFamily="34" charset="0"/>
                <a:ea typeface="Calibri" panose="020F0502020204030204" pitchFamily="34" charset="0"/>
                <a:cs typeface="Arial" panose="020B0604020202020204" pitchFamily="34" charset="0"/>
              </a:rPr>
              <a:t>GitHub and TAF support</a:t>
            </a:r>
          </a:p>
          <a:p>
            <a:pPr marL="0" indent="0">
              <a:lnSpc>
                <a:spcPct val="107000"/>
              </a:lnSpc>
              <a:spcAft>
                <a:spcPts val="800"/>
              </a:spcAft>
              <a:buNone/>
            </a:pPr>
            <a:r>
              <a:rPr lang="en-AU" sz="1800">
                <a:latin typeface="Calibri" panose="020F0502020204030204" pitchFamily="34" charset="0"/>
                <a:ea typeface="Calibri" panose="020F0502020204030204" pitchFamily="34" charset="0"/>
                <a:cs typeface="Arial" panose="020B0604020202020204" pitchFamily="34" charset="0"/>
              </a:rPr>
              <a:t>Track progress: which repositories were created for the SKJ assessment</a:t>
            </a:r>
          </a:p>
          <a:p>
            <a:pPr marL="0" indent="0">
              <a:lnSpc>
                <a:spcPct val="107000"/>
              </a:lnSpc>
              <a:spcAft>
                <a:spcPts val="800"/>
              </a:spcAft>
              <a:buNone/>
            </a:pPr>
            <a:endParaRPr lang="en-AU" sz="180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AU" sz="1800" b="1">
                <a:latin typeface="Calibri" panose="020F0502020204030204" pitchFamily="34" charset="0"/>
                <a:ea typeface="Calibri" panose="020F0502020204030204" pitchFamily="34" charset="0"/>
                <a:cs typeface="Arial" panose="020B0604020202020204" pitchFamily="34" charset="0"/>
              </a:rPr>
              <a:t>Ideas</a:t>
            </a:r>
          </a:p>
          <a:p>
            <a:pPr marL="0" indent="0">
              <a:lnSpc>
                <a:spcPct val="107000"/>
              </a:lnSpc>
              <a:spcAft>
                <a:spcPts val="800"/>
              </a:spcAft>
              <a:buNone/>
            </a:pPr>
            <a:r>
              <a:rPr lang="en-AU" sz="1800">
                <a:latin typeface="Calibri" panose="020F0502020204030204" pitchFamily="34" charset="0"/>
                <a:ea typeface="Calibri" panose="020F0502020204030204" pitchFamily="34" charset="0"/>
                <a:cs typeface="Arial" panose="020B0604020202020204" pitchFamily="34" charset="0"/>
              </a:rPr>
              <a:t>Develop a standard check of whether and how reproducible an analysis is</a:t>
            </a:r>
          </a:p>
          <a:p>
            <a:pPr marL="0" indent="0">
              <a:lnSpc>
                <a:spcPct val="107000"/>
              </a:lnSpc>
              <a:spcAft>
                <a:spcPts val="800"/>
              </a:spcAft>
              <a:buNone/>
            </a:pPr>
            <a:r>
              <a:rPr lang="en-AU" sz="1800">
                <a:latin typeface="Calibri" panose="020F0502020204030204" pitchFamily="34" charset="0"/>
                <a:ea typeface="Calibri" panose="020F0502020204030204" pitchFamily="34" charset="0"/>
                <a:cs typeface="Arial" panose="020B0604020202020204" pitchFamily="34" charset="0"/>
              </a:rPr>
              <a:t>Maybe just a list of check boxes to calculate score</a:t>
            </a:r>
          </a:p>
          <a:p>
            <a:pPr marL="0" indent="0">
              <a:lnSpc>
                <a:spcPct val="107000"/>
              </a:lnSpc>
              <a:spcAft>
                <a:spcPts val="800"/>
              </a:spcAft>
              <a:buNone/>
            </a:pPr>
            <a:r>
              <a:rPr lang="en-AU" sz="1800">
                <a:latin typeface="Calibri" panose="020F0502020204030204" pitchFamily="34" charset="0"/>
                <a:ea typeface="Calibri" panose="020F0502020204030204" pitchFamily="34" charset="0"/>
                <a:cs typeface="Arial" panose="020B0604020202020204" pitchFamily="34" charset="0"/>
              </a:rPr>
              <a:t>Maybe an R function to semi-automate this, your friendly Reproducible Robot</a:t>
            </a: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Reproducibility - Tasks</a:t>
            </a:r>
            <a:endParaRPr lang="en-AU" cap="none" dirty="0"/>
          </a:p>
        </p:txBody>
      </p:sp>
    </p:spTree>
    <p:extLst>
      <p:ext uri="{BB962C8B-B14F-4D97-AF65-F5344CB8AC3E}">
        <p14:creationId xmlns:p14="http://schemas.microsoft.com/office/powerpoint/2010/main" val="16174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Initiate a transition plan to produce SPC assessments in platforms other than MFCL</a:t>
            </a: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Added workload during the upcoming transition phase, producing exploratory and candidate assessments, while also delivering the normal MFCL assessments and related products</a:t>
            </a:r>
            <a:endParaRPr lang="en-US" sz="1800">
              <a:effectLst/>
              <a:latin typeface="Calibri" panose="020F0502020204030204" pitchFamily="34" charset="0"/>
              <a:ea typeface="Calibri" panose="020F0502020204030204" pitchFamily="34" charset="0"/>
            </a:endParaRP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How much to invest in learning something for a 3 yrs contract</a:t>
            </a:r>
            <a:endParaRPr lang="en-US" sz="1800">
              <a:effectLst/>
              <a:latin typeface="Calibri" panose="020F0502020204030204" pitchFamily="34" charset="0"/>
              <a:ea typeface="Calibri" panose="020F0502020204030204" pitchFamily="34" charset="0"/>
            </a:endParaRP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Takes a very long time to acquire SPC-specific knowledge, before being able to produce assessments and related analyses</a:t>
            </a:r>
            <a:endParaRPr lang="en-US" sz="1800">
              <a:effectLst/>
              <a:latin typeface="Calibri" panose="020F0502020204030204" pitchFamily="34" charset="0"/>
              <a:ea typeface="Calibri" panose="020F0502020204030204" pitchFamily="34" charset="0"/>
            </a:endParaRP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Time frame for assessment data preparation, would be good to make available in a place where we can all see that we’re on track and how things are linked together</a:t>
            </a: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Clear comparisons of data inputs in new assessment and previous assessment</a:t>
            </a:r>
            <a:endParaRPr lang="en-US" sz="1800">
              <a:effectLst/>
              <a:latin typeface="Calibri" panose="020F0502020204030204" pitchFamily="34" charset="0"/>
              <a:ea typeface="Calibri" panose="020F0502020204030204" pitchFamily="34" charset="0"/>
            </a:endParaRP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Reproducibility varies greatly between SPC analyses, often difficult to pick up previous work to update and extend</a:t>
            </a:r>
            <a:endParaRPr lang="en-US" sz="1800">
              <a:effectLst/>
              <a:latin typeface="Calibri" panose="020F0502020204030204" pitchFamily="34" charset="0"/>
              <a:ea typeface="Calibri" panose="020F0502020204030204" pitchFamily="34" charset="0"/>
            </a:endParaRP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Challenges</a:t>
            </a:r>
            <a:endParaRPr lang="en-AU" cap="none" dirty="0"/>
          </a:p>
        </p:txBody>
      </p:sp>
    </p:spTree>
    <p:extLst>
      <p:ext uri="{BB962C8B-B14F-4D97-AF65-F5344CB8AC3E}">
        <p14:creationId xmlns:p14="http://schemas.microsoft.com/office/powerpoint/2010/main" val="316297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342900" lvl="0" indent="-342900">
              <a:lnSpc>
                <a:spcPct val="100000"/>
              </a:lnSpc>
              <a:spcAft>
                <a:spcPts val="1200"/>
              </a:spcAft>
              <a:buFont typeface="+mj-lt"/>
              <a:buAutoNum type="arabicPeriod"/>
            </a:pPr>
            <a:r>
              <a:rPr lang="en-AU" sz="1800">
                <a:effectLst/>
                <a:latin typeface="Calibri" panose="020F0502020204030204" pitchFamily="34" charset="0"/>
                <a:ea typeface="Times New Roman" panose="02020603050405020304" pitchFamily="18" charset="0"/>
              </a:rPr>
              <a:t>SKJ assessment report and SC meeting (incl. data preparation, CPUE analysis)</a:t>
            </a:r>
            <a:endParaRPr lang="en-US" sz="1800">
              <a:effectLst/>
              <a:latin typeface="Calibri" panose="020F0502020204030204" pitchFamily="34" charset="0"/>
              <a:ea typeface="Calibri" panose="020F0502020204030204" pitchFamily="34" charset="0"/>
            </a:endParaRPr>
          </a:p>
          <a:p>
            <a:pPr marL="342900" lvl="0" indent="-342900">
              <a:lnSpc>
                <a:spcPct val="100000"/>
              </a:lnSpc>
              <a:spcAft>
                <a:spcPts val="1200"/>
              </a:spcAft>
              <a:buFont typeface="+mj-lt"/>
              <a:buAutoNum type="arabicPeriod"/>
            </a:pPr>
            <a:r>
              <a:rPr lang="en-AU" sz="1800">
                <a:effectLst/>
                <a:latin typeface="Calibri" panose="020F0502020204030204" pitchFamily="34" charset="0"/>
                <a:ea typeface="Times New Roman" panose="02020603050405020304" pitchFamily="18" charset="0"/>
              </a:rPr>
              <a:t>YFT review, the starting point for YFT and BET 2023 assessments</a:t>
            </a:r>
            <a:endParaRPr lang="en-US" sz="1800">
              <a:effectLst/>
              <a:latin typeface="Calibri" panose="020F0502020204030204" pitchFamily="34" charset="0"/>
              <a:ea typeface="Calibri" panose="020F0502020204030204" pitchFamily="34" charset="0"/>
            </a:endParaRPr>
          </a:p>
          <a:p>
            <a:pPr marL="342900" lvl="0" indent="-342900">
              <a:lnSpc>
                <a:spcPct val="100000"/>
              </a:lnSpc>
              <a:spcAft>
                <a:spcPts val="1200"/>
              </a:spcAft>
              <a:buFont typeface="+mj-lt"/>
              <a:buAutoNum type="arabicPeriod"/>
            </a:pPr>
            <a:r>
              <a:rPr lang="en-AU" sz="1800">
                <a:effectLst/>
                <a:latin typeface="Calibri" panose="020F0502020204030204" pitchFamily="34" charset="0"/>
                <a:ea typeface="Times New Roman" panose="02020603050405020304" pitchFamily="18" charset="0"/>
              </a:rPr>
              <a:t>Paper to present at the CAPAM meeting: how the SKJ assessments have been improving</a:t>
            </a:r>
            <a:br>
              <a:rPr lang="en-AU" sz="1800">
                <a:effectLst/>
                <a:latin typeface="Calibri" panose="020F0502020204030204" pitchFamily="34" charset="0"/>
                <a:ea typeface="Times New Roman" panose="02020603050405020304" pitchFamily="18" charset="0"/>
              </a:rPr>
            </a:br>
            <a:r>
              <a:rPr lang="en-AU" sz="1800">
                <a:effectLst/>
                <a:latin typeface="Calibri" panose="020F0502020204030204" pitchFamily="34" charset="0"/>
                <a:ea typeface="Times New Roman" panose="02020603050405020304" pitchFamily="18" charset="0"/>
              </a:rPr>
              <a:t>over the years, what are the next challenges for SKJ assessments in the Pacific region</a:t>
            </a:r>
            <a:endParaRPr lang="en-US" sz="1800">
              <a:effectLst/>
              <a:latin typeface="Calibri" panose="020F0502020204030204" pitchFamily="34" charset="0"/>
              <a:ea typeface="Calibri" panose="020F0502020204030204" pitchFamily="34" charset="0"/>
            </a:endParaRPr>
          </a:p>
          <a:p>
            <a:pPr marL="342900" lvl="0" indent="-342900">
              <a:lnSpc>
                <a:spcPct val="100000"/>
              </a:lnSpc>
              <a:spcAft>
                <a:spcPts val="1200"/>
              </a:spcAft>
              <a:buFont typeface="+mj-lt"/>
              <a:buAutoNum type="arabicPeriod"/>
            </a:pPr>
            <a:r>
              <a:rPr lang="en-AU" sz="1800">
                <a:effectLst/>
                <a:latin typeface="Calibri" panose="020F0502020204030204" pitchFamily="34" charset="0"/>
                <a:ea typeface="Times New Roman" panose="02020603050405020304" pitchFamily="18" charset="0"/>
              </a:rPr>
              <a:t>Exploration and development of a Stock Synthesis (SS) model for an SPC stock assessment, continuing the ALB assessment model developed in 2021</a:t>
            </a:r>
            <a:endParaRPr lang="en-US" sz="1800">
              <a:effectLst/>
              <a:latin typeface="Calibri" panose="020F0502020204030204" pitchFamily="34" charset="0"/>
              <a:ea typeface="Calibri" panose="020F0502020204030204" pitchFamily="34" charset="0"/>
            </a:endParaRPr>
          </a:p>
          <a:p>
            <a:pPr marL="342900" lvl="0" indent="-342900">
              <a:lnSpc>
                <a:spcPct val="100000"/>
              </a:lnSpc>
              <a:spcAft>
                <a:spcPts val="1200"/>
              </a:spcAft>
              <a:buFont typeface="+mj-lt"/>
              <a:buAutoNum type="arabicPeriod"/>
            </a:pPr>
            <a:r>
              <a:rPr lang="en-AU" sz="1800">
                <a:effectLst/>
                <a:latin typeface="Calibri" panose="020F0502020204030204" pitchFamily="34" charset="0"/>
                <a:ea typeface="Times New Roman" panose="02020603050405020304" pitchFamily="18" charset="0"/>
              </a:rPr>
              <a:t>Internal report describing the current handling of tags in SS, shortcomings and possible improvements</a:t>
            </a:r>
            <a:endParaRPr lang="en-US" sz="1800">
              <a:effectLst/>
              <a:latin typeface="Calibri" panose="020F0502020204030204" pitchFamily="34" charset="0"/>
              <a:ea typeface="Calibri" panose="020F0502020204030204" pitchFamily="34" charset="0"/>
            </a:endParaRPr>
          </a:p>
          <a:p>
            <a:pPr marL="342900" lvl="0" indent="-342900">
              <a:lnSpc>
                <a:spcPct val="100000"/>
              </a:lnSpc>
              <a:spcAft>
                <a:spcPts val="1200"/>
              </a:spcAft>
              <a:buFont typeface="+mj-lt"/>
              <a:buAutoNum type="arabicPeriod"/>
            </a:pPr>
            <a:r>
              <a:rPr lang="en-AU" sz="1800">
                <a:effectLst/>
                <a:latin typeface="Calibri" panose="020F0502020204030204" pitchFamily="34" charset="0"/>
                <a:ea typeface="Times New Roman" panose="02020603050405020304" pitchFamily="18" charset="0"/>
              </a:rPr>
              <a:t>Increasing use of GitHub and TAF to strengthen reproducibility: this year SKJ and YFT</a:t>
            </a:r>
            <a:endParaRPr lang="en-US" sz="1800">
              <a:effectLst/>
              <a:latin typeface="Calibri" panose="020F0502020204030204" pitchFamily="34" charset="0"/>
              <a:ea typeface="Calibri" panose="020F0502020204030204" pitchFamily="34" charset="0"/>
            </a:endParaRP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Things to Achieve in 2022</a:t>
            </a:r>
            <a:endParaRPr lang="en-AU" cap="none" dirty="0"/>
          </a:p>
        </p:txBody>
      </p:sp>
    </p:spTree>
    <p:extLst>
      <p:ext uri="{BB962C8B-B14F-4D97-AF65-F5344CB8AC3E}">
        <p14:creationId xmlns:p14="http://schemas.microsoft.com/office/powerpoint/2010/main" val="108237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Initiate a transition plan to produce SPC assessments in platforms other than MFCL</a:t>
            </a: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Added workload during the upcoming transition phase, producing exploratory and candidate assessments, while also delivering the normal MFCL assessments and related products</a:t>
            </a:r>
            <a:endParaRPr lang="en-US" sz="1800">
              <a:effectLst/>
              <a:latin typeface="Calibri" panose="020F0502020204030204" pitchFamily="34" charset="0"/>
              <a:ea typeface="Calibri" panose="020F0502020204030204" pitchFamily="34" charset="0"/>
            </a:endParaRP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How much to invest in learning something for a 3 yrs contract</a:t>
            </a:r>
            <a:endParaRPr lang="en-US" sz="1800">
              <a:effectLst/>
              <a:latin typeface="Calibri" panose="020F0502020204030204" pitchFamily="34" charset="0"/>
              <a:ea typeface="Calibri" panose="020F0502020204030204" pitchFamily="34" charset="0"/>
            </a:endParaRP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Takes a very long time to acquire SPC-specific knowledge, before being able to produce assessments and related analyses</a:t>
            </a:r>
            <a:endParaRPr lang="en-US" sz="1800">
              <a:effectLst/>
              <a:latin typeface="Calibri" panose="020F0502020204030204" pitchFamily="34" charset="0"/>
              <a:ea typeface="Calibri" panose="020F0502020204030204" pitchFamily="34" charset="0"/>
            </a:endParaRP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Time frame for assessment data preparation, would be good to make available in a place where we can all see that we’re on track and how things are linked together</a:t>
            </a: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Clear comparisons of data inputs in new assessment and previous assessment</a:t>
            </a:r>
            <a:endParaRPr lang="en-US" sz="1800">
              <a:effectLst/>
              <a:latin typeface="Calibri" panose="020F0502020204030204" pitchFamily="34" charset="0"/>
              <a:ea typeface="Calibri" panose="020F0502020204030204" pitchFamily="34" charset="0"/>
            </a:endParaRPr>
          </a:p>
          <a:p>
            <a:pPr marL="342900" lvl="0" indent="-342900">
              <a:buFont typeface="+mj-lt"/>
              <a:buAutoNum type="arabicPeriod"/>
            </a:pPr>
            <a:r>
              <a:rPr lang="en-AU" sz="1800">
                <a:effectLst/>
                <a:latin typeface="Calibri" panose="020F0502020204030204" pitchFamily="34" charset="0"/>
                <a:ea typeface="Times New Roman" panose="02020603050405020304" pitchFamily="18" charset="0"/>
              </a:rPr>
              <a:t>Reproducibility varies greatly between SPC analyses, often difficult to pick up previous work to update and extend</a:t>
            </a:r>
            <a:endParaRPr lang="en-US" sz="1800">
              <a:effectLst/>
              <a:latin typeface="Calibri" panose="020F0502020204030204" pitchFamily="34" charset="0"/>
              <a:ea typeface="Calibri" panose="020F0502020204030204" pitchFamily="34" charset="0"/>
            </a:endParaRP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Challenges</a:t>
            </a:r>
            <a:endParaRPr lang="en-AU" cap="none" dirty="0"/>
          </a:p>
        </p:txBody>
      </p:sp>
    </p:spTree>
    <p:extLst>
      <p:ext uri="{BB962C8B-B14F-4D97-AF65-F5344CB8AC3E}">
        <p14:creationId xmlns:p14="http://schemas.microsoft.com/office/powerpoint/2010/main" val="183148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2627930" y="1430591"/>
            <a:ext cx="6936138" cy="689415"/>
          </a:xfrm>
        </p:spPr>
        <p:txBody>
          <a:bodyPr/>
          <a:lstStyle/>
          <a:p>
            <a:pPr algn="ctr">
              <a:lnSpc>
                <a:spcPct val="100000"/>
              </a:lnSpc>
            </a:pPr>
            <a:r>
              <a:rPr lang="en-AU" cap="none"/>
              <a:t>Challenge 1 - Need for a Transition Plan</a:t>
            </a:r>
            <a:endParaRPr lang="en-AU" cap="none" dirty="0"/>
          </a:p>
        </p:txBody>
      </p:sp>
      <p:pic>
        <p:nvPicPr>
          <p:cNvPr id="3" name="Picture 2">
            <a:extLst>
              <a:ext uri="{FF2B5EF4-FFF2-40B4-BE49-F238E27FC236}">
                <a16:creationId xmlns:a16="http://schemas.microsoft.com/office/drawing/2014/main" id="{33F80E7C-BD64-4692-8063-8ABC60223723}"/>
              </a:ext>
            </a:extLst>
          </p:cNvPr>
          <p:cNvPicPr>
            <a:picLocks noChangeAspect="1"/>
          </p:cNvPicPr>
          <p:nvPr/>
        </p:nvPicPr>
        <p:blipFill>
          <a:blip r:embed="rId2"/>
          <a:stretch>
            <a:fillRect/>
          </a:stretch>
        </p:blipFill>
        <p:spPr>
          <a:xfrm>
            <a:off x="3813640" y="2763277"/>
            <a:ext cx="4564719" cy="3044097"/>
          </a:xfrm>
          <a:prstGeom prst="rect">
            <a:avLst/>
          </a:prstGeom>
        </p:spPr>
      </p:pic>
    </p:spTree>
    <p:extLst>
      <p:ext uri="{BB962C8B-B14F-4D97-AF65-F5344CB8AC3E}">
        <p14:creationId xmlns:p14="http://schemas.microsoft.com/office/powerpoint/2010/main" val="82239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0" indent="0">
              <a:lnSpc>
                <a:spcPct val="107000"/>
              </a:lnSpc>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MFCL may not be used in SPC assessments 5 or 10 years from now</a:t>
            </a:r>
          </a:p>
          <a:p>
            <a:pPr marL="0" indent="0">
              <a:lnSpc>
                <a:spcPct val="107000"/>
              </a:lnSpc>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Switching to another software platform involves a development and exploration phase</a:t>
            </a:r>
            <a:br>
              <a:rPr lang="en-US" sz="1800">
                <a:effectLst/>
                <a:latin typeface="Calibri" panose="020F0502020204030204" pitchFamily="34" charset="0"/>
                <a:ea typeface="Calibri" panose="020F0502020204030204" pitchFamily="34" charset="0"/>
                <a:cs typeface="Arial" panose="020B0604020202020204" pitchFamily="34" charset="0"/>
              </a:rPr>
            </a:br>
            <a:r>
              <a:rPr lang="en-US" sz="1800">
                <a:effectLst/>
                <a:latin typeface="Calibri" panose="020F0502020204030204" pitchFamily="34" charset="0"/>
                <a:ea typeface="Calibri" panose="020F0502020204030204" pitchFamily="34" charset="0"/>
                <a:cs typeface="Arial" panose="020B0604020202020204" pitchFamily="34" charset="0"/>
              </a:rPr>
              <a:t>of some years where MFCL and other software platforms are used in parallel and compared</a:t>
            </a:r>
          </a:p>
          <a:p>
            <a:pPr marL="0" indent="0">
              <a:lnSpc>
                <a:spcPct val="107000"/>
              </a:lnSpc>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Candidate software platforms for SPC assessments include:</a:t>
            </a:r>
          </a:p>
          <a:p>
            <a:pPr marL="457200" lvl="1" indent="0">
              <a:lnSpc>
                <a:spcPct val="110000"/>
              </a:lnSpc>
              <a:spcAft>
                <a:spcPts val="600"/>
              </a:spcAft>
              <a:buNone/>
            </a:pPr>
            <a:r>
              <a:rPr lang="en-US" sz="1600" b="1">
                <a:effectLst/>
                <a:latin typeface="Calibri" panose="020F0502020204030204" pitchFamily="34" charset="0"/>
                <a:ea typeface="Calibri" panose="020F0502020204030204" pitchFamily="34" charset="0"/>
                <a:cs typeface="Arial" panose="020B0604020202020204" pitchFamily="34" charset="0"/>
              </a:rPr>
              <a:t>Stock Synthesis</a:t>
            </a:r>
            <a:r>
              <a:rPr lang="en-US" sz="1600">
                <a:effectLst/>
                <a:latin typeface="Calibri" panose="020F0502020204030204" pitchFamily="34" charset="0"/>
                <a:ea typeface="Calibri" panose="020F0502020204030204" pitchFamily="34" charset="0"/>
                <a:cs typeface="Arial" panose="020B0604020202020204" pitchFamily="34" charset="0"/>
              </a:rPr>
              <a:t>, including the possibility to expand and improve its ability to handle tagging data</a:t>
            </a:r>
          </a:p>
          <a:p>
            <a:pPr marL="457200" lvl="1" indent="0">
              <a:lnSpc>
                <a:spcPct val="110000"/>
              </a:lnSpc>
              <a:spcAft>
                <a:spcPts val="600"/>
              </a:spcAft>
              <a:buNone/>
            </a:pPr>
            <a:r>
              <a:rPr lang="en-US" sz="1600" b="1">
                <a:effectLst/>
                <a:latin typeface="Calibri" panose="020F0502020204030204" pitchFamily="34" charset="0"/>
                <a:ea typeface="Calibri" panose="020F0502020204030204" pitchFamily="34" charset="0"/>
                <a:cs typeface="Arial" panose="020B0604020202020204" pitchFamily="34" charset="0"/>
              </a:rPr>
              <a:t>SAM</a:t>
            </a:r>
            <a:r>
              <a:rPr lang="en-US" sz="1600">
                <a:effectLst/>
                <a:latin typeface="Calibri" panose="020F0502020204030204" pitchFamily="34" charset="0"/>
                <a:ea typeface="Calibri" panose="020F0502020204030204" pitchFamily="34" charset="0"/>
                <a:cs typeface="Arial" panose="020B0604020202020204" pitchFamily="34" charset="0"/>
              </a:rPr>
              <a:t>, after adding the ability to handle length data and regions</a:t>
            </a:r>
          </a:p>
          <a:p>
            <a:pPr marL="457200" lvl="1" indent="0">
              <a:lnSpc>
                <a:spcPct val="110000"/>
              </a:lnSpc>
              <a:spcAft>
                <a:spcPts val="600"/>
              </a:spcAft>
              <a:buNone/>
            </a:pPr>
            <a:r>
              <a:rPr lang="en-US" sz="1600" b="1">
                <a:effectLst/>
                <a:latin typeface="Calibri" panose="020F0502020204030204" pitchFamily="34" charset="0"/>
                <a:ea typeface="Calibri" panose="020F0502020204030204" pitchFamily="34" charset="0"/>
                <a:cs typeface="Arial" panose="020B0604020202020204" pitchFamily="34" charset="0"/>
              </a:rPr>
              <a:t>TMB model</a:t>
            </a:r>
            <a:r>
              <a:rPr lang="en-US" sz="1600">
                <a:effectLst/>
                <a:latin typeface="Calibri" panose="020F0502020204030204" pitchFamily="34" charset="0"/>
                <a:ea typeface="Calibri" panose="020F0502020204030204" pitchFamily="34" charset="0"/>
                <a:cs typeface="Arial" panose="020B0604020202020204" pitchFamily="34" charset="0"/>
              </a:rPr>
              <a:t> for Patagonian toothfish (by Rich Hillary) – 2 areas, 1 boat, interest in CKMR</a:t>
            </a:r>
          </a:p>
          <a:p>
            <a:pPr marL="457200" lvl="1" indent="0">
              <a:lnSpc>
                <a:spcPct val="110000"/>
              </a:lnSpc>
              <a:spcAft>
                <a:spcPts val="600"/>
              </a:spcAft>
              <a:buNone/>
            </a:pPr>
            <a:r>
              <a:rPr lang="en-US" sz="1600" b="1">
                <a:effectLst/>
                <a:latin typeface="Calibri" panose="020F0502020204030204" pitchFamily="34" charset="0"/>
                <a:ea typeface="Calibri" panose="020F0502020204030204" pitchFamily="34" charset="0"/>
                <a:cs typeface="Arial" panose="020B0604020202020204" pitchFamily="34" charset="0"/>
              </a:rPr>
              <a:t>CASAL2</a:t>
            </a:r>
            <a:r>
              <a:rPr lang="en-US" sz="1600">
                <a:effectLst/>
                <a:latin typeface="Calibri" panose="020F0502020204030204" pitchFamily="34" charset="0"/>
                <a:ea typeface="Calibri" panose="020F0502020204030204" pitchFamily="34" charset="0"/>
                <a:cs typeface="Arial" panose="020B0604020202020204" pitchFamily="34" charset="0"/>
              </a:rPr>
              <a:t>, handles regions, length data, tags (better than Stock Synthesis), first released in 2020</a:t>
            </a:r>
          </a:p>
          <a:p>
            <a:pPr marL="457200" lvl="1" indent="0">
              <a:lnSpc>
                <a:spcPct val="110000"/>
              </a:lnSpc>
              <a:spcAft>
                <a:spcPts val="600"/>
              </a:spcAft>
              <a:buNone/>
            </a:pPr>
            <a:r>
              <a:rPr lang="en-US" sz="1600" b="1">
                <a:effectLst/>
                <a:latin typeface="Calibri" panose="020F0502020204030204" pitchFamily="34" charset="0"/>
                <a:ea typeface="Calibri" panose="020F0502020204030204" pitchFamily="34" charset="0"/>
                <a:cs typeface="Arial" panose="020B0604020202020204" pitchFamily="34" charset="0"/>
              </a:rPr>
              <a:t>Gadget</a:t>
            </a:r>
            <a:r>
              <a:rPr lang="en-US" sz="1600">
                <a:effectLst/>
                <a:latin typeface="Calibri" panose="020F0502020204030204" pitchFamily="34" charset="0"/>
                <a:ea typeface="Calibri" panose="020F0502020204030204" pitchFamily="34" charset="0"/>
                <a:cs typeface="Arial" panose="020B0604020202020204" pitchFamily="34" charset="0"/>
              </a:rPr>
              <a:t>, handles regions, length data, tags</a:t>
            </a:r>
          </a:p>
          <a:p>
            <a:pPr marL="0" indent="0">
              <a:lnSpc>
                <a:spcPct val="107000"/>
              </a:lnSpc>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General commentary: CAPAM special issue (</a:t>
            </a:r>
            <a:r>
              <a:rPr lang="en-US" sz="1800" u="sng">
                <a:effectLst/>
                <a:latin typeface="Calibri" panose="020F0502020204030204" pitchFamily="34" charset="0"/>
                <a:ea typeface="Calibri" panose="020F0502020204030204" pitchFamily="34" charset="0"/>
                <a:cs typeface="Arial" panose="020B0604020202020204" pitchFamily="34" charset="0"/>
                <a:hlinkClick r:id="rId2" tooltip="Persistent link using digital object identifier">
                  <a:extLst>
                    <a:ext uri="{A12FA001-AC4F-418D-AE19-62706E023703}">
                      <ahyp:hlinkClr xmlns:ahyp="http://schemas.microsoft.com/office/drawing/2018/hyperlinkcolor" val="tx"/>
                    </a:ext>
                  </a:extLst>
                </a:hlinkClick>
              </a:rPr>
              <a:t>https://doi.org/10.1016/j.fishres.2020.105617</a:t>
            </a:r>
            <a:r>
              <a:rPr lang="en-US" sz="1800" u="sng">
                <a:latin typeface="Calibri" panose="020F0502020204030204" pitchFamily="34" charset="0"/>
                <a:ea typeface="Calibri" panose="020F0502020204030204" pitchFamily="34" charset="0"/>
                <a:cs typeface="Arial" panose="020B0604020202020204" pitchFamily="34" charset="0"/>
              </a:rPr>
              <a:t>)</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Need for a Transition Plan</a:t>
            </a:r>
            <a:endParaRPr lang="en-AU" cap="none" dirty="0"/>
          </a:p>
        </p:txBody>
      </p:sp>
    </p:spTree>
    <p:extLst>
      <p:ext uri="{BB962C8B-B14F-4D97-AF65-F5344CB8AC3E}">
        <p14:creationId xmlns:p14="http://schemas.microsoft.com/office/powerpoint/2010/main" val="152351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0" indent="0">
              <a:spcAft>
                <a:spcPts val="800"/>
              </a:spcAft>
              <a:buNone/>
            </a:pPr>
            <a:r>
              <a:rPr lang="en-US" sz="1800" b="1">
                <a:effectLst/>
                <a:latin typeface="Calibri" panose="020F0502020204030204" pitchFamily="34" charset="0"/>
                <a:ea typeface="Calibri" panose="020F0502020204030204" pitchFamily="34" charset="0"/>
                <a:cs typeface="Arial" panose="020B0604020202020204" pitchFamily="34" charset="0"/>
              </a:rPr>
              <a:t>Pros and cons</a:t>
            </a: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Stock Synthesis is used in a large number of tuna assessments, has the largest user base that overlaps with the FIMS project group, so future FIMS stock assessment software will facilitate easy transfer from Stock Synthesis, SPC has a lot of in-house Stock Synthesis expertise</a:t>
            </a:r>
            <a:br>
              <a:rPr lang="en-US" sz="1800">
                <a:effectLst/>
                <a:latin typeface="Calibri" panose="020F0502020204030204" pitchFamily="34" charset="0"/>
                <a:ea typeface="Calibri" panose="020F0502020204030204" pitchFamily="34" charset="0"/>
                <a:cs typeface="Arial" panose="020B0604020202020204" pitchFamily="34" charset="0"/>
              </a:rPr>
            </a:b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Stock Synthesis is in its second half of its lifetime. This is largely addressed by its close ties to FIMS and the large user base, so there will be continuity between today’s Stock Synthesis and future stock assessment software.</a:t>
            </a:r>
            <a:br>
              <a:rPr lang="en-US" sz="1800">
                <a:effectLst/>
                <a:latin typeface="Calibri" panose="020F0502020204030204" pitchFamily="34" charset="0"/>
                <a:ea typeface="Calibri" panose="020F0502020204030204" pitchFamily="34" charset="0"/>
                <a:cs typeface="Arial" panose="020B0604020202020204" pitchFamily="34" charset="0"/>
              </a:rPr>
            </a:b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Stock Synthesis may also be lacking in some modelling areas that are important in current and future SPC assessments, such as tagging data and close-kin mark-recapture data. There has been interest and experimental development to improve the modelling of tagging data.</a:t>
            </a: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Stock Synthesis</a:t>
            </a:r>
            <a:endParaRPr lang="en-AU" cap="none" dirty="0"/>
          </a:p>
        </p:txBody>
      </p:sp>
    </p:spTree>
    <p:extLst>
      <p:ext uri="{BB962C8B-B14F-4D97-AF65-F5344CB8AC3E}">
        <p14:creationId xmlns:p14="http://schemas.microsoft.com/office/powerpoint/2010/main" val="313043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0" indent="0">
              <a:spcAft>
                <a:spcPts val="800"/>
              </a:spcAft>
              <a:buNone/>
            </a:pPr>
            <a:r>
              <a:rPr lang="en-US" sz="1800" b="1">
                <a:latin typeface="Calibri" panose="020F0502020204030204" pitchFamily="34" charset="0"/>
                <a:ea typeface="Calibri" panose="020F0502020204030204" pitchFamily="34" charset="0"/>
                <a:cs typeface="Arial" panose="020B0604020202020204" pitchFamily="34" charset="0"/>
              </a:rPr>
              <a:t>High priority, Additional work</a:t>
            </a: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The topic of medium-term plans for MFCL and other stock assessment platforms is acknowledged and understood as a high priority by everyone at SPC. The decision makers need input and insights from us stock assessment experts to move forward.</a:t>
            </a:r>
            <a:br>
              <a:rPr lang="en-US" sz="1800">
                <a:effectLst/>
                <a:latin typeface="Calibri" panose="020F0502020204030204" pitchFamily="34" charset="0"/>
                <a:ea typeface="Calibri" panose="020F0502020204030204" pitchFamily="34" charset="0"/>
                <a:cs typeface="Arial" panose="020B0604020202020204" pitchFamily="34" charset="0"/>
              </a:rPr>
            </a:b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When evaluating alternative stock assessment platforms, Stock Synthesis is a strong contender for the larger SPC assessments. To fast-track the process, SPC could bring in additional Stock Synthesis experts, either as contractors and/or schedule Stock Synthesis workshops including external experts.</a:t>
            </a:r>
            <a:br>
              <a:rPr lang="en-US" sz="1800">
                <a:effectLst/>
                <a:latin typeface="Calibri" panose="020F0502020204030204" pitchFamily="34" charset="0"/>
                <a:ea typeface="Calibri" panose="020F0502020204030204" pitchFamily="34" charset="0"/>
                <a:cs typeface="Arial" panose="020B0604020202020204" pitchFamily="34" charset="0"/>
              </a:rPr>
            </a:br>
            <a:endParaRPr lang="en-US" sz="1800">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The amount of work just doing MFCL assessments and related data preparation and report writing absorbs most of our time, so it may not be realistic to add many layers of work on top of that.</a:t>
            </a: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Transition Plan - The Process</a:t>
            </a:r>
            <a:endParaRPr lang="en-AU" cap="none" dirty="0"/>
          </a:p>
        </p:txBody>
      </p:sp>
    </p:spTree>
    <p:extLst>
      <p:ext uri="{BB962C8B-B14F-4D97-AF65-F5344CB8AC3E}">
        <p14:creationId xmlns:p14="http://schemas.microsoft.com/office/powerpoint/2010/main" val="7438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0" indent="0">
              <a:spcAft>
                <a:spcPts val="800"/>
              </a:spcAft>
              <a:buNone/>
            </a:pPr>
            <a:r>
              <a:rPr lang="en-US" sz="1800" b="1">
                <a:effectLst/>
                <a:latin typeface="Calibri" panose="020F0502020204030204" pitchFamily="34" charset="0"/>
                <a:ea typeface="Calibri" panose="020F0502020204030204" pitchFamily="34" charset="0"/>
                <a:cs typeface="Arial" panose="020B0604020202020204" pitchFamily="34" charset="0"/>
              </a:rPr>
              <a:t>Exploration, Improving SS tag module</a:t>
            </a: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It is clear that MFCL has and continues to deliver good science, and no one is criticizing or questioning its use for the next few years.</a:t>
            </a:r>
            <a:br>
              <a:rPr lang="en-US" sz="1800">
                <a:effectLst/>
                <a:latin typeface="Calibri" panose="020F0502020204030204" pitchFamily="34" charset="0"/>
                <a:ea typeface="Calibri" panose="020F0502020204030204" pitchFamily="34" charset="0"/>
                <a:cs typeface="Arial" panose="020B0604020202020204" pitchFamily="34" charset="0"/>
              </a:rPr>
            </a:br>
            <a:endParaRPr lang="en-US" sz="1800">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What is needed on the technical front is exploring and documenting the shortcomings of current Stock Synthesis for handling the SPC tuna stock assessments. Claudio started this process last year and implemented a prototype ALB assessment, and this research effort should continue and increase.</a:t>
            </a:r>
            <a:br>
              <a:rPr lang="en-US" sz="1800">
                <a:effectLst/>
                <a:latin typeface="Calibri" panose="020F0502020204030204" pitchFamily="34" charset="0"/>
                <a:ea typeface="Calibri" panose="020F0502020204030204" pitchFamily="34" charset="0"/>
                <a:cs typeface="Arial" panose="020B0604020202020204" pitchFamily="34" charset="0"/>
              </a:rPr>
            </a:b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US" sz="1800">
                <a:effectLst/>
                <a:latin typeface="Calibri" panose="020F0502020204030204" pitchFamily="34" charset="0"/>
                <a:ea typeface="Calibri" panose="020F0502020204030204" pitchFamily="34" charset="0"/>
                <a:cs typeface="Arial" panose="020B0604020202020204" pitchFamily="34" charset="0"/>
              </a:rPr>
              <a:t>Improving the tagging module in Stock Synthesis is something that SPC could potentially contribute to Stock Synthesis. This could be organized as a FIMS project, to establish collaboration and to design the module so it can ported to TMB as well.</a:t>
            </a: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Transition Plan - The Process</a:t>
            </a:r>
            <a:endParaRPr lang="en-AU" cap="none" dirty="0"/>
          </a:p>
        </p:txBody>
      </p:sp>
    </p:spTree>
    <p:extLst>
      <p:ext uri="{BB962C8B-B14F-4D97-AF65-F5344CB8AC3E}">
        <p14:creationId xmlns:p14="http://schemas.microsoft.com/office/powerpoint/2010/main" val="24022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5DE2C6-2B6C-40C7-9D8A-85368ADB2C2A}"/>
              </a:ext>
            </a:extLst>
          </p:cNvPr>
          <p:cNvSpPr>
            <a:spLocks noGrp="1"/>
          </p:cNvSpPr>
          <p:nvPr>
            <p:ph idx="1"/>
          </p:nvPr>
        </p:nvSpPr>
        <p:spPr>
          <a:xfrm>
            <a:off x="584453" y="1368026"/>
            <a:ext cx="9603275" cy="4208544"/>
          </a:xfrm>
        </p:spPr>
        <p:txBody>
          <a:bodyPr>
            <a:noAutofit/>
          </a:bodyPr>
          <a:lstStyle/>
          <a:p>
            <a:pPr marL="342900" lvl="0" indent="-342900">
              <a:spcAft>
                <a:spcPts val="600"/>
              </a:spcAft>
              <a:buFont typeface="+mj-lt"/>
              <a:buAutoNum type="arabicPeriod"/>
            </a:pPr>
            <a:r>
              <a:rPr lang="en-US" sz="1800">
                <a:effectLst/>
                <a:latin typeface="Calibri" panose="020F0502020204030204" pitchFamily="34" charset="0"/>
                <a:ea typeface="Times New Roman" panose="02020603050405020304" pitchFamily="18" charset="0"/>
              </a:rPr>
              <a:t>The current stage: MFCL is the only assessment model for all SPC tuna stocks.</a:t>
            </a:r>
          </a:p>
          <a:p>
            <a:pPr marL="342900" lvl="0" indent="-342900">
              <a:spcAft>
                <a:spcPts val="600"/>
              </a:spcAft>
              <a:buFont typeface="+mj-lt"/>
              <a:buAutoNum type="arabicPeriod"/>
            </a:pPr>
            <a:r>
              <a:rPr lang="en-US" sz="1800">
                <a:effectLst/>
                <a:latin typeface="Calibri" panose="020F0502020204030204" pitchFamily="34" charset="0"/>
                <a:ea typeface="Times New Roman" panose="02020603050405020304" pitchFamily="18" charset="0"/>
              </a:rPr>
              <a:t>Development and exploration stage: testing and tweaking of candidate models,</a:t>
            </a:r>
            <a:br>
              <a:rPr lang="en-US" sz="1800">
                <a:effectLst/>
                <a:latin typeface="Calibri" panose="020F0502020204030204" pitchFamily="34" charset="0"/>
                <a:ea typeface="Times New Roman" panose="02020603050405020304" pitchFamily="18" charset="0"/>
              </a:rPr>
            </a:br>
            <a:r>
              <a:rPr lang="en-US" sz="1800">
                <a:effectLst/>
                <a:latin typeface="Calibri" panose="020F0502020204030204" pitchFamily="34" charset="0"/>
                <a:ea typeface="Times New Roman" panose="02020603050405020304" pitchFamily="18" charset="0"/>
              </a:rPr>
              <a:t>other than MFCL, for some or all SPC tuna stocks.</a:t>
            </a:r>
          </a:p>
          <a:p>
            <a:pPr marL="342900" lvl="0" indent="-342900">
              <a:spcAft>
                <a:spcPts val="600"/>
              </a:spcAft>
              <a:buFont typeface="+mj-lt"/>
              <a:buAutoNum type="arabicPeriod"/>
            </a:pPr>
            <a:r>
              <a:rPr lang="en-US" sz="1800">
                <a:effectLst/>
                <a:latin typeface="Calibri" panose="020F0502020204030204" pitchFamily="34" charset="0"/>
                <a:ea typeface="Times New Roman" panose="02020603050405020304" pitchFamily="18" charset="0"/>
              </a:rPr>
              <a:t>Overlapping stage: a full candidate model, in addition to MFCL, has been implemented and presented for at least one of the SPC tuna stocks.</a:t>
            </a:r>
          </a:p>
          <a:p>
            <a:pPr marL="342900" lvl="0" indent="-342900">
              <a:spcAft>
                <a:spcPts val="600"/>
              </a:spcAft>
              <a:buFont typeface="+mj-lt"/>
              <a:buAutoNum type="arabicPeriod"/>
            </a:pPr>
            <a:r>
              <a:rPr lang="en-US" sz="1800">
                <a:effectLst/>
                <a:latin typeface="Calibri" panose="020F0502020204030204" pitchFamily="34" charset="0"/>
                <a:ea typeface="Times New Roman" panose="02020603050405020304" pitchFamily="18" charset="0"/>
              </a:rPr>
              <a:t>Decision stage: decision is made regarding the adoption of a new stock assessment platform</a:t>
            </a:r>
            <a:br>
              <a:rPr lang="en-US" sz="1800">
                <a:effectLst/>
                <a:latin typeface="Calibri" panose="020F0502020204030204" pitchFamily="34" charset="0"/>
                <a:ea typeface="Times New Roman" panose="02020603050405020304" pitchFamily="18" charset="0"/>
              </a:rPr>
            </a:br>
            <a:r>
              <a:rPr lang="en-US" sz="1800">
                <a:effectLst/>
                <a:latin typeface="Calibri" panose="020F0502020204030204" pitchFamily="34" charset="0"/>
                <a:ea typeface="Times New Roman" panose="02020603050405020304" pitchFamily="18" charset="0"/>
              </a:rPr>
              <a:t>for at least one of the SPC tuna stocks.</a:t>
            </a:r>
            <a:br>
              <a:rPr lang="en-US" sz="1800">
                <a:effectLst/>
                <a:latin typeface="Calibri" panose="020F0502020204030204" pitchFamily="34" charset="0"/>
                <a:ea typeface="Times New Roman" panose="02020603050405020304" pitchFamily="18" charset="0"/>
              </a:rPr>
            </a:br>
            <a:endParaRPr lang="en-US" sz="1800">
              <a:effectLst/>
              <a:latin typeface="Calibri" panose="020F0502020204030204" pitchFamily="34" charset="0"/>
              <a:ea typeface="Times New Roman" panose="02020603050405020304" pitchFamily="18" charset="0"/>
            </a:endParaRPr>
          </a:p>
          <a:p>
            <a:pPr marL="0" indent="0">
              <a:lnSpc>
                <a:spcPct val="150000"/>
              </a:lnSpc>
              <a:spcAft>
                <a:spcPts val="1200"/>
              </a:spcAft>
              <a:buNone/>
            </a:pPr>
            <a:r>
              <a:rPr lang="en-US" sz="1600">
                <a:effectLst/>
                <a:latin typeface="Calibri" panose="020F0502020204030204" pitchFamily="34" charset="0"/>
                <a:ea typeface="Calibri" panose="020F0502020204030204" pitchFamily="34" charset="0"/>
                <a:cs typeface="Arial" panose="020B0604020202020204" pitchFamily="34" charset="0"/>
              </a:rPr>
              <a:t>Chances are that many, if not all of us, will have moved from SPC before we reach stage 4. That makes it even clearer that the process is not about personal preferences but about critical needs of SPC in the medium term. It as our responsibility as the current stock assessment team to move the process to stages 2 &amp; 3 in the short term.</a:t>
            </a:r>
          </a:p>
          <a:p>
            <a:pPr marL="0" lvl="0" indent="0">
              <a:lnSpc>
                <a:spcPct val="150000"/>
              </a:lnSpc>
              <a:spcAft>
                <a:spcPts val="1200"/>
              </a:spcAft>
              <a:buNone/>
            </a:pPr>
            <a:endParaRPr lang="en-US" sz="1800">
              <a:effectLst/>
              <a:latin typeface="Calibri" panose="020F0502020204030204" pitchFamily="34" charset="0"/>
              <a:ea typeface="Times New Roman" panose="02020603050405020304" pitchFamily="18" charset="0"/>
            </a:endParaRPr>
          </a:p>
        </p:txBody>
      </p:sp>
      <p:sp>
        <p:nvSpPr>
          <p:cNvPr id="12" name="Title 1">
            <a:extLst>
              <a:ext uri="{FF2B5EF4-FFF2-40B4-BE49-F238E27FC236}">
                <a16:creationId xmlns:a16="http://schemas.microsoft.com/office/drawing/2014/main" id="{7C0DBF11-D4D8-408B-86A5-ABAD444E127E}"/>
              </a:ext>
            </a:extLst>
          </p:cNvPr>
          <p:cNvSpPr>
            <a:spLocks noGrp="1"/>
          </p:cNvSpPr>
          <p:nvPr>
            <p:ph type="title"/>
          </p:nvPr>
        </p:nvSpPr>
        <p:spPr>
          <a:xfrm>
            <a:off x="488298" y="393331"/>
            <a:ext cx="9279956" cy="689415"/>
          </a:xfrm>
        </p:spPr>
        <p:txBody>
          <a:bodyPr/>
          <a:lstStyle/>
          <a:p>
            <a:pPr>
              <a:lnSpc>
                <a:spcPct val="100000"/>
              </a:lnSpc>
            </a:pPr>
            <a:r>
              <a:rPr lang="en-AU" cap="none"/>
              <a:t>Transition Plan - Four Stages</a:t>
            </a:r>
            <a:endParaRPr lang="en-AU" cap="none" dirty="0"/>
          </a:p>
        </p:txBody>
      </p:sp>
    </p:spTree>
    <p:extLst>
      <p:ext uri="{BB962C8B-B14F-4D97-AF65-F5344CB8AC3E}">
        <p14:creationId xmlns:p14="http://schemas.microsoft.com/office/powerpoint/2010/main" val="4178088010"/>
      </p:ext>
    </p:extLst>
  </p:cSld>
  <p:clrMapOvr>
    <a:masterClrMapping/>
  </p:clrMapOvr>
</p:sld>
</file>

<file path=ppt/theme/theme1.xml><?xml version="1.0" encoding="utf-8"?>
<a:theme xmlns:a="http://schemas.openxmlformats.org/drawingml/2006/main" name="SPC 2018">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W_2018summary-PH.potx" id="{6E5E490A-E5C5-4D82-A524-24CEDB9867B7}" vid="{664B9637-1BAF-4BB1-9818-6DE198AA5D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90B93F8307BC4A960DDA350EDC610A" ma:contentTypeVersion="11" ma:contentTypeDescription="Create a new document." ma:contentTypeScope="" ma:versionID="e9c80de370a69be585bee90b266da418">
  <xsd:schema xmlns:xsd="http://www.w3.org/2001/XMLSchema" xmlns:xs="http://www.w3.org/2001/XMLSchema" xmlns:p="http://schemas.microsoft.com/office/2006/metadata/properties" xmlns:ns3="0989bed7-38ef-4f8b-857f-2751c2fbfefc" xmlns:ns4="ee87970f-fd23-41db-868e-d03d4514917a" targetNamespace="http://schemas.microsoft.com/office/2006/metadata/properties" ma:root="true" ma:fieldsID="e4a3b3b35c4a8463ebcbc6a30313d3e1" ns3:_="" ns4:_="">
    <xsd:import namespace="0989bed7-38ef-4f8b-857f-2751c2fbfefc"/>
    <xsd:import namespace="ee87970f-fd23-41db-868e-d03d4514917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89bed7-38ef-4f8b-857f-2751c2fbfe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e87970f-fd23-41db-868e-d03d4514917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D38609-6B3E-4E85-9AA4-B272F503592F}">
  <ds:schemaRefs>
    <ds:schemaRef ds:uri="0989bed7-38ef-4f8b-857f-2751c2fbfefc"/>
    <ds:schemaRef ds:uri="ee87970f-fd23-41db-868e-d03d4514917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82376F1-EE97-4447-B65B-62F032C54E02}">
  <ds:schemaRefs>
    <ds:schemaRef ds:uri="http://schemas.microsoft.com/office/2006/documentManagement/types"/>
    <ds:schemaRef ds:uri="http://www.w3.org/XML/1998/namespace"/>
    <ds:schemaRef ds:uri="http://purl.org/dc/dcmitype/"/>
    <ds:schemaRef ds:uri="http://schemas.microsoft.com/office/infopath/2007/PartnerControls"/>
    <ds:schemaRef ds:uri="0989bed7-38ef-4f8b-857f-2751c2fbfefc"/>
    <ds:schemaRef ds:uri="http://purl.org/dc/elements/1.1/"/>
    <ds:schemaRef ds:uri="ee87970f-fd23-41db-868e-d03d4514917a"/>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5AFE3AE9-AB20-4378-98C6-6122CBC288A2}">
  <ds:schemaRefs>
    <ds:schemaRef ds:uri="http://schemas.microsoft.com/office/2006/metadata/longProperties"/>
  </ds:schemaRefs>
</ds:datastoreItem>
</file>

<file path=customXml/itemProps4.xml><?xml version="1.0" encoding="utf-8"?>
<ds:datastoreItem xmlns:ds="http://schemas.openxmlformats.org/officeDocument/2006/customXml" ds:itemID="{877EBE81-FB28-4F1A-9B5A-E9206120D5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6623</TotalTime>
  <Words>1787</Words>
  <Application>Microsoft Office PowerPoint</Application>
  <PresentationFormat>Widescreen</PresentationFormat>
  <Paragraphs>150</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SPC 2018</vt:lpstr>
      <vt:lpstr>PowerPoint Presentation</vt:lpstr>
      <vt:lpstr>Things to Achieve in 2022</vt:lpstr>
      <vt:lpstr>Challenges</vt:lpstr>
      <vt:lpstr>Challenge 1 - Need for a Transition Plan</vt:lpstr>
      <vt:lpstr>Need for a Transition Plan</vt:lpstr>
      <vt:lpstr>Stock Synthesis</vt:lpstr>
      <vt:lpstr>Transition Plan - The Process</vt:lpstr>
      <vt:lpstr>Transition Plan - The Process</vt:lpstr>
      <vt:lpstr>Transition Plan - Four Stages</vt:lpstr>
      <vt:lpstr>Model Development and Exploration - SS, SAM, TMB</vt:lpstr>
      <vt:lpstr>FIMS Collaboration</vt:lpstr>
      <vt:lpstr>Challenge 7 - Reproducibility of SPC Analyses</vt:lpstr>
      <vt:lpstr>Reproducibility of SPC Analyses</vt:lpstr>
      <vt:lpstr>Transparency in Fisheries Management</vt:lpstr>
      <vt:lpstr>How Reproducible?</vt:lpstr>
      <vt:lpstr>GitHub vs. Shared drive</vt:lpstr>
      <vt:lpstr>Standard Repositories for SPC Assessments</vt:lpstr>
      <vt:lpstr>Reproducibility - Tasks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yft_review_2021_12_17</dc:title>
  <dc:creator>Arni Magnusson</dc:creator>
  <cp:lastModifiedBy>Arni Magnusson</cp:lastModifiedBy>
  <cp:revision>107</cp:revision>
  <cp:lastPrinted>2021-08-10T22:29:39Z</cp:lastPrinted>
  <dcterms:created xsi:type="dcterms:W3CDTF">2020-01-23T23:27:15Z</dcterms:created>
  <dcterms:modified xsi:type="dcterms:W3CDTF">2022-05-23T23:06:06Z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c_System_Copyright">
    <vt:lpwstr/>
  </property>
  <property fmtid="{D5CDD505-2E9C-101B-9397-08002B2CF9AE}" pid="3" name="ContentTypeId">
    <vt:lpwstr>0x0101005490B93F8307BC4A960DDA350EDC610A</vt:lpwstr>
  </property>
</Properties>
</file>