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notesMasterIdLst>
    <p:notesMasterId r:id="rId18"/>
  </p:notesMasterIdLst>
  <p:sldIdLst>
    <p:sldId id="275" r:id="rId4"/>
    <p:sldId id="638" r:id="rId5"/>
    <p:sldId id="639" r:id="rId6"/>
    <p:sldId id="409" r:id="rId7"/>
    <p:sldId id="423" r:id="rId8"/>
    <p:sldId id="280" r:id="rId9"/>
    <p:sldId id="284" r:id="rId10"/>
    <p:sldId id="411" r:id="rId11"/>
    <p:sldId id="637" r:id="rId12"/>
    <p:sldId id="627" r:id="rId13"/>
    <p:sldId id="291" r:id="rId14"/>
    <p:sldId id="288" r:id="rId15"/>
    <p:sldId id="628" r:id="rId16"/>
    <p:sldId id="63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7811" autoAdjust="0"/>
  </p:normalViewPr>
  <p:slideViewPr>
    <p:cSldViewPr snapToGrid="0">
      <p:cViewPr varScale="1">
        <p:scale>
          <a:sx n="60" d="100"/>
          <a:sy n="60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9C7CC-9F21-4F3C-B09C-523E8B646C0C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2221D-B4C6-48C4-8508-97625394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Good afternoon.</a:t>
            </a:r>
          </a:p>
          <a:p>
            <a:r>
              <a:rPr lang="en-NZ" baseline="0" dirty="0"/>
              <a:t>I was asked to describe to you how partitions for space, tagged populations, species, stocks and gender are dealt with in MULTIFAN-CL, including how it was developed. I a</a:t>
            </a:r>
            <a:r>
              <a:rPr lang="en-NZ" dirty="0"/>
              <a:t>m presenting this on behalf of OFP (SPC) </a:t>
            </a:r>
            <a:r>
              <a:rPr lang="en-NZ" baseline="0" dirty="0"/>
              <a:t>I want to thank Dave, John, Matt Vincent and Nicholas Ducharme-Barth for helping me put this presentation together.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004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NZ" baseline="0" dirty="0"/>
          </a:p>
          <a:p>
            <a:pPr marL="0" indent="0">
              <a:buFontTx/>
              <a:buNone/>
            </a:pPr>
            <a:r>
              <a:rPr lang="en-NZ" baseline="0" dirty="0"/>
              <a:t>Can be made age-dependent: linear or non-linear  (SKJ is linear)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aseline="0" dirty="0"/>
              <a:t>Age dependency specified using a simple function that can allow increasing or decreasing movement with age.  Kappa age is scaled from -1 to 1.</a:t>
            </a:r>
            <a:endParaRPr lang="en-AU" dirty="0"/>
          </a:p>
          <a:p>
            <a:pPr marL="0" indent="0">
              <a:buFontTx/>
              <a:buNone/>
            </a:pPr>
            <a:endParaRPr lang="en-NZ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1231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Now moving to the tagged partition.</a:t>
            </a:r>
          </a:p>
          <a:p>
            <a:r>
              <a:rPr lang="en-NZ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Simply the tagged population runs in parallel to the untagged population and </a:t>
            </a:r>
            <a:r>
              <a:rPr lang="en-NZ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generally</a:t>
            </a:r>
            <a:r>
              <a:rPr lang="en-NZ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shares the same population dynamics.</a:t>
            </a:r>
          </a:p>
          <a:p>
            <a:endParaRPr lang="en-NZ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NZ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 tagged data structure is that same as the untagged, apart from the added dimension for the release event at the first subscript.</a:t>
            </a:r>
          </a:p>
          <a:p>
            <a:endParaRPr lang="en-NZ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NZ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Therefore in the code the dynamic processes and parameterisations are implemented in the same manner, except for an outer loop in respect of the release event dimension.</a:t>
            </a:r>
          </a:p>
          <a:p>
            <a:endParaRPr lang="en-NZ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NZ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Importantly movement and growth of tagged fish is identical to the untagged fish.</a:t>
            </a:r>
          </a:p>
          <a:p>
            <a:endParaRPr lang="en-NZ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NZ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Exception is recruitment, which is a release event, considered like a "cohort“.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7131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Initially several steps are taken to set up </a:t>
            </a:r>
            <a:r>
              <a:rPr lang="en-NZ" baseline="0" dirty="0"/>
              <a:t>the tagged population within the general population model:</a:t>
            </a:r>
          </a:p>
          <a:p>
            <a:pPr marL="171450" indent="-171450">
              <a:buFontTx/>
              <a:buChar char="-"/>
            </a:pPr>
            <a:r>
              <a:rPr lang="en-NZ" baseline="0" dirty="0"/>
              <a:t>Firstly the numbers released at length must be transformed to numbers at age</a:t>
            </a:r>
          </a:p>
          <a:p>
            <a:pPr marL="171450" indent="-171450">
              <a:buFontTx/>
              <a:buChar char="-"/>
            </a:pPr>
            <a:r>
              <a:rPr lang="en-NZ" baseline="0" dirty="0"/>
              <a:t>There is provision for a mixing period following the time of release, to allow for the assumption that the tagged population has mixed within the region of release</a:t>
            </a:r>
          </a:p>
          <a:p>
            <a:pPr marL="171450" indent="-171450">
              <a:buFontTx/>
              <a:buChar char="-"/>
            </a:pPr>
            <a:r>
              <a:rPr lang="en-NZ" baseline="0" dirty="0"/>
              <a:t>For certain fisheries, the recaptures may be aggregated into a group for the likelihood calculation. This may help when the reported fishing method of capture is unreliable.</a:t>
            </a:r>
          </a:p>
          <a:p>
            <a:pPr marL="171450" indent="-171450">
              <a:buFontTx/>
              <a:buChar char="-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9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BC7222-87C2-4225-A6AC-F5DE89D952E6}" type="slidenum">
              <a:rPr kumimoji="0" lang="en-AU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tag partition is separated into two components: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Initially the tag cohort is created at the time of the release event</a:t>
            </a:r>
          </a:p>
          <a:p>
            <a:pPr marL="171450" indent="-171450">
              <a:buFontTx/>
              <a:buChar char="-"/>
            </a:pPr>
            <a:r>
              <a:rPr lang="en-US" altLang="en-US" dirty="0"/>
              <a:t>After a user-specified number of time periods at liberty, the tag group is placed into a single aggregate “pooled” tag group, wherein the age structure is maintained. This optimizes the tagging calculations so as not to continue with large numbers of “senescent” tagging groups.</a:t>
            </a:r>
          </a:p>
          <a:p>
            <a:pPr marL="0" indent="0"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7144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illustrates the released and recaptured skipjack from the three tagging programs conducted. Only recaptures &gt;1,000 nautical miles shown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These programs were conducted over a number of regions and model time periods, and therefore comprise 269 region-periods; i.e.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there were 269 cohorts added to the tagged population partition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represents an enormous amount of data on movement input to the model; with over 56,000 recaptures.</a:t>
            </a:r>
            <a:endParaRPr lang="en-GB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1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05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85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first partition in respect of space.</a:t>
            </a:r>
          </a:p>
          <a:p>
            <a:endParaRPr lang="en-US" dirty="0"/>
          </a:p>
          <a:p>
            <a:r>
              <a:rPr lang="en-US" dirty="0"/>
              <a:t>For all the obvious reasons, spatial partitioning is sometimes desirable.</a:t>
            </a:r>
          </a:p>
          <a:p>
            <a:r>
              <a:rPr lang="en-US" dirty="0"/>
              <a:t>Read bullet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terms of biology one may want to…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terms of fishing mortality one aims to…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respect of the first bullet point, this may be expected with highly migratory species such as Pacific tuna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9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This shows the complex spatial distribution of the various fisheries within the yellowfin WCPO – purse seine fisheries (in blue) are in the central and eastern parts, while domestic ID/PH small scale fisheries are to the west, red PL.</a:t>
            </a:r>
          </a:p>
          <a:p>
            <a:endParaRPr lang="en-NZ" dirty="0"/>
          </a:p>
          <a:p>
            <a:r>
              <a:rPr lang="en-NZ" dirty="0"/>
              <a:t>The 9 regions shown are the current spatial partitioning used for the YFT and BET assessment models using MULTIFAN-CL.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123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Movement must take account of the model’s temporal-spatial configuration and what assumptions are being made for the process.</a:t>
            </a:r>
          </a:p>
          <a:p>
            <a:r>
              <a:rPr lang="en-US" dirty="0"/>
              <a:t>Therefore – there is flexibility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timing of movement events, and for sharing coefficients among time periods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spatial configuration for the number of regions and which regions are adjacent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986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This is an example having 9 regions, with arrows indicating adjacency, from which a </a:t>
            </a:r>
            <a:r>
              <a:rPr lang="en-NZ" b="1" dirty="0"/>
              <a:t>movement incidence matrix </a:t>
            </a:r>
            <a:r>
              <a:rPr lang="en-NZ" dirty="0"/>
              <a:t>is generated.</a:t>
            </a:r>
          </a:p>
          <a:p>
            <a:r>
              <a:rPr lang="en-NZ" dirty="0"/>
              <a:t>Matrix entries for adjacent regions have a value of </a:t>
            </a:r>
            <a:r>
              <a:rPr lang="en-NZ" b="1" dirty="0"/>
              <a:t>1</a:t>
            </a:r>
          </a:p>
          <a:p>
            <a:r>
              <a:rPr lang="en-NZ" dirty="0"/>
              <a:t>This provides a pointer for assigning the coefficients in the model.</a:t>
            </a:r>
          </a:p>
          <a:p>
            <a:endParaRPr lang="en-NZ" dirty="0"/>
          </a:p>
          <a:p>
            <a:r>
              <a:rPr lang="en-NZ" dirty="0"/>
              <a:t>Note: movement is in both directions and therefore the matrix is symmetric.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095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Complete flexibility is afforded so as to deal with odd spatial structures, such as this case where corridors might be entertained, but also all possible temporal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34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… through this system of equations describing movement. Fully implicit solution solved in reverse time.</a:t>
            </a:r>
          </a:p>
          <a:p>
            <a:endParaRPr lang="en-AU" dirty="0"/>
          </a:p>
          <a:p>
            <a:r>
              <a:rPr lang="en-AU" dirty="0"/>
              <a:t>In vector form, N is region-specific vector of numbers at age by time, </a:t>
            </a:r>
            <a:r>
              <a:rPr lang="en-AU" i="1" dirty="0"/>
              <a:t>before</a:t>
            </a:r>
            <a:r>
              <a:rPr lang="en-AU" i="0" dirty="0"/>
              <a:t> movement takes place</a:t>
            </a:r>
            <a:endParaRPr lang="en-AU" dirty="0"/>
          </a:p>
          <a:p>
            <a:endParaRPr lang="en-AU" dirty="0"/>
          </a:p>
          <a:p>
            <a:r>
              <a:rPr lang="en-AU" dirty="0"/>
              <a:t>N’ is the vector </a:t>
            </a:r>
            <a:r>
              <a:rPr lang="en-AU" i="1" dirty="0"/>
              <a:t>after</a:t>
            </a:r>
            <a:r>
              <a:rPr lang="en-AU" dirty="0"/>
              <a:t> movement has taken place (beginning of the time period)</a:t>
            </a:r>
          </a:p>
          <a:p>
            <a:endParaRPr lang="en-AU" dirty="0"/>
          </a:p>
          <a:p>
            <a:r>
              <a:rPr lang="en-AU" dirty="0"/>
              <a:t>Ba is the age-specific movement</a:t>
            </a:r>
            <a:r>
              <a:rPr lang="en-AU" baseline="0" dirty="0"/>
              <a:t> transition matrix</a:t>
            </a:r>
          </a:p>
          <a:p>
            <a:endParaRPr lang="en-AU" baseline="0" dirty="0"/>
          </a:p>
          <a:p>
            <a:r>
              <a:rPr lang="en-AU" baseline="0" dirty="0"/>
              <a:t>Diagonals are the </a:t>
            </a:r>
            <a:r>
              <a:rPr lang="en-AU" baseline="0" dirty="0" err="1"/>
              <a:t>probablility</a:t>
            </a:r>
            <a:r>
              <a:rPr lang="en-AU" baseline="0" dirty="0"/>
              <a:t> of post-movement “survivorship” in the region, non-zero non-diagonal elements (Nu’s) are the probabilities of moving from one region to another. </a:t>
            </a:r>
          </a:p>
          <a:p>
            <a:r>
              <a:rPr lang="en-AU" baseline="0" dirty="0"/>
              <a:t>It is fully implicit in allowing a small amount of movement among non-adjacent regions in a single time step.</a:t>
            </a:r>
          </a:p>
          <a:p>
            <a:endParaRPr lang="en-A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679D-4B54-444F-AB60-B5A0A60341A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9D172-6D3D-4283-A0A6-3179056403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03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442C-4648-4D00-B8EF-FB904EA01BC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864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D4674-7CFE-426A-83B4-DABBA74AA4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310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9D172-6D3D-4283-A0A6-3179056403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374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48B62-CBA7-4930-9750-A31C4FEA67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9345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47D04-26C2-418E-86E1-CE51A40EB7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880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64C48-4FBD-437C-8449-9FFC4C9016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657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BF28F-E778-440F-A55D-E35FE2B42C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7974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6EB33-4861-47E1-BA45-EE906D1B18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5084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4F220-1C6D-48A2-A973-AA58A1B7CE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2218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6332C-9BE0-4C65-9262-1EF7AA3A93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35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48B62-CBA7-4930-9750-A31C4FEA67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9399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6C01F-8F02-4226-A5E4-E4F211D6A08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8937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442C-4648-4D00-B8EF-FB904EA01BC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4510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D4674-7CFE-426A-83B4-DABBA74AA4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007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9D172-6D3D-4283-A0A6-3179056403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63802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48B62-CBA7-4930-9750-A31C4FEA67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5115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47D04-26C2-418E-86E1-CE51A40EB7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02379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64C48-4FBD-437C-8449-9FFC4C9016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02611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BF28F-E778-440F-A55D-E35FE2B42C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1744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6EB33-4861-47E1-BA45-EE906D1B18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0943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4F220-1C6D-48A2-A973-AA58A1B7CE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661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47D04-26C2-418E-86E1-CE51A40EB7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9879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6332C-9BE0-4C65-9262-1EF7AA3A93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367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6C01F-8F02-4226-A5E4-E4F211D6A08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3686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442C-4648-4D00-B8EF-FB904EA01BC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1178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D4674-7CFE-426A-83B4-DABBA74AA4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4636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64C48-4FBD-437C-8449-9FFC4C9016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4753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BF28F-E778-440F-A55D-E35FE2B42C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96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6EB33-4861-47E1-BA45-EE906D1B18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342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4F220-1C6D-48A2-A973-AA58A1B7CE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870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6332C-9BE0-4C65-9262-1EF7AA3A93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8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6C01F-8F02-4226-A5E4-E4F211D6A08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54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E1D24-CDCA-45C9-8128-85C0C3929B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34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E1D24-CDCA-45C9-8128-85C0C3929B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150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E1D24-CDCA-45C9-8128-85C0C3929B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936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>
                <a:lumMod val="9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6248"/>
          </a:xfrm>
        </p:spPr>
        <p:txBody>
          <a:bodyPr/>
          <a:lstStyle/>
          <a:p>
            <a:r>
              <a:rPr lang="en-NZ" dirty="0"/>
              <a:t>MULTIFAN-CL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680" y="4005064"/>
            <a:ext cx="6858000" cy="165576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Longevity</a:t>
            </a:r>
            <a:endParaRPr lang="en-NZ" dirty="0"/>
          </a:p>
          <a:p>
            <a:pPr marL="342900" indent="-342900" algn="l">
              <a:buFontTx/>
              <a:buChar char="-"/>
            </a:pPr>
            <a:r>
              <a:rPr lang="en-NZ" dirty="0"/>
              <a:t>Valuable features for tuna dynamics</a:t>
            </a:r>
          </a:p>
        </p:txBody>
      </p:sp>
    </p:spTree>
    <p:extLst>
      <p:ext uri="{BB962C8B-B14F-4D97-AF65-F5344CB8AC3E}">
        <p14:creationId xmlns:p14="http://schemas.microsoft.com/office/powerpoint/2010/main" val="4031333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/>
              <a:t>Movement processes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6887" y="1166018"/>
                <a:ext cx="8998226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NZ" dirty="0"/>
              </a:p>
              <a:p>
                <a:r>
                  <a:rPr lang="en-NZ" dirty="0"/>
                  <a:t>Options for age dependency of the movement coefficients: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𝑟𝑠</m:t>
                          </m:r>
                        </m:sup>
                      </m:sSubSup>
                      <m:r>
                        <a:rPr lang="en-NZ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NZ" i="1">
                              <a:latin typeface="Cambria Math" panose="02040503050406030204" pitchFamily="18" charset="0"/>
                            </a:rPr>
                            <m:t>𝑟𝑠</m:t>
                          </m:r>
                        </m:sup>
                      </m:sSubSup>
                      <m:r>
                        <m:rPr>
                          <m:nor/>
                        </m:rPr>
                        <a:rPr lang="en-NZ"/>
                        <m:t>exp</m:t>
                      </m:r>
                      <m:d>
                        <m:dPr>
                          <m:ctrlPr>
                            <a:rPr lang="en-NZ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NZ" i="1">
                                  <a:latin typeface="Cambria Math" panose="02040503050406030204" pitchFamily="18" charset="0"/>
                                </a:rPr>
                                <m:t>𝑟𝑠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NZ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NZ" i="1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NZ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Sup>
                                <m:sSubSupPr>
                                  <m:ctrlPr>
                                    <a:rPr lang="en-NZ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NZ" i="1">
                                      <a:latin typeface="Cambria Math" panose="02040503050406030204" pitchFamily="18" charset="0"/>
                                    </a:rPr>
                                    <m:t>𝑟𝑠</m:t>
                                  </m:r>
                                </m:sup>
                              </m:sSubSup>
                            </m:sup>
                          </m:sSup>
                        </m:e>
                      </m:d>
                    </m:oMath>
                  </m:oMathPara>
                </a14:m>
                <a:endParaRPr lang="en-NZ" dirty="0"/>
              </a:p>
              <a:p>
                <a:pPr lvl="1"/>
                <a:r>
                  <a:rPr lang="en-NZ" dirty="0"/>
                  <a:t>linear-dependence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𝑟𝑠</m:t>
                        </m:r>
                      </m:sup>
                    </m:sSubSup>
                  </m:oMath>
                </a14:m>
                <a:endParaRPr lang="en-NZ" dirty="0"/>
              </a:p>
              <a:p>
                <a:pPr lvl="1"/>
                <a:r>
                  <a:rPr lang="en-NZ" dirty="0"/>
                  <a:t>non-linear-dependence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NZ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NZ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NZ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NZ" i="1">
                            <a:latin typeface="Cambria Math" panose="02040503050406030204" pitchFamily="18" charset="0"/>
                          </a:rPr>
                          <m:t>𝑟𝑠</m:t>
                        </m:r>
                      </m:sup>
                    </m:sSubSup>
                  </m:oMath>
                </a14:m>
                <a:endParaRPr lang="en-NZ" dirty="0"/>
              </a:p>
              <a:p>
                <a:pPr marL="0" indent="0">
                  <a:buNone/>
                </a:pPr>
                <a:endParaRPr lang="en-NZ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6887" y="1166018"/>
                <a:ext cx="8998226" cy="4525963"/>
              </a:xfrm>
              <a:blipFill>
                <a:blip r:embed="rId3"/>
                <a:stretch>
                  <a:fillRect l="-1558" r="-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523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063552" y="1340768"/>
            <a:ext cx="8208912" cy="4608512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Clr>
                <a:srgbClr val="BBE0E3"/>
              </a:buClr>
              <a:buNone/>
            </a:pPr>
            <a:r>
              <a:rPr lang="en-NZ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Tagged population model</a:t>
            </a:r>
            <a:endParaRPr lang="en-NZ" sz="2800" dirty="0">
              <a:solidFill>
                <a:srgbClr val="000000">
                  <a:lumMod val="85000"/>
                  <a:lumOff val="15000"/>
                </a:srgbClr>
              </a:solidFill>
              <a:latin typeface="Arial"/>
            </a:endParaRPr>
          </a:p>
          <a:p>
            <a:pPr fontAlgn="base">
              <a:buClrTx/>
            </a:pPr>
            <a:r>
              <a:rPr lang="en-NZ" dirty="0">
                <a:solidFill>
                  <a:srgbClr val="000000"/>
                </a:solidFill>
                <a:latin typeface="Arial"/>
              </a:rPr>
              <a:t>Each release event represents a “parallel”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tagged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 population</a:t>
            </a:r>
          </a:p>
          <a:p>
            <a:pPr marL="0" indent="0" fontAlgn="base">
              <a:buClrTx/>
              <a:buNone/>
            </a:pPr>
            <a:endParaRPr lang="en-NZ" sz="1050" dirty="0">
              <a:solidFill>
                <a:srgbClr val="000000"/>
              </a:solidFill>
              <a:latin typeface="Arial"/>
            </a:endParaRPr>
          </a:p>
          <a:p>
            <a:pPr marL="0" indent="0" fontAlgn="base">
              <a:buClrTx/>
              <a:buNone/>
            </a:pPr>
            <a:r>
              <a:rPr lang="en-NZ" dirty="0" err="1">
                <a:solidFill>
                  <a:srgbClr val="000000"/>
                </a:solidFill>
                <a:latin typeface="Arial"/>
              </a:rPr>
              <a:t>tagnum_fish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(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1,tag_events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,1,nregions,1,nperiods, 1,nage)</a:t>
            </a:r>
          </a:p>
          <a:p>
            <a:pPr marL="0" indent="0" fontAlgn="base">
              <a:buClrTx/>
              <a:buNone/>
            </a:pPr>
            <a:endParaRPr lang="en-NZ" sz="1100" dirty="0">
              <a:solidFill>
                <a:srgbClr val="000000"/>
              </a:solidFill>
              <a:latin typeface="Arial"/>
            </a:endParaRPr>
          </a:p>
          <a:p>
            <a:pPr fontAlgn="base">
              <a:buClrTx/>
            </a:pPr>
            <a:r>
              <a:rPr lang="en-NZ" dirty="0">
                <a:solidFill>
                  <a:srgbClr val="000000"/>
                </a:solidFill>
                <a:latin typeface="Arial"/>
              </a:rPr>
              <a:t>shares most of the dynamic processes with the model (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un-tagged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) population</a:t>
            </a:r>
          </a:p>
          <a:p>
            <a:pPr fontAlgn="base">
              <a:buClrTx/>
            </a:pPr>
            <a:r>
              <a:rPr lang="en-NZ" b="1" dirty="0">
                <a:solidFill>
                  <a:srgbClr val="FF0000"/>
                </a:solidFill>
                <a:latin typeface="Arial"/>
              </a:rPr>
              <a:t>Identical movement and growth processes</a:t>
            </a:r>
          </a:p>
          <a:p>
            <a:pPr fontAlgn="base">
              <a:buClrTx/>
            </a:pPr>
            <a:r>
              <a:rPr lang="en-NZ" dirty="0">
                <a:solidFill>
                  <a:srgbClr val="000000"/>
                </a:solidFill>
                <a:latin typeface="Arial"/>
              </a:rPr>
              <a:t>The exception process is recruitment: where for the tagged population a </a:t>
            </a:r>
            <a:r>
              <a:rPr lang="en-NZ" b="1" dirty="0">
                <a:solidFill>
                  <a:srgbClr val="000000"/>
                </a:solidFill>
                <a:latin typeface="Arial"/>
              </a:rPr>
              <a:t>“cohort”</a:t>
            </a:r>
            <a:r>
              <a:rPr lang="en-NZ" dirty="0">
                <a:solidFill>
                  <a:srgbClr val="000000"/>
                </a:solidFill>
                <a:latin typeface="Arial"/>
              </a:rPr>
              <a:t> is a release event comprising a “recruitment” in numbers at length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559496" y="0"/>
            <a:ext cx="6624736" cy="1008112"/>
          </a:xfrm>
          <a:prstGeom prst="rect">
            <a:avLst/>
          </a:prstGeom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>
                <a:solidFill>
                  <a:srgbClr val="000000"/>
                </a:solidFill>
                <a:latin typeface="Arial"/>
              </a:rPr>
              <a:t>2. Tag partition</a:t>
            </a:r>
            <a:endParaRPr lang="en-AU" alt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1562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207568" y="1814830"/>
            <a:ext cx="7867350" cy="4350475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Tx/>
            </a:pP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MULTIFAN-CL is age-structured. Tag releases are </a:t>
            </a:r>
            <a:r>
              <a:rPr lang="en-NZ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length-specific</a:t>
            </a: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– transformed to be </a:t>
            </a:r>
            <a:r>
              <a:rPr lang="en-NZ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age-specific</a:t>
            </a: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via the estimated growth function</a:t>
            </a:r>
          </a:p>
          <a:p>
            <a:pPr fontAlgn="base">
              <a:buClrTx/>
            </a:pP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A </a:t>
            </a:r>
            <a:r>
              <a:rPr lang="en-NZ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mixing period</a:t>
            </a: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is specified for assumed random mixing of tagged population</a:t>
            </a:r>
          </a:p>
          <a:p>
            <a:pPr fontAlgn="base">
              <a:buClrTx/>
            </a:pP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Grouping of recaptures: specified fisheries for which recaptures can be aggregated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1465" y="1116373"/>
            <a:ext cx="6357305" cy="6984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NZ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Tagged population model</a:t>
            </a:r>
          </a:p>
        </p:txBody>
      </p:sp>
    </p:spTree>
    <p:extLst>
      <p:ext uri="{BB962C8B-B14F-4D97-AF65-F5344CB8AC3E}">
        <p14:creationId xmlns:p14="http://schemas.microsoft.com/office/powerpoint/2010/main" val="3405538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176" y="274638"/>
            <a:ext cx="8795320" cy="1143000"/>
          </a:xfrm>
        </p:spPr>
        <p:txBody>
          <a:bodyPr/>
          <a:lstStyle/>
          <a:p>
            <a:r>
              <a:rPr lang="en-US" altLang="en-US" dirty="0"/>
              <a:t>Tag population dynamics - release</a:t>
            </a:r>
            <a:endParaRPr lang="en-AU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52988"/>
          </a:xfrm>
        </p:spPr>
        <p:txBody>
          <a:bodyPr/>
          <a:lstStyle/>
          <a:p>
            <a:r>
              <a:rPr lang="en-US" altLang="en-US" dirty="0"/>
              <a:t>Tags released are assigned to a </a:t>
            </a:r>
            <a:r>
              <a:rPr lang="en-US" altLang="en-US" b="1" i="1" dirty="0"/>
              <a:t>tag cohort </a:t>
            </a:r>
            <a:r>
              <a:rPr lang="en-US" altLang="en-US" i="1" dirty="0"/>
              <a:t>(</a:t>
            </a:r>
            <a:r>
              <a:rPr lang="en-US" altLang="en-US" dirty="0"/>
              <a:t>c</a:t>
            </a:r>
            <a:r>
              <a:rPr lang="en-US" altLang="en-US" i="1" dirty="0"/>
              <a:t>)</a:t>
            </a:r>
            <a:r>
              <a:rPr lang="en-US" altLang="en-US" dirty="0"/>
              <a:t> – being a tag release </a:t>
            </a:r>
            <a:r>
              <a:rPr lang="en-US" altLang="en-US" b="1" dirty="0"/>
              <a:t>group</a:t>
            </a:r>
            <a:r>
              <a:rPr lang="en-US" altLang="en-US" dirty="0"/>
              <a:t> </a:t>
            </a:r>
          </a:p>
          <a:p>
            <a:pPr marL="0" indent="0">
              <a:buNone/>
            </a:pPr>
            <a:endParaRPr lang="en-US" altLang="en-US" sz="1600" dirty="0"/>
          </a:p>
          <a:p>
            <a:r>
              <a:rPr lang="en-US" altLang="en-US" b="1" dirty="0"/>
              <a:t>Pooled group</a:t>
            </a:r>
            <a:r>
              <a:rPr lang="en-US" altLang="en-US" dirty="0"/>
              <a:t> – aggregate cohorts </a:t>
            </a:r>
            <a:r>
              <a:rPr lang="en-US" altLang="en-US" i="1" dirty="0"/>
              <a:t>(</a:t>
            </a:r>
            <a:r>
              <a:rPr lang="en-US" altLang="en-US" dirty="0"/>
              <a:t>c*</a:t>
            </a:r>
            <a:r>
              <a:rPr lang="en-US" altLang="en-US" i="1" dirty="0"/>
              <a:t>)</a:t>
            </a:r>
            <a:r>
              <a:rPr lang="en-US" altLang="en-US" dirty="0"/>
              <a:t> from tag groups in a single group when attain 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pool</a:t>
            </a:r>
            <a:r>
              <a:rPr lang="en-US" altLang="en-US" dirty="0"/>
              <a:t>. Age structure is maintained </a:t>
            </a:r>
            <a:endParaRPr lang="en-A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99392"/>
            <a:ext cx="8229600" cy="1143000"/>
          </a:xfrm>
        </p:spPr>
        <p:txBody>
          <a:bodyPr/>
          <a:lstStyle/>
          <a:p>
            <a:r>
              <a:rPr lang="en-NZ" sz="3600" dirty="0"/>
              <a:t>Tag movements - SKJ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47729" y="6381328"/>
            <a:ext cx="602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solidFill>
                  <a:srgbClr val="000000"/>
                </a:solidFill>
                <a:latin typeface="Arial" panose="020B0604020202020204" pitchFamily="34" charset="0"/>
              </a:rPr>
              <a:t>269 release groups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329,811</a:t>
            </a: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 releases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56,092</a:t>
            </a: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 recaptures</a:t>
            </a:r>
            <a:endParaRPr lang="en-NZ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8088F-A354-4F39-91A6-1EEB6ABF01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67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3CCEBE-A990-4EAB-BF0F-54A55CDCE736}"/>
              </a:ext>
            </a:extLst>
          </p:cNvPr>
          <p:cNvSpPr txBox="1">
            <a:spLocks/>
          </p:cNvSpPr>
          <p:nvPr/>
        </p:nvSpPr>
        <p:spPr>
          <a:xfrm>
            <a:off x="838200" y="-37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Longevity of MULTIFAN-CL</a:t>
            </a:r>
            <a:endParaRPr kumimoji="0" lang="en-NZ" sz="36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658B6B2-D68F-4D14-BFB4-6B0C3FE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CB5B9-8C41-44F2-BCD1-4BABAF2C4CC5}" type="slidenum">
              <a:rPr kumimoji="0" lang="en-NZ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C7D5A8-BFEC-47DC-AD26-D58BDD9EE4FF}"/>
              </a:ext>
            </a:extLst>
          </p:cNvPr>
          <p:cNvSpPr txBox="1">
            <a:spLocks/>
          </p:cNvSpPr>
          <p:nvPr/>
        </p:nvSpPr>
        <p:spPr>
          <a:xfrm>
            <a:off x="964949" y="919168"/>
            <a:ext cx="9905999" cy="5938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December 2021, Dave Fournier retired, since project focus is to: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consolidate recent new features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undertake enhancements of existing features, and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 documentation</a:t>
            </a:r>
            <a:endParaRPr kumimoji="0" lang="en-NZ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MFCL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project has long-been under-resourced, is now even more so, with only 1 staff engaged with maintaining the software, with some software administrative support provided by Fabrice Bouyé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project currently is able to support the ongoing requirements of OFP stock assessments as they explore alternative model configurations and for projection simulations for MSE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Reasonably regular and comprehensive testing of development versions is done preceding merges to the repository "master" branch</a:t>
            </a:r>
            <a:endParaRPr lang="en-NZ" dirty="0">
              <a:solidFill>
                <a:srgbClr val="000000"/>
              </a:solidFill>
              <a:latin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Other important support functions, such as maintaining user's documentation, are sorely neglected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 continue this through a smooth transition phase to using the next-gen-mod (3-4 years ?)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3CCEBE-A990-4EAB-BF0F-54A55CDCE736}"/>
              </a:ext>
            </a:extLst>
          </p:cNvPr>
          <p:cNvSpPr txBox="1">
            <a:spLocks/>
          </p:cNvSpPr>
          <p:nvPr/>
        </p:nvSpPr>
        <p:spPr>
          <a:xfrm>
            <a:off x="838200" y="-374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Current MULTIFAN-CL work plan</a:t>
            </a:r>
            <a:endParaRPr kumimoji="0" lang="en-NZ" sz="36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658B6B2-D68F-4D14-BFB4-6B0C3FE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CB5B9-8C41-44F2-BCD1-4BABAF2C4CC5}" type="slidenum">
              <a:rPr kumimoji="0" lang="en-NZ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Z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C7D5A8-BFEC-47DC-AD26-D58BDD9EE4FF}"/>
              </a:ext>
            </a:extLst>
          </p:cNvPr>
          <p:cNvSpPr txBox="1">
            <a:spLocks/>
          </p:cNvSpPr>
          <p:nvPr/>
        </p:nvSpPr>
        <p:spPr>
          <a:xfrm>
            <a:off x="964949" y="1063547"/>
            <a:ext cx="9905999" cy="59388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YFT2020 Peer Review recommendations: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variability in weight-at-length can be taken into account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specify the number of spline knots when defining selectivity and where they are located with respect to age (length)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account taken of age-reading error when fitting to conditional age-at-length data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the ability to specify overdispersion in CPUE as an additive rather than multiplicative factor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integrate the calculation of M-at-age from the sex-ratio data into MULTIFAN-CL unless a sex-specific assessment is used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- User's Manual documentation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MSE projections capability for effort-conditioned fisheries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Upgrade the simulation generation of pseudo-observations of tagging data for the catch-conditioned model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Test the multi-sex model capability for: the catch-conditioned method and for projections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345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3CCEBE-A990-4EAB-BF0F-54A55CDCE736}"/>
              </a:ext>
            </a:extLst>
          </p:cNvPr>
          <p:cNvSpPr txBox="1">
            <a:spLocks/>
          </p:cNvSpPr>
          <p:nvPr/>
        </p:nvSpPr>
        <p:spPr>
          <a:xfrm>
            <a:off x="838200" y="16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</a:t>
            </a: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.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Space partition</a:t>
            </a:r>
            <a:endParaRPr kumimoji="0" lang="en-NZ" sz="36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658B6B2-D68F-4D14-BFB4-6B0C3FE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CB5B9-8C41-44F2-BCD1-4BABAF2C4CC5}" type="slidenum">
              <a:rPr kumimoji="0" lang="en-NZ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NZ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C7D5A8-BFEC-47DC-AD26-D58BDD9EE4FF}"/>
              </a:ext>
            </a:extLst>
          </p:cNvPr>
          <p:cNvSpPr txBox="1">
            <a:spLocks/>
          </p:cNvSpPr>
          <p:nvPr/>
        </p:nvSpPr>
        <p:spPr>
          <a:xfrm>
            <a:off x="1141412" y="1288136"/>
            <a:ext cx="9905999" cy="52778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Rationale: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explicitly describe spatial processes that lead to heterogeneity within the fish stock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account for heterogeneity in fleet structure or management measures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NZ" dirty="0">
                <a:solidFill>
                  <a:srgbClr val="000000"/>
                </a:solidFill>
                <a:latin typeface="Arial"/>
              </a:rPr>
              <a:t>In summary - to explicitly describe the</a:t>
            </a: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variable effects of fishing mortality on the stock by area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42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Spatial complexity in WCPO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6AB4B-CB28-418D-94FE-3DB59A932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6" y="1231795"/>
            <a:ext cx="8603974" cy="5162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AF0A8-7600-4F57-8B57-79BBCE77D698}"/>
              </a:ext>
            </a:extLst>
          </p:cNvPr>
          <p:cNvSpPr txBox="1"/>
          <p:nvPr/>
        </p:nvSpPr>
        <p:spPr>
          <a:xfrm>
            <a:off x="344557" y="1948069"/>
            <a:ext cx="286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Heterogeneity: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fisheries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11789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sz="3200" dirty="0"/>
              <a:t>Movement parameterisation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574" y="1166018"/>
            <a:ext cx="8229600" cy="5417343"/>
          </a:xfrm>
        </p:spPr>
        <p:txBody>
          <a:bodyPr/>
          <a:lstStyle/>
          <a:p>
            <a:r>
              <a:rPr lang="en-NZ" dirty="0"/>
              <a:t>Temporal:</a:t>
            </a:r>
          </a:p>
          <a:p>
            <a:pPr lvl="1"/>
            <a:r>
              <a:rPr lang="en-NZ" dirty="0"/>
              <a:t>Flexibility for number of movements per year (e.g. each quarter)</a:t>
            </a:r>
          </a:p>
          <a:p>
            <a:pPr lvl="1"/>
            <a:r>
              <a:rPr lang="en-NZ" dirty="0"/>
              <a:t>Flexibility for grouping (shared) movements for particular time periods, e.g. 1 2 2 1 rather than 1 2 3 4</a:t>
            </a:r>
          </a:p>
          <a:p>
            <a:r>
              <a:rPr lang="en-NZ" dirty="0"/>
              <a:t>Spatial:</a:t>
            </a:r>
          </a:p>
          <a:p>
            <a:pPr lvl="1"/>
            <a:r>
              <a:rPr lang="en-NZ" dirty="0"/>
              <a:t>coefficients estimated are region boundary-specific, so flexibility for:</a:t>
            </a:r>
          </a:p>
          <a:p>
            <a:pPr lvl="2"/>
            <a:r>
              <a:rPr lang="en-NZ" dirty="0"/>
              <a:t>number of regions</a:t>
            </a:r>
          </a:p>
          <a:p>
            <a:pPr lvl="2"/>
            <a:r>
              <a:rPr lang="en-NZ" dirty="0"/>
              <a:t>adjacent regions</a:t>
            </a:r>
          </a:p>
          <a:p>
            <a:pPr marL="0" indent="0">
              <a:buNone/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90943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71502" y="980729"/>
            <a:ext cx="7200897" cy="9111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BE0E3"/>
              </a:buClr>
              <a:buSzPct val="115000"/>
              <a:buFont typeface="Arial"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Movement matrix in respect of regions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BE0E3"/>
              </a:buClr>
              <a:buSzPct val="115000"/>
              <a:buFont typeface="Arial"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yellowfin tuna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0474" y="2682391"/>
            <a:ext cx="2257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# Incidence matrix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0   0   0   0   0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0   0   0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     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20" y="1994793"/>
            <a:ext cx="4025430" cy="403494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088348" y="2752209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79777" y="2852936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52244" y="3645024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43673" y="3745751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52244" y="4149080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43673" y="4249807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88348" y="3789040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079777" y="3889767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56300" y="4077072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47729" y="4177799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12284" y="4581128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03713" y="4681855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88348" y="4889183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79777" y="4989910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24778" y="3322771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27648" y="3322772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5720" y="3322772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78590" y="3322772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27848" y="3322772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30718" y="3322772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07768" y="4293096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10638" y="4293096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727848" y="4293096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30718" y="4293097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88874" y="4293096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91744" y="4293097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51984" y="2692482"/>
            <a:ext cx="15856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Region of origin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R1------------------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R2------------------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R3------------------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R4------------------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R5------------------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R6------------------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R7------------------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R8------------------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64153" y="2113692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Destination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R2 R3 R4 R5 R6 R7 R8 R9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Movement processes in MULTIFAN-CL cont.</a:t>
            </a:r>
            <a:endParaRPr kumimoji="0" lang="en-NZ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32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0290C3-3D5A-479D-94E0-6EDBFD2C0AD5}"/>
              </a:ext>
            </a:extLst>
          </p:cNvPr>
          <p:cNvSpPr txBox="1">
            <a:spLocks/>
          </p:cNvSpPr>
          <p:nvPr/>
        </p:nvSpPr>
        <p:spPr>
          <a:xfrm>
            <a:off x="1204234" y="1023301"/>
            <a:ext cx="9956825" cy="6089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Flexibilty</a:t>
            </a:r>
            <a:r>
              <a:rPr kumimoji="0" lang="en-NZ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in respect of the vectors of movement coefficients in respect of: spatial structure, temporal assumptions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0C1FCF-6BD3-41B1-8742-63D590D4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73" y="3339673"/>
            <a:ext cx="2984424" cy="15529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01970-0C04-4485-B21E-C55F51B6A0DE}"/>
              </a:ext>
            </a:extLst>
          </p:cNvPr>
          <p:cNvSpPr txBox="1"/>
          <p:nvPr/>
        </p:nvSpPr>
        <p:spPr>
          <a:xfrm>
            <a:off x="806824" y="290436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Region structure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DC766E2-5D12-4016-8D4B-1ED1B82D2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67637"/>
              </p:ext>
            </p:extLst>
          </p:nvPr>
        </p:nvGraphicFramePr>
        <p:xfrm>
          <a:off x="4062714" y="3277144"/>
          <a:ext cx="2896820" cy="1346200"/>
        </p:xfrm>
        <a:graphic>
          <a:graphicData uri="http://schemas.openxmlformats.org/drawingml/2006/table">
            <a:tbl>
              <a:tblPr/>
              <a:tblGrid>
                <a:gridCol w="609905">
                  <a:extLst>
                    <a:ext uri="{9D8B030D-6E8A-4147-A177-3AD203B41FA5}">
                      <a16:colId xmlns:a16="http://schemas.microsoft.com/office/drawing/2014/main" val="2571121697"/>
                    </a:ext>
                  </a:extLst>
                </a:gridCol>
                <a:gridCol w="609905">
                  <a:extLst>
                    <a:ext uri="{9D8B030D-6E8A-4147-A177-3AD203B41FA5}">
                      <a16:colId xmlns:a16="http://schemas.microsoft.com/office/drawing/2014/main" val="2605369539"/>
                    </a:ext>
                  </a:extLst>
                </a:gridCol>
                <a:gridCol w="609905">
                  <a:extLst>
                    <a:ext uri="{9D8B030D-6E8A-4147-A177-3AD203B41FA5}">
                      <a16:colId xmlns:a16="http://schemas.microsoft.com/office/drawing/2014/main" val="1194289639"/>
                    </a:ext>
                  </a:extLst>
                </a:gridCol>
                <a:gridCol w="609905">
                  <a:extLst>
                    <a:ext uri="{9D8B030D-6E8A-4147-A177-3AD203B41FA5}">
                      <a16:colId xmlns:a16="http://schemas.microsoft.com/office/drawing/2014/main" val="90653453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47955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915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244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618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0337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0800" marR="50800" marT="50800" marB="508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63476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D60C16E-A350-4799-B19C-0BB89B861971}"/>
              </a:ext>
            </a:extLst>
          </p:cNvPr>
          <p:cNvSpPr txBox="1"/>
          <p:nvPr/>
        </p:nvSpPr>
        <p:spPr>
          <a:xfrm>
            <a:off x="4598898" y="283354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Incidence matrix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E1A400-D300-4E45-A935-B827C1C45BC3}"/>
              </a:ext>
            </a:extLst>
          </p:cNvPr>
          <p:cNvSpPr txBox="1"/>
          <p:nvPr/>
        </p:nvSpPr>
        <p:spPr>
          <a:xfrm>
            <a:off x="8046929" y="2660373"/>
            <a:ext cx="414507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nvar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12 coefficients; 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sz="18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ij</a:t>
            </a:r>
            <a:endParaRPr kumimoji="0" lang="en-US" sz="18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j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1 5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2 5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3 5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4 1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4 2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4 3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5 1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5 2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5 3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3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>
                <a:lumMod val="9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657" y="2809846"/>
            <a:ext cx="9637234" cy="324891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8922" y="1151676"/>
            <a:ext cx="9955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Fully implicit solution </a:t>
            </a:r>
            <a:r>
              <a:rPr lang="en-AU" sz="2800" dirty="0">
                <a:sym typeface="Wingdings" panose="05000000000000000000" pitchFamily="2" charset="2"/>
              </a:rPr>
              <a:t> movement can occur to all regions (including non-adjacent) in a single time step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guarantees numerical stability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2E0B4A-547D-478E-A7D4-94EE328FF174}"/>
              </a:ext>
            </a:extLst>
          </p:cNvPr>
          <p:cNvSpPr txBox="1">
            <a:spLocks/>
          </p:cNvSpPr>
          <p:nvPr/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NZ" sz="3200"/>
              <a:t>Movement processes cont.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298054000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1636</Words>
  <Application>Microsoft Office PowerPoint</Application>
  <PresentationFormat>Widescreen</PresentationFormat>
  <Paragraphs>204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Wingdings</vt:lpstr>
      <vt:lpstr>Default Design</vt:lpstr>
      <vt:lpstr>1_Default Design</vt:lpstr>
      <vt:lpstr>2_Default Design</vt:lpstr>
      <vt:lpstr>MULTIFAN-CL </vt:lpstr>
      <vt:lpstr>PowerPoint Presentation</vt:lpstr>
      <vt:lpstr>PowerPoint Presentation</vt:lpstr>
      <vt:lpstr>PowerPoint Presentation</vt:lpstr>
      <vt:lpstr>PowerPoint Presentation</vt:lpstr>
      <vt:lpstr>Movement parameterisation</vt:lpstr>
      <vt:lpstr>PowerPoint Presentation</vt:lpstr>
      <vt:lpstr>PowerPoint Presentation</vt:lpstr>
      <vt:lpstr>PowerPoint Presentation</vt:lpstr>
      <vt:lpstr>Movement processes cont.</vt:lpstr>
      <vt:lpstr>PowerPoint Presentation</vt:lpstr>
      <vt:lpstr>PowerPoint Presentation</vt:lpstr>
      <vt:lpstr>Tag population dynamics - release</vt:lpstr>
      <vt:lpstr>Tag movements - SKJ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movement using MULTIFAN-CL</dc:title>
  <dc:creator>Nick Davies</dc:creator>
  <cp:lastModifiedBy>Nick Davies</cp:lastModifiedBy>
  <cp:revision>136</cp:revision>
  <dcterms:created xsi:type="dcterms:W3CDTF">2019-10-27T01:33:55Z</dcterms:created>
  <dcterms:modified xsi:type="dcterms:W3CDTF">2024-05-13T03:12:16Z</dcterms:modified>
</cp:coreProperties>
</file>