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62" r:id="rId3"/>
    <p:sldId id="259" r:id="rId4"/>
    <p:sldId id="260"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9" r:id="rId19"/>
    <p:sldId id="281" r:id="rId20"/>
    <p:sldId id="278" r:id="rId21"/>
    <p:sldId id="276" r:id="rId22"/>
    <p:sldId id="277" r:id="rId23"/>
    <p:sldId id="280"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3D3"/>
    <a:srgbClr val="F3C91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0" autoAdjust="0"/>
    <p:restoredTop sz="93020" autoAdjust="0"/>
  </p:normalViewPr>
  <p:slideViewPr>
    <p:cSldViewPr snapToGrid="0" snapToObjects="1">
      <p:cViewPr>
        <p:scale>
          <a:sx n="48" d="100"/>
          <a:sy n="48" d="100"/>
        </p:scale>
        <p:origin x="52" y="2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73FA2EBB-5666-46D2-91E6-9D1DF922F88F}"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6B63B4F-CF9A-4678-AACD-F01BBFD3ABB5}">
      <dgm:prSet custT="1"/>
      <dgm:spPr/>
      <dgm:t>
        <a:bodyPr/>
        <a:lstStyle/>
        <a:p>
          <a:r>
            <a:rPr lang="en-US" sz="1800" b="0" i="0" dirty="0"/>
            <a:t>This is a financial analysis project. The objective of the project is to gain valuable insights from a personal 6 months bank statement, starting from June the 15th, 2023 to January the 15th, 2024. The project involves transaction categorization, expense tracking, and visualization of financial trends.</a:t>
          </a:r>
          <a:endParaRPr lang="en-US" sz="1800" dirty="0"/>
        </a:p>
      </dgm:t>
    </dgm:pt>
    <dgm:pt modelId="{6E7ADF75-EBB0-4931-B893-060CF848DA8F}" type="parTrans" cxnId="{2F2D3671-75F1-4018-8A91-9EA33ED78BAA}">
      <dgm:prSet/>
      <dgm:spPr/>
      <dgm:t>
        <a:bodyPr/>
        <a:lstStyle/>
        <a:p>
          <a:endParaRPr lang="en-US"/>
        </a:p>
      </dgm:t>
    </dgm:pt>
    <dgm:pt modelId="{C43FE905-9C0B-4DF1-9EE4-528276EC4BF6}" type="sibTrans" cxnId="{2F2D3671-75F1-4018-8A91-9EA33ED78BAA}">
      <dgm:prSet/>
      <dgm:spPr/>
      <dgm:t>
        <a:bodyPr/>
        <a:lstStyle/>
        <a:p>
          <a:endParaRPr lang="en-US"/>
        </a:p>
      </dgm:t>
    </dgm:pt>
    <dgm:pt modelId="{98DA0C5A-1E0E-45EA-B86B-4B7EC50C3784}">
      <dgm:prSet custT="1"/>
      <dgm:spPr/>
      <dgm:t>
        <a:bodyPr/>
        <a:lstStyle/>
        <a:p>
          <a:r>
            <a:rPr lang="en-US" sz="2000" b="1" i="0" dirty="0"/>
            <a:t>Tools :</a:t>
          </a:r>
          <a:endParaRPr lang="en-US" sz="2000" b="1" dirty="0"/>
        </a:p>
      </dgm:t>
    </dgm:pt>
    <dgm:pt modelId="{48FF1646-E026-44DB-9314-9F12E8032987}" type="parTrans" cxnId="{AA99DBF2-F782-4603-BA13-5766DD28456D}">
      <dgm:prSet/>
      <dgm:spPr/>
      <dgm:t>
        <a:bodyPr/>
        <a:lstStyle/>
        <a:p>
          <a:endParaRPr lang="en-US"/>
        </a:p>
      </dgm:t>
    </dgm:pt>
    <dgm:pt modelId="{600DB572-C8CD-4AC7-AA57-17194CF14923}" type="sibTrans" cxnId="{AA99DBF2-F782-4603-BA13-5766DD28456D}">
      <dgm:prSet/>
      <dgm:spPr/>
      <dgm:t>
        <a:bodyPr/>
        <a:lstStyle/>
        <a:p>
          <a:endParaRPr lang="en-US"/>
        </a:p>
      </dgm:t>
    </dgm:pt>
    <dgm:pt modelId="{21B614D6-AA43-4E39-BD25-B07016B20405}">
      <dgm:prSet custT="1"/>
      <dgm:spPr/>
      <dgm:t>
        <a:bodyPr/>
        <a:lstStyle/>
        <a:p>
          <a:r>
            <a:rPr lang="en-US" sz="1400" b="1" i="0" dirty="0"/>
            <a:t>- Microsoft Excel</a:t>
          </a:r>
          <a:r>
            <a:rPr lang="en-US" sz="1400" b="0" i="0" dirty="0"/>
            <a:t> : Microsoft Excel was used to import the raw bank statement data(pdf), perform preliminary data cleaning and preparation using Power Query in the process.</a:t>
          </a:r>
          <a:endParaRPr lang="en-US" sz="1400" dirty="0"/>
        </a:p>
      </dgm:t>
    </dgm:pt>
    <dgm:pt modelId="{9EA2F962-46B6-4110-AF26-FB9295C130D7}" type="parTrans" cxnId="{D65E911E-6570-49F5-A80A-953E6E29832F}">
      <dgm:prSet/>
      <dgm:spPr/>
      <dgm:t>
        <a:bodyPr/>
        <a:lstStyle/>
        <a:p>
          <a:endParaRPr lang="en-US"/>
        </a:p>
      </dgm:t>
    </dgm:pt>
    <dgm:pt modelId="{3E7001A7-4593-4B6B-BE06-8B433597D653}" type="sibTrans" cxnId="{D65E911E-6570-49F5-A80A-953E6E29832F}">
      <dgm:prSet/>
      <dgm:spPr/>
      <dgm:t>
        <a:bodyPr/>
        <a:lstStyle/>
        <a:p>
          <a:endParaRPr lang="en-US"/>
        </a:p>
      </dgm:t>
    </dgm:pt>
    <dgm:pt modelId="{5A713471-8E0E-4F11-8F36-DD6176FD5161}">
      <dgm:prSet custT="1"/>
      <dgm:spPr/>
      <dgm:t>
        <a:bodyPr/>
        <a:lstStyle/>
        <a:p>
          <a:r>
            <a:rPr lang="en-US" sz="1400" b="1" i="0" dirty="0"/>
            <a:t>- SQL Server</a:t>
          </a:r>
          <a:r>
            <a:rPr lang="en-US" sz="1400" b="0" i="0" dirty="0"/>
            <a:t> : SQL Server is used for data exploration, further data preparation, transaction categorization and expense tracking.</a:t>
          </a:r>
          <a:endParaRPr lang="en-US" sz="1400" dirty="0"/>
        </a:p>
      </dgm:t>
    </dgm:pt>
    <dgm:pt modelId="{D1BCD333-85B3-4631-A5BC-B6AFFC28D3DB}" type="parTrans" cxnId="{F6844A26-90FB-47CC-93D3-655A3DD25250}">
      <dgm:prSet/>
      <dgm:spPr/>
      <dgm:t>
        <a:bodyPr/>
        <a:lstStyle/>
        <a:p>
          <a:endParaRPr lang="en-US"/>
        </a:p>
      </dgm:t>
    </dgm:pt>
    <dgm:pt modelId="{1ADE2CA9-7515-49D5-B340-F836A00757F3}" type="sibTrans" cxnId="{F6844A26-90FB-47CC-93D3-655A3DD25250}">
      <dgm:prSet/>
      <dgm:spPr/>
      <dgm:t>
        <a:bodyPr/>
        <a:lstStyle/>
        <a:p>
          <a:endParaRPr lang="en-US"/>
        </a:p>
      </dgm:t>
    </dgm:pt>
    <dgm:pt modelId="{13F48CAD-4345-47E6-99DF-DA13734CF342}">
      <dgm:prSet custT="1"/>
      <dgm:spPr/>
      <dgm:t>
        <a:bodyPr/>
        <a:lstStyle/>
        <a:p>
          <a:r>
            <a:rPr lang="en-US" sz="1600" b="1" i="0" dirty="0"/>
            <a:t>- PowerBI</a:t>
          </a:r>
          <a:r>
            <a:rPr lang="en-US" sz="1600" b="0" i="0" dirty="0"/>
            <a:t> : PowerBi will be used to visualize financial trends.</a:t>
          </a:r>
          <a:endParaRPr lang="en-US" sz="1600" dirty="0"/>
        </a:p>
      </dgm:t>
    </dgm:pt>
    <dgm:pt modelId="{F7A96F92-0C9F-4EC0-95F1-BBFCC1F50BDA}" type="parTrans" cxnId="{B38BE63E-BEF3-4431-B270-8A5796AEF6B8}">
      <dgm:prSet/>
      <dgm:spPr/>
      <dgm:t>
        <a:bodyPr/>
        <a:lstStyle/>
        <a:p>
          <a:endParaRPr lang="en-US"/>
        </a:p>
      </dgm:t>
    </dgm:pt>
    <dgm:pt modelId="{582C5375-C56E-4A62-B554-B166B3CE40A8}" type="sibTrans" cxnId="{B38BE63E-BEF3-4431-B270-8A5796AEF6B8}">
      <dgm:prSet/>
      <dgm:spPr/>
      <dgm:t>
        <a:bodyPr/>
        <a:lstStyle/>
        <a:p>
          <a:endParaRPr lang="en-US"/>
        </a:p>
      </dgm:t>
    </dgm:pt>
    <dgm:pt modelId="{8993057A-EDC9-4A55-A932-3252DD32A0F5}" type="pres">
      <dgm:prSet presAssocID="{73FA2EBB-5666-46D2-91E6-9D1DF922F88F}" presName="root" presStyleCnt="0">
        <dgm:presLayoutVars>
          <dgm:dir/>
          <dgm:resizeHandles val="exact"/>
        </dgm:presLayoutVars>
      </dgm:prSet>
      <dgm:spPr/>
    </dgm:pt>
    <dgm:pt modelId="{AA0695AE-ECFA-4FCF-80DF-13EECA58C6BA}" type="pres">
      <dgm:prSet presAssocID="{73FA2EBB-5666-46D2-91E6-9D1DF922F88F}" presName="container" presStyleCnt="0">
        <dgm:presLayoutVars>
          <dgm:dir/>
          <dgm:resizeHandles val="exact"/>
        </dgm:presLayoutVars>
      </dgm:prSet>
      <dgm:spPr/>
    </dgm:pt>
    <dgm:pt modelId="{45ADA0F6-11C1-4187-9B57-0DD4802035C5}" type="pres">
      <dgm:prSet presAssocID="{06B63B4F-CF9A-4678-AACD-F01BBFD3ABB5}" presName="compNode" presStyleCnt="0"/>
      <dgm:spPr/>
    </dgm:pt>
    <dgm:pt modelId="{C28026A1-B183-4800-9D1E-F19EE8419E66}" type="pres">
      <dgm:prSet presAssocID="{06B63B4F-CF9A-4678-AACD-F01BBFD3ABB5}" presName="iconBgRect" presStyleLbl="bgShp" presStyleIdx="0" presStyleCnt="5" custLinFactX="-105522" custLinFactNeighborX="-200000" custLinFactNeighborY="21371"/>
      <dgm:spPr/>
    </dgm:pt>
    <dgm:pt modelId="{86C77526-FC08-4A13-A26A-802F6785B76B}" type="pres">
      <dgm:prSet presAssocID="{06B63B4F-CF9A-4678-AACD-F01BBFD3ABB5}" presName="iconRect" presStyleLbl="node1" presStyleIdx="0" presStyleCnt="5" custLinFactX="-221668" custLinFactNeighborX="-300000" custLinFactNeighborY="2865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248C7B38-A075-4BDF-804C-3EABA82671EE}" type="pres">
      <dgm:prSet presAssocID="{06B63B4F-CF9A-4678-AACD-F01BBFD3ABB5}" presName="spaceRect" presStyleCnt="0"/>
      <dgm:spPr/>
    </dgm:pt>
    <dgm:pt modelId="{56EB489D-FD72-459F-87B1-DE7F9661BC7F}" type="pres">
      <dgm:prSet presAssocID="{06B63B4F-CF9A-4678-AACD-F01BBFD3ABB5}" presName="textRect" presStyleLbl="revTx" presStyleIdx="0" presStyleCnt="5" custScaleX="400661" custScaleY="143576" custLinFactNeighborX="34488" custLinFactNeighborY="36141">
        <dgm:presLayoutVars>
          <dgm:chMax val="1"/>
          <dgm:chPref val="1"/>
        </dgm:presLayoutVars>
      </dgm:prSet>
      <dgm:spPr/>
    </dgm:pt>
    <dgm:pt modelId="{11CB2AD7-C5C0-4D7F-8C8B-21B7F45CC9B1}" type="pres">
      <dgm:prSet presAssocID="{C43FE905-9C0B-4DF1-9EE4-528276EC4BF6}" presName="sibTrans" presStyleLbl="sibTrans2D1" presStyleIdx="0" presStyleCnt="0"/>
      <dgm:spPr/>
    </dgm:pt>
    <dgm:pt modelId="{9F5E2109-2099-4320-8B03-C128E87631D8}" type="pres">
      <dgm:prSet presAssocID="{98DA0C5A-1E0E-45EA-B86B-4B7EC50C3784}" presName="compNode" presStyleCnt="0"/>
      <dgm:spPr/>
    </dgm:pt>
    <dgm:pt modelId="{AF99B749-69BC-45EE-9425-93E271FDA8EC}" type="pres">
      <dgm:prSet presAssocID="{98DA0C5A-1E0E-45EA-B86B-4B7EC50C3784}" presName="iconBgRect" presStyleLbl="bgShp" presStyleIdx="1" presStyleCnt="5" custLinFactX="200000" custLinFactNeighborX="211434" custLinFactNeighborY="-55814"/>
      <dgm:spPr/>
    </dgm:pt>
    <dgm:pt modelId="{3BA3D741-DEDD-47D3-8B48-2B1BAF02CE79}" type="pres">
      <dgm:prSet presAssocID="{98DA0C5A-1E0E-45EA-B86B-4B7EC50C3784}" presName="iconRect" presStyleLbl="node1" presStyleIdx="1" presStyleCnt="5" custLinFactX="306824" custLinFactNeighborX="400000" custLinFactNeighborY="-9623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918BDBD0-9475-43BF-9E93-B761C4A30D65}" type="pres">
      <dgm:prSet presAssocID="{98DA0C5A-1E0E-45EA-B86B-4B7EC50C3784}" presName="spaceRect" presStyleCnt="0"/>
      <dgm:spPr/>
    </dgm:pt>
    <dgm:pt modelId="{053ED3E3-27AD-4C8D-A376-71CDB94143A2}" type="pres">
      <dgm:prSet presAssocID="{98DA0C5A-1E0E-45EA-B86B-4B7EC50C3784}" presName="textRect" presStyleLbl="revTx" presStyleIdx="1" presStyleCnt="5" custLinFactX="78393" custLinFactNeighborX="100000" custLinFactNeighborY="-55814">
        <dgm:presLayoutVars>
          <dgm:chMax val="1"/>
          <dgm:chPref val="1"/>
        </dgm:presLayoutVars>
      </dgm:prSet>
      <dgm:spPr/>
    </dgm:pt>
    <dgm:pt modelId="{B426E88D-CC66-458C-BEC3-51F4FA0EAAE2}" type="pres">
      <dgm:prSet presAssocID="{600DB572-C8CD-4AC7-AA57-17194CF14923}" presName="sibTrans" presStyleLbl="sibTrans2D1" presStyleIdx="0" presStyleCnt="0"/>
      <dgm:spPr/>
    </dgm:pt>
    <dgm:pt modelId="{72790F52-55E6-4898-821E-9333F9E821D4}" type="pres">
      <dgm:prSet presAssocID="{21B614D6-AA43-4E39-BD25-B07016B20405}" presName="compNode" presStyleCnt="0"/>
      <dgm:spPr/>
    </dgm:pt>
    <dgm:pt modelId="{60D0DA9A-9750-46F1-85ED-D718EA5B1588}" type="pres">
      <dgm:prSet presAssocID="{21B614D6-AA43-4E39-BD25-B07016B20405}" presName="iconBgRect" presStyleLbl="bgShp" presStyleIdx="2" presStyleCnt="5" custLinFactX="-200000" custLinFactNeighborX="-291336" custLinFactNeighborY="62974"/>
      <dgm:spPr/>
    </dgm:pt>
    <dgm:pt modelId="{F24DB290-3CB0-48D9-A722-6FE580C32116}" type="pres">
      <dgm:prSet presAssocID="{21B614D6-AA43-4E39-BD25-B07016B20405}" presName="iconRect" presStyleLbl="node1" presStyleIdx="2" presStyleCnt="5" custLinFactX="-400000" custLinFactY="8577" custLinFactNeighborX="-447133"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D3F807C8-65E1-47CD-98BF-8CF2775D3991}" type="pres">
      <dgm:prSet presAssocID="{21B614D6-AA43-4E39-BD25-B07016B20405}" presName="spaceRect" presStyleCnt="0"/>
      <dgm:spPr/>
    </dgm:pt>
    <dgm:pt modelId="{7821B4CC-1C6E-4005-8F2B-EABEA654F108}" type="pres">
      <dgm:prSet presAssocID="{21B614D6-AA43-4E39-BD25-B07016B20405}" presName="textRect" presStyleLbl="revTx" presStyleIdx="2" presStyleCnt="5" custLinFactX="-100000" custLinFactNeighborX="-110326" custLinFactNeighborY="65928">
        <dgm:presLayoutVars>
          <dgm:chMax val="1"/>
          <dgm:chPref val="1"/>
        </dgm:presLayoutVars>
      </dgm:prSet>
      <dgm:spPr/>
    </dgm:pt>
    <dgm:pt modelId="{3A7391DE-59E9-49E7-8BBF-7E4F18A9A8A5}" type="pres">
      <dgm:prSet presAssocID="{3E7001A7-4593-4B6B-BE06-8B433597D653}" presName="sibTrans" presStyleLbl="sibTrans2D1" presStyleIdx="0" presStyleCnt="0"/>
      <dgm:spPr/>
    </dgm:pt>
    <dgm:pt modelId="{1998808B-B7A2-4024-A68F-6F73B75701BB}" type="pres">
      <dgm:prSet presAssocID="{5A713471-8E0E-4F11-8F36-DD6176FD5161}" presName="compNode" presStyleCnt="0"/>
      <dgm:spPr/>
    </dgm:pt>
    <dgm:pt modelId="{123BEA15-7292-4F48-A03F-4B60933E26E0}" type="pres">
      <dgm:prSet presAssocID="{5A713471-8E0E-4F11-8F36-DD6176FD5161}" presName="iconBgRect" presStyleLbl="bgShp" presStyleIdx="3" presStyleCnt="5" custLinFactX="108632" custLinFactNeighborX="200000" custLinFactNeighborY="-61664"/>
      <dgm:spPr/>
    </dgm:pt>
    <dgm:pt modelId="{FFD25B4B-57F1-4625-82A5-DE2B4BFAAF87}" type="pres">
      <dgm:prSet presAssocID="{5A713471-8E0E-4F11-8F36-DD6176FD5161}" presName="iconRect" presStyleLbl="node1" presStyleIdx="3" presStyleCnt="5" custLinFactX="231568" custLinFactY="-5762" custLinFactNeighborX="300000"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A3B525FE-8D05-4BAD-9672-34FD14BCB2A9}" type="pres">
      <dgm:prSet presAssocID="{5A713471-8E0E-4F11-8F36-DD6176FD5161}" presName="spaceRect" presStyleCnt="0"/>
      <dgm:spPr/>
    </dgm:pt>
    <dgm:pt modelId="{DA5CCB0B-905C-4D8D-8715-81359F0810C5}" type="pres">
      <dgm:prSet presAssocID="{5A713471-8E0E-4F11-8F36-DD6176FD5161}" presName="textRect" presStyleLbl="revTx" presStyleIdx="3" presStyleCnt="5" custScaleX="121180" custLinFactX="38482" custLinFactNeighborX="100000" custLinFactNeighborY="-58710">
        <dgm:presLayoutVars>
          <dgm:chMax val="1"/>
          <dgm:chPref val="1"/>
        </dgm:presLayoutVars>
      </dgm:prSet>
      <dgm:spPr/>
    </dgm:pt>
    <dgm:pt modelId="{B596A3B8-E098-407F-A62E-C24287E0B3FA}" type="pres">
      <dgm:prSet presAssocID="{1ADE2CA9-7515-49D5-B340-F836A00757F3}" presName="sibTrans" presStyleLbl="sibTrans2D1" presStyleIdx="0" presStyleCnt="0"/>
      <dgm:spPr/>
    </dgm:pt>
    <dgm:pt modelId="{D7365639-488C-4810-9B46-98C6B30EDC59}" type="pres">
      <dgm:prSet presAssocID="{13F48CAD-4345-47E6-99DF-DA13734CF342}" presName="compNode" presStyleCnt="0"/>
      <dgm:spPr/>
    </dgm:pt>
    <dgm:pt modelId="{B68781EA-19CD-4DEB-8396-5DC053DBABCA}" type="pres">
      <dgm:prSet presAssocID="{13F48CAD-4345-47E6-99DF-DA13734CF342}" presName="iconBgRect" presStyleLbl="bgShp" presStyleIdx="4" presStyleCnt="5" custLinFactX="100000" custLinFactY="-45673" custLinFactNeighborX="186890" custLinFactNeighborY="-100000"/>
      <dgm:spPr/>
    </dgm:pt>
    <dgm:pt modelId="{D6AB158C-A80D-4D39-B068-FFC7616199AD}" type="pres">
      <dgm:prSet presAssocID="{13F48CAD-4345-47E6-99DF-DA13734CF342}" presName="iconRect" presStyleLbl="node1" presStyleIdx="4" presStyleCnt="5" custLinFactX="200000" custLinFactY="-100000" custLinFactNeighborX="295195" custLinFactNeighborY="-14684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DEAECB81-8AAE-4472-90D1-865A3959D5EC}" type="pres">
      <dgm:prSet presAssocID="{13F48CAD-4345-47E6-99DF-DA13734CF342}" presName="spaceRect" presStyleCnt="0"/>
      <dgm:spPr/>
    </dgm:pt>
    <dgm:pt modelId="{90D4D6E8-25A6-4E48-8CE9-38114CADB38A}" type="pres">
      <dgm:prSet presAssocID="{13F48CAD-4345-47E6-99DF-DA13734CF342}" presName="textRect" presStyleLbl="revTx" presStyleIdx="4" presStyleCnt="5" custLinFactX="17889" custLinFactY="-45148" custLinFactNeighborX="100000" custLinFactNeighborY="-100000">
        <dgm:presLayoutVars>
          <dgm:chMax val="1"/>
          <dgm:chPref val="1"/>
        </dgm:presLayoutVars>
      </dgm:prSet>
      <dgm:spPr/>
    </dgm:pt>
  </dgm:ptLst>
  <dgm:cxnLst>
    <dgm:cxn modelId="{D65E911E-6570-49F5-A80A-953E6E29832F}" srcId="{73FA2EBB-5666-46D2-91E6-9D1DF922F88F}" destId="{21B614D6-AA43-4E39-BD25-B07016B20405}" srcOrd="2" destOrd="0" parTransId="{9EA2F962-46B6-4110-AF26-FB9295C130D7}" sibTransId="{3E7001A7-4593-4B6B-BE06-8B433597D653}"/>
    <dgm:cxn modelId="{F6844A26-90FB-47CC-93D3-655A3DD25250}" srcId="{73FA2EBB-5666-46D2-91E6-9D1DF922F88F}" destId="{5A713471-8E0E-4F11-8F36-DD6176FD5161}" srcOrd="3" destOrd="0" parTransId="{D1BCD333-85B3-4631-A5BC-B6AFFC28D3DB}" sibTransId="{1ADE2CA9-7515-49D5-B340-F836A00757F3}"/>
    <dgm:cxn modelId="{DF26C53E-3FC9-404D-821A-BD1CFDD5A321}" type="presOf" srcId="{5A713471-8E0E-4F11-8F36-DD6176FD5161}" destId="{DA5CCB0B-905C-4D8D-8715-81359F0810C5}" srcOrd="0" destOrd="0" presId="urn:microsoft.com/office/officeart/2018/2/layout/IconCircleList"/>
    <dgm:cxn modelId="{B38BE63E-BEF3-4431-B270-8A5796AEF6B8}" srcId="{73FA2EBB-5666-46D2-91E6-9D1DF922F88F}" destId="{13F48CAD-4345-47E6-99DF-DA13734CF342}" srcOrd="4" destOrd="0" parTransId="{F7A96F92-0C9F-4EC0-95F1-BBFCC1F50BDA}" sibTransId="{582C5375-C56E-4A62-B554-B166B3CE40A8}"/>
    <dgm:cxn modelId="{9375C248-995E-4C9C-90BB-67D794A05AF8}" type="presOf" srcId="{13F48CAD-4345-47E6-99DF-DA13734CF342}" destId="{90D4D6E8-25A6-4E48-8CE9-38114CADB38A}" srcOrd="0" destOrd="0" presId="urn:microsoft.com/office/officeart/2018/2/layout/IconCircleList"/>
    <dgm:cxn modelId="{2F2D3671-75F1-4018-8A91-9EA33ED78BAA}" srcId="{73FA2EBB-5666-46D2-91E6-9D1DF922F88F}" destId="{06B63B4F-CF9A-4678-AACD-F01BBFD3ABB5}" srcOrd="0" destOrd="0" parTransId="{6E7ADF75-EBB0-4931-B893-060CF848DA8F}" sibTransId="{C43FE905-9C0B-4DF1-9EE4-528276EC4BF6}"/>
    <dgm:cxn modelId="{25392F52-9267-4243-B33D-336BA110F742}" type="presOf" srcId="{21B614D6-AA43-4E39-BD25-B07016B20405}" destId="{7821B4CC-1C6E-4005-8F2B-EABEA654F108}" srcOrd="0" destOrd="0" presId="urn:microsoft.com/office/officeart/2018/2/layout/IconCircleList"/>
    <dgm:cxn modelId="{898DD554-2ED1-49CC-B4DF-F472D7462BC7}" type="presOf" srcId="{3E7001A7-4593-4B6B-BE06-8B433597D653}" destId="{3A7391DE-59E9-49E7-8BBF-7E4F18A9A8A5}" srcOrd="0" destOrd="0" presId="urn:microsoft.com/office/officeart/2018/2/layout/IconCircleList"/>
    <dgm:cxn modelId="{E2E3B69A-A37F-4562-9D15-0F416F1C7B3D}" type="presOf" srcId="{98DA0C5A-1E0E-45EA-B86B-4B7EC50C3784}" destId="{053ED3E3-27AD-4C8D-A376-71CDB94143A2}" srcOrd="0" destOrd="0" presId="urn:microsoft.com/office/officeart/2018/2/layout/IconCircleList"/>
    <dgm:cxn modelId="{1C514EA1-84F3-4894-9BDA-ADCA8ECFE910}" type="presOf" srcId="{C43FE905-9C0B-4DF1-9EE4-528276EC4BF6}" destId="{11CB2AD7-C5C0-4D7F-8C8B-21B7F45CC9B1}" srcOrd="0" destOrd="0" presId="urn:microsoft.com/office/officeart/2018/2/layout/IconCircleList"/>
    <dgm:cxn modelId="{2D78A6BC-C541-4601-B5A6-230EB8F5076B}" type="presOf" srcId="{1ADE2CA9-7515-49D5-B340-F836A00757F3}" destId="{B596A3B8-E098-407F-A62E-C24287E0B3FA}" srcOrd="0" destOrd="0" presId="urn:microsoft.com/office/officeart/2018/2/layout/IconCircleList"/>
    <dgm:cxn modelId="{F3ACCDCE-1B62-4611-9B78-FC16E80D8B52}" type="presOf" srcId="{73FA2EBB-5666-46D2-91E6-9D1DF922F88F}" destId="{8993057A-EDC9-4A55-A932-3252DD32A0F5}" srcOrd="0" destOrd="0" presId="urn:microsoft.com/office/officeart/2018/2/layout/IconCircleList"/>
    <dgm:cxn modelId="{33CB70DA-B666-4F28-9FFF-0415F7CFB4B0}" type="presOf" srcId="{600DB572-C8CD-4AC7-AA57-17194CF14923}" destId="{B426E88D-CC66-458C-BEC3-51F4FA0EAAE2}" srcOrd="0" destOrd="0" presId="urn:microsoft.com/office/officeart/2018/2/layout/IconCircleList"/>
    <dgm:cxn modelId="{AA99DBF2-F782-4603-BA13-5766DD28456D}" srcId="{73FA2EBB-5666-46D2-91E6-9D1DF922F88F}" destId="{98DA0C5A-1E0E-45EA-B86B-4B7EC50C3784}" srcOrd="1" destOrd="0" parTransId="{48FF1646-E026-44DB-9314-9F12E8032987}" sibTransId="{600DB572-C8CD-4AC7-AA57-17194CF14923}"/>
    <dgm:cxn modelId="{772703F5-9C0D-4892-982F-9E096B7AD422}" type="presOf" srcId="{06B63B4F-CF9A-4678-AACD-F01BBFD3ABB5}" destId="{56EB489D-FD72-459F-87B1-DE7F9661BC7F}" srcOrd="0" destOrd="0" presId="urn:microsoft.com/office/officeart/2018/2/layout/IconCircleList"/>
    <dgm:cxn modelId="{F9EEF040-E28C-450E-809D-6C3FE45502E5}" type="presParOf" srcId="{8993057A-EDC9-4A55-A932-3252DD32A0F5}" destId="{AA0695AE-ECFA-4FCF-80DF-13EECA58C6BA}" srcOrd="0" destOrd="0" presId="urn:microsoft.com/office/officeart/2018/2/layout/IconCircleList"/>
    <dgm:cxn modelId="{5376E73F-5298-4529-BFC5-5304E03D3721}" type="presParOf" srcId="{AA0695AE-ECFA-4FCF-80DF-13EECA58C6BA}" destId="{45ADA0F6-11C1-4187-9B57-0DD4802035C5}" srcOrd="0" destOrd="0" presId="urn:microsoft.com/office/officeart/2018/2/layout/IconCircleList"/>
    <dgm:cxn modelId="{D99C7DE5-49EC-46EE-9D53-376AB6067E39}" type="presParOf" srcId="{45ADA0F6-11C1-4187-9B57-0DD4802035C5}" destId="{C28026A1-B183-4800-9D1E-F19EE8419E66}" srcOrd="0" destOrd="0" presId="urn:microsoft.com/office/officeart/2018/2/layout/IconCircleList"/>
    <dgm:cxn modelId="{84C1B41A-5569-490D-AF48-370475576203}" type="presParOf" srcId="{45ADA0F6-11C1-4187-9B57-0DD4802035C5}" destId="{86C77526-FC08-4A13-A26A-802F6785B76B}" srcOrd="1" destOrd="0" presId="urn:microsoft.com/office/officeart/2018/2/layout/IconCircleList"/>
    <dgm:cxn modelId="{2B8805F4-9953-46D3-BE9F-4F477E68A5D6}" type="presParOf" srcId="{45ADA0F6-11C1-4187-9B57-0DD4802035C5}" destId="{248C7B38-A075-4BDF-804C-3EABA82671EE}" srcOrd="2" destOrd="0" presId="urn:microsoft.com/office/officeart/2018/2/layout/IconCircleList"/>
    <dgm:cxn modelId="{9C2C0388-31DF-4F5E-B239-962FCA6E6541}" type="presParOf" srcId="{45ADA0F6-11C1-4187-9B57-0DD4802035C5}" destId="{56EB489D-FD72-459F-87B1-DE7F9661BC7F}" srcOrd="3" destOrd="0" presId="urn:microsoft.com/office/officeart/2018/2/layout/IconCircleList"/>
    <dgm:cxn modelId="{11392BAA-C27D-46E7-91CB-582C070F237C}" type="presParOf" srcId="{AA0695AE-ECFA-4FCF-80DF-13EECA58C6BA}" destId="{11CB2AD7-C5C0-4D7F-8C8B-21B7F45CC9B1}" srcOrd="1" destOrd="0" presId="urn:microsoft.com/office/officeart/2018/2/layout/IconCircleList"/>
    <dgm:cxn modelId="{281A12B4-ACD2-4E9D-97FB-384918C83F5F}" type="presParOf" srcId="{AA0695AE-ECFA-4FCF-80DF-13EECA58C6BA}" destId="{9F5E2109-2099-4320-8B03-C128E87631D8}" srcOrd="2" destOrd="0" presId="urn:microsoft.com/office/officeart/2018/2/layout/IconCircleList"/>
    <dgm:cxn modelId="{B0A37A7F-1E40-40AD-A106-BE41F43E8BD3}" type="presParOf" srcId="{9F5E2109-2099-4320-8B03-C128E87631D8}" destId="{AF99B749-69BC-45EE-9425-93E271FDA8EC}" srcOrd="0" destOrd="0" presId="urn:microsoft.com/office/officeart/2018/2/layout/IconCircleList"/>
    <dgm:cxn modelId="{856F4012-C469-48C5-9570-30C2FC16F5A2}" type="presParOf" srcId="{9F5E2109-2099-4320-8B03-C128E87631D8}" destId="{3BA3D741-DEDD-47D3-8B48-2B1BAF02CE79}" srcOrd="1" destOrd="0" presId="urn:microsoft.com/office/officeart/2018/2/layout/IconCircleList"/>
    <dgm:cxn modelId="{71D3B0C6-D9CD-45D5-BA6C-8857C81552B6}" type="presParOf" srcId="{9F5E2109-2099-4320-8B03-C128E87631D8}" destId="{918BDBD0-9475-43BF-9E93-B761C4A30D65}" srcOrd="2" destOrd="0" presId="urn:microsoft.com/office/officeart/2018/2/layout/IconCircleList"/>
    <dgm:cxn modelId="{121E97D6-B823-4980-846D-E49C1AEF3815}" type="presParOf" srcId="{9F5E2109-2099-4320-8B03-C128E87631D8}" destId="{053ED3E3-27AD-4C8D-A376-71CDB94143A2}" srcOrd="3" destOrd="0" presId="urn:microsoft.com/office/officeart/2018/2/layout/IconCircleList"/>
    <dgm:cxn modelId="{64F12BE3-8EB8-4945-BCF3-59CA2519553F}" type="presParOf" srcId="{AA0695AE-ECFA-4FCF-80DF-13EECA58C6BA}" destId="{B426E88D-CC66-458C-BEC3-51F4FA0EAAE2}" srcOrd="3" destOrd="0" presId="urn:microsoft.com/office/officeart/2018/2/layout/IconCircleList"/>
    <dgm:cxn modelId="{357ACA13-D9A3-4328-A601-B3C738B3475E}" type="presParOf" srcId="{AA0695AE-ECFA-4FCF-80DF-13EECA58C6BA}" destId="{72790F52-55E6-4898-821E-9333F9E821D4}" srcOrd="4" destOrd="0" presId="urn:microsoft.com/office/officeart/2018/2/layout/IconCircleList"/>
    <dgm:cxn modelId="{D0A6AB1E-2EE0-441C-B893-CFACF565FC24}" type="presParOf" srcId="{72790F52-55E6-4898-821E-9333F9E821D4}" destId="{60D0DA9A-9750-46F1-85ED-D718EA5B1588}" srcOrd="0" destOrd="0" presId="urn:microsoft.com/office/officeart/2018/2/layout/IconCircleList"/>
    <dgm:cxn modelId="{5BB0C7EF-0432-4BF3-A1D0-F9759D491838}" type="presParOf" srcId="{72790F52-55E6-4898-821E-9333F9E821D4}" destId="{F24DB290-3CB0-48D9-A722-6FE580C32116}" srcOrd="1" destOrd="0" presId="urn:microsoft.com/office/officeart/2018/2/layout/IconCircleList"/>
    <dgm:cxn modelId="{87A1C3C6-91C0-4A4E-BD51-271EA96F2B6E}" type="presParOf" srcId="{72790F52-55E6-4898-821E-9333F9E821D4}" destId="{D3F807C8-65E1-47CD-98BF-8CF2775D3991}" srcOrd="2" destOrd="0" presId="urn:microsoft.com/office/officeart/2018/2/layout/IconCircleList"/>
    <dgm:cxn modelId="{29DB2972-A79E-446B-A958-112FBEC5C008}" type="presParOf" srcId="{72790F52-55E6-4898-821E-9333F9E821D4}" destId="{7821B4CC-1C6E-4005-8F2B-EABEA654F108}" srcOrd="3" destOrd="0" presId="urn:microsoft.com/office/officeart/2018/2/layout/IconCircleList"/>
    <dgm:cxn modelId="{2FC01A5A-3983-46F3-A9BE-39193B8BE243}" type="presParOf" srcId="{AA0695AE-ECFA-4FCF-80DF-13EECA58C6BA}" destId="{3A7391DE-59E9-49E7-8BBF-7E4F18A9A8A5}" srcOrd="5" destOrd="0" presId="urn:microsoft.com/office/officeart/2018/2/layout/IconCircleList"/>
    <dgm:cxn modelId="{53952F62-8140-4C8F-9B2E-5ABA8CF74ED5}" type="presParOf" srcId="{AA0695AE-ECFA-4FCF-80DF-13EECA58C6BA}" destId="{1998808B-B7A2-4024-A68F-6F73B75701BB}" srcOrd="6" destOrd="0" presId="urn:microsoft.com/office/officeart/2018/2/layout/IconCircleList"/>
    <dgm:cxn modelId="{629A7286-9757-496A-BD14-8F6FE1E63558}" type="presParOf" srcId="{1998808B-B7A2-4024-A68F-6F73B75701BB}" destId="{123BEA15-7292-4F48-A03F-4B60933E26E0}" srcOrd="0" destOrd="0" presId="urn:microsoft.com/office/officeart/2018/2/layout/IconCircleList"/>
    <dgm:cxn modelId="{C3C68019-0CBF-4532-B435-AEC7D415B548}" type="presParOf" srcId="{1998808B-B7A2-4024-A68F-6F73B75701BB}" destId="{FFD25B4B-57F1-4625-82A5-DE2B4BFAAF87}" srcOrd="1" destOrd="0" presId="urn:microsoft.com/office/officeart/2018/2/layout/IconCircleList"/>
    <dgm:cxn modelId="{FB097620-1846-40A5-806D-5D6FFFC62DCA}" type="presParOf" srcId="{1998808B-B7A2-4024-A68F-6F73B75701BB}" destId="{A3B525FE-8D05-4BAD-9672-34FD14BCB2A9}" srcOrd="2" destOrd="0" presId="urn:microsoft.com/office/officeart/2018/2/layout/IconCircleList"/>
    <dgm:cxn modelId="{D1FB5986-003E-48DB-A701-8EA6EF01575D}" type="presParOf" srcId="{1998808B-B7A2-4024-A68F-6F73B75701BB}" destId="{DA5CCB0B-905C-4D8D-8715-81359F0810C5}" srcOrd="3" destOrd="0" presId="urn:microsoft.com/office/officeart/2018/2/layout/IconCircleList"/>
    <dgm:cxn modelId="{5BBFE98A-0444-4FCB-9B85-171E52AA4059}" type="presParOf" srcId="{AA0695AE-ECFA-4FCF-80DF-13EECA58C6BA}" destId="{B596A3B8-E098-407F-A62E-C24287E0B3FA}" srcOrd="7" destOrd="0" presId="urn:microsoft.com/office/officeart/2018/2/layout/IconCircleList"/>
    <dgm:cxn modelId="{855A6BD5-CB8A-4B4D-BC0D-E1FFD2F01702}" type="presParOf" srcId="{AA0695AE-ECFA-4FCF-80DF-13EECA58C6BA}" destId="{D7365639-488C-4810-9B46-98C6B30EDC59}" srcOrd="8" destOrd="0" presId="urn:microsoft.com/office/officeart/2018/2/layout/IconCircleList"/>
    <dgm:cxn modelId="{6FADA9B7-6CEB-4EB8-91F7-4F136700E8D1}" type="presParOf" srcId="{D7365639-488C-4810-9B46-98C6B30EDC59}" destId="{B68781EA-19CD-4DEB-8396-5DC053DBABCA}" srcOrd="0" destOrd="0" presId="urn:microsoft.com/office/officeart/2018/2/layout/IconCircleList"/>
    <dgm:cxn modelId="{F0810F2D-6F6F-47CE-839D-0387A1A33A72}" type="presParOf" srcId="{D7365639-488C-4810-9B46-98C6B30EDC59}" destId="{D6AB158C-A80D-4D39-B068-FFC7616199AD}" srcOrd="1" destOrd="0" presId="urn:microsoft.com/office/officeart/2018/2/layout/IconCircleList"/>
    <dgm:cxn modelId="{C3DE435D-FE94-4C39-8037-C13AC5140707}" type="presParOf" srcId="{D7365639-488C-4810-9B46-98C6B30EDC59}" destId="{DEAECB81-8AAE-4472-90D1-865A3959D5EC}" srcOrd="2" destOrd="0" presId="urn:microsoft.com/office/officeart/2018/2/layout/IconCircleList"/>
    <dgm:cxn modelId="{506902A3-59FE-4929-8C6F-34FC085A3679}" type="presParOf" srcId="{D7365639-488C-4810-9B46-98C6B30EDC59}" destId="{90D4D6E8-25A6-4E48-8CE9-38114CADB38A}" srcOrd="3" destOrd="0" presId="urn:microsoft.com/office/officeart/2018/2/layout/IconCircleList"/>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26A1-B183-4800-9D1E-F19EE8419E66}">
      <dsp:nvSpPr>
        <dsp:cNvPr id="0" name=""/>
        <dsp:cNvSpPr/>
      </dsp:nvSpPr>
      <dsp:spPr>
        <a:xfrm>
          <a:off x="369534" y="483321"/>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77526-FC08-4A13-A26A-802F6785B76B}">
      <dsp:nvSpPr>
        <dsp:cNvPr id="0" name=""/>
        <dsp:cNvSpPr/>
      </dsp:nvSpPr>
      <dsp:spPr>
        <a:xfrm>
          <a:off x="584465" y="629098"/>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EB489D-FD72-459F-87B1-DE7F9661BC7F}">
      <dsp:nvSpPr>
        <dsp:cNvPr id="0" name=""/>
        <dsp:cNvSpPr/>
      </dsp:nvSpPr>
      <dsp:spPr>
        <a:xfrm>
          <a:off x="1750335" y="420352"/>
          <a:ext cx="8473727" cy="1288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0" i="0" kern="1200" dirty="0"/>
            <a:t>This is a financial analysis project. The objective of the project is to gain valuable insights from a personal 6 months bank statement, starting from June the 15th, 2023 to January the 15th, 2024. The project involves transaction categorization, expense tracking, and visualization of financial trends.</a:t>
          </a:r>
          <a:endParaRPr lang="en-US" sz="1800" kern="1200" dirty="0"/>
        </a:p>
      </dsp:txBody>
      <dsp:txXfrm>
        <a:off x="1750335" y="420352"/>
        <a:ext cx="8473727" cy="1288229"/>
      </dsp:txXfrm>
    </dsp:sp>
    <dsp:sp modelId="{AF99B749-69BC-45EE-9425-93E271FDA8EC}">
      <dsp:nvSpPr>
        <dsp:cNvPr id="0" name=""/>
        <dsp:cNvSpPr/>
      </dsp:nvSpPr>
      <dsp:spPr>
        <a:xfrm>
          <a:off x="4712511" y="172704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A3D741-DEDD-47D3-8B48-2B1BAF02CE79}">
      <dsp:nvSpPr>
        <dsp:cNvPr id="0" name=""/>
        <dsp:cNvSpPr/>
      </dsp:nvSpPr>
      <dsp:spPr>
        <a:xfrm>
          <a:off x="4887688" y="191547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ED3E3-27AD-4C8D-A376-71CDB94143A2}">
      <dsp:nvSpPr>
        <dsp:cNvPr id="0" name=""/>
        <dsp:cNvSpPr/>
      </dsp:nvSpPr>
      <dsp:spPr>
        <a:xfrm>
          <a:off x="5883348" y="172704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i="0" kern="1200" dirty="0"/>
            <a:t>Tools :</a:t>
          </a:r>
          <a:endParaRPr lang="en-US" sz="2000" b="1" kern="1200" dirty="0"/>
        </a:p>
      </dsp:txBody>
      <dsp:txXfrm>
        <a:off x="5883348" y="1727049"/>
        <a:ext cx="2114937" cy="897246"/>
      </dsp:txXfrm>
    </dsp:sp>
    <dsp:sp modelId="{60D0DA9A-9750-46F1-85ED-D718EA5B1588}">
      <dsp:nvSpPr>
        <dsp:cNvPr id="0" name=""/>
        <dsp:cNvSpPr/>
      </dsp:nvSpPr>
      <dsp:spPr>
        <a:xfrm>
          <a:off x="185405" y="2792870"/>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DB290-3CB0-48D9-A722-6FE580C32116}">
      <dsp:nvSpPr>
        <dsp:cNvPr id="0" name=""/>
        <dsp:cNvSpPr/>
      </dsp:nvSpPr>
      <dsp:spPr>
        <a:xfrm>
          <a:off x="373816" y="298129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21B4CC-1C6E-4005-8F2B-EABEA654F108}">
      <dsp:nvSpPr>
        <dsp:cNvPr id="0" name=""/>
        <dsp:cNvSpPr/>
      </dsp:nvSpPr>
      <dsp:spPr>
        <a:xfrm>
          <a:off x="1235148" y="2819374"/>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i="0" kern="1200" dirty="0"/>
            <a:t>- Microsoft Excel</a:t>
          </a:r>
          <a:r>
            <a:rPr lang="en-US" sz="1400" b="0" i="0" kern="1200" dirty="0"/>
            <a:t> : Microsoft Excel was used to import the raw bank statement data(pdf), perform preliminary data cleaning and preparation using Power Query in the process.</a:t>
          </a:r>
          <a:endParaRPr lang="en-US" sz="1400" kern="1200" dirty="0"/>
        </a:p>
      </dsp:txBody>
      <dsp:txXfrm>
        <a:off x="1235148" y="2819374"/>
        <a:ext cx="2114937" cy="897246"/>
      </dsp:txXfrm>
    </dsp:sp>
    <dsp:sp modelId="{123BEA15-7292-4F48-A03F-4B60933E26E0}">
      <dsp:nvSpPr>
        <dsp:cNvPr id="0" name=""/>
        <dsp:cNvSpPr/>
      </dsp:nvSpPr>
      <dsp:spPr>
        <a:xfrm>
          <a:off x="3790124" y="3415336"/>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D25B4B-57F1-4625-82A5-DE2B4BFAAF87}">
      <dsp:nvSpPr>
        <dsp:cNvPr id="0" name=""/>
        <dsp:cNvSpPr/>
      </dsp:nvSpPr>
      <dsp:spPr>
        <a:xfrm>
          <a:off x="3975651" y="360664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5CCB0B-905C-4D8D-8715-81359F0810C5}">
      <dsp:nvSpPr>
        <dsp:cNvPr id="0" name=""/>
        <dsp:cNvSpPr/>
      </dsp:nvSpPr>
      <dsp:spPr>
        <a:xfrm>
          <a:off x="4815284" y="3441840"/>
          <a:ext cx="2562880"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i="0" kern="1200" dirty="0"/>
            <a:t>- SQL Server</a:t>
          </a:r>
          <a:r>
            <a:rPr lang="en-US" sz="1400" b="0" i="0" kern="1200" dirty="0"/>
            <a:t> : SQL Server is used for data exploration, further data preparation, transaction categorization and expense tracking.</a:t>
          </a:r>
          <a:endParaRPr lang="en-US" sz="1400" kern="1200" dirty="0"/>
        </a:p>
      </dsp:txBody>
      <dsp:txXfrm>
        <a:off x="4815284" y="3441840"/>
        <a:ext cx="2562880" cy="897246"/>
      </dsp:txXfrm>
    </dsp:sp>
    <dsp:sp modelId="{B68781EA-19CD-4DEB-8396-5DC053DBABCA}">
      <dsp:nvSpPr>
        <dsp:cNvPr id="0" name=""/>
        <dsp:cNvSpPr/>
      </dsp:nvSpPr>
      <dsp:spPr>
        <a:xfrm>
          <a:off x="7391978" y="2661568"/>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B158C-A80D-4D39-B068-FFC7616199AD}">
      <dsp:nvSpPr>
        <dsp:cNvPr id="0" name=""/>
        <dsp:cNvSpPr/>
      </dsp:nvSpPr>
      <dsp:spPr>
        <a:xfrm>
          <a:off x="7583299" y="2872463"/>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D4D6E8-25A6-4E48-8CE9-38114CADB38A}">
      <dsp:nvSpPr>
        <dsp:cNvPr id="0" name=""/>
        <dsp:cNvSpPr/>
      </dsp:nvSpPr>
      <dsp:spPr>
        <a:xfrm>
          <a:off x="8400660" y="266627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i="0" kern="1200" dirty="0"/>
            <a:t>- PowerBI</a:t>
          </a:r>
          <a:r>
            <a:rPr lang="en-US" sz="1600" b="0" i="0" kern="1200" dirty="0"/>
            <a:t> : PowerBi will be used to visualize financial trends.</a:t>
          </a:r>
          <a:endParaRPr lang="en-US" sz="1600" kern="1200" dirty="0"/>
        </a:p>
      </dsp:txBody>
      <dsp:txXfrm>
        <a:off x="8400660" y="2666279"/>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7F51A-F9DE-4224-9C25-0248148D4449}"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E6A23-24B6-4A07-B5BE-BCBCD74F0066}" type="slidenum">
              <a:rPr lang="en-US" smtClean="0"/>
              <a:t>‹#›</a:t>
            </a:fld>
            <a:endParaRPr lang="en-US"/>
          </a:p>
        </p:txBody>
      </p:sp>
    </p:spTree>
    <p:extLst>
      <p:ext uri="{BB962C8B-B14F-4D97-AF65-F5344CB8AC3E}">
        <p14:creationId xmlns:p14="http://schemas.microsoft.com/office/powerpoint/2010/main" val="227984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E6A23-24B6-4A07-B5BE-BCBCD74F0066}" type="slidenum">
              <a:rPr lang="en-US" smtClean="0"/>
              <a:t>1</a:t>
            </a:fld>
            <a:endParaRPr lang="en-US"/>
          </a:p>
        </p:txBody>
      </p:sp>
    </p:spTree>
    <p:extLst>
      <p:ext uri="{BB962C8B-B14F-4D97-AF65-F5344CB8AC3E}">
        <p14:creationId xmlns:p14="http://schemas.microsoft.com/office/powerpoint/2010/main" val="176901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https://app.powerbi.com/groups/me/reports/d41ec478-de8c-4c07-8188-eb8ab2be31a5?pbi_source=PowerPoint"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www.linkedin.com/in/pacifique-nteta" TargetMode="External"/><Relationship Id="rId5" Type="http://schemas.openxmlformats.org/officeDocument/2006/relationships/hyperlink" Target="http://libreshot.com/business-plan/" TargetMode="External"/><Relationship Id="rId10" Type="http://schemas.openxmlformats.org/officeDocument/2006/relationships/hyperlink" Target="https://creativecommons.org/licenses/by/3.0/" TargetMode="External"/><Relationship Id="rId4" Type="http://schemas.openxmlformats.org/officeDocument/2006/relationships/image" Target="../media/image1.jpg"/><Relationship Id="rId9" Type="http://schemas.openxmlformats.org/officeDocument/2006/relationships/hyperlink" Target="https://worldcouncilforhealth.org/news/update/important-message-dr-tess-lawri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acificNt/Financial-Insights-from-Bank-Statement/blob/main/README.md" TargetMode="External"/><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app.powerbi.com/groups/me/reports/d41ec478-de8c-4c07-8188-eb8ab2be31a5/?pbi_source=PowerPoin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549966" y="539664"/>
            <a:ext cx="1109206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5400" b="1" i="0" strike="noStrike" kern="1200" cap="none" spc="0" normalizeH="0" baseline="0" noProof="0" dirty="0">
                <a:ln>
                  <a:noFill/>
                </a:ln>
                <a:solidFill>
                  <a:schemeClr val="bg1"/>
                </a:solidFill>
                <a:effectLst/>
                <a:uLnTx/>
                <a:uFillTx/>
                <a:latin typeface="Segoe UI Light" charset="0"/>
                <a:ea typeface="Segoe UI Light" charset="0"/>
                <a:cs typeface="Segoe UI Light" charset="0"/>
              </a:rPr>
              <a:t>BANK ACCOUNT FINANCIAL INSIGHT</a:t>
            </a:r>
          </a:p>
        </p:txBody>
      </p:sp>
      <p:sp>
        <p:nvSpPr>
          <p:cNvPr id="13" name="Text Placeholder 2"/>
          <p:cNvSpPr txBox="1">
            <a:spLocks/>
          </p:cNvSpPr>
          <p:nvPr/>
        </p:nvSpPr>
        <p:spPr>
          <a:xfrm>
            <a:off x="649357" y="1138112"/>
            <a:ext cx="1977151" cy="2534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sz="1600" b="1" dirty="0">
                <a:solidFill>
                  <a:schemeClr val="bg1"/>
                </a:solidFill>
                <a:hlinkClick r:id="rId3"/>
              </a:rPr>
              <a:t>View in Power BI</a:t>
            </a:r>
            <a:endParaRPr lang="en-US" sz="1600" b="1" dirty="0">
              <a:solidFill>
                <a:schemeClr val="bg1"/>
              </a:solidFill>
            </a:endParaRPr>
          </a:p>
        </p:txBody>
      </p:sp>
      <p:sp>
        <p:nvSpPr>
          <p:cNvPr id="7" name="Right Triangle 6">
            <a:extLst>
              <a:ext uri="{FF2B5EF4-FFF2-40B4-BE49-F238E27FC236}">
                <a16:creationId xmlns:a16="http://schemas.microsoft.com/office/drawing/2014/main" id="{3F7776FD-5599-7B35-706E-3BEC9E2FEC27}"/>
              </a:ext>
            </a:extLst>
          </p:cNvPr>
          <p:cNvSpPr/>
          <p:nvPr/>
        </p:nvSpPr>
        <p:spPr>
          <a:xfrm flipH="1">
            <a:off x="-2160107" y="-1050236"/>
            <a:ext cx="14974957" cy="8153401"/>
          </a:xfrm>
          <a:prstGeom prst="rtTriangle">
            <a:avLst/>
          </a:prstGeom>
          <a:blipFill dpi="0" rotWithShape="1">
            <a:blip r:embed="rId4">
              <a:extLst>
                <a:ext uri="{837473B0-CC2E-450A-ABE3-18F120FF3D39}">
                  <a1611:picAttrSrcUrl xmlns:a1611="http://schemas.microsoft.com/office/drawing/2016/11/main" r:id="rId5"/>
                </a:ext>
              </a:extLst>
            </a:blip>
            <a:srcRect/>
            <a:stretch>
              <a:fillRect l="-27000" t="36000" r="2000" b="-12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4C8456A-69E1-FF14-D7C0-92C10FF9A3F1}"/>
              </a:ext>
            </a:extLst>
          </p:cNvPr>
          <p:cNvSpPr txBox="1"/>
          <p:nvPr/>
        </p:nvSpPr>
        <p:spPr>
          <a:xfrm>
            <a:off x="159028" y="1978982"/>
            <a:ext cx="4214190" cy="646331"/>
          </a:xfrm>
          <a:prstGeom prst="rect">
            <a:avLst/>
          </a:prstGeom>
          <a:noFill/>
        </p:spPr>
        <p:txBody>
          <a:bodyPr wrap="square" rtlCol="0">
            <a:spAutoFit/>
          </a:bodyPr>
          <a:lstStyle/>
          <a:p>
            <a:r>
              <a:rPr lang="en-ZA" sz="3600" b="1" dirty="0">
                <a:solidFill>
                  <a:schemeClr val="bg1"/>
                </a:solidFill>
              </a:rPr>
              <a:t>   PACIFIQUE NTETA</a:t>
            </a:r>
          </a:p>
        </p:txBody>
      </p:sp>
      <p:pic>
        <p:nvPicPr>
          <p:cNvPr id="22" name="Picture 21" descr="A blue square with white letters&#10;&#10;Description automatically generated">
            <a:hlinkClick r:id="rId6"/>
            <a:extLst>
              <a:ext uri="{FF2B5EF4-FFF2-40B4-BE49-F238E27FC236}">
                <a16:creationId xmlns:a16="http://schemas.microsoft.com/office/drawing/2014/main" id="{A84FF00D-D836-65B0-CD9E-1E3424E90E5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837473B0-CC2E-450A-ABE3-18F120FF3D39}">
                <a1611:picAttrSrcUrl xmlns:a1611="http://schemas.microsoft.com/office/drawing/2016/11/main" r:id="rId9"/>
              </a:ext>
            </a:extLst>
          </a:blip>
          <a:stretch>
            <a:fillRect/>
          </a:stretch>
        </p:blipFill>
        <p:spPr>
          <a:xfrm>
            <a:off x="1192697" y="2619120"/>
            <a:ext cx="1433811" cy="1311871"/>
          </a:xfrm>
          <a:prstGeom prst="rect">
            <a:avLst/>
          </a:prstGeom>
        </p:spPr>
      </p:pic>
      <p:sp>
        <p:nvSpPr>
          <p:cNvPr id="23" name="TextBox 22">
            <a:extLst>
              <a:ext uri="{FF2B5EF4-FFF2-40B4-BE49-F238E27FC236}">
                <a16:creationId xmlns:a16="http://schemas.microsoft.com/office/drawing/2014/main" id="{61F2D458-3678-E3A2-A21A-9503288F8807}"/>
              </a:ext>
            </a:extLst>
          </p:cNvPr>
          <p:cNvSpPr txBox="1"/>
          <p:nvPr/>
        </p:nvSpPr>
        <p:spPr>
          <a:xfrm>
            <a:off x="3238500" y="6286500"/>
            <a:ext cx="5715000" cy="230832"/>
          </a:xfrm>
          <a:prstGeom prst="rect">
            <a:avLst/>
          </a:prstGeom>
          <a:noFill/>
        </p:spPr>
        <p:txBody>
          <a:bodyPr wrap="square" rtlCol="0">
            <a:spAutoFit/>
          </a:bodyPr>
          <a:lstStyle/>
          <a:p>
            <a:r>
              <a:rPr lang="en-US" sz="900">
                <a:hlinkClick r:id="rId9" tooltip="https://worldcouncilforhealth.org/news/update/important-message-dr-tess-lawrie/"/>
              </a:rPr>
              <a:t>This Photo</a:t>
            </a:r>
            <a:r>
              <a:rPr lang="en-US" sz="900"/>
              <a:t> by Unknown Author is licensed under </a:t>
            </a:r>
            <a:r>
              <a:rPr lang="en-US" sz="900">
                <a:hlinkClick r:id="rId10" tooltip="https://creativecommons.org/licenses/by/3.0/"/>
              </a:rPr>
              <a:t>CC BY</a:t>
            </a:r>
            <a:endParaRPr lang="en-US" sz="900"/>
          </a:p>
        </p:txBody>
      </p:sp>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D59617A-7D3C-C6FE-7737-D6735FD602D0}"/>
              </a:ext>
            </a:extLst>
          </p:cNvPr>
          <p:cNvPicPr>
            <a:picLocks noChangeAspect="1"/>
          </p:cNvPicPr>
          <p:nvPr/>
        </p:nvPicPr>
        <p:blipFill>
          <a:blip r:embed="rId2"/>
          <a:stretch>
            <a:fillRect/>
          </a:stretch>
        </p:blipFill>
        <p:spPr>
          <a:xfrm>
            <a:off x="562139" y="1641045"/>
            <a:ext cx="10794974" cy="4666990"/>
          </a:xfrm>
          <a:prstGeom prst="rect">
            <a:avLst/>
          </a:prstGeom>
        </p:spPr>
      </p:pic>
      <p:sp>
        <p:nvSpPr>
          <p:cNvPr id="3" name="Rectangle 2">
            <a:extLst>
              <a:ext uri="{FF2B5EF4-FFF2-40B4-BE49-F238E27FC236}">
                <a16:creationId xmlns:a16="http://schemas.microsoft.com/office/drawing/2014/main" id="{73483C61-19E8-E1F0-97C8-49335FAE3BFC}"/>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PREPARATION</a:t>
            </a:r>
            <a:endParaRPr lang="en-US" sz="2400" b="1" dirty="0">
              <a:solidFill>
                <a:schemeClr val="tx1"/>
              </a:solidFill>
            </a:endParaRPr>
          </a:p>
        </p:txBody>
      </p:sp>
      <p:sp>
        <p:nvSpPr>
          <p:cNvPr id="4" name="TextBox 3">
            <a:extLst>
              <a:ext uri="{FF2B5EF4-FFF2-40B4-BE49-F238E27FC236}">
                <a16:creationId xmlns:a16="http://schemas.microsoft.com/office/drawing/2014/main" id="{04A5A6E2-4AEF-E5A4-84E5-DCB42D466744}"/>
              </a:ext>
            </a:extLst>
          </p:cNvPr>
          <p:cNvSpPr txBox="1"/>
          <p:nvPr/>
        </p:nvSpPr>
        <p:spPr>
          <a:xfrm>
            <a:off x="2544418" y="992054"/>
            <a:ext cx="7103165" cy="400110"/>
          </a:xfrm>
          <a:prstGeom prst="rect">
            <a:avLst/>
          </a:prstGeom>
          <a:noFill/>
        </p:spPr>
        <p:txBody>
          <a:bodyPr wrap="square" rtlCol="0">
            <a:spAutoFit/>
          </a:bodyPr>
          <a:lstStyle/>
          <a:p>
            <a:r>
              <a:rPr lang="en-ZA" sz="2000" b="1" dirty="0">
                <a:solidFill>
                  <a:schemeClr val="bg1"/>
                </a:solidFill>
              </a:rPr>
              <a:t> SET CONDITIONS FOR CATEGORIZATION – DEBIT CATEGORIES</a:t>
            </a:r>
            <a:endParaRPr lang="en-US" sz="2000" b="1" i="1" dirty="0">
              <a:solidFill>
                <a:schemeClr val="bg1"/>
              </a:solidFill>
            </a:endParaRPr>
          </a:p>
        </p:txBody>
      </p:sp>
    </p:spTree>
    <p:extLst>
      <p:ext uri="{BB962C8B-B14F-4D97-AF65-F5344CB8AC3E}">
        <p14:creationId xmlns:p14="http://schemas.microsoft.com/office/powerpoint/2010/main" val="2507312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6C9E6A23-7B6A-DE26-7F88-7ADDBC161E41}"/>
              </a:ext>
            </a:extLst>
          </p:cNvPr>
          <p:cNvPicPr>
            <a:picLocks noChangeAspect="1"/>
          </p:cNvPicPr>
          <p:nvPr/>
        </p:nvPicPr>
        <p:blipFill>
          <a:blip r:embed="rId2"/>
          <a:stretch>
            <a:fillRect/>
          </a:stretch>
        </p:blipFill>
        <p:spPr>
          <a:xfrm>
            <a:off x="1238000" y="1575835"/>
            <a:ext cx="9715999" cy="5112013"/>
          </a:xfrm>
          <a:prstGeom prst="rect">
            <a:avLst/>
          </a:prstGeom>
        </p:spPr>
      </p:pic>
      <p:sp>
        <p:nvSpPr>
          <p:cNvPr id="5" name="Rectangle 4">
            <a:extLst>
              <a:ext uri="{FF2B5EF4-FFF2-40B4-BE49-F238E27FC236}">
                <a16:creationId xmlns:a16="http://schemas.microsoft.com/office/drawing/2014/main" id="{A2ADF80E-0F3A-32C5-18D3-E3E98D67D4F5}"/>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PREPARATION</a:t>
            </a:r>
            <a:endParaRPr lang="en-US" sz="2400" b="1" dirty="0">
              <a:solidFill>
                <a:schemeClr val="tx1"/>
              </a:solidFill>
            </a:endParaRPr>
          </a:p>
        </p:txBody>
      </p:sp>
      <p:sp>
        <p:nvSpPr>
          <p:cNvPr id="6" name="TextBox 5">
            <a:extLst>
              <a:ext uri="{FF2B5EF4-FFF2-40B4-BE49-F238E27FC236}">
                <a16:creationId xmlns:a16="http://schemas.microsoft.com/office/drawing/2014/main" id="{772B3A8F-53FB-6D51-DC49-04BB035FB8AE}"/>
              </a:ext>
            </a:extLst>
          </p:cNvPr>
          <p:cNvSpPr txBox="1"/>
          <p:nvPr/>
        </p:nvSpPr>
        <p:spPr>
          <a:xfrm>
            <a:off x="2544418" y="992054"/>
            <a:ext cx="7103165" cy="400110"/>
          </a:xfrm>
          <a:prstGeom prst="rect">
            <a:avLst/>
          </a:prstGeom>
          <a:noFill/>
        </p:spPr>
        <p:txBody>
          <a:bodyPr wrap="square" rtlCol="0">
            <a:spAutoFit/>
          </a:bodyPr>
          <a:lstStyle/>
          <a:p>
            <a:r>
              <a:rPr lang="en-ZA" sz="2000" b="1" dirty="0">
                <a:solidFill>
                  <a:schemeClr val="bg1"/>
                </a:solidFill>
              </a:rPr>
              <a:t> SET CONDITIONS FOR CATEGORIZATION – DEBIT SUBCATEGORIES</a:t>
            </a:r>
            <a:endParaRPr lang="en-US" sz="2000" b="1" i="1" dirty="0">
              <a:solidFill>
                <a:schemeClr val="bg1"/>
              </a:solidFill>
            </a:endParaRPr>
          </a:p>
        </p:txBody>
      </p:sp>
    </p:spTree>
    <p:extLst>
      <p:ext uri="{BB962C8B-B14F-4D97-AF65-F5344CB8AC3E}">
        <p14:creationId xmlns:p14="http://schemas.microsoft.com/office/powerpoint/2010/main" val="223122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851EA72E-E1CF-F9D9-ADE2-87642E31FA00}"/>
              </a:ext>
            </a:extLst>
          </p:cNvPr>
          <p:cNvPicPr>
            <a:picLocks noChangeAspect="1"/>
          </p:cNvPicPr>
          <p:nvPr/>
        </p:nvPicPr>
        <p:blipFill>
          <a:blip r:embed="rId2"/>
          <a:stretch>
            <a:fillRect/>
          </a:stretch>
        </p:blipFill>
        <p:spPr>
          <a:xfrm>
            <a:off x="1234825" y="1545057"/>
            <a:ext cx="9722350" cy="5143764"/>
          </a:xfrm>
          <a:prstGeom prst="rect">
            <a:avLst/>
          </a:prstGeom>
        </p:spPr>
      </p:pic>
      <p:sp>
        <p:nvSpPr>
          <p:cNvPr id="5" name="Rectangle 4">
            <a:extLst>
              <a:ext uri="{FF2B5EF4-FFF2-40B4-BE49-F238E27FC236}">
                <a16:creationId xmlns:a16="http://schemas.microsoft.com/office/drawing/2014/main" id="{50AD658A-5FE6-7777-48BC-7703A1A64A39}"/>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PREPARATION</a:t>
            </a:r>
            <a:endParaRPr lang="en-US" sz="2400" b="1" dirty="0">
              <a:solidFill>
                <a:schemeClr val="tx1"/>
              </a:solidFill>
            </a:endParaRPr>
          </a:p>
        </p:txBody>
      </p:sp>
      <p:sp>
        <p:nvSpPr>
          <p:cNvPr id="6" name="TextBox 5">
            <a:extLst>
              <a:ext uri="{FF2B5EF4-FFF2-40B4-BE49-F238E27FC236}">
                <a16:creationId xmlns:a16="http://schemas.microsoft.com/office/drawing/2014/main" id="{87A334F3-245D-D732-0D5B-A66271F3F07B}"/>
              </a:ext>
            </a:extLst>
          </p:cNvPr>
          <p:cNvSpPr txBox="1"/>
          <p:nvPr/>
        </p:nvSpPr>
        <p:spPr>
          <a:xfrm>
            <a:off x="4177748" y="992054"/>
            <a:ext cx="3836504" cy="400110"/>
          </a:xfrm>
          <a:prstGeom prst="rect">
            <a:avLst/>
          </a:prstGeom>
          <a:noFill/>
        </p:spPr>
        <p:txBody>
          <a:bodyPr wrap="square" rtlCol="0">
            <a:spAutoFit/>
          </a:bodyPr>
          <a:lstStyle/>
          <a:p>
            <a:r>
              <a:rPr lang="en-ZA" sz="2000" b="1" dirty="0">
                <a:solidFill>
                  <a:schemeClr val="bg1"/>
                </a:solidFill>
              </a:rPr>
              <a:t> ‘JUNETOJANUARY’ TABLE CHECK</a:t>
            </a:r>
            <a:endParaRPr lang="en-US" sz="2000" b="1" i="1" dirty="0">
              <a:solidFill>
                <a:schemeClr val="bg1"/>
              </a:solidFill>
            </a:endParaRPr>
          </a:p>
        </p:txBody>
      </p:sp>
    </p:spTree>
    <p:extLst>
      <p:ext uri="{BB962C8B-B14F-4D97-AF65-F5344CB8AC3E}">
        <p14:creationId xmlns:p14="http://schemas.microsoft.com/office/powerpoint/2010/main" val="1532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D44D5672-9A6E-1D58-18C4-86F9529840CD}"/>
              </a:ext>
            </a:extLst>
          </p:cNvPr>
          <p:cNvPicPr>
            <a:picLocks noChangeAspect="1"/>
          </p:cNvPicPr>
          <p:nvPr/>
        </p:nvPicPr>
        <p:blipFill>
          <a:blip r:embed="rId2"/>
          <a:stretch>
            <a:fillRect/>
          </a:stretch>
        </p:blipFill>
        <p:spPr>
          <a:xfrm>
            <a:off x="205382" y="1535796"/>
            <a:ext cx="9722350" cy="3683189"/>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D426BD8F-F98F-EE99-4141-1DCCCB3599C4}"/>
              </a:ext>
            </a:extLst>
          </p:cNvPr>
          <p:cNvPicPr>
            <a:picLocks noChangeAspect="1"/>
          </p:cNvPicPr>
          <p:nvPr/>
        </p:nvPicPr>
        <p:blipFill rotWithShape="1">
          <a:blip r:embed="rId3"/>
          <a:srcRect b="36225"/>
          <a:stretch/>
        </p:blipFill>
        <p:spPr>
          <a:xfrm>
            <a:off x="2264268" y="3377391"/>
            <a:ext cx="9722350" cy="3332007"/>
          </a:xfrm>
          <a:prstGeom prst="rect">
            <a:avLst/>
          </a:prstGeom>
        </p:spPr>
      </p:pic>
      <p:sp>
        <p:nvSpPr>
          <p:cNvPr id="7" name="Rectangle 6">
            <a:extLst>
              <a:ext uri="{FF2B5EF4-FFF2-40B4-BE49-F238E27FC236}">
                <a16:creationId xmlns:a16="http://schemas.microsoft.com/office/drawing/2014/main" id="{B6C730B2-93A4-08B9-74CD-7ECC2D62ECE4}"/>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PREPARATION</a:t>
            </a:r>
            <a:endParaRPr lang="en-US" sz="2400" b="1" dirty="0">
              <a:solidFill>
                <a:schemeClr val="tx1"/>
              </a:solidFill>
            </a:endParaRPr>
          </a:p>
        </p:txBody>
      </p:sp>
      <p:sp>
        <p:nvSpPr>
          <p:cNvPr id="8" name="TextBox 7">
            <a:extLst>
              <a:ext uri="{FF2B5EF4-FFF2-40B4-BE49-F238E27FC236}">
                <a16:creationId xmlns:a16="http://schemas.microsoft.com/office/drawing/2014/main" id="{21A1FEF8-A8EC-3CD6-3511-E451CE2269B2}"/>
              </a:ext>
            </a:extLst>
          </p:cNvPr>
          <p:cNvSpPr txBox="1"/>
          <p:nvPr/>
        </p:nvSpPr>
        <p:spPr>
          <a:xfrm>
            <a:off x="4177748" y="992054"/>
            <a:ext cx="3836504" cy="369332"/>
          </a:xfrm>
          <a:prstGeom prst="rect">
            <a:avLst/>
          </a:prstGeom>
          <a:noFill/>
        </p:spPr>
        <p:txBody>
          <a:bodyPr wrap="square" rtlCol="0">
            <a:spAutoFit/>
          </a:bodyPr>
          <a:lstStyle/>
          <a:p>
            <a:r>
              <a:rPr lang="en-ZA" dirty="0"/>
              <a:t>  </a:t>
            </a:r>
            <a:r>
              <a:rPr lang="en-ZA" b="1" i="1" dirty="0">
                <a:solidFill>
                  <a:schemeClr val="bg1"/>
                </a:solidFill>
              </a:rPr>
              <a:t>CREATE ‘BANKSTATEMENT’ TABLE </a:t>
            </a:r>
            <a:endParaRPr lang="en-US" b="1" i="1" dirty="0">
              <a:solidFill>
                <a:schemeClr val="bg1"/>
              </a:solidFill>
            </a:endParaRPr>
          </a:p>
        </p:txBody>
      </p:sp>
    </p:spTree>
    <p:extLst>
      <p:ext uri="{BB962C8B-B14F-4D97-AF65-F5344CB8AC3E}">
        <p14:creationId xmlns:p14="http://schemas.microsoft.com/office/powerpoint/2010/main" val="421974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4C3F2E64-8BC0-8072-9969-77D6F65B871E}"/>
              </a:ext>
            </a:extLst>
          </p:cNvPr>
          <p:cNvPicPr>
            <a:picLocks noChangeAspect="1"/>
          </p:cNvPicPr>
          <p:nvPr/>
        </p:nvPicPr>
        <p:blipFill>
          <a:blip r:embed="rId2"/>
          <a:stretch>
            <a:fillRect/>
          </a:stretch>
        </p:blipFill>
        <p:spPr>
          <a:xfrm>
            <a:off x="1128808" y="1478867"/>
            <a:ext cx="9722350" cy="5092962"/>
          </a:xfrm>
          <a:prstGeom prst="rect">
            <a:avLst/>
          </a:prstGeom>
        </p:spPr>
      </p:pic>
      <p:sp>
        <p:nvSpPr>
          <p:cNvPr id="6" name="Rectangle 5">
            <a:extLst>
              <a:ext uri="{FF2B5EF4-FFF2-40B4-BE49-F238E27FC236}">
                <a16:creationId xmlns:a16="http://schemas.microsoft.com/office/drawing/2014/main" id="{B755F5FB-BEFC-EA46-95DA-948F621B8C0B}"/>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PREPARATION</a:t>
            </a:r>
            <a:endParaRPr lang="en-US" sz="2400" b="1" dirty="0">
              <a:solidFill>
                <a:schemeClr val="tx1"/>
              </a:solidFill>
            </a:endParaRPr>
          </a:p>
        </p:txBody>
      </p:sp>
      <p:sp>
        <p:nvSpPr>
          <p:cNvPr id="7" name="TextBox 6">
            <a:extLst>
              <a:ext uri="{FF2B5EF4-FFF2-40B4-BE49-F238E27FC236}">
                <a16:creationId xmlns:a16="http://schemas.microsoft.com/office/drawing/2014/main" id="{A3FD6502-90E6-126B-278B-5F38089185BE}"/>
              </a:ext>
            </a:extLst>
          </p:cNvPr>
          <p:cNvSpPr txBox="1"/>
          <p:nvPr/>
        </p:nvSpPr>
        <p:spPr>
          <a:xfrm>
            <a:off x="4177748" y="992054"/>
            <a:ext cx="3836504" cy="369332"/>
          </a:xfrm>
          <a:prstGeom prst="rect">
            <a:avLst/>
          </a:prstGeom>
          <a:noFill/>
        </p:spPr>
        <p:txBody>
          <a:bodyPr wrap="square" rtlCol="0">
            <a:spAutoFit/>
          </a:bodyPr>
          <a:lstStyle/>
          <a:p>
            <a:r>
              <a:rPr lang="en-ZA" dirty="0"/>
              <a:t>  </a:t>
            </a:r>
            <a:r>
              <a:rPr lang="en-ZA" b="1" i="1" dirty="0">
                <a:solidFill>
                  <a:schemeClr val="bg1"/>
                </a:solidFill>
              </a:rPr>
              <a:t>‘BANKSTATEMENT’ TABLE OVERVIEW</a:t>
            </a:r>
            <a:endParaRPr lang="en-US" b="1" i="1" dirty="0">
              <a:solidFill>
                <a:schemeClr val="bg1"/>
              </a:solidFill>
            </a:endParaRPr>
          </a:p>
        </p:txBody>
      </p:sp>
    </p:spTree>
    <p:extLst>
      <p:ext uri="{BB962C8B-B14F-4D97-AF65-F5344CB8AC3E}">
        <p14:creationId xmlns:p14="http://schemas.microsoft.com/office/powerpoint/2010/main" val="2719365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235EE089-3053-0831-F30E-18B590CF75E8}"/>
              </a:ext>
            </a:extLst>
          </p:cNvPr>
          <p:cNvPicPr>
            <a:picLocks noChangeAspect="1"/>
          </p:cNvPicPr>
          <p:nvPr/>
        </p:nvPicPr>
        <p:blipFill>
          <a:blip r:embed="rId2"/>
          <a:stretch>
            <a:fillRect/>
          </a:stretch>
        </p:blipFill>
        <p:spPr>
          <a:xfrm>
            <a:off x="1234825" y="1545057"/>
            <a:ext cx="9722350" cy="5150115"/>
          </a:xfrm>
          <a:prstGeom prst="rect">
            <a:avLst/>
          </a:prstGeom>
        </p:spPr>
      </p:pic>
      <p:sp>
        <p:nvSpPr>
          <p:cNvPr id="10" name="Rectangle 9">
            <a:extLst>
              <a:ext uri="{FF2B5EF4-FFF2-40B4-BE49-F238E27FC236}">
                <a16:creationId xmlns:a16="http://schemas.microsoft.com/office/drawing/2014/main" id="{44C72E3C-D0F2-1620-4FC8-CA87DA9CF6FE}"/>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3. DATA EXPLORATION – EXPENSE AND INCOME TRACKING </a:t>
            </a:r>
            <a:endParaRPr lang="en-US" sz="2400" b="1" dirty="0">
              <a:solidFill>
                <a:schemeClr val="tx1"/>
              </a:solidFill>
            </a:endParaRPr>
          </a:p>
        </p:txBody>
      </p:sp>
      <p:sp>
        <p:nvSpPr>
          <p:cNvPr id="11" name="TextBox 10">
            <a:extLst>
              <a:ext uri="{FF2B5EF4-FFF2-40B4-BE49-F238E27FC236}">
                <a16:creationId xmlns:a16="http://schemas.microsoft.com/office/drawing/2014/main" id="{ECFA2AD9-0232-407B-D03C-5FA923270A59}"/>
              </a:ext>
            </a:extLst>
          </p:cNvPr>
          <p:cNvSpPr txBox="1"/>
          <p:nvPr/>
        </p:nvSpPr>
        <p:spPr>
          <a:xfrm>
            <a:off x="2259496" y="992054"/>
            <a:ext cx="7673009" cy="369332"/>
          </a:xfrm>
          <a:prstGeom prst="rect">
            <a:avLst/>
          </a:prstGeom>
          <a:noFill/>
        </p:spPr>
        <p:txBody>
          <a:bodyPr wrap="square" rtlCol="0">
            <a:spAutoFit/>
          </a:bodyPr>
          <a:lstStyle/>
          <a:p>
            <a:r>
              <a:rPr lang="en-ZA" dirty="0"/>
              <a:t>  </a:t>
            </a:r>
            <a:r>
              <a:rPr lang="en-ZA" b="1" i="1" dirty="0">
                <a:solidFill>
                  <a:schemeClr val="bg1"/>
                </a:solidFill>
              </a:rPr>
              <a:t>CONTRIBUTION PERCENTAGE PER CATEGORY FOR DEBIT TRANSACTIONS</a:t>
            </a:r>
            <a:endParaRPr lang="en-US" b="1" i="1" dirty="0">
              <a:solidFill>
                <a:schemeClr val="bg1"/>
              </a:solidFill>
            </a:endParaRPr>
          </a:p>
        </p:txBody>
      </p:sp>
    </p:spTree>
    <p:extLst>
      <p:ext uri="{BB962C8B-B14F-4D97-AF65-F5344CB8AC3E}">
        <p14:creationId xmlns:p14="http://schemas.microsoft.com/office/powerpoint/2010/main" val="250480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8620CB14-8595-B849-C527-D8776B70AD2D}"/>
              </a:ext>
            </a:extLst>
          </p:cNvPr>
          <p:cNvPicPr>
            <a:picLocks noChangeAspect="1"/>
          </p:cNvPicPr>
          <p:nvPr/>
        </p:nvPicPr>
        <p:blipFill>
          <a:blip r:embed="rId2"/>
          <a:stretch>
            <a:fillRect/>
          </a:stretch>
        </p:blipFill>
        <p:spPr>
          <a:xfrm>
            <a:off x="1437833" y="1545057"/>
            <a:ext cx="9722350" cy="5092962"/>
          </a:xfrm>
          <a:prstGeom prst="rect">
            <a:avLst/>
          </a:prstGeom>
        </p:spPr>
      </p:pic>
      <p:sp>
        <p:nvSpPr>
          <p:cNvPr id="3" name="Rectangle 2">
            <a:extLst>
              <a:ext uri="{FF2B5EF4-FFF2-40B4-BE49-F238E27FC236}">
                <a16:creationId xmlns:a16="http://schemas.microsoft.com/office/drawing/2014/main" id="{9AAF749C-9DFE-29F2-817D-4243E627DA6A}"/>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EXPLORATION – EXPENSE AND INCOME TRACKING </a:t>
            </a:r>
            <a:endParaRPr lang="en-US" sz="2400" b="1" dirty="0">
              <a:solidFill>
                <a:schemeClr val="tx1"/>
              </a:solidFill>
            </a:endParaRPr>
          </a:p>
        </p:txBody>
      </p:sp>
      <p:sp>
        <p:nvSpPr>
          <p:cNvPr id="4" name="TextBox 3">
            <a:extLst>
              <a:ext uri="{FF2B5EF4-FFF2-40B4-BE49-F238E27FC236}">
                <a16:creationId xmlns:a16="http://schemas.microsoft.com/office/drawing/2014/main" id="{3B5F39BD-B38B-698C-B40A-C286C1968362}"/>
              </a:ext>
            </a:extLst>
          </p:cNvPr>
          <p:cNvSpPr txBox="1"/>
          <p:nvPr/>
        </p:nvSpPr>
        <p:spPr>
          <a:xfrm>
            <a:off x="2259496" y="992054"/>
            <a:ext cx="7673009" cy="369332"/>
          </a:xfrm>
          <a:prstGeom prst="rect">
            <a:avLst/>
          </a:prstGeom>
          <a:noFill/>
        </p:spPr>
        <p:txBody>
          <a:bodyPr wrap="square" rtlCol="0">
            <a:spAutoFit/>
          </a:bodyPr>
          <a:lstStyle/>
          <a:p>
            <a:r>
              <a:rPr lang="en-ZA" dirty="0"/>
              <a:t>  </a:t>
            </a:r>
            <a:r>
              <a:rPr lang="en-ZA" b="1" i="1" dirty="0">
                <a:solidFill>
                  <a:schemeClr val="bg1"/>
                </a:solidFill>
              </a:rPr>
              <a:t>CONTRIBUTION PERCENTAGE PER CATEGORY FOR CREDIT TRANSACTIONS</a:t>
            </a:r>
            <a:endParaRPr lang="en-US" b="1" i="1" dirty="0">
              <a:solidFill>
                <a:schemeClr val="bg1"/>
              </a:solidFill>
            </a:endParaRPr>
          </a:p>
        </p:txBody>
      </p:sp>
    </p:spTree>
    <p:extLst>
      <p:ext uri="{BB962C8B-B14F-4D97-AF65-F5344CB8AC3E}">
        <p14:creationId xmlns:p14="http://schemas.microsoft.com/office/powerpoint/2010/main" val="53375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7A680FBC-3AB7-0B86-83A7-A46A13870C44}"/>
              </a:ext>
            </a:extLst>
          </p:cNvPr>
          <p:cNvPicPr>
            <a:picLocks noChangeAspect="1"/>
          </p:cNvPicPr>
          <p:nvPr/>
        </p:nvPicPr>
        <p:blipFill>
          <a:blip r:embed="rId2"/>
          <a:stretch>
            <a:fillRect/>
          </a:stretch>
        </p:blipFill>
        <p:spPr>
          <a:xfrm>
            <a:off x="1342944" y="1508024"/>
            <a:ext cx="9735050" cy="4357922"/>
          </a:xfrm>
          <a:prstGeom prst="rect">
            <a:avLst/>
          </a:prstGeom>
        </p:spPr>
      </p:pic>
      <p:sp>
        <p:nvSpPr>
          <p:cNvPr id="4" name="Rectangle 3">
            <a:extLst>
              <a:ext uri="{FF2B5EF4-FFF2-40B4-BE49-F238E27FC236}">
                <a16:creationId xmlns:a16="http://schemas.microsoft.com/office/drawing/2014/main" id="{E7E2D973-7D1B-FDE7-8136-56A2CB6D9173}"/>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EXPLORATION – EXPENSE AND INCOME TRACKING </a:t>
            </a:r>
            <a:endParaRPr lang="en-US" sz="2400" b="1" dirty="0">
              <a:solidFill>
                <a:schemeClr val="tx1"/>
              </a:solidFill>
            </a:endParaRPr>
          </a:p>
        </p:txBody>
      </p:sp>
      <p:sp>
        <p:nvSpPr>
          <p:cNvPr id="6" name="TextBox 5">
            <a:extLst>
              <a:ext uri="{FF2B5EF4-FFF2-40B4-BE49-F238E27FC236}">
                <a16:creationId xmlns:a16="http://schemas.microsoft.com/office/drawing/2014/main" id="{8168DC5A-1A96-02F7-E5C8-03201C89AD04}"/>
              </a:ext>
            </a:extLst>
          </p:cNvPr>
          <p:cNvSpPr txBox="1"/>
          <p:nvPr/>
        </p:nvSpPr>
        <p:spPr>
          <a:xfrm>
            <a:off x="2259496" y="992054"/>
            <a:ext cx="7673009" cy="369332"/>
          </a:xfrm>
          <a:prstGeom prst="rect">
            <a:avLst/>
          </a:prstGeom>
          <a:noFill/>
        </p:spPr>
        <p:txBody>
          <a:bodyPr wrap="square" rtlCol="0">
            <a:spAutoFit/>
          </a:bodyPr>
          <a:lstStyle/>
          <a:p>
            <a:r>
              <a:rPr lang="en-ZA" dirty="0"/>
              <a:t>  </a:t>
            </a:r>
            <a:r>
              <a:rPr lang="en-ZA" b="1" i="1" dirty="0">
                <a:solidFill>
                  <a:schemeClr val="bg1"/>
                </a:solidFill>
              </a:rPr>
              <a:t>CONTRIBUTION PERCENTAGE PER ‘PURCHASES &amp; PAYMENTS’ SUBCATEGORIES</a:t>
            </a:r>
            <a:endParaRPr lang="en-US" b="1" i="1" dirty="0">
              <a:solidFill>
                <a:schemeClr val="bg1"/>
              </a:solidFill>
            </a:endParaRPr>
          </a:p>
        </p:txBody>
      </p:sp>
      <p:sp>
        <p:nvSpPr>
          <p:cNvPr id="7" name="TextBox 6">
            <a:extLst>
              <a:ext uri="{FF2B5EF4-FFF2-40B4-BE49-F238E27FC236}">
                <a16:creationId xmlns:a16="http://schemas.microsoft.com/office/drawing/2014/main" id="{9C613292-3D45-7950-1443-0C3B06D967B0}"/>
              </a:ext>
            </a:extLst>
          </p:cNvPr>
          <p:cNvSpPr txBox="1"/>
          <p:nvPr/>
        </p:nvSpPr>
        <p:spPr>
          <a:xfrm>
            <a:off x="450574" y="6012584"/>
            <a:ext cx="11290853" cy="646331"/>
          </a:xfrm>
          <a:prstGeom prst="rect">
            <a:avLst/>
          </a:prstGeom>
          <a:noFill/>
        </p:spPr>
        <p:txBody>
          <a:bodyPr wrap="square" rtlCol="0">
            <a:spAutoFit/>
          </a:bodyPr>
          <a:lstStyle/>
          <a:p>
            <a:pPr algn="ctr"/>
            <a:r>
              <a:rPr lang="en-ZA" dirty="0"/>
              <a:t>NOTE : CLICK ON THE FOLLOWING LINK TO SEE ALL THE QUERIES</a:t>
            </a:r>
          </a:p>
          <a:p>
            <a:pPr algn="ctr"/>
            <a:r>
              <a:rPr lang="en-ZA" dirty="0"/>
              <a:t> </a:t>
            </a:r>
            <a:r>
              <a:rPr lang="en-ZA" dirty="0">
                <a:solidFill>
                  <a:schemeClr val="accent2">
                    <a:lumMod val="60000"/>
                    <a:lumOff val="40000"/>
                  </a:schemeClr>
                </a:solidFill>
                <a:hlinkClick r:id="rId3">
                  <a:extLst>
                    <a:ext uri="{A12FA001-AC4F-418D-AE19-62706E023703}">
                      <ahyp:hlinkClr xmlns:ahyp="http://schemas.microsoft.com/office/drawing/2018/hyperlinkcolor" val="tx"/>
                    </a:ext>
                  </a:extLst>
                </a:hlinkClick>
              </a:rPr>
              <a:t>https://github.com/PacificNt/Financial-Insights-from-Bank-Statement/blob/main/README.md</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61354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title="This slide contains the following visuals: Total Credit Amount vs Total Debit Amount per month ,Total Credit/Debit Amount per month ,slicer ,Total Amount by Category ,card ,card ,card ,textbox ,Total Amount by SubCategory ,card. Please refer to the notes on this slide for details">
            <a:hlinkClick r:id="rId2"/>
          </p:cNvPr>
          <p:cNvPicPr>
            <a:picLocks noChangeAspect="1"/>
          </p:cNvPicPr>
          <p:nvPr/>
        </p:nvPicPr>
        <p:blipFill rotWithShape="1">
          <a:blip r:embed="rId3"/>
          <a:srcRect t="1334"/>
          <a:stretch/>
        </p:blipFill>
        <p:spPr>
          <a:xfrm>
            <a:off x="20" y="1282"/>
            <a:ext cx="12191980" cy="6856718"/>
          </a:xfrm>
          <a:prstGeom prst="rect">
            <a:avLst/>
          </a:prstGeom>
          <a:noFill/>
        </p:spPr>
      </p:pic>
    </p:spTree>
    <p:extLst>
      <p:ext uri="{BB962C8B-B14F-4D97-AF65-F5344CB8AC3E}">
        <p14:creationId xmlns:p14="http://schemas.microsoft.com/office/powerpoint/2010/main" val="558920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886A89-C2B5-78B4-674F-C3D8BDF14131}"/>
              </a:ext>
            </a:extLst>
          </p:cNvPr>
          <p:cNvPicPr>
            <a:picLocks noChangeAspect="1"/>
          </p:cNvPicPr>
          <p:nvPr/>
        </p:nvPicPr>
        <p:blipFill>
          <a:blip r:embed="rId2"/>
          <a:stretch>
            <a:fillRect/>
          </a:stretch>
        </p:blipFill>
        <p:spPr>
          <a:xfrm>
            <a:off x="88392" y="0"/>
            <a:ext cx="12015216" cy="6858000"/>
          </a:xfrm>
          <a:prstGeom prst="rect">
            <a:avLst/>
          </a:prstGeom>
        </p:spPr>
      </p:pic>
    </p:spTree>
    <p:extLst>
      <p:ext uri="{BB962C8B-B14F-4D97-AF65-F5344CB8AC3E}">
        <p14:creationId xmlns:p14="http://schemas.microsoft.com/office/powerpoint/2010/main" val="334733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5771A6C7-402A-6013-2E3D-C5033B85A6AC}"/>
              </a:ext>
            </a:extLst>
          </p:cNvPr>
          <p:cNvGraphicFramePr/>
          <p:nvPr>
            <p:extLst>
              <p:ext uri="{D42A27DB-BD31-4B8C-83A1-F6EECF244321}">
                <p14:modId xmlns:p14="http://schemas.microsoft.com/office/powerpoint/2010/main" val="1780604870"/>
              </p:ext>
            </p:extLst>
          </p:nvPr>
        </p:nvGraphicFramePr>
        <p:xfrm>
          <a:off x="838200" y="1253330"/>
          <a:ext cx="10515600" cy="4961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8DFEA8F4-0CD3-121F-0347-2CE3EC812BF8}"/>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1. PROJECT OVERVIEW</a:t>
            </a:r>
            <a:endParaRPr lang="en-US" sz="2400" b="1" dirty="0">
              <a:solidFill>
                <a:schemeClr val="tx1"/>
              </a:solidFill>
            </a:endParaRPr>
          </a:p>
        </p:txBody>
      </p:sp>
    </p:spTree>
    <p:extLst>
      <p:ext uri="{BB962C8B-B14F-4D97-AF65-F5344CB8AC3E}">
        <p14:creationId xmlns:p14="http://schemas.microsoft.com/office/powerpoint/2010/main" val="428021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FDD34032-54CF-E1C5-9059-2B5B611A9169}"/>
                  </a:ext>
                </a:extLst>
              </p:cNvPr>
              <p:cNvGraphicFramePr>
                <a:graphicFrameLocks noGrp="1"/>
              </p:cNvGraphicFramePr>
              <p:nvPr>
                <p:extLst>
                  <p:ext uri="{D42A27DB-BD31-4B8C-83A1-F6EECF244321}">
                    <p14:modId xmlns:p14="http://schemas.microsoft.com/office/powerpoint/2010/main" val="2017557323"/>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a:extLst>
                  <a:ext uri="{FF2B5EF4-FFF2-40B4-BE49-F238E27FC236}">
                    <a16:creationId xmlns:a16="http://schemas.microsoft.com/office/drawing/2014/main" id="{FDD34032-54CF-E1C5-9059-2B5B611A9169}"/>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1942316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60AF22-589E-DA43-F8E6-AFEABAF218E4}"/>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INSIGHTS SUMMARY </a:t>
            </a:r>
            <a:endParaRPr lang="en-US" sz="2400" b="1" dirty="0">
              <a:solidFill>
                <a:schemeClr val="tx1"/>
              </a:solidFill>
            </a:endParaRPr>
          </a:p>
        </p:txBody>
      </p:sp>
      <p:sp>
        <p:nvSpPr>
          <p:cNvPr id="3" name="TextBox 2">
            <a:extLst>
              <a:ext uri="{FF2B5EF4-FFF2-40B4-BE49-F238E27FC236}">
                <a16:creationId xmlns:a16="http://schemas.microsoft.com/office/drawing/2014/main" id="{479B2D9C-CF0F-DC36-BE37-169B0F233857}"/>
              </a:ext>
            </a:extLst>
          </p:cNvPr>
          <p:cNvSpPr txBox="1"/>
          <p:nvPr/>
        </p:nvSpPr>
        <p:spPr>
          <a:xfrm>
            <a:off x="109330" y="1189382"/>
            <a:ext cx="11973339" cy="5524589"/>
          </a:xfrm>
          <a:prstGeom prst="rect">
            <a:avLst/>
          </a:prstGeom>
          <a:solidFill>
            <a:schemeClr val="bg1"/>
          </a:solidFill>
        </p:spPr>
        <p:txBody>
          <a:bodyPr wrap="square" rtlCol="0">
            <a:spAutoFit/>
          </a:bodyPr>
          <a:lstStyle/>
          <a:p>
            <a:r>
              <a:rPr lang="en-US" sz="2100" b="1" i="0" dirty="0">
                <a:solidFill>
                  <a:srgbClr val="1F2328"/>
                </a:solidFill>
                <a:effectLst/>
                <a:latin typeface="-apple-system"/>
              </a:rPr>
              <a:t>CREDIT</a:t>
            </a:r>
          </a:p>
          <a:p>
            <a:pPr marL="285750" indent="-285750">
              <a:buFont typeface="Arial" panose="020B0604020202020204" pitchFamily="34" charset="0"/>
              <a:buChar char="•"/>
            </a:pPr>
            <a:r>
              <a:rPr lang="en-US" sz="2100" b="0" i="0" dirty="0">
                <a:solidFill>
                  <a:srgbClr val="1F2328"/>
                </a:solidFill>
                <a:effectLst/>
                <a:latin typeface="-apple-system"/>
              </a:rPr>
              <a:t>+/- 83%(or R30100) of incoming money in the account from June 2023(the 15th) to January 2024(the 15th) came from ATM Cash Deposit, while only 5%(R1884) came from the savings account. The remaining contribution(~11% or R4148.44) is classified as other. But since it represent a good 11% of the total contribution, it is also important to have a closer look at it and find out, what it represents.</a:t>
            </a:r>
          </a:p>
          <a:p>
            <a:pPr marL="285750" indent="-285750" algn="l">
              <a:buFont typeface="Arial" panose="020B0604020202020204" pitchFamily="34" charset="0"/>
              <a:buChar char="•"/>
            </a:pPr>
            <a:r>
              <a:rPr lang="en-US" sz="2100" b="0" i="0" dirty="0">
                <a:solidFill>
                  <a:srgbClr val="1F2328"/>
                </a:solidFill>
                <a:effectLst/>
                <a:latin typeface="-apple-system"/>
              </a:rPr>
              <a:t>The result shows that the highest Cash deposited on the account is R7100 and it was deposited on the 20th of November 2023 and as per the description it is referred to as 'Laptop Money’. </a:t>
            </a:r>
          </a:p>
          <a:p>
            <a:pPr marL="285750" indent="-285750" algn="l">
              <a:buFont typeface="Arial" panose="020B0604020202020204" pitchFamily="34" charset="0"/>
              <a:buChar char="•"/>
            </a:pPr>
            <a:endParaRPr lang="en-US" sz="2000" b="0" i="0" dirty="0">
              <a:solidFill>
                <a:srgbClr val="1F2328"/>
              </a:solidFill>
              <a:effectLst/>
              <a:latin typeface="-apple-system"/>
            </a:endParaRPr>
          </a:p>
          <a:p>
            <a:pPr algn="l"/>
            <a:r>
              <a:rPr lang="en-US" sz="2100" b="1" dirty="0">
                <a:solidFill>
                  <a:srgbClr val="1F2328"/>
                </a:solidFill>
                <a:latin typeface="-apple-system"/>
              </a:rPr>
              <a:t>DEBIT</a:t>
            </a:r>
            <a:endParaRPr lang="en-US" sz="2100" b="1" i="0" dirty="0">
              <a:solidFill>
                <a:srgbClr val="1F2328"/>
              </a:solidFill>
              <a:effectLst/>
              <a:latin typeface="-apple-system"/>
            </a:endParaRPr>
          </a:p>
          <a:p>
            <a:pPr marL="285750" indent="-285750">
              <a:buFont typeface="Arial" panose="020B0604020202020204" pitchFamily="34" charset="0"/>
              <a:buChar char="•"/>
            </a:pPr>
            <a:r>
              <a:rPr lang="en-US" sz="2100" dirty="0">
                <a:solidFill>
                  <a:srgbClr val="1F2328"/>
                </a:solidFill>
                <a:latin typeface="-apple-system"/>
              </a:rPr>
              <a:t>A</a:t>
            </a:r>
            <a:r>
              <a:rPr lang="en-US" sz="2100" b="0" i="0" dirty="0">
                <a:solidFill>
                  <a:srgbClr val="1F2328"/>
                </a:solidFill>
                <a:effectLst/>
                <a:latin typeface="-apple-system"/>
              </a:rPr>
              <a:t>round 81%(or R28294.16) of the money that went out of the account in the period covered in this table(15 June 2023 to 15 January 2024) went to 'Purchases &amp; Payments', 7%(or R2530.83) went into savings, around 6%(or R1940.00) went to E-Wallets, around 3%(or R1250.00) went to ATM Withdrawals and around 2%(R828.00) went to Banking fees. The remaining contribution(0.2%0=) is classified as 'Other’.</a:t>
            </a:r>
          </a:p>
          <a:p>
            <a:pPr marL="342900" indent="-342900">
              <a:buFont typeface="Arial" panose="020B0604020202020204" pitchFamily="34" charset="0"/>
              <a:buChar char="•"/>
            </a:pPr>
            <a:r>
              <a:rPr lang="en-US" sz="2100" dirty="0">
                <a:solidFill>
                  <a:srgbClr val="1F2328"/>
                </a:solidFill>
                <a:latin typeface="-apple-system"/>
              </a:rPr>
              <a:t>T</a:t>
            </a:r>
            <a:r>
              <a:rPr lang="en-US" sz="2100" b="0" i="0" dirty="0">
                <a:solidFill>
                  <a:srgbClr val="1F2328"/>
                </a:solidFill>
                <a:effectLst/>
                <a:latin typeface="-apple-system"/>
              </a:rPr>
              <a:t>he month of October was the month with the highest spending on 'Purchases &amp; Payments' with R1276.3.</a:t>
            </a:r>
            <a:r>
              <a:rPr lang="en-US" sz="2100" dirty="0">
                <a:solidFill>
                  <a:srgbClr val="1F2328"/>
                </a:solidFill>
                <a:latin typeface="-apple-system"/>
              </a:rPr>
              <a:t> </a:t>
            </a:r>
          </a:p>
          <a:p>
            <a:pPr marL="342900" indent="-342900">
              <a:buFont typeface="Arial" panose="020B0604020202020204" pitchFamily="34" charset="0"/>
              <a:buChar char="•"/>
            </a:pPr>
            <a:r>
              <a:rPr lang="en-US" sz="2100" dirty="0">
                <a:solidFill>
                  <a:srgbClr val="1F2328"/>
                </a:solidFill>
                <a:latin typeface="-apple-system"/>
              </a:rPr>
              <a:t>The </a:t>
            </a:r>
            <a:r>
              <a:rPr lang="en-US" sz="2100" b="0" i="0" dirty="0">
                <a:solidFill>
                  <a:srgbClr val="1F2328"/>
                </a:solidFill>
                <a:effectLst/>
                <a:latin typeface="-apple-system"/>
              </a:rPr>
              <a:t>month of September was the month with the highest spending on 'Groceries &amp; Toiletries' with R728.45 while the month of July had the lowest amount spent on 'Groceries &amp; Toiletries' with just R95.06</a:t>
            </a:r>
          </a:p>
        </p:txBody>
      </p:sp>
    </p:spTree>
    <p:extLst>
      <p:ext uri="{BB962C8B-B14F-4D97-AF65-F5344CB8AC3E}">
        <p14:creationId xmlns:p14="http://schemas.microsoft.com/office/powerpoint/2010/main" val="3398681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E7096-62CE-3F18-D383-158A703C0177}"/>
              </a:ext>
            </a:extLst>
          </p:cNvPr>
          <p:cNvSpPr txBox="1"/>
          <p:nvPr/>
        </p:nvSpPr>
        <p:spPr>
          <a:xfrm>
            <a:off x="119743" y="1247599"/>
            <a:ext cx="11930743" cy="4570482"/>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2100" dirty="0">
                <a:solidFill>
                  <a:srgbClr val="1F2328"/>
                </a:solidFill>
                <a:latin typeface="-apple-system"/>
              </a:rPr>
              <a:t>T</a:t>
            </a:r>
            <a:r>
              <a:rPr lang="en-US" sz="2100" b="0" i="0" dirty="0">
                <a:solidFill>
                  <a:srgbClr val="1F2328"/>
                </a:solidFill>
                <a:effectLst/>
                <a:latin typeface="-apple-system"/>
              </a:rPr>
              <a:t>he biggest contribution(around 32% of total) in the ‘Purchases &amp; Payments’ category is classified as 'Other'(We will have a closer look at it after). The second biggest contribution is 'Tuition Fees' which accounts around 31% of total contribution or R8860. The result shows that around R2062(or around 7%) was spent on 'Airtime' which is quite close to the amount spent on 'Groceries &amp; Toiletries'(R2384.92 or around 8%). We can also highlight 'Ride Services' which accounts around 1% of total 'Purchase &amp; Payments'. It is important to note here the amount on 'Ride Services' does not really reflect the reality as this reflects only rides that we paid with the Bank card; the rides paid in cash are not reflected here.</a:t>
            </a:r>
          </a:p>
          <a:p>
            <a:pPr marL="285750" indent="-285750">
              <a:buFont typeface="Arial" panose="020B0604020202020204" pitchFamily="34" charset="0"/>
              <a:buChar char="•"/>
            </a:pPr>
            <a:endParaRPr lang="en-US" sz="2100" b="0" i="0" dirty="0">
              <a:solidFill>
                <a:srgbClr val="1F2328"/>
              </a:solidFill>
              <a:effectLst/>
              <a:latin typeface="-apple-system"/>
            </a:endParaRPr>
          </a:p>
          <a:p>
            <a:r>
              <a:rPr lang="en-US" sz="2100" b="1" dirty="0">
                <a:solidFill>
                  <a:srgbClr val="1F2328"/>
                </a:solidFill>
                <a:latin typeface="-apple-system"/>
              </a:rPr>
              <a:t>BALANCE</a:t>
            </a:r>
          </a:p>
          <a:p>
            <a:pPr marL="342900" indent="-342900">
              <a:buFont typeface="Arial" panose="020B0604020202020204" pitchFamily="34" charset="0"/>
              <a:buChar char="•"/>
            </a:pPr>
            <a:r>
              <a:rPr lang="en-US" sz="2100" b="0" i="0" dirty="0">
                <a:solidFill>
                  <a:srgbClr val="1F2328"/>
                </a:solidFill>
                <a:effectLst/>
                <a:latin typeface="-apple-system"/>
              </a:rPr>
              <a:t>The average balance throughout the period covered in this project is R2730.</a:t>
            </a:r>
          </a:p>
          <a:p>
            <a:pPr marL="285750" indent="-285750" algn="l">
              <a:buFont typeface="Arial" panose="020B0604020202020204" pitchFamily="34" charset="0"/>
              <a:buChar char="•"/>
            </a:pPr>
            <a:r>
              <a:rPr lang="en-US" sz="2100" b="0" i="0" dirty="0">
                <a:solidFill>
                  <a:srgbClr val="1F2328"/>
                </a:solidFill>
                <a:effectLst/>
                <a:latin typeface="-apple-system"/>
              </a:rPr>
              <a:t>The highest 'Balance' registered in the account is R14226.44 and it was was registered on the 12th of December 2023.</a:t>
            </a:r>
          </a:p>
          <a:p>
            <a:pPr marL="285750" indent="-285750" algn="l">
              <a:buFont typeface="Arial" panose="020B0604020202020204" pitchFamily="34" charset="0"/>
              <a:buChar char="•"/>
            </a:pPr>
            <a:r>
              <a:rPr lang="en-US" sz="2100" b="0" i="0" dirty="0">
                <a:solidFill>
                  <a:srgbClr val="1F2328"/>
                </a:solidFill>
                <a:effectLst/>
                <a:latin typeface="-apple-system"/>
              </a:rPr>
              <a:t>The lowest 'Balance' was R0.45 and it was registered on the 27th of December 2023.</a:t>
            </a:r>
          </a:p>
          <a:p>
            <a:endParaRPr lang="en-US" dirty="0"/>
          </a:p>
        </p:txBody>
      </p:sp>
      <p:sp>
        <p:nvSpPr>
          <p:cNvPr id="3" name="Rectangle 2">
            <a:extLst>
              <a:ext uri="{FF2B5EF4-FFF2-40B4-BE49-F238E27FC236}">
                <a16:creationId xmlns:a16="http://schemas.microsoft.com/office/drawing/2014/main" id="{E48428B8-120B-0C2D-3174-EE1F78F2C739}"/>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INSIGHTS SUMMARY </a:t>
            </a:r>
            <a:endParaRPr lang="en-US" sz="2400" b="1" dirty="0">
              <a:solidFill>
                <a:schemeClr val="tx1"/>
              </a:solidFill>
            </a:endParaRPr>
          </a:p>
        </p:txBody>
      </p:sp>
    </p:spTree>
    <p:extLst>
      <p:ext uri="{BB962C8B-B14F-4D97-AF65-F5344CB8AC3E}">
        <p14:creationId xmlns:p14="http://schemas.microsoft.com/office/powerpoint/2010/main" val="865428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B735D1-1010-C755-9792-F17106AB0AED}"/>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ACTIONS TO TAKE</a:t>
            </a:r>
            <a:endParaRPr lang="en-US" sz="2400" b="1" dirty="0">
              <a:solidFill>
                <a:schemeClr val="tx1"/>
              </a:solidFill>
            </a:endParaRPr>
          </a:p>
        </p:txBody>
      </p:sp>
      <p:sp>
        <p:nvSpPr>
          <p:cNvPr id="3" name="TextBox 2">
            <a:extLst>
              <a:ext uri="{FF2B5EF4-FFF2-40B4-BE49-F238E27FC236}">
                <a16:creationId xmlns:a16="http://schemas.microsoft.com/office/drawing/2014/main" id="{2E1F2CA8-55C9-2544-577A-61B2751F4641}"/>
              </a:ext>
            </a:extLst>
          </p:cNvPr>
          <p:cNvSpPr txBox="1"/>
          <p:nvPr/>
        </p:nvSpPr>
        <p:spPr>
          <a:xfrm>
            <a:off x="92764" y="1063216"/>
            <a:ext cx="11993219" cy="5586145"/>
          </a:xfrm>
          <a:prstGeom prst="rect">
            <a:avLst/>
          </a:prstGeom>
          <a:solidFill>
            <a:schemeClr val="bg1"/>
          </a:solidFill>
        </p:spPr>
        <p:txBody>
          <a:bodyPr wrap="square" rtlCol="0">
            <a:spAutoFit/>
          </a:bodyPr>
          <a:lstStyle/>
          <a:p>
            <a:r>
              <a:rPr lang="en-US" sz="2100" b="1" dirty="0">
                <a:latin typeface="-apple-system"/>
              </a:rPr>
              <a:t>1. MULTIPLY OR DIVERSIFY SOURCES OF INCOME</a:t>
            </a:r>
            <a:r>
              <a:rPr lang="en-US" sz="2100" dirty="0">
                <a:latin typeface="-apple-system"/>
              </a:rPr>
              <a:t>.</a:t>
            </a:r>
          </a:p>
          <a:p>
            <a:r>
              <a:rPr lang="en-US" sz="2100" dirty="0">
                <a:latin typeface="-apple-system"/>
              </a:rPr>
              <a:t>As seen during the analysis, the account holder relies heavily on 'ATM Cash Deposit' (accounting for around 83% of income). Finding another source of income will help the account holder reduce dependence on 'ATM Cash Deposit' and lower associated banking fees.</a:t>
            </a:r>
          </a:p>
          <a:p>
            <a:r>
              <a:rPr lang="en-US" sz="2100" b="1" dirty="0">
                <a:latin typeface="-apple-system"/>
              </a:rPr>
              <a:t>2. BUDGET.</a:t>
            </a:r>
          </a:p>
          <a:p>
            <a:r>
              <a:rPr lang="en-US" sz="2100" b="1" i="1" dirty="0">
                <a:latin typeface="-apple-system"/>
              </a:rPr>
              <a:t>Budget Expenses</a:t>
            </a:r>
          </a:p>
          <a:p>
            <a:r>
              <a:rPr lang="en-US" sz="2100" dirty="0">
                <a:latin typeface="-apple-system"/>
              </a:rPr>
              <a:t>Many economists suggest a 50/30/20 or 50/40/10 budget plan, allocating 50% to savings, 30 to 40% to needs, and 10 to 20% wants. The account holder is spending around 81% on 'Purchases and Payments' which are not even all needs. He should review his spendings and allocate specific budgets to his needs and wants to fit the 30 to 40 and 10 to 20 model mentioned above, leaving the 50% remaining to savings.</a:t>
            </a:r>
          </a:p>
          <a:p>
            <a:r>
              <a:rPr lang="en-US" sz="2100" dirty="0">
                <a:latin typeface="-apple-system"/>
              </a:rPr>
              <a:t>The expense budget should also go down as far as to subcategories. A fixed amount should be allocated to all subcategories. Spending on 'Airtime' and 'Groceries &amp; Toiletries' for example, are too close whereas one is a 'need' and the other is a 'want'. The spending on 'Airtime' should be reduced and such adjustment should be made on all subcategories by budgeting and reducing unnecessary spending.</a:t>
            </a:r>
          </a:p>
          <a:p>
            <a:r>
              <a:rPr lang="en-US" sz="2100" b="1" i="1" dirty="0">
                <a:latin typeface="-apple-system"/>
              </a:rPr>
              <a:t>Budget Savings</a:t>
            </a:r>
          </a:p>
          <a:p>
            <a:r>
              <a:rPr lang="en-US" sz="2100" dirty="0">
                <a:latin typeface="-apple-system"/>
              </a:rPr>
              <a:t>The account holder should review spendings and aim to allocate 50% of income to savings, which is currently at 7%. He should also adjust spending habits to achieve a more balanced budget.</a:t>
            </a:r>
          </a:p>
        </p:txBody>
      </p:sp>
    </p:spTree>
    <p:extLst>
      <p:ext uri="{BB962C8B-B14F-4D97-AF65-F5344CB8AC3E}">
        <p14:creationId xmlns:p14="http://schemas.microsoft.com/office/powerpoint/2010/main" val="251763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BB5D5D-55BC-A871-04C8-08AC4404EC08}"/>
              </a:ext>
            </a:extLst>
          </p:cNvPr>
          <p:cNvSpPr txBox="1"/>
          <p:nvPr/>
        </p:nvSpPr>
        <p:spPr>
          <a:xfrm>
            <a:off x="99391" y="1004646"/>
            <a:ext cx="11993218" cy="923330"/>
          </a:xfrm>
          <a:prstGeom prst="rect">
            <a:avLst/>
          </a:prstGeom>
          <a:solidFill>
            <a:schemeClr val="bg1"/>
          </a:solidFill>
        </p:spPr>
        <p:txBody>
          <a:bodyPr wrap="square">
            <a:spAutoFit/>
          </a:bodyPr>
          <a:lstStyle/>
          <a:p>
            <a:r>
              <a:rPr lang="en-US" sz="1800" dirty="0">
                <a:latin typeface="-apple-system"/>
              </a:rPr>
              <a:t>3. Manage Balance Fluctuations.</a:t>
            </a:r>
          </a:p>
          <a:p>
            <a:r>
              <a:rPr lang="en-US" sz="1800" dirty="0">
                <a:latin typeface="-apple-system"/>
              </a:rPr>
              <a:t>There is a significant difference between the highest and lowest balance. This inconsistency in balance is </a:t>
            </a:r>
            <a:r>
              <a:rPr lang="en-US" sz="1800" dirty="0" err="1">
                <a:latin typeface="-apple-system"/>
              </a:rPr>
              <a:t>noticable</a:t>
            </a:r>
            <a:r>
              <a:rPr lang="en-US" sz="1800" dirty="0">
                <a:latin typeface="-apple-system"/>
              </a:rPr>
              <a:t> throughout the whole period. The account holder can address this by applying above measures and maintaining financial discipline.</a:t>
            </a:r>
          </a:p>
        </p:txBody>
      </p:sp>
      <p:sp>
        <p:nvSpPr>
          <p:cNvPr id="4" name="Rectangle 3">
            <a:extLst>
              <a:ext uri="{FF2B5EF4-FFF2-40B4-BE49-F238E27FC236}">
                <a16:creationId xmlns:a16="http://schemas.microsoft.com/office/drawing/2014/main" id="{F47A86C8-6ADA-61AB-5960-D1CBD28BFB2B}"/>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ACTIONS TO TAKE</a:t>
            </a:r>
            <a:endParaRPr lang="en-US" sz="2400" b="1" dirty="0">
              <a:solidFill>
                <a:schemeClr val="tx1"/>
              </a:solidFill>
            </a:endParaRPr>
          </a:p>
        </p:txBody>
      </p:sp>
    </p:spTree>
    <p:extLst>
      <p:ext uri="{BB962C8B-B14F-4D97-AF65-F5344CB8AC3E}">
        <p14:creationId xmlns:p14="http://schemas.microsoft.com/office/powerpoint/2010/main" val="300815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A1593256-5866-BE00-627F-260088010BD5}"/>
              </a:ext>
            </a:extLst>
          </p:cNvPr>
          <p:cNvPicPr>
            <a:picLocks noChangeAspect="1"/>
          </p:cNvPicPr>
          <p:nvPr/>
        </p:nvPicPr>
        <p:blipFill>
          <a:blip r:embed="rId2"/>
          <a:stretch>
            <a:fillRect/>
          </a:stretch>
        </p:blipFill>
        <p:spPr>
          <a:xfrm>
            <a:off x="2052635" y="1524542"/>
            <a:ext cx="9715999" cy="5092962"/>
          </a:xfrm>
          <a:prstGeom prst="rect">
            <a:avLst/>
          </a:prstGeom>
        </p:spPr>
      </p:pic>
      <p:sp>
        <p:nvSpPr>
          <p:cNvPr id="7" name="TextBox 6">
            <a:extLst>
              <a:ext uri="{FF2B5EF4-FFF2-40B4-BE49-F238E27FC236}">
                <a16:creationId xmlns:a16="http://schemas.microsoft.com/office/drawing/2014/main" id="{F6656FD5-8830-7783-ED06-7CC714ADABDF}"/>
              </a:ext>
            </a:extLst>
          </p:cNvPr>
          <p:cNvSpPr txBox="1"/>
          <p:nvPr/>
        </p:nvSpPr>
        <p:spPr>
          <a:xfrm>
            <a:off x="225287" y="1576279"/>
            <a:ext cx="1696278" cy="400110"/>
          </a:xfrm>
          <a:prstGeom prst="rect">
            <a:avLst/>
          </a:prstGeom>
          <a:noFill/>
        </p:spPr>
        <p:txBody>
          <a:bodyPr wrap="square" rtlCol="0">
            <a:spAutoFit/>
          </a:bodyPr>
          <a:lstStyle/>
          <a:p>
            <a:r>
              <a:rPr lang="en-ZA" sz="2000" b="1" dirty="0">
                <a:solidFill>
                  <a:schemeClr val="bg1"/>
                </a:solidFill>
              </a:rPr>
              <a:t>1. Table check</a:t>
            </a:r>
            <a:endParaRPr lang="en-US" sz="2000" b="1" dirty="0">
              <a:solidFill>
                <a:schemeClr val="bg1"/>
              </a:solidFill>
            </a:endParaRPr>
          </a:p>
        </p:txBody>
      </p:sp>
      <p:sp>
        <p:nvSpPr>
          <p:cNvPr id="8" name="Rectangle 7">
            <a:extLst>
              <a:ext uri="{FF2B5EF4-FFF2-40B4-BE49-F238E27FC236}">
                <a16:creationId xmlns:a16="http://schemas.microsoft.com/office/drawing/2014/main" id="{122447DF-C767-AF77-0F3B-3AA07BEE0629}"/>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PREPARATION</a:t>
            </a:r>
            <a:endParaRPr lang="en-US" sz="2400" b="1" dirty="0">
              <a:solidFill>
                <a:schemeClr val="tx1"/>
              </a:solidFill>
            </a:endParaRPr>
          </a:p>
        </p:txBody>
      </p:sp>
    </p:spTree>
    <p:extLst>
      <p:ext uri="{BB962C8B-B14F-4D97-AF65-F5344CB8AC3E}">
        <p14:creationId xmlns:p14="http://schemas.microsoft.com/office/powerpoint/2010/main" val="238697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AB3AD415-F916-10B4-CAAD-6A6906552A2C}"/>
              </a:ext>
            </a:extLst>
          </p:cNvPr>
          <p:cNvPicPr>
            <a:picLocks noChangeAspect="1"/>
          </p:cNvPicPr>
          <p:nvPr/>
        </p:nvPicPr>
        <p:blipFill>
          <a:blip r:embed="rId2"/>
          <a:stretch>
            <a:fillRect/>
          </a:stretch>
        </p:blipFill>
        <p:spPr>
          <a:xfrm>
            <a:off x="2780568" y="1743042"/>
            <a:ext cx="9143833" cy="4753783"/>
          </a:xfrm>
          <a:prstGeom prst="rect">
            <a:avLst/>
          </a:prstGeom>
        </p:spPr>
      </p:pic>
      <p:sp>
        <p:nvSpPr>
          <p:cNvPr id="3" name="TextBox 2">
            <a:extLst>
              <a:ext uri="{FF2B5EF4-FFF2-40B4-BE49-F238E27FC236}">
                <a16:creationId xmlns:a16="http://schemas.microsoft.com/office/drawing/2014/main" id="{DF446D44-4AD8-B025-362A-6067212A15B1}"/>
              </a:ext>
            </a:extLst>
          </p:cNvPr>
          <p:cNvSpPr txBox="1"/>
          <p:nvPr/>
        </p:nvSpPr>
        <p:spPr>
          <a:xfrm>
            <a:off x="225286" y="1576279"/>
            <a:ext cx="2555281" cy="400110"/>
          </a:xfrm>
          <a:prstGeom prst="rect">
            <a:avLst/>
          </a:prstGeom>
          <a:noFill/>
        </p:spPr>
        <p:txBody>
          <a:bodyPr wrap="square" rtlCol="0">
            <a:spAutoFit/>
          </a:bodyPr>
          <a:lstStyle/>
          <a:p>
            <a:r>
              <a:rPr lang="en-ZA" sz="2000" b="1" dirty="0">
                <a:solidFill>
                  <a:schemeClr val="bg1"/>
                </a:solidFill>
              </a:rPr>
              <a:t>2. Data Type Check</a:t>
            </a:r>
            <a:endParaRPr lang="en-US" sz="2000" b="1" dirty="0">
              <a:solidFill>
                <a:schemeClr val="bg1"/>
              </a:solidFill>
            </a:endParaRPr>
          </a:p>
        </p:txBody>
      </p:sp>
      <p:sp>
        <p:nvSpPr>
          <p:cNvPr id="5" name="Rectangle 4">
            <a:extLst>
              <a:ext uri="{FF2B5EF4-FFF2-40B4-BE49-F238E27FC236}">
                <a16:creationId xmlns:a16="http://schemas.microsoft.com/office/drawing/2014/main" id="{01586744-A098-475C-A1E6-AF05946B58D9}"/>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PREPARATION</a:t>
            </a:r>
            <a:endParaRPr lang="en-US" sz="2400" b="1" dirty="0">
              <a:solidFill>
                <a:schemeClr val="tx1"/>
              </a:solidFill>
            </a:endParaRPr>
          </a:p>
        </p:txBody>
      </p:sp>
    </p:spTree>
    <p:extLst>
      <p:ext uri="{BB962C8B-B14F-4D97-AF65-F5344CB8AC3E}">
        <p14:creationId xmlns:p14="http://schemas.microsoft.com/office/powerpoint/2010/main" val="424346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56EB3A-3DE3-2A1E-30DD-30435908056F}"/>
              </a:ext>
            </a:extLst>
          </p:cNvPr>
          <p:cNvSpPr txBox="1"/>
          <p:nvPr/>
        </p:nvSpPr>
        <p:spPr>
          <a:xfrm>
            <a:off x="351183" y="1259175"/>
            <a:ext cx="11489634" cy="4339650"/>
          </a:xfrm>
          <a:prstGeom prst="rect">
            <a:avLst/>
          </a:prstGeom>
          <a:solidFill>
            <a:schemeClr val="bg1">
              <a:lumMod val="95000"/>
            </a:schemeClr>
          </a:solidFill>
        </p:spPr>
        <p:txBody>
          <a:bodyPr wrap="square" rtlCol="0">
            <a:spAutoFit/>
          </a:bodyPr>
          <a:lstStyle/>
          <a:p>
            <a:r>
              <a:rPr lang="en-ZA" sz="2400" b="1" dirty="0"/>
              <a:t>OBSERVATIONS</a:t>
            </a:r>
          </a:p>
          <a:p>
            <a:endParaRPr lang="en-ZA" dirty="0"/>
          </a:p>
          <a:p>
            <a:pPr marL="342900" indent="-342900" algn="l">
              <a:buFont typeface="Arial" panose="020B0604020202020204" pitchFamily="34" charset="0"/>
              <a:buChar char="•"/>
            </a:pPr>
            <a:r>
              <a:rPr lang="en-US" sz="2400" b="0" i="0" dirty="0">
                <a:solidFill>
                  <a:srgbClr val="1F2328"/>
                </a:solidFill>
                <a:effectLst/>
                <a:latin typeface="-apple-system"/>
              </a:rPr>
              <a:t>The table shows that there is the presence of letters('Cr') in the columns 'Amount' and 'Balance'. These two columns are supposed to contain numbers only, the presence of 'Cr' will not make calculations on these columns possible.</a:t>
            </a:r>
          </a:p>
          <a:p>
            <a:pPr marL="342900" indent="-342900" algn="l">
              <a:buFont typeface="Arial" panose="020B0604020202020204" pitchFamily="34" charset="0"/>
              <a:buChar char="•"/>
            </a:pPr>
            <a:r>
              <a:rPr lang="en-US" sz="2400" b="0" i="0" dirty="0">
                <a:solidFill>
                  <a:srgbClr val="1F2328"/>
                </a:solidFill>
                <a:effectLst/>
                <a:latin typeface="-apple-system"/>
              </a:rPr>
              <a:t>We can also notice the presence of commas(',') in instead of points('.') to delimit decimals in the 'Amount' column. This will also make calculations in this column. These two issues will be addressed later.</a:t>
            </a:r>
          </a:p>
          <a:p>
            <a:pPr marL="342900" indent="-342900" algn="l">
              <a:buFont typeface="Arial" panose="020B0604020202020204" pitchFamily="34" charset="0"/>
              <a:buChar char="•"/>
            </a:pPr>
            <a:r>
              <a:rPr lang="en-US" sz="2400" b="0" i="0" dirty="0">
                <a:solidFill>
                  <a:srgbClr val="1F2328"/>
                </a:solidFill>
                <a:effectLst/>
                <a:latin typeface="-apple-system"/>
              </a:rPr>
              <a:t>Columns 'Amount' and 'Balance' are NVARCHAR which is a string data type, but it should be a number data type. And the 'Date' column appears as 'datetime' but since the time part doesn't reflect any info, we can keep it just as 'date'. These will be fixed later.</a:t>
            </a:r>
          </a:p>
          <a:p>
            <a:endParaRPr lang="en-US" dirty="0"/>
          </a:p>
        </p:txBody>
      </p:sp>
      <p:sp>
        <p:nvSpPr>
          <p:cNvPr id="4" name="Rectangle 3">
            <a:extLst>
              <a:ext uri="{FF2B5EF4-FFF2-40B4-BE49-F238E27FC236}">
                <a16:creationId xmlns:a16="http://schemas.microsoft.com/office/drawing/2014/main" id="{C6C1CB12-9446-3A82-68E5-99E7441312EF}"/>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PREPARATION</a:t>
            </a:r>
            <a:endParaRPr lang="en-US" sz="2400" b="1" dirty="0">
              <a:solidFill>
                <a:schemeClr val="tx1"/>
              </a:solidFill>
            </a:endParaRPr>
          </a:p>
        </p:txBody>
      </p:sp>
    </p:spTree>
    <p:extLst>
      <p:ext uri="{BB962C8B-B14F-4D97-AF65-F5344CB8AC3E}">
        <p14:creationId xmlns:p14="http://schemas.microsoft.com/office/powerpoint/2010/main" val="1640644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161FEA7D-F09A-A616-9B95-0D4E230E8B06}"/>
              </a:ext>
            </a:extLst>
          </p:cNvPr>
          <p:cNvPicPr>
            <a:picLocks noChangeAspect="1"/>
          </p:cNvPicPr>
          <p:nvPr/>
        </p:nvPicPr>
        <p:blipFill>
          <a:blip r:embed="rId2"/>
          <a:stretch>
            <a:fillRect/>
          </a:stretch>
        </p:blipFill>
        <p:spPr>
          <a:xfrm>
            <a:off x="215511" y="1468512"/>
            <a:ext cx="9715999" cy="342917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65052778-61EC-63A1-A2CD-37FB981EDE43}"/>
              </a:ext>
            </a:extLst>
          </p:cNvPr>
          <p:cNvPicPr>
            <a:picLocks noChangeAspect="1"/>
          </p:cNvPicPr>
          <p:nvPr/>
        </p:nvPicPr>
        <p:blipFill>
          <a:blip r:embed="rId3"/>
          <a:stretch>
            <a:fillRect/>
          </a:stretch>
        </p:blipFill>
        <p:spPr>
          <a:xfrm>
            <a:off x="2241439" y="3183100"/>
            <a:ext cx="9735050" cy="3568883"/>
          </a:xfrm>
          <a:prstGeom prst="rect">
            <a:avLst/>
          </a:prstGeom>
        </p:spPr>
      </p:pic>
      <p:sp>
        <p:nvSpPr>
          <p:cNvPr id="9" name="Rectangle 8">
            <a:extLst>
              <a:ext uri="{FF2B5EF4-FFF2-40B4-BE49-F238E27FC236}">
                <a16:creationId xmlns:a16="http://schemas.microsoft.com/office/drawing/2014/main" id="{99F3A212-390B-AFA8-E6C6-70BC4FD8D791}"/>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PREPARATION</a:t>
            </a:r>
            <a:endParaRPr lang="en-US" sz="2400" b="1" dirty="0">
              <a:solidFill>
                <a:schemeClr val="tx1"/>
              </a:solidFill>
            </a:endParaRPr>
          </a:p>
        </p:txBody>
      </p:sp>
      <p:sp>
        <p:nvSpPr>
          <p:cNvPr id="10" name="TextBox 9">
            <a:extLst>
              <a:ext uri="{FF2B5EF4-FFF2-40B4-BE49-F238E27FC236}">
                <a16:creationId xmlns:a16="http://schemas.microsoft.com/office/drawing/2014/main" id="{39BEF1F0-3B2F-CABC-62D5-D085C3715B7D}"/>
              </a:ext>
            </a:extLst>
          </p:cNvPr>
          <p:cNvSpPr txBox="1"/>
          <p:nvPr/>
        </p:nvSpPr>
        <p:spPr>
          <a:xfrm>
            <a:off x="5125279" y="992054"/>
            <a:ext cx="1941443" cy="400110"/>
          </a:xfrm>
          <a:prstGeom prst="rect">
            <a:avLst/>
          </a:prstGeom>
          <a:noFill/>
        </p:spPr>
        <p:txBody>
          <a:bodyPr wrap="square" rtlCol="0">
            <a:spAutoFit/>
          </a:bodyPr>
          <a:lstStyle/>
          <a:p>
            <a:r>
              <a:rPr lang="en-ZA" sz="2000" b="1" dirty="0">
                <a:solidFill>
                  <a:schemeClr val="bg1"/>
                </a:solidFill>
              </a:rPr>
              <a:t> DATA CLEANING</a:t>
            </a:r>
            <a:endParaRPr lang="en-US" sz="2000" b="1" i="1" dirty="0">
              <a:solidFill>
                <a:schemeClr val="bg1"/>
              </a:solidFill>
            </a:endParaRPr>
          </a:p>
        </p:txBody>
      </p:sp>
    </p:spTree>
    <p:extLst>
      <p:ext uri="{BB962C8B-B14F-4D97-AF65-F5344CB8AC3E}">
        <p14:creationId xmlns:p14="http://schemas.microsoft.com/office/powerpoint/2010/main" val="212555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3063B652-926A-5F87-0E1A-561329400053}"/>
              </a:ext>
            </a:extLst>
          </p:cNvPr>
          <p:cNvPicPr>
            <a:picLocks noChangeAspect="1"/>
          </p:cNvPicPr>
          <p:nvPr/>
        </p:nvPicPr>
        <p:blipFill>
          <a:blip r:embed="rId2"/>
          <a:stretch>
            <a:fillRect/>
          </a:stretch>
        </p:blipFill>
        <p:spPr>
          <a:xfrm>
            <a:off x="165572" y="1458707"/>
            <a:ext cx="9715999" cy="356253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B89AD7D-65E9-B7FF-15DB-F056DC5A221C}"/>
              </a:ext>
            </a:extLst>
          </p:cNvPr>
          <p:cNvPicPr>
            <a:picLocks noChangeAspect="1"/>
          </p:cNvPicPr>
          <p:nvPr/>
        </p:nvPicPr>
        <p:blipFill>
          <a:blip r:embed="rId3"/>
          <a:stretch>
            <a:fillRect/>
          </a:stretch>
        </p:blipFill>
        <p:spPr>
          <a:xfrm>
            <a:off x="2310429" y="3239974"/>
            <a:ext cx="9735050" cy="3454578"/>
          </a:xfrm>
          <a:prstGeom prst="rect">
            <a:avLst/>
          </a:prstGeom>
        </p:spPr>
      </p:pic>
      <p:sp>
        <p:nvSpPr>
          <p:cNvPr id="8" name="Rectangle 7">
            <a:extLst>
              <a:ext uri="{FF2B5EF4-FFF2-40B4-BE49-F238E27FC236}">
                <a16:creationId xmlns:a16="http://schemas.microsoft.com/office/drawing/2014/main" id="{CD2F7A3A-9CEC-FB40-DD8F-1B818F01269B}"/>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PREPARATION</a:t>
            </a:r>
            <a:endParaRPr lang="en-US" sz="2400" b="1" dirty="0">
              <a:solidFill>
                <a:schemeClr val="tx1"/>
              </a:solidFill>
            </a:endParaRPr>
          </a:p>
        </p:txBody>
      </p:sp>
      <p:sp>
        <p:nvSpPr>
          <p:cNvPr id="10" name="TextBox 9">
            <a:extLst>
              <a:ext uri="{FF2B5EF4-FFF2-40B4-BE49-F238E27FC236}">
                <a16:creationId xmlns:a16="http://schemas.microsoft.com/office/drawing/2014/main" id="{F834F7F5-96AA-463F-9CF0-34EDA813A272}"/>
              </a:ext>
            </a:extLst>
          </p:cNvPr>
          <p:cNvSpPr txBox="1"/>
          <p:nvPr/>
        </p:nvSpPr>
        <p:spPr>
          <a:xfrm>
            <a:off x="5125279" y="992054"/>
            <a:ext cx="1941443" cy="400110"/>
          </a:xfrm>
          <a:prstGeom prst="rect">
            <a:avLst/>
          </a:prstGeom>
          <a:noFill/>
        </p:spPr>
        <p:txBody>
          <a:bodyPr wrap="square" rtlCol="0">
            <a:spAutoFit/>
          </a:bodyPr>
          <a:lstStyle/>
          <a:p>
            <a:r>
              <a:rPr lang="en-ZA" sz="2000" b="1" dirty="0">
                <a:solidFill>
                  <a:schemeClr val="bg1"/>
                </a:solidFill>
              </a:rPr>
              <a:t> DATA CLEANING</a:t>
            </a:r>
            <a:endParaRPr lang="en-US" sz="2000" b="1" i="1" dirty="0">
              <a:solidFill>
                <a:schemeClr val="bg1"/>
              </a:solidFill>
            </a:endParaRPr>
          </a:p>
        </p:txBody>
      </p:sp>
    </p:spTree>
    <p:extLst>
      <p:ext uri="{BB962C8B-B14F-4D97-AF65-F5344CB8AC3E}">
        <p14:creationId xmlns:p14="http://schemas.microsoft.com/office/powerpoint/2010/main" val="365023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2FB3ACE4-D1D3-EEBE-C6DE-C3003F44944F}"/>
              </a:ext>
            </a:extLst>
          </p:cNvPr>
          <p:cNvPicPr>
            <a:picLocks noChangeAspect="1"/>
          </p:cNvPicPr>
          <p:nvPr/>
        </p:nvPicPr>
        <p:blipFill>
          <a:blip r:embed="rId2"/>
          <a:stretch>
            <a:fillRect/>
          </a:stretch>
        </p:blipFill>
        <p:spPr>
          <a:xfrm>
            <a:off x="337403" y="1383659"/>
            <a:ext cx="9741401" cy="345457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D4D02ADC-7503-063E-490B-EB32863FDFF1}"/>
              </a:ext>
            </a:extLst>
          </p:cNvPr>
          <p:cNvPicPr>
            <a:picLocks noChangeAspect="1"/>
          </p:cNvPicPr>
          <p:nvPr/>
        </p:nvPicPr>
        <p:blipFill>
          <a:blip r:embed="rId3"/>
          <a:stretch>
            <a:fillRect/>
          </a:stretch>
        </p:blipFill>
        <p:spPr>
          <a:xfrm>
            <a:off x="2113196" y="2738958"/>
            <a:ext cx="9741401" cy="3924502"/>
          </a:xfrm>
          <a:prstGeom prst="rect">
            <a:avLst/>
          </a:prstGeom>
        </p:spPr>
      </p:pic>
      <p:sp>
        <p:nvSpPr>
          <p:cNvPr id="11" name="Rectangle 10">
            <a:extLst>
              <a:ext uri="{FF2B5EF4-FFF2-40B4-BE49-F238E27FC236}">
                <a16:creationId xmlns:a16="http://schemas.microsoft.com/office/drawing/2014/main" id="{62C27A53-2511-A481-11BD-58A8E86E77CD}"/>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PREPARATION</a:t>
            </a:r>
            <a:endParaRPr lang="en-US" sz="2400" b="1" dirty="0">
              <a:solidFill>
                <a:schemeClr val="tx1"/>
              </a:solidFill>
            </a:endParaRPr>
          </a:p>
        </p:txBody>
      </p:sp>
      <p:sp>
        <p:nvSpPr>
          <p:cNvPr id="12" name="TextBox 11">
            <a:extLst>
              <a:ext uri="{FF2B5EF4-FFF2-40B4-BE49-F238E27FC236}">
                <a16:creationId xmlns:a16="http://schemas.microsoft.com/office/drawing/2014/main" id="{6F4D2CCD-F1E3-77BF-84E5-4F45EECC4545}"/>
              </a:ext>
            </a:extLst>
          </p:cNvPr>
          <p:cNvSpPr txBox="1"/>
          <p:nvPr/>
        </p:nvSpPr>
        <p:spPr>
          <a:xfrm>
            <a:off x="3359427" y="992054"/>
            <a:ext cx="5473147" cy="400110"/>
          </a:xfrm>
          <a:prstGeom prst="rect">
            <a:avLst/>
          </a:prstGeom>
          <a:noFill/>
        </p:spPr>
        <p:txBody>
          <a:bodyPr wrap="square" rtlCol="0">
            <a:spAutoFit/>
          </a:bodyPr>
          <a:lstStyle/>
          <a:p>
            <a:r>
              <a:rPr lang="en-ZA" sz="2000" b="1" dirty="0">
                <a:solidFill>
                  <a:schemeClr val="bg1"/>
                </a:solidFill>
              </a:rPr>
              <a:t> CLEANING ‘AMOUNT’ AND ‘BALANCE’ COLUMNS</a:t>
            </a:r>
            <a:endParaRPr lang="en-US" sz="2000" b="1" i="1" dirty="0">
              <a:solidFill>
                <a:schemeClr val="bg1"/>
              </a:solidFill>
            </a:endParaRPr>
          </a:p>
        </p:txBody>
      </p:sp>
    </p:spTree>
    <p:extLst>
      <p:ext uri="{BB962C8B-B14F-4D97-AF65-F5344CB8AC3E}">
        <p14:creationId xmlns:p14="http://schemas.microsoft.com/office/powerpoint/2010/main" val="225885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053145E9-7DAA-6667-4643-225294D89D7C}"/>
              </a:ext>
            </a:extLst>
          </p:cNvPr>
          <p:cNvPicPr>
            <a:picLocks noChangeAspect="1"/>
          </p:cNvPicPr>
          <p:nvPr/>
        </p:nvPicPr>
        <p:blipFill>
          <a:blip r:embed="rId2"/>
          <a:stretch>
            <a:fillRect/>
          </a:stretch>
        </p:blipFill>
        <p:spPr>
          <a:xfrm>
            <a:off x="132521" y="1385839"/>
            <a:ext cx="9722350" cy="368318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80F88C8-A6FB-9C67-AA32-29E911F3D1AA}"/>
              </a:ext>
            </a:extLst>
          </p:cNvPr>
          <p:cNvPicPr>
            <a:picLocks noChangeAspect="1"/>
          </p:cNvPicPr>
          <p:nvPr/>
        </p:nvPicPr>
        <p:blipFill>
          <a:blip r:embed="rId3"/>
          <a:stretch>
            <a:fillRect/>
          </a:stretch>
        </p:blipFill>
        <p:spPr>
          <a:xfrm>
            <a:off x="2073938" y="2819523"/>
            <a:ext cx="9722350" cy="3930852"/>
          </a:xfrm>
          <a:prstGeom prst="rect">
            <a:avLst/>
          </a:prstGeom>
        </p:spPr>
      </p:pic>
      <p:sp>
        <p:nvSpPr>
          <p:cNvPr id="13" name="Rectangle 12">
            <a:extLst>
              <a:ext uri="{FF2B5EF4-FFF2-40B4-BE49-F238E27FC236}">
                <a16:creationId xmlns:a16="http://schemas.microsoft.com/office/drawing/2014/main" id="{43FBB21A-C3EB-3299-3359-D742F2599DF4}"/>
              </a:ext>
            </a:extLst>
          </p:cNvPr>
          <p:cNvSpPr/>
          <p:nvPr/>
        </p:nvSpPr>
        <p:spPr>
          <a:xfrm>
            <a:off x="0" y="0"/>
            <a:ext cx="12192000" cy="80838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400" b="1" dirty="0">
                <a:solidFill>
                  <a:schemeClr val="tx1"/>
                </a:solidFill>
              </a:rPr>
              <a:t>2. DATA PREPARATION</a:t>
            </a:r>
            <a:endParaRPr lang="en-US" sz="2400" b="1" dirty="0">
              <a:solidFill>
                <a:schemeClr val="tx1"/>
              </a:solidFill>
            </a:endParaRPr>
          </a:p>
        </p:txBody>
      </p:sp>
      <p:sp>
        <p:nvSpPr>
          <p:cNvPr id="14" name="TextBox 13">
            <a:extLst>
              <a:ext uri="{FF2B5EF4-FFF2-40B4-BE49-F238E27FC236}">
                <a16:creationId xmlns:a16="http://schemas.microsoft.com/office/drawing/2014/main" id="{4772D02B-2E64-5407-6672-FC29191A5752}"/>
              </a:ext>
            </a:extLst>
          </p:cNvPr>
          <p:cNvSpPr txBox="1"/>
          <p:nvPr/>
        </p:nvSpPr>
        <p:spPr>
          <a:xfrm>
            <a:off x="1331844" y="992054"/>
            <a:ext cx="9528313" cy="400110"/>
          </a:xfrm>
          <a:prstGeom prst="rect">
            <a:avLst/>
          </a:prstGeom>
          <a:noFill/>
        </p:spPr>
        <p:txBody>
          <a:bodyPr wrap="square" rtlCol="0">
            <a:spAutoFit/>
          </a:bodyPr>
          <a:lstStyle/>
          <a:p>
            <a:r>
              <a:rPr lang="en-ZA" sz="2000" b="1" dirty="0">
                <a:solidFill>
                  <a:schemeClr val="bg1"/>
                </a:solidFill>
              </a:rPr>
              <a:t> SET CONDITIONS FOR CATEGORIZATION – TRANSACTION TYPE AND DEBIT CATEGORIES</a:t>
            </a:r>
            <a:endParaRPr lang="en-US" sz="2000" b="1" i="1" dirty="0">
              <a:solidFill>
                <a:schemeClr val="bg1"/>
              </a:solidFill>
            </a:endParaRPr>
          </a:p>
        </p:txBody>
      </p:sp>
    </p:spTree>
    <p:extLst>
      <p:ext uri="{BB962C8B-B14F-4D97-AF65-F5344CB8AC3E}">
        <p14:creationId xmlns:p14="http://schemas.microsoft.com/office/powerpoint/2010/main" val="251164909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4.png"/></Relationships>
</file>

<file path=ppt/webextensions/webextension1.xml><?xml version="1.0" encoding="utf-8"?>
<we:webextension xmlns:we="http://schemas.microsoft.com/office/webextensions/webextension/2010/11" id="{12E8A004-BC9B-4DBA-B068-543C830648B6}">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ZS28bNxD+KwYvuQgFuW/lZsspekgKIzYMBIUPQ3JWZrxaLrhc16qh/16Su1IsW1USJY5VJTdxhhrOfPMk955I1TYVzP+EGZLX5ETrmxmYmyNGRqRepyVjEVHB8zgrc04jypFGbpdurNJ1S17fEwtmivZStR1UXqAj/nU1IlBVZzD1qxKqFkekQdPqGir1D/abHcuaDhcjgndNpQ14kecWLHqxt267WztV2G+xOxGEVbd4jsL21PfYaGOX6xFp+19BpXWeFxYOnOjagqqdYE9LnVklp0VSQinLmGZJEg4uVWWHLXz+5q4xzh5n5bzxsBzLW6gFShKUNti2wwnH06nBKSwPfLPGnOiqm22gn+vOCHyPZWDVVtm5hx7qmwDDDGtLFg6fM6MdeoF5PNPdQP29qwcDqV9e678nBt3fpCeMPq/yHwoNGHE9f4u3WD3VbsV/yloqdAlG9W4Lluxu4RCJK3lkzehTHxN+2wOVAvHoE8GzB0PIBwRDtmEycaSpNkpA9RPB8s7F//UGXK4cpVX1tBoS81PGXPRwiRC/k2sw1uc+/+gyyyfIYpmWTqmPD/JvgHceMudw8VyG2SHbuIyZq4WnpqKgCUskdQWTxWOaRTH/bM3clmzfsTKed3wVdzvVw3cIbWe+AfkHylxoC9VRX6yPTpEru0vecTAbk04bieakT69TZZZ9Lho9UvzZLVpcfUkFeDYn90GZ5KzMozinLIsQYhqNRQjKrdBavLNc360j66WV4yRPWZqNU1lk1M0GvKS7jwX7F1MCjNzjePK7opSnUZEDz6IsS4AntMj30AUOdXlAPliZ0zshhTwGV+TZWDLIgBUsKfZ/PD6ByivwaD5mP9hHL25t70KW5bmMgY39DYeXYyyzbF+69be16n27bT17J39pg394o3/S5fMCM5ZiQjPOmCxkxstkX4L5wkDdQgAl+HuHAGkrJdCshQeZoZmGQi/BQjCr6c9U2PO1DGwMVt+Tt8oh0cu+hKrzYl+dQKvEK1/Vh6Kw0Ythe/u9ffgUlt6VZcGoG6+gAOZ6TMQYBbF7azncu9evZ4yvesZ4ySvef86C/8t7Z6VqdEeIG5R9OZjoGde/3n9++vefXAJPZSaSFDgHd+uWRbz/l4JTbIVR4YvFo8kmPdCLwVaLgy89ddOooTvbNiDwDGrcMHI4B0ItPVJbx47wyWc1dCwW/wLNiirSchoAAA==&quot;"/>
    <we:property name="creatorSessionId" value="&quot;b2659f9a-1a9d-4a35-9b2f-74850eaa2db6&quot;"/>
    <we:property name="creatorTenantId" value="&quot;ca9a8b8c-3ea3-4799-a43e-5510398e7a3b&quot;"/>
    <we:property name="creatorUserId" value="&quot;10032002793BEEB7&quot;"/>
    <we:property name="datasetId" value="&quot;d00b8c8f-d509-4dbe-9508-c509de01585c&quot;"/>
    <we:property name="embedUrl" value="&quot;/reportEmbed?reportId=d41ec478-de8c-4c07-8188-eb8ab2be31a5&amp;config=eyJjbHVzdGVyVXJsIjoiaHR0cHM6Ly9XQUJJLU5PUlRILUVVUk9QRS1yZWRpcmVjdC5hbmFseXNpcy53aW5kb3dzLm5ldCIsImVtYmVkRmVhdHVyZXMiOnsidXNhZ2VNZXRyaWNzVk5leHQiOnRydWUsImRpc2FibGVBbmd1bGFySlNCb290c3RyYXBSZXBvcnRFbWJlZCI6dHJ1ZX19&amp;disableSensitivityBanner=true&quot;"/>
    <we:property name="initialStateBookmark" value="&quot;H4sIAAAAAAAAA+1ZbU/bOhT+K8hf9qW6ivNevpXCdKWNDQFCurpCV8fxSfFI48hxGB3Kf7+2kzLKStnKYBHbt+axdd7PeXKaG8JFXRWw+ABzJLtkT8rLOajLHUpGpOyxjx/fHU6O3/33YXJ4YGBZaSHLmuzeEA1qhvpM1A0UVoIB/z0fESiKI5jZpxyKGkekQlXLEgrxBbvL5kirBtsRweuqkAqsyBMNGq3YK3PdPBvd9K/AaIRMiys8wUx36DFWUunl84jU3S9n0uqZFeYUTmWpQZRGsMXylHrjiEMKNAnAp9SDzOGi0P0Vtji4rpTxx3i5qGwcJvwKygw5cUYrrOtew98CFajsYvEer7CwyMH682+PjpQ0sdGLM1Cii4FsVIbfXuzwY8zdUamFXtjUQHnpojbHUpPWhLPP4608Y+xSh4H3bYDttTsmOXDnK2CPe0fIPwjKARfy81ShucjJrteObmMyNdBMKpFB8RuF5dAU08XGuDxYK4cIdaOe4Mkds0+lhmJnMpdNqXeMGVzogRm1j2ytTecGqUU5K/px8LVPTztTC9OqRkV2iXwqi2ZeTuWcyekFKG0nEPtk+tu2abscDsaCT3emQF+XC9e/r7cQl/35mn1cNtt5a9HIy1jOvDTMIed54MVhiNtP7slspnAGS6pYdbcrvJ/SFF07OPRtU/bU5G3Vq6830X/I5ofI5tEZmnWD88/M/N1nZpJiTCMMvZhRylMeszx8dGZuarafOBlPFZQ1uCJ0ZbtFndeFyFCtlDiZo1lM7A8OGpxbVadTYHcuuTtG5/UNeS9MJDrZZ1A0VuybPahF9sZY1LpAPtA17nrtVDxrWLpU0jhJeAB0bOmP5WPM43goqbydH1vx2tCo+NGyY6DWzlapOKq9boruC7VcRP3RPdt/tcPt+ffwwPPUR/8uB2b5DmhAx5xCDDSlYTr8d7k9KKwB9wJKtyFoUHzo1fOgt91I9CMW+WkCLPbjOAQWemmyfQpffjl+1hw9vztdEvJxmEQ0iscRT2PPMAPLvQEmYes/AwaZg6U3XQrChOaJHyQejX2EwPPHGbOCN/ql8Vozeb3qmhuMWeqFNOSe2XBpMPZiP2BDYfmThj2N6IdXX09l8heosRem6tUk91sEBxbxOAsjYAxMtfM0GD5b72OdKeG+WNzjsOiVMvZGj10uLbpuV5KNrivI8AhKXLMzmQRCyW2kNu5N7pMPcUpM7AQrHlu07Ieg2y2rbf8HMcZzzZMaAAA=&quot;"/>
    <we:property name="isFiltersActionButtonVisible" value="true"/>
    <we:property name="isFooterCollapsed" value="true"/>
    <we:property name="pageDisplayName" value="&quot;Page 1&quot;"/>
    <we:property name="pageName" value="&quot;ReportSection&quot;"/>
    <we:property name="pptInsertionSessionID" value="&quot;3A2DD4AD-C584-4317-A2F8-9907196F1FDD&quot;"/>
    <we:property name="reportEmbeddedTime" value="&quot;2024-01-29T15:21:37.998Z&quot;"/>
    <we:property name="reportName" value="&quot;Bank Account Financial Insight&quot;"/>
    <we:property name="reportState" value="&quot;CONNECTED&quot;"/>
    <we:property name="reportUrl" value="&quot;/groups/me/reports/d41ec478-de8c-4c07-8188-eb8ab2be31a5/ReportSection&quot;"/>
    <we:property name="isVisualContainerHeaderHidden" value="false"/>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2112</TotalTime>
  <Words>1276</Words>
  <Application>Microsoft Office PowerPoint</Application>
  <PresentationFormat>Widescreen</PresentationFormat>
  <Paragraphs>75</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-apple-system</vt:lpstr>
      <vt:lpstr>Arial</vt:lpstr>
      <vt:lpstr>Calibri</vt:lpstr>
      <vt:lpstr>Calibri Light</vt:lpstr>
      <vt:lpstr>Segoe UI Light</vt:lpstr>
      <vt:lpstr>Custom Design</vt:lpstr>
      <vt:lpstr>BANK ACCOUNT FINANCIAL INSIGHT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BI;Pacifique Nteta</dc:creator>
  <cp:lastModifiedBy>Pacifique Nteta</cp:lastModifiedBy>
  <cp:revision>9</cp:revision>
  <dcterms:created xsi:type="dcterms:W3CDTF">2016-09-04T11:54:55Z</dcterms:created>
  <dcterms:modified xsi:type="dcterms:W3CDTF">2024-02-02T09:40:03Z</dcterms:modified>
</cp:coreProperties>
</file>