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665" r:id="rId2"/>
    <p:sldId id="1667" r:id="rId3"/>
    <p:sldId id="1668" r:id="rId4"/>
    <p:sldId id="166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7E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2" autoAdjust="0"/>
    <p:restoredTop sz="82947" autoAdjust="0"/>
  </p:normalViewPr>
  <p:slideViewPr>
    <p:cSldViewPr snapToGrid="0" showGuides="1">
      <p:cViewPr varScale="1">
        <p:scale>
          <a:sx n="117" d="100"/>
          <a:sy n="117" d="100"/>
        </p:scale>
        <p:origin x="1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E773-ECD9-4CBC-977D-1F386E1F13F0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84FD-FAD5-486D-B178-04C98F8C4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1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3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AB51D-6BE3-42B2-8DCF-C64BF2FCD8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06E0-E99F-4790-B66B-E19261C874E1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2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95BD-070D-4D80-B2CD-831E7FBB0058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F03C-077B-48D3-BE36-409F2038F7BB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09E9-7CCE-4A69-B702-1E19220A0A5C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CAE9-449B-4C51-87C9-EE80C5A78B58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845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19DF-1B58-4D8D-8E5D-B425A7D7E9DB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0C066CB-649D-4078-AF12-7F6CCEEBB9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661" y="31064"/>
            <a:ext cx="96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6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49B1-BF35-4E0F-AA8D-721ABA264FE7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274-D41B-4F30-AEE7-753A76A06F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287560" y="896724"/>
            <a:ext cx="11620021" cy="54535"/>
          </a:xfrm>
          <a:prstGeom prst="rect">
            <a:avLst/>
          </a:prstGeom>
          <a:gradFill rotWithShape="0">
            <a:gsLst>
              <a:gs pos="0">
                <a:srgbClr val="006600">
                  <a:alpha val="67000"/>
                </a:srgbClr>
              </a:gs>
              <a:gs pos="50000">
                <a:srgbClr val="0000FF">
                  <a:alpha val="67000"/>
                </a:srgbClr>
              </a:gs>
              <a:gs pos="100000">
                <a:srgbClr val="006600">
                  <a:alpha val="6700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8" tIns="45718" rIns="91398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4854" y="365125"/>
            <a:ext cx="10515600" cy="52939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9321-8A09-4CE6-B598-92CE61759050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065CF-94B5-4AF0-B45F-D2343C26F2B5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0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C3A7-228D-4D1E-9A81-708E69256315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8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1315-5342-4AD1-A6FC-E32E80AE8A2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19A8-9913-4017-8DF0-1C6CCEEBB4A3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ECA9-4CCC-456F-A153-11A834DA324A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8443-F531-480B-A4BF-BEC723C87569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3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E4C9-62CD-4D1F-998B-278C8DC6D632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6BE-05B9-4A18-AB20-C0CDDE558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3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7A4C-A46C-41B4-981F-21B952E715A2}" type="datetime1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19550" y="63277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35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85214E-1AA4-488A-A37F-91598C54BC75}"/>
              </a:ext>
            </a:extLst>
          </p:cNvPr>
          <p:cNvCxnSpPr/>
          <p:nvPr userDrawn="1"/>
        </p:nvCxnSpPr>
        <p:spPr>
          <a:xfrm>
            <a:off x="385011" y="926717"/>
            <a:ext cx="1138989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  <p:sldLayoutId id="2147483787" r:id="rId15"/>
    <p:sldLayoutId id="2147483788" r:id="rId1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4185635" y="2124054"/>
            <a:ext cx="7326273" cy="5233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核心零部件：行星滚轴丝杠直线电机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1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780DF4-A007-576C-2D84-A17E42DB94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16673" y="3490235"/>
            <a:ext cx="3855602" cy="207126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5D13AD-E312-373B-5D85-60436867D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23" y="5664639"/>
            <a:ext cx="810154" cy="1210907"/>
          </a:xfrm>
          <a:prstGeom prst="rect">
            <a:avLst/>
          </a:prstGeom>
        </p:spPr>
      </p:pic>
      <p:pic>
        <p:nvPicPr>
          <p:cNvPr id="13" name="图片 12" descr="图片包含 飞机, 飞行, 空气, 台子&#10;&#10;描述已自动生成">
            <a:extLst>
              <a:ext uri="{FF2B5EF4-FFF2-40B4-BE49-F238E27FC236}">
                <a16:creationId xmlns:a16="http://schemas.microsoft.com/office/drawing/2014/main" id="{76BD901E-5ABF-238C-FAC4-A65664CE67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2730161" y="4267777"/>
            <a:ext cx="1025079" cy="84606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61D8B45-47F5-D0D6-D66F-DCF4BBDD8C7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/>
          <a:stretch/>
        </p:blipFill>
        <p:spPr>
          <a:xfrm>
            <a:off x="2874162" y="2411949"/>
            <a:ext cx="737077" cy="118130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85E950A-1351-5123-F3EC-6344B4097B70}"/>
              </a:ext>
            </a:extLst>
          </p:cNvPr>
          <p:cNvSpPr txBox="1"/>
          <p:nvPr/>
        </p:nvSpPr>
        <p:spPr>
          <a:xfrm>
            <a:off x="301281" y="2149610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人形机器人本体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5BCDD6-4271-47DA-A4D7-209CDCE62C9A}"/>
              </a:ext>
            </a:extLst>
          </p:cNvPr>
          <p:cNvSpPr txBox="1"/>
          <p:nvPr/>
        </p:nvSpPr>
        <p:spPr>
          <a:xfrm>
            <a:off x="2284460" y="1964944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手臂结构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7A085BB-8131-8C9A-6179-F7B4876D3F49}"/>
              </a:ext>
            </a:extLst>
          </p:cNvPr>
          <p:cNvSpPr txBox="1"/>
          <p:nvPr/>
        </p:nvSpPr>
        <p:spPr>
          <a:xfrm>
            <a:off x="2284460" y="3612091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手腕并联结构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6D6C5-3965-8E9E-3A66-9228EFEC9809}"/>
              </a:ext>
            </a:extLst>
          </p:cNvPr>
          <p:cNvSpPr txBox="1"/>
          <p:nvPr/>
        </p:nvSpPr>
        <p:spPr>
          <a:xfrm>
            <a:off x="2284460" y="5241026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双足结构</a:t>
            </a:r>
            <a:endParaRPr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632C4C0-65E1-6605-D28D-6EA81B1C3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42" y="2638384"/>
            <a:ext cx="2438525" cy="1581231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B9466389-01CA-32D5-22FF-BF1D561DE7CC}"/>
              </a:ext>
            </a:extLst>
          </p:cNvPr>
          <p:cNvSpPr/>
          <p:nvPr/>
        </p:nvSpPr>
        <p:spPr>
          <a:xfrm>
            <a:off x="4322132" y="3014583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行星丝杠执行器</a:t>
            </a:r>
            <a:endPara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6FC49AFD-AD25-2D69-9A7C-42172D9B29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93" y="4087865"/>
            <a:ext cx="1739938" cy="260062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B4FF017E-31FE-77F1-50DE-249878A2AE03}"/>
              </a:ext>
            </a:extLst>
          </p:cNvPr>
          <p:cNvSpPr/>
          <p:nvPr/>
        </p:nvSpPr>
        <p:spPr>
          <a:xfrm>
            <a:off x="4238640" y="5071749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高推力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站得稳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8" name="图片 37" descr="图片包含 飞机, 飞行, 空气, 台子&#10;&#10;描述已自动生成">
            <a:extLst>
              <a:ext uri="{FF2B5EF4-FFF2-40B4-BE49-F238E27FC236}">
                <a16:creationId xmlns:a16="http://schemas.microsoft.com/office/drawing/2014/main" id="{9E1F74FF-5D54-1F28-76EB-B2CDC383A21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r="18947"/>
          <a:stretch/>
        </p:blipFill>
        <p:spPr>
          <a:xfrm rot="5400000">
            <a:off x="9404381" y="4383432"/>
            <a:ext cx="2525584" cy="208452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49B5D20-C9FC-F038-BC6F-67B78BE7E852}"/>
              </a:ext>
            </a:extLst>
          </p:cNvPr>
          <p:cNvSpPr/>
          <p:nvPr/>
        </p:nvSpPr>
        <p:spPr>
          <a:xfrm>
            <a:off x="8002263" y="5071749"/>
            <a:ext cx="12264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3PRS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灵巧手腕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DE7146-3916-5978-7AEA-51EF80625D31}"/>
              </a:ext>
            </a:extLst>
          </p:cNvPr>
          <p:cNvSpPr txBox="1"/>
          <p:nvPr/>
        </p:nvSpPr>
        <p:spPr>
          <a:xfrm>
            <a:off x="8573281" y="2957979"/>
            <a:ext cx="293862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1.8kg自重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8000N</a:t>
            </a:r>
            <a:endParaRPr lang="en-US" altLang="zh-CN" dirty="0"/>
          </a:p>
          <a:p>
            <a:pPr algn="ctr"/>
            <a:r>
              <a:rPr lang="zh-CN" altLang="en-US" dirty="0"/>
              <a:t>推力自重比：</a:t>
            </a:r>
            <a:r>
              <a:rPr lang="en-US" altLang="zh-CN" dirty="0"/>
              <a:t>&gt;400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2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957C62-6793-1608-2EAD-082066B4988F}"/>
              </a:ext>
            </a:extLst>
          </p:cNvPr>
          <p:cNvSpPr txBox="1"/>
          <p:nvPr/>
        </p:nvSpPr>
        <p:spPr>
          <a:xfrm>
            <a:off x="1689209" y="2103526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人形机器人本体</a:t>
            </a:r>
            <a:endParaRPr lang="zh-CN" altLang="en-US" dirty="0"/>
          </a:p>
        </p:txBody>
      </p:sp>
      <p:pic>
        <p:nvPicPr>
          <p:cNvPr id="4" name="图片 3" descr="图片包含 器具, 缝纫机, 游戏机&#10;&#10;描述已自动生成">
            <a:extLst>
              <a:ext uri="{FF2B5EF4-FFF2-40B4-BE49-F238E27FC236}">
                <a16:creationId xmlns:a16="http://schemas.microsoft.com/office/drawing/2014/main" id="{E797D1C3-1E4D-4CC4-4D36-EDE4A5587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60908" y="3612553"/>
            <a:ext cx="3678338" cy="197603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3E07C19-EC5E-E608-AA48-A64D333F5F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77453" y="3612551"/>
            <a:ext cx="3678339" cy="1976038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F10715D-087B-8CC9-184E-6A2903A81A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1"/>
          <a:stretch/>
        </p:blipFill>
        <p:spPr>
          <a:xfrm rot="5400000">
            <a:off x="4057493" y="3240898"/>
            <a:ext cx="3685096" cy="2726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5DE8CC-5D15-75A6-42C0-844312F06530}"/>
              </a:ext>
            </a:extLst>
          </p:cNvPr>
          <p:cNvSpPr txBox="1"/>
          <p:nvPr/>
        </p:nvSpPr>
        <p:spPr>
          <a:xfrm>
            <a:off x="7555004" y="2392068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手臂结构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2E4779-F5A5-E4CF-90C4-A9522C60BE24}"/>
              </a:ext>
            </a:extLst>
          </p:cNvPr>
          <p:cNvSpPr txBox="1"/>
          <p:nvPr/>
        </p:nvSpPr>
        <p:spPr>
          <a:xfrm>
            <a:off x="7555004" y="4884039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手腕并联结构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BD4235-4DC6-5AAF-8BC6-5D1B1C922EFA}"/>
              </a:ext>
            </a:extLst>
          </p:cNvPr>
          <p:cNvSpPr txBox="1"/>
          <p:nvPr/>
        </p:nvSpPr>
        <p:spPr>
          <a:xfrm>
            <a:off x="9931870" y="2392068"/>
            <a:ext cx="1916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双足结构</a:t>
            </a:r>
            <a:endParaRPr lang="zh-CN" altLang="en-US" dirty="0"/>
          </a:p>
        </p:txBody>
      </p:sp>
      <p:pic>
        <p:nvPicPr>
          <p:cNvPr id="19" name="图片 18" descr="图片包含 游戏机, 灯光&#10;&#10;描述已自动生成">
            <a:extLst>
              <a:ext uri="{FF2B5EF4-FFF2-40B4-BE49-F238E27FC236}">
                <a16:creationId xmlns:a16="http://schemas.microsoft.com/office/drawing/2014/main" id="{F03266D4-C605-C6EE-1E84-BBFC00B919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04" y="2798017"/>
            <a:ext cx="2208393" cy="1186369"/>
          </a:xfrm>
          <a:prstGeom prst="rect">
            <a:avLst/>
          </a:prstGeom>
        </p:spPr>
      </p:pic>
      <p:pic>
        <p:nvPicPr>
          <p:cNvPr id="21" name="图片 20" descr="图片包含 游戏机&#10;&#10;描述已自动生成">
            <a:extLst>
              <a:ext uri="{FF2B5EF4-FFF2-40B4-BE49-F238E27FC236}">
                <a16:creationId xmlns:a16="http://schemas.microsoft.com/office/drawing/2014/main" id="{B6B692D3-9DFE-D96B-F125-A7FCFB5DA2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04" y="5253371"/>
            <a:ext cx="2208393" cy="1186369"/>
          </a:xfrm>
          <a:prstGeom prst="rect">
            <a:avLst/>
          </a:prstGeom>
        </p:spPr>
      </p:pic>
      <p:pic>
        <p:nvPicPr>
          <p:cNvPr id="23" name="图片 22" descr="图片包含 乐高&#10;&#10;描述已自动生成">
            <a:extLst>
              <a:ext uri="{FF2B5EF4-FFF2-40B4-BE49-F238E27FC236}">
                <a16:creationId xmlns:a16="http://schemas.microsoft.com/office/drawing/2014/main" id="{6737F73A-7CAD-6F43-AAF6-A67E3879FCD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8928"/>
          <a:stretch/>
        </p:blipFill>
        <p:spPr>
          <a:xfrm rot="5400000">
            <a:off x="9407080" y="3545249"/>
            <a:ext cx="2998717" cy="2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2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" y="1011338"/>
            <a:ext cx="11835545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面向工业制造场景对人形机器人需求，研发具有高稳定性的人形机器人结构，要求机器人具有高负载、高稳态、高效率。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571500" indent="-342900" algn="just" defTabSz="914400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3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20C166-2E3A-81FE-9DD4-BAC57E7AE29A}"/>
              </a:ext>
            </a:extLst>
          </p:cNvPr>
          <p:cNvSpPr/>
          <p:nvPr/>
        </p:nvSpPr>
        <p:spPr>
          <a:xfrm>
            <a:off x="430064" y="2122624"/>
            <a:ext cx="7326273" cy="5233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核心零部件：行星滚轴丝杠直线电机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C2E972-1329-31CD-9C1B-76DAA88E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1" y="2636954"/>
            <a:ext cx="2438525" cy="15812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3821188-356C-E63E-839F-3965F637BC9D}"/>
              </a:ext>
            </a:extLst>
          </p:cNvPr>
          <p:cNvSpPr/>
          <p:nvPr/>
        </p:nvSpPr>
        <p:spPr>
          <a:xfrm>
            <a:off x="566561" y="3013153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行星丝杠执行器</a:t>
            </a:r>
            <a:endParaRPr lang="zh-CN" altLang="en-US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32C20-3C0C-46AD-8685-3ABD389587E3}"/>
              </a:ext>
            </a:extLst>
          </p:cNvPr>
          <p:cNvSpPr/>
          <p:nvPr/>
        </p:nvSpPr>
        <p:spPr>
          <a:xfrm>
            <a:off x="5962203" y="3721039"/>
            <a:ext cx="122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高推力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站得稳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14A2FD-B53E-9296-32A9-7CA26641B804}"/>
              </a:ext>
            </a:extLst>
          </p:cNvPr>
          <p:cNvSpPr txBox="1"/>
          <p:nvPr/>
        </p:nvSpPr>
        <p:spPr>
          <a:xfrm>
            <a:off x="1476769" y="4585317"/>
            <a:ext cx="2938627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CN" altLang="en-US" dirty="0"/>
              <a:t>1.8kg自重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8000N</a:t>
            </a:r>
            <a:endParaRPr lang="en-US" altLang="zh-CN" dirty="0"/>
          </a:p>
          <a:p>
            <a:pPr algn="ctr"/>
            <a:r>
              <a:rPr lang="zh-CN" altLang="en-US" dirty="0"/>
              <a:t>推力自重比：</a:t>
            </a:r>
            <a:r>
              <a:rPr lang="en-US" altLang="zh-CN" dirty="0"/>
              <a:t>&gt;400</a:t>
            </a:r>
            <a:endParaRPr lang="zh-CN" altLang="en-US" dirty="0"/>
          </a:p>
        </p:txBody>
      </p:sp>
      <p:pic>
        <p:nvPicPr>
          <p:cNvPr id="14" name="图片 13" descr="图片包含 乐高&#10;&#10;描述已自动生成">
            <a:extLst>
              <a:ext uri="{FF2B5EF4-FFF2-40B4-BE49-F238E27FC236}">
                <a16:creationId xmlns:a16="http://schemas.microsoft.com/office/drawing/2014/main" id="{84012A01-0869-A79C-67ED-CC297AFFC4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8928"/>
          <a:stretch/>
        </p:blipFill>
        <p:spPr>
          <a:xfrm rot="5400000">
            <a:off x="6933863" y="2549224"/>
            <a:ext cx="4724759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>
            <a:extLst>
              <a:ext uri="{FF2B5EF4-FFF2-40B4-BE49-F238E27FC236}">
                <a16:creationId xmlns:a16="http://schemas.microsoft.com/office/drawing/2014/main" id="{C539CE61-63CC-4741-069E-5CE887254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5" y="995361"/>
            <a:ext cx="12019801" cy="11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>
            <a:lvl1pPr marL="2286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1pPr>
            <a:lvl2pPr marL="742950" indent="-28575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2pPr>
            <a:lvl3pPr marL="11430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3pPr>
            <a:lvl4pPr marL="16002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4pPr>
            <a:lvl5pPr marL="2057400" indent="-228600"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STZhongsong" panose="02010600040101010101" charset="-122"/>
                <a:ea typeface="STZhongsong" panose="02010600040101010101" charset="-122"/>
              </a:defRPr>
            </a:lvl9pPr>
          </a:lstStyle>
          <a:p>
            <a:pPr marL="571500" indent="-342900" algn="just" fontAlgn="base">
              <a:lnSpc>
                <a:spcPct val="150000"/>
              </a:lnSpc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/>
                <a:ea typeface="Microsoft YaHei" panose="020B0503020204020204" pitchFamily="34" charset="-122"/>
                <a:cs typeface="+mn-ea"/>
                <a:sym typeface="+mn-lt"/>
              </a:rPr>
              <a:t>面向工业制造场景对人形机器人需求，搭配多维感知体系，助力人形机器人走得稳、抓得稳、导航准</a:t>
            </a:r>
            <a:endParaRPr lang="en-GB" altLang="zh-CN" sz="2000" baseline="30000" dirty="0">
              <a:solidFill>
                <a:prstClr val="black"/>
              </a:solidFill>
              <a:latin typeface="Times New Roman" panose="02020603050405020304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4515" y="169515"/>
            <a:ext cx="120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直线电机驱动人形机器人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感知</a:t>
            </a:r>
          </a:p>
        </p:txBody>
      </p:sp>
      <p:sp>
        <p:nvSpPr>
          <p:cNvPr id="48" name="灯片编号占位符 3"/>
          <p:cNvSpPr txBox="1"/>
          <p:nvPr/>
        </p:nvSpPr>
        <p:spPr>
          <a:xfrm>
            <a:off x="11519101" y="6439740"/>
            <a:ext cx="524363" cy="365125"/>
          </a:xfrm>
          <a:prstGeom prst="rect">
            <a:avLst/>
          </a:prstGeom>
        </p:spPr>
        <p:txBody>
          <a:bodyPr vert="horz" lIns="91398" tIns="45718" rIns="91398" bIns="45718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defRPr/>
            </a:pPr>
            <a:fld id="{59D65D97-B2A9-4B90-B905-16A56E33DEEB}" type="slidenum">
              <a:rPr lang="zh-CN" altLang="en-US" sz="1400" b="1">
                <a:solidFill>
                  <a:prstClr val="black"/>
                </a:solidFill>
              </a:rPr>
              <a:t>4</a:t>
            </a:fld>
            <a:endParaRPr lang="zh-CN" altLang="en-US" sz="1400" b="1" dirty="0">
              <a:solidFill>
                <a:prstClr val="black"/>
              </a:solidFill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FCFFF17F-E9AF-5158-7766-596A5B7896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/>
          <a:stretch/>
        </p:blipFill>
        <p:spPr>
          <a:xfrm rot="5400000">
            <a:off x="-466823" y="2322762"/>
            <a:ext cx="4914899" cy="3684181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4ECF54B3-F7B6-E9F6-2555-C23D5928B462}"/>
              </a:ext>
            </a:extLst>
          </p:cNvPr>
          <p:cNvSpPr/>
          <p:nvPr/>
        </p:nvSpPr>
        <p:spPr>
          <a:xfrm>
            <a:off x="1371599" y="5772150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9319C93-1F22-3B7C-6229-7F18D9A2F918}"/>
              </a:ext>
            </a:extLst>
          </p:cNvPr>
          <p:cNvCxnSpPr>
            <a:cxnSpLocks/>
            <a:stCxn id="11" idx="6"/>
            <a:endCxn id="16" idx="1"/>
          </p:cNvCxnSpPr>
          <p:nvPr/>
        </p:nvCxnSpPr>
        <p:spPr>
          <a:xfrm>
            <a:off x="2073728" y="6037486"/>
            <a:ext cx="2461119" cy="2653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4F6B2-3367-B25A-CCC1-E3D94BF4837E}"/>
              </a:ext>
            </a:extLst>
          </p:cNvPr>
          <p:cNvSpPr txBox="1"/>
          <p:nvPr/>
        </p:nvSpPr>
        <p:spPr>
          <a:xfrm>
            <a:off x="4534847" y="6118156"/>
            <a:ext cx="213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足底六维力传感器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534820-A9FA-9F2F-3877-ECC5235BF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082" y="5365388"/>
            <a:ext cx="1624275" cy="1439477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426810E0-4E36-F1A0-B989-29BCE803A564}"/>
              </a:ext>
            </a:extLst>
          </p:cNvPr>
          <p:cNvSpPr/>
          <p:nvPr/>
        </p:nvSpPr>
        <p:spPr>
          <a:xfrm>
            <a:off x="1900029" y="3110550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52B177-234F-59F6-82B4-5A22DBDA530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2602158" y="3375886"/>
            <a:ext cx="1806556" cy="5674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C89C80-811E-A7E0-884E-D6DF7FE1553F}"/>
              </a:ext>
            </a:extLst>
          </p:cNvPr>
          <p:cNvSpPr txBox="1"/>
          <p:nvPr/>
        </p:nvSpPr>
        <p:spPr>
          <a:xfrm>
            <a:off x="4045005" y="3733758"/>
            <a:ext cx="213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中央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IMU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A1B7856-8BD3-E83E-4ECD-0C40C0ED8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596" y="3156781"/>
            <a:ext cx="2349841" cy="158022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68AB04D8-0BDE-CC2E-5DAC-907E7039CB54}"/>
              </a:ext>
            </a:extLst>
          </p:cNvPr>
          <p:cNvSpPr/>
          <p:nvPr/>
        </p:nvSpPr>
        <p:spPr>
          <a:xfrm>
            <a:off x="2460907" y="1877729"/>
            <a:ext cx="702129" cy="530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B0EA13-89AA-80B2-1723-CF0199DE8BB0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163036" y="2119226"/>
            <a:ext cx="1245678" cy="2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FA240C0-7890-9D04-2C25-AE65190E96B5}"/>
              </a:ext>
            </a:extLst>
          </p:cNvPr>
          <p:cNvSpPr txBox="1"/>
          <p:nvPr/>
        </p:nvSpPr>
        <p:spPr>
          <a:xfrm>
            <a:off x="3934387" y="1946479"/>
            <a:ext cx="493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激光雷达、双目相机（还未完成联调）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F873AF4-76BD-8179-409B-00734DBC6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888" y="1717952"/>
            <a:ext cx="1982100" cy="9219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C347CC3-D978-3829-5800-06EA06CB7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0788" y="1582321"/>
            <a:ext cx="1982100" cy="12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zfhdsn2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b="1" dirty="0" smtClean="0">
            <a:solidFill>
              <a:srgbClr val="00206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258</Words>
  <Application>Microsoft Office PowerPoint</Application>
  <PresentationFormat>宽屏</PresentationFormat>
  <Paragraphs>38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User</dc:creator>
  <cp:lastModifiedBy>Walt Zhong</cp:lastModifiedBy>
  <cp:revision>216</cp:revision>
  <dcterms:created xsi:type="dcterms:W3CDTF">2019-08-07T02:55:54Z</dcterms:created>
  <dcterms:modified xsi:type="dcterms:W3CDTF">2024-04-25T01:03:59Z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2024-03-25T15:06:31Z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375f72bb-d300-43af-9d36-f3ae8c3bde39</vt:lpwstr>
  </property>
  <property fmtid="{D5CDD505-2E9C-101B-9397-08002B2CF9AE}" pid="7" name="MSIP_Label_defa4170-0d19-0005-0004-bc88714345d2_ActionId">
    <vt:lpwstr>70f65a33-1609-488f-b5ff-7e25a465aaee</vt:lpwstr>
  </property>
  <property fmtid="{D5CDD505-2E9C-101B-9397-08002B2CF9AE}" pid="8" name="MSIP_Label_defa4170-0d19-0005-0004-bc88714345d2_ContentBits">
    <vt:lpwstr>0</vt:lpwstr>
  </property>
</Properties>
</file>