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665" r:id="rId2"/>
    <p:sldId id="1667" r:id="rId3"/>
    <p:sldId id="1671" r:id="rId4"/>
    <p:sldId id="1668" r:id="rId5"/>
    <p:sldId id="16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FF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82947" autoAdjust="0"/>
  </p:normalViewPr>
  <p:slideViewPr>
    <p:cSldViewPr snapToGrid="0" showGuides="1">
      <p:cViewPr varScale="1">
        <p:scale>
          <a:sx n="117" d="100"/>
          <a:sy n="117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E773-ECD9-4CBC-977D-1F386E1F13F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84FD-FAD5-486D-B178-04C98F8C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1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0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3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6E0-E99F-4790-B66B-E19261C874E1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95BD-070D-4D80-B2CD-831E7FBB0058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F03C-077B-48D3-BE36-409F2038F7BB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9E9-7CCE-4A69-B702-1E19220A0A5C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AE9-449B-4C51-87C9-EE80C5A78B58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5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9DF-1B58-4D8D-8E5D-B425A7D7E9DB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0C066CB-649D-4078-AF12-7F6CCEEBB9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1" y="31064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9B1-BF35-4E0F-AA8D-721ABA264FE7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274-D41B-4F30-AEE7-753A76A06F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287560" y="896724"/>
            <a:ext cx="11620021" cy="54535"/>
          </a:xfrm>
          <a:prstGeom prst="rect">
            <a:avLst/>
          </a:prstGeom>
          <a:gradFill rotWithShape="0">
            <a:gsLst>
              <a:gs pos="0">
                <a:srgbClr val="006600">
                  <a:alpha val="67000"/>
                </a:srgbClr>
              </a:gs>
              <a:gs pos="50000">
                <a:srgbClr val="0000FF">
                  <a:alpha val="67000"/>
                </a:srgbClr>
              </a:gs>
              <a:gs pos="100000">
                <a:srgbClr val="006600">
                  <a:alpha val="67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8" tIns="45718" rIns="91398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54" y="365125"/>
            <a:ext cx="10515600" cy="52939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9321-8A09-4CE6-B598-92CE61759050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65CF-94B5-4AF0-B45F-D2343C26F2B5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C3A7-228D-4D1E-9A81-708E69256315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8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1315-5342-4AD1-A6FC-E32E80AE8A2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19A8-9913-4017-8DF0-1C6CCEEBB4A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ECA9-4CCC-456F-A153-11A834DA324A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8443-F531-480B-A4BF-BEC723C87569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4C9-62CD-4D1F-998B-278C8DC6D632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7A4C-A46C-41B4-981F-21B952E715A2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9550" y="63277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5214E-1AA4-488A-A37F-91598C54BC75}"/>
              </a:ext>
            </a:extLst>
          </p:cNvPr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  <p:sldLayoutId id="2147483787" r:id="rId15"/>
    <p:sldLayoutId id="2147483788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4185635" y="2124054"/>
            <a:ext cx="7326273" cy="5233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核心零部件：行星滚轴丝杠直线电机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1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780DF4-A007-576C-2D84-A17E42DB9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16673" y="3490235"/>
            <a:ext cx="3855602" cy="20712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5D13AD-E312-373B-5D85-60436867D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23" y="5664639"/>
            <a:ext cx="810154" cy="1210907"/>
          </a:xfrm>
          <a:prstGeom prst="rect">
            <a:avLst/>
          </a:prstGeom>
        </p:spPr>
      </p:pic>
      <p:pic>
        <p:nvPicPr>
          <p:cNvPr id="13" name="图片 12" descr="图片包含 飞机, 飞行, 空气, 台子&#10;&#10;描述已自动生成">
            <a:extLst>
              <a:ext uri="{FF2B5EF4-FFF2-40B4-BE49-F238E27FC236}">
                <a16:creationId xmlns:a16="http://schemas.microsoft.com/office/drawing/2014/main" id="{76BD901E-5ABF-238C-FAC4-A65664CE67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2730161" y="4267777"/>
            <a:ext cx="1025079" cy="84606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1D8B45-47F5-D0D6-D66F-DCF4BBDD8C7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/>
          <a:stretch/>
        </p:blipFill>
        <p:spPr>
          <a:xfrm>
            <a:off x="2874162" y="2411949"/>
            <a:ext cx="737077" cy="118130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85E950A-1351-5123-F3EC-6344B4097B70}"/>
              </a:ext>
            </a:extLst>
          </p:cNvPr>
          <p:cNvSpPr txBox="1"/>
          <p:nvPr/>
        </p:nvSpPr>
        <p:spPr>
          <a:xfrm>
            <a:off x="301281" y="2149610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人形机器人本体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5BCDD6-4271-47DA-A4D7-209CDCE62C9A}"/>
              </a:ext>
            </a:extLst>
          </p:cNvPr>
          <p:cNvSpPr txBox="1"/>
          <p:nvPr/>
        </p:nvSpPr>
        <p:spPr>
          <a:xfrm>
            <a:off x="2284460" y="1964944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手臂结构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A085BB-8131-8C9A-6179-F7B4876D3F49}"/>
              </a:ext>
            </a:extLst>
          </p:cNvPr>
          <p:cNvSpPr txBox="1"/>
          <p:nvPr/>
        </p:nvSpPr>
        <p:spPr>
          <a:xfrm>
            <a:off x="2284460" y="3612091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手腕并联结构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6D6C5-3965-8E9E-3A66-9228EFEC9809}"/>
              </a:ext>
            </a:extLst>
          </p:cNvPr>
          <p:cNvSpPr txBox="1"/>
          <p:nvPr/>
        </p:nvSpPr>
        <p:spPr>
          <a:xfrm>
            <a:off x="2284460" y="5241026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双足结构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632C4C0-65E1-6605-D28D-6EA81B1C3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42" y="2638384"/>
            <a:ext cx="2438525" cy="158123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9466389-01CA-32D5-22FF-BF1D561DE7CC}"/>
              </a:ext>
            </a:extLst>
          </p:cNvPr>
          <p:cNvSpPr/>
          <p:nvPr/>
        </p:nvSpPr>
        <p:spPr>
          <a:xfrm>
            <a:off x="4322132" y="3014583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行星丝杠执行器</a:t>
            </a:r>
            <a:endPara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FC49AFD-AD25-2D69-9A7C-42172D9B29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93" y="4087865"/>
            <a:ext cx="1739938" cy="260062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B4FF017E-31FE-77F1-50DE-249878A2AE03}"/>
              </a:ext>
            </a:extLst>
          </p:cNvPr>
          <p:cNvSpPr/>
          <p:nvPr/>
        </p:nvSpPr>
        <p:spPr>
          <a:xfrm>
            <a:off x="4238640" y="5071749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高推力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站得稳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8" name="图片 37" descr="图片包含 飞机, 飞行, 空气, 台子&#10;&#10;描述已自动生成">
            <a:extLst>
              <a:ext uri="{FF2B5EF4-FFF2-40B4-BE49-F238E27FC236}">
                <a16:creationId xmlns:a16="http://schemas.microsoft.com/office/drawing/2014/main" id="{9E1F74FF-5D54-1F28-76EB-B2CDC383A2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9404381" y="4383432"/>
            <a:ext cx="2525584" cy="208452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49B5D20-C9FC-F038-BC6F-67B78BE7E852}"/>
              </a:ext>
            </a:extLst>
          </p:cNvPr>
          <p:cNvSpPr/>
          <p:nvPr/>
        </p:nvSpPr>
        <p:spPr>
          <a:xfrm>
            <a:off x="8002263" y="5071749"/>
            <a:ext cx="1226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3PRS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灵巧手腕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DE7146-3916-5978-7AEA-51EF80625D31}"/>
              </a:ext>
            </a:extLst>
          </p:cNvPr>
          <p:cNvSpPr txBox="1"/>
          <p:nvPr/>
        </p:nvSpPr>
        <p:spPr>
          <a:xfrm>
            <a:off x="8573281" y="2957979"/>
            <a:ext cx="293862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1.8kg自重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8000N</a:t>
            </a:r>
            <a:endParaRPr lang="en-US" altLang="zh-CN" dirty="0"/>
          </a:p>
          <a:p>
            <a:pPr algn="ctr"/>
            <a:r>
              <a:rPr lang="zh-CN" altLang="en-US" dirty="0"/>
              <a:t>推力自重比：</a:t>
            </a:r>
            <a:r>
              <a:rPr lang="en-US" altLang="zh-CN" dirty="0"/>
              <a:t>&gt;400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2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57C62-6793-1608-2EAD-082066B4988F}"/>
              </a:ext>
            </a:extLst>
          </p:cNvPr>
          <p:cNvSpPr txBox="1"/>
          <p:nvPr/>
        </p:nvSpPr>
        <p:spPr>
          <a:xfrm>
            <a:off x="1689209" y="2103526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人形机器人本体</a:t>
            </a:r>
            <a:endParaRPr lang="zh-CN" altLang="en-US" dirty="0"/>
          </a:p>
        </p:txBody>
      </p:sp>
      <p:pic>
        <p:nvPicPr>
          <p:cNvPr id="4" name="图片 3" descr="图片包含 器具, 缝纫机, 游戏机&#10;&#10;描述已自动生成">
            <a:extLst>
              <a:ext uri="{FF2B5EF4-FFF2-40B4-BE49-F238E27FC236}">
                <a16:creationId xmlns:a16="http://schemas.microsoft.com/office/drawing/2014/main" id="{E797D1C3-1E4D-4CC4-4D36-EDE4A5587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60908" y="3612553"/>
            <a:ext cx="3678338" cy="197603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3E07C19-EC5E-E608-AA48-A64D333F5F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77453" y="3612551"/>
            <a:ext cx="3678339" cy="19760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5DE8CC-5D15-75A6-42C0-844312F06530}"/>
              </a:ext>
            </a:extLst>
          </p:cNvPr>
          <p:cNvSpPr txBox="1"/>
          <p:nvPr/>
        </p:nvSpPr>
        <p:spPr>
          <a:xfrm>
            <a:off x="7121126" y="2392068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手臂结构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2E4779-F5A5-E4CF-90C4-A9522C60BE24}"/>
              </a:ext>
            </a:extLst>
          </p:cNvPr>
          <p:cNvSpPr txBox="1"/>
          <p:nvPr/>
        </p:nvSpPr>
        <p:spPr>
          <a:xfrm>
            <a:off x="7121126" y="4884039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手腕并联结构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BD4235-4DC6-5AAF-8BC6-5D1B1C922EFA}"/>
              </a:ext>
            </a:extLst>
          </p:cNvPr>
          <p:cNvSpPr txBox="1"/>
          <p:nvPr/>
        </p:nvSpPr>
        <p:spPr>
          <a:xfrm>
            <a:off x="9931870" y="2392068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双足结构</a:t>
            </a:r>
            <a:endParaRPr lang="zh-CN" altLang="en-US" dirty="0"/>
          </a:p>
        </p:txBody>
      </p:sp>
      <p:pic>
        <p:nvPicPr>
          <p:cNvPr id="19" name="图片 18" descr="图片包含 游戏机, 灯光&#10;&#10;描述已自动生成">
            <a:extLst>
              <a:ext uri="{FF2B5EF4-FFF2-40B4-BE49-F238E27FC236}">
                <a16:creationId xmlns:a16="http://schemas.microsoft.com/office/drawing/2014/main" id="{F03266D4-C605-C6EE-1E84-BBFC00B919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26" y="2798017"/>
            <a:ext cx="2208393" cy="1186369"/>
          </a:xfrm>
          <a:prstGeom prst="rect">
            <a:avLst/>
          </a:prstGeom>
        </p:spPr>
      </p:pic>
      <p:pic>
        <p:nvPicPr>
          <p:cNvPr id="21" name="图片 20" descr="图片包含 游戏机&#10;&#10;描述已自动生成">
            <a:extLst>
              <a:ext uri="{FF2B5EF4-FFF2-40B4-BE49-F238E27FC236}">
                <a16:creationId xmlns:a16="http://schemas.microsoft.com/office/drawing/2014/main" id="{B6B692D3-9DFE-D96B-F125-A7FCFB5DA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26" y="5253371"/>
            <a:ext cx="2208393" cy="1186369"/>
          </a:xfrm>
          <a:prstGeom prst="rect">
            <a:avLst/>
          </a:prstGeom>
        </p:spPr>
      </p:pic>
      <p:pic>
        <p:nvPicPr>
          <p:cNvPr id="23" name="图片 22" descr="图片包含 乐高&#10;&#10;描述已自动生成">
            <a:extLst>
              <a:ext uri="{FF2B5EF4-FFF2-40B4-BE49-F238E27FC236}">
                <a16:creationId xmlns:a16="http://schemas.microsoft.com/office/drawing/2014/main" id="{6737F73A-7CAD-6F43-AAF6-A67E3879FC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8928"/>
          <a:stretch/>
        </p:blipFill>
        <p:spPr>
          <a:xfrm rot="5400000">
            <a:off x="9407080" y="3545249"/>
            <a:ext cx="2998717" cy="2110641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A0C593E-A0FD-BCEA-C348-D5A6684A01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5041" y="3612552"/>
            <a:ext cx="3678339" cy="1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3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56A55C3-AF80-7699-9C53-56ABF37C5FD7}"/>
              </a:ext>
            </a:extLst>
          </p:cNvPr>
          <p:cNvGrpSpPr/>
          <p:nvPr/>
        </p:nvGrpSpPr>
        <p:grpSpPr>
          <a:xfrm>
            <a:off x="223116" y="1386840"/>
            <a:ext cx="3815484" cy="5158741"/>
            <a:chOff x="405996" y="1867027"/>
            <a:chExt cx="2978985" cy="4381374"/>
          </a:xfrm>
        </p:grpSpPr>
        <p:pic>
          <p:nvPicPr>
            <p:cNvPr id="3" name="图片 2" descr="图片包含 器具, 缝纫机, 游戏机&#10;&#10;描述已自动生成">
              <a:extLst>
                <a:ext uri="{FF2B5EF4-FFF2-40B4-BE49-F238E27FC236}">
                  <a16:creationId xmlns:a16="http://schemas.microsoft.com/office/drawing/2014/main" id="{DAA914DB-9F4C-EB3F-2221-CD4B65763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5" r="8215"/>
            <a:stretch/>
          </p:blipFill>
          <p:spPr>
            <a:xfrm rot="5400000">
              <a:off x="-295198" y="2568221"/>
              <a:ext cx="4381374" cy="2978985"/>
            </a:xfrm>
            <a:prstGeom prst="rect">
              <a:avLst/>
            </a:prstGeom>
          </p:spPr>
        </p:pic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4329EBD8-DB08-EBA7-F0AF-7FA041921BBB}"/>
                </a:ext>
              </a:extLst>
            </p:cNvPr>
            <p:cNvSpPr/>
            <p:nvPr/>
          </p:nvSpPr>
          <p:spPr>
            <a:xfrm rot="6645382">
              <a:off x="2124981" y="5915460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804E4304-46DC-FB29-A2B9-A89969C73B8D}"/>
                </a:ext>
              </a:extLst>
            </p:cNvPr>
            <p:cNvSpPr/>
            <p:nvPr/>
          </p:nvSpPr>
          <p:spPr>
            <a:xfrm rot="15634964">
              <a:off x="2153774" y="5871033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8662C042-34D4-05B7-3996-5F5C0E97E626}"/>
                </a:ext>
              </a:extLst>
            </p:cNvPr>
            <p:cNvSpPr/>
            <p:nvPr/>
          </p:nvSpPr>
          <p:spPr>
            <a:xfrm rot="6645382">
              <a:off x="2187021" y="5937820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77663633-7B9B-618B-0481-CC8ABF19771D}"/>
                </a:ext>
              </a:extLst>
            </p:cNvPr>
            <p:cNvSpPr/>
            <p:nvPr/>
          </p:nvSpPr>
          <p:spPr>
            <a:xfrm rot="6645382">
              <a:off x="1369098" y="591546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6617AD38-25CF-F414-C52B-3D58EB3D8752}"/>
                </a:ext>
              </a:extLst>
            </p:cNvPr>
            <p:cNvSpPr/>
            <p:nvPr/>
          </p:nvSpPr>
          <p:spPr>
            <a:xfrm rot="15634964">
              <a:off x="1397891" y="5871034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柱体 13">
              <a:extLst>
                <a:ext uri="{FF2B5EF4-FFF2-40B4-BE49-F238E27FC236}">
                  <a16:creationId xmlns:a16="http://schemas.microsoft.com/office/drawing/2014/main" id="{F234852E-496A-7EAC-1306-65912980F717}"/>
                </a:ext>
              </a:extLst>
            </p:cNvPr>
            <p:cNvSpPr/>
            <p:nvPr/>
          </p:nvSpPr>
          <p:spPr>
            <a:xfrm rot="6645382">
              <a:off x="1431138" y="593782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800F80C1-7CDF-4046-624E-0A7D107BE2F7}"/>
                </a:ext>
              </a:extLst>
            </p:cNvPr>
            <p:cNvSpPr/>
            <p:nvPr/>
          </p:nvSpPr>
          <p:spPr>
            <a:xfrm rot="15634964">
              <a:off x="2164061" y="4740015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体 17">
              <a:extLst>
                <a:ext uri="{FF2B5EF4-FFF2-40B4-BE49-F238E27FC236}">
                  <a16:creationId xmlns:a16="http://schemas.microsoft.com/office/drawing/2014/main" id="{86F543F7-F0D9-DF7E-6A6F-DD1E1DF1134C}"/>
                </a:ext>
              </a:extLst>
            </p:cNvPr>
            <p:cNvSpPr/>
            <p:nvPr/>
          </p:nvSpPr>
          <p:spPr>
            <a:xfrm rot="15634964">
              <a:off x="1393090" y="4740014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柱体 19">
              <a:extLst>
                <a:ext uri="{FF2B5EF4-FFF2-40B4-BE49-F238E27FC236}">
                  <a16:creationId xmlns:a16="http://schemas.microsoft.com/office/drawing/2014/main" id="{7740E0A3-3C5F-271A-4384-C3BC3DBCCDCE}"/>
                </a:ext>
              </a:extLst>
            </p:cNvPr>
            <p:cNvSpPr/>
            <p:nvPr/>
          </p:nvSpPr>
          <p:spPr>
            <a:xfrm rot="15634964">
              <a:off x="1393089" y="3968293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体 21">
              <a:extLst>
                <a:ext uri="{FF2B5EF4-FFF2-40B4-BE49-F238E27FC236}">
                  <a16:creationId xmlns:a16="http://schemas.microsoft.com/office/drawing/2014/main" id="{F43E52CD-7135-9FFB-ED62-38A2F10A3733}"/>
                </a:ext>
              </a:extLst>
            </p:cNvPr>
            <p:cNvSpPr/>
            <p:nvPr/>
          </p:nvSpPr>
          <p:spPr>
            <a:xfrm rot="15634964">
              <a:off x="2167442" y="3964191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20B554CF-BC50-4580-D602-7BAB1CB27024}"/>
                </a:ext>
              </a:extLst>
            </p:cNvPr>
            <p:cNvSpPr/>
            <p:nvPr/>
          </p:nvSpPr>
          <p:spPr>
            <a:xfrm rot="12501973">
              <a:off x="1345065" y="3700702"/>
              <a:ext cx="229759" cy="12247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柱体 24">
              <a:extLst>
                <a:ext uri="{FF2B5EF4-FFF2-40B4-BE49-F238E27FC236}">
                  <a16:creationId xmlns:a16="http://schemas.microsoft.com/office/drawing/2014/main" id="{DBFAC0C8-EF71-FC80-393C-DC77A274CA08}"/>
                </a:ext>
              </a:extLst>
            </p:cNvPr>
            <p:cNvSpPr/>
            <p:nvPr/>
          </p:nvSpPr>
          <p:spPr>
            <a:xfrm>
              <a:off x="1683570" y="2914408"/>
              <a:ext cx="319518" cy="256539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柱体 25">
              <a:extLst>
                <a:ext uri="{FF2B5EF4-FFF2-40B4-BE49-F238E27FC236}">
                  <a16:creationId xmlns:a16="http://schemas.microsoft.com/office/drawing/2014/main" id="{48CBB00E-13ED-EDE6-E180-B0CF45CB7E0D}"/>
                </a:ext>
              </a:extLst>
            </p:cNvPr>
            <p:cNvSpPr/>
            <p:nvPr/>
          </p:nvSpPr>
          <p:spPr>
            <a:xfrm rot="5400000">
              <a:off x="920767" y="226772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柱体 26">
              <a:extLst>
                <a:ext uri="{FF2B5EF4-FFF2-40B4-BE49-F238E27FC236}">
                  <a16:creationId xmlns:a16="http://schemas.microsoft.com/office/drawing/2014/main" id="{482C62F7-12B3-B1B8-63AC-435C0FB89F17}"/>
                </a:ext>
              </a:extLst>
            </p:cNvPr>
            <p:cNvSpPr/>
            <p:nvPr/>
          </p:nvSpPr>
          <p:spPr>
            <a:xfrm rot="12897464">
              <a:off x="948216" y="2217440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体 27">
              <a:extLst>
                <a:ext uri="{FF2B5EF4-FFF2-40B4-BE49-F238E27FC236}">
                  <a16:creationId xmlns:a16="http://schemas.microsoft.com/office/drawing/2014/main" id="{2F509729-63B8-575C-5A93-C49B8CAC3CF5}"/>
                </a:ext>
              </a:extLst>
            </p:cNvPr>
            <p:cNvSpPr/>
            <p:nvPr/>
          </p:nvSpPr>
          <p:spPr>
            <a:xfrm rot="5400000">
              <a:off x="973955" y="2267720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柱体 28">
              <a:extLst>
                <a:ext uri="{FF2B5EF4-FFF2-40B4-BE49-F238E27FC236}">
                  <a16:creationId xmlns:a16="http://schemas.microsoft.com/office/drawing/2014/main" id="{9D380D6F-30B0-74D7-ECAC-E6AF50683767}"/>
                </a:ext>
              </a:extLst>
            </p:cNvPr>
            <p:cNvSpPr/>
            <p:nvPr/>
          </p:nvSpPr>
          <p:spPr>
            <a:xfrm>
              <a:off x="775957" y="2534863"/>
              <a:ext cx="121260" cy="19347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柱体 29">
              <a:extLst>
                <a:ext uri="{FF2B5EF4-FFF2-40B4-BE49-F238E27FC236}">
                  <a16:creationId xmlns:a16="http://schemas.microsoft.com/office/drawing/2014/main" id="{B1BEF953-9DAE-B27B-2D9B-C0DBE1A7FC58}"/>
                </a:ext>
              </a:extLst>
            </p:cNvPr>
            <p:cNvSpPr/>
            <p:nvPr/>
          </p:nvSpPr>
          <p:spPr>
            <a:xfrm>
              <a:off x="2790560" y="2534863"/>
              <a:ext cx="121260" cy="19347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柱体 30">
              <a:extLst>
                <a:ext uri="{FF2B5EF4-FFF2-40B4-BE49-F238E27FC236}">
                  <a16:creationId xmlns:a16="http://schemas.microsoft.com/office/drawing/2014/main" id="{3B7A4B41-DEC0-4F97-D550-BDC68B42B585}"/>
                </a:ext>
              </a:extLst>
            </p:cNvPr>
            <p:cNvSpPr/>
            <p:nvPr/>
          </p:nvSpPr>
          <p:spPr>
            <a:xfrm rot="15634964">
              <a:off x="776657" y="3139842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体 31">
              <a:extLst>
                <a:ext uri="{FF2B5EF4-FFF2-40B4-BE49-F238E27FC236}">
                  <a16:creationId xmlns:a16="http://schemas.microsoft.com/office/drawing/2014/main" id="{3785B671-F4B1-C3B3-F87A-53FD7122F8C1}"/>
                </a:ext>
              </a:extLst>
            </p:cNvPr>
            <p:cNvSpPr/>
            <p:nvPr/>
          </p:nvSpPr>
          <p:spPr>
            <a:xfrm rot="15634964">
              <a:off x="2786062" y="3139842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柱体 32">
              <a:extLst>
                <a:ext uri="{FF2B5EF4-FFF2-40B4-BE49-F238E27FC236}">
                  <a16:creationId xmlns:a16="http://schemas.microsoft.com/office/drawing/2014/main" id="{C24E2CF5-18AA-4C96-CA27-AFDF4B4353B6}"/>
                </a:ext>
              </a:extLst>
            </p:cNvPr>
            <p:cNvSpPr/>
            <p:nvPr/>
          </p:nvSpPr>
          <p:spPr>
            <a:xfrm rot="5400000">
              <a:off x="2573281" y="226772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柱体 33">
              <a:extLst>
                <a:ext uri="{FF2B5EF4-FFF2-40B4-BE49-F238E27FC236}">
                  <a16:creationId xmlns:a16="http://schemas.microsoft.com/office/drawing/2014/main" id="{A461EC37-057D-EB54-40C8-4BB2A84C2738}"/>
                </a:ext>
              </a:extLst>
            </p:cNvPr>
            <p:cNvSpPr/>
            <p:nvPr/>
          </p:nvSpPr>
          <p:spPr>
            <a:xfrm rot="12897464">
              <a:off x="2600730" y="2217440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体 34">
              <a:extLst>
                <a:ext uri="{FF2B5EF4-FFF2-40B4-BE49-F238E27FC236}">
                  <a16:creationId xmlns:a16="http://schemas.microsoft.com/office/drawing/2014/main" id="{F1C021D5-B57B-357F-9715-8E603EDE4D9A}"/>
                </a:ext>
              </a:extLst>
            </p:cNvPr>
            <p:cNvSpPr/>
            <p:nvPr/>
          </p:nvSpPr>
          <p:spPr>
            <a:xfrm rot="5400000">
              <a:off x="2626469" y="2267720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柱体 35">
              <a:extLst>
                <a:ext uri="{FF2B5EF4-FFF2-40B4-BE49-F238E27FC236}">
                  <a16:creationId xmlns:a16="http://schemas.microsoft.com/office/drawing/2014/main" id="{2931B301-3F19-A3B5-2FF2-DF199723807B}"/>
                </a:ext>
              </a:extLst>
            </p:cNvPr>
            <p:cNvSpPr/>
            <p:nvPr/>
          </p:nvSpPr>
          <p:spPr>
            <a:xfrm rot="12501973">
              <a:off x="2132068" y="3698569"/>
              <a:ext cx="229759" cy="12247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柱体 36">
              <a:extLst>
                <a:ext uri="{FF2B5EF4-FFF2-40B4-BE49-F238E27FC236}">
                  <a16:creationId xmlns:a16="http://schemas.microsoft.com/office/drawing/2014/main" id="{1CB48CFB-A1D8-FAD6-AD43-36DC034D3F85}"/>
                </a:ext>
              </a:extLst>
            </p:cNvPr>
            <p:cNvSpPr/>
            <p:nvPr/>
          </p:nvSpPr>
          <p:spPr>
            <a:xfrm rot="6645382">
              <a:off x="797685" y="3760149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46AF92F4-F658-3A15-17D5-ECEEF15F742E}"/>
                </a:ext>
              </a:extLst>
            </p:cNvPr>
            <p:cNvSpPr/>
            <p:nvPr/>
          </p:nvSpPr>
          <p:spPr>
            <a:xfrm rot="15634964">
              <a:off x="826478" y="3715722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柱体 38">
              <a:extLst>
                <a:ext uri="{FF2B5EF4-FFF2-40B4-BE49-F238E27FC236}">
                  <a16:creationId xmlns:a16="http://schemas.microsoft.com/office/drawing/2014/main" id="{4976AFBC-3989-7A06-5126-6957B5038D7E}"/>
                </a:ext>
              </a:extLst>
            </p:cNvPr>
            <p:cNvSpPr/>
            <p:nvPr/>
          </p:nvSpPr>
          <p:spPr>
            <a:xfrm rot="6645382">
              <a:off x="859725" y="3782509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柱体 39">
              <a:extLst>
                <a:ext uri="{FF2B5EF4-FFF2-40B4-BE49-F238E27FC236}">
                  <a16:creationId xmlns:a16="http://schemas.microsoft.com/office/drawing/2014/main" id="{E543DE81-92FE-EA61-9528-7B3777BBB4A1}"/>
                </a:ext>
              </a:extLst>
            </p:cNvPr>
            <p:cNvSpPr/>
            <p:nvPr/>
          </p:nvSpPr>
          <p:spPr>
            <a:xfrm rot="6645382">
              <a:off x="1754607" y="1883658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823E3819-08FB-26A0-7AAC-48C1258ADC88}"/>
                </a:ext>
              </a:extLst>
            </p:cNvPr>
            <p:cNvSpPr/>
            <p:nvPr/>
          </p:nvSpPr>
          <p:spPr>
            <a:xfrm rot="15634964">
              <a:off x="1783400" y="1839231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柱体 41">
              <a:extLst>
                <a:ext uri="{FF2B5EF4-FFF2-40B4-BE49-F238E27FC236}">
                  <a16:creationId xmlns:a16="http://schemas.microsoft.com/office/drawing/2014/main" id="{DEDC3C64-366A-9AD6-CACA-8EA88606F9B6}"/>
                </a:ext>
              </a:extLst>
            </p:cNvPr>
            <p:cNvSpPr/>
            <p:nvPr/>
          </p:nvSpPr>
          <p:spPr>
            <a:xfrm rot="6645382">
              <a:off x="1816647" y="1906018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7BE6D98A-257E-5389-9067-78BE13E751D0}"/>
                </a:ext>
              </a:extLst>
            </p:cNvPr>
            <p:cNvSpPr/>
            <p:nvPr/>
          </p:nvSpPr>
          <p:spPr>
            <a:xfrm rot="6645382">
              <a:off x="2686111" y="378874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FB39CEEA-205B-FB5F-AF4B-0F99B9FB7B25}"/>
                </a:ext>
              </a:extLst>
            </p:cNvPr>
            <p:cNvSpPr/>
            <p:nvPr/>
          </p:nvSpPr>
          <p:spPr>
            <a:xfrm rot="15634964">
              <a:off x="2714904" y="3744314"/>
              <a:ext cx="119858" cy="215757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柱体 45">
              <a:extLst>
                <a:ext uri="{FF2B5EF4-FFF2-40B4-BE49-F238E27FC236}">
                  <a16:creationId xmlns:a16="http://schemas.microsoft.com/office/drawing/2014/main" id="{DAF63120-9B29-3F20-BCA5-198EBDBE6967}"/>
                </a:ext>
              </a:extLst>
            </p:cNvPr>
            <p:cNvSpPr/>
            <p:nvPr/>
          </p:nvSpPr>
          <p:spPr>
            <a:xfrm rot="6645382">
              <a:off x="2748151" y="3811101"/>
              <a:ext cx="119858" cy="122083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10EEE1C-3F53-5C46-1D3B-CBCF6724D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814" y="2022372"/>
              <a:ext cx="6350" cy="927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60C0F88-242E-EC47-830B-520745BE7921}"/>
                </a:ext>
              </a:extLst>
            </p:cNvPr>
            <p:cNvCxnSpPr>
              <a:cxnSpLocks/>
            </p:cNvCxnSpPr>
            <p:nvPr/>
          </p:nvCxnSpPr>
          <p:spPr>
            <a:xfrm>
              <a:off x="1084072" y="2320556"/>
              <a:ext cx="1497806" cy="4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1A1070-2616-3375-5974-8CEBE6D4F375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75" y="2324100"/>
              <a:ext cx="123825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090DD69-EBDF-BB9C-3D6F-ED4D26E34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2405063"/>
              <a:ext cx="119063" cy="147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274CC21-64A3-3DEA-21BB-94CC9F972798}"/>
                </a:ext>
              </a:extLst>
            </p:cNvPr>
            <p:cNvCxnSpPr>
              <a:cxnSpLocks/>
              <a:stCxn id="29" idx="3"/>
              <a:endCxn id="31" idx="4"/>
            </p:cNvCxnSpPr>
            <p:nvPr/>
          </p:nvCxnSpPr>
          <p:spPr>
            <a:xfrm flipH="1">
              <a:off x="826781" y="2728340"/>
              <a:ext cx="9806" cy="460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755A4B5-F227-74BB-A12F-D8713BF5A03A}"/>
                </a:ext>
              </a:extLst>
            </p:cNvPr>
            <p:cNvCxnSpPr>
              <a:cxnSpLocks/>
              <a:stCxn id="30" idx="3"/>
              <a:endCxn id="32" idx="4"/>
            </p:cNvCxnSpPr>
            <p:nvPr/>
          </p:nvCxnSpPr>
          <p:spPr>
            <a:xfrm flipH="1">
              <a:off x="2836186" y="2728340"/>
              <a:ext cx="15004" cy="460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FE89AFC-744A-0AEC-B821-3EA719B97A73}"/>
                </a:ext>
              </a:extLst>
            </p:cNvPr>
            <p:cNvCxnSpPr>
              <a:cxnSpLocks/>
              <a:stCxn id="32" idx="2"/>
              <a:endCxn id="45" idx="4"/>
            </p:cNvCxnSpPr>
            <p:nvPr/>
          </p:nvCxnSpPr>
          <p:spPr>
            <a:xfrm flipH="1">
              <a:off x="2765028" y="3306842"/>
              <a:ext cx="90769" cy="486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DE80F23-48E8-94AF-9264-B37BE56D1220}"/>
                </a:ext>
              </a:extLst>
            </p:cNvPr>
            <p:cNvCxnSpPr>
              <a:cxnSpLocks/>
              <a:stCxn id="31" idx="2"/>
              <a:endCxn id="38" idx="4"/>
            </p:cNvCxnSpPr>
            <p:nvPr/>
          </p:nvCxnSpPr>
          <p:spPr>
            <a:xfrm>
              <a:off x="846392" y="3306842"/>
              <a:ext cx="30210" cy="457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2FFC0F1-6CB3-FD99-19EF-11B0D68A03EB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843329" y="3170947"/>
              <a:ext cx="0" cy="305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6A121D-37D1-251C-3438-4E9508DA9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181" y="3476795"/>
              <a:ext cx="2837" cy="214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5872B13-123B-5DBE-9983-0FB684C8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586" y="3478635"/>
              <a:ext cx="2837" cy="214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E761CD3-92B6-F659-6303-EEF7690DA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5516" y="3476795"/>
              <a:ext cx="801431" cy="10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673807A-EF84-DCA4-C323-B8425AE06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48" y="3806683"/>
              <a:ext cx="2837" cy="214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51E9675-0A87-B6D3-0F5A-D5E420CCA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1775" y="3801824"/>
              <a:ext cx="2837" cy="214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C019C31-01C7-0B08-2C89-0AEE1980006E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V="1">
              <a:off x="2214185" y="4127705"/>
              <a:ext cx="17340" cy="6610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E7B06FD-15D2-9167-A877-927972519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1511" y="4137025"/>
              <a:ext cx="3114" cy="654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1330AAF-315E-E33F-D282-63273C3F4972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V="1">
              <a:off x="2203898" y="4911725"/>
              <a:ext cx="5902" cy="100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66DEC78-B5CE-F296-649A-E1361534F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819" y="4913017"/>
              <a:ext cx="5902" cy="100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图片 107" descr="图示&#10;&#10;描述已自动生成">
            <a:extLst>
              <a:ext uri="{FF2B5EF4-FFF2-40B4-BE49-F238E27FC236}">
                <a16:creationId xmlns:a16="http://schemas.microsoft.com/office/drawing/2014/main" id="{B86DADAA-88E4-C0DC-CD6D-4D93FD9BF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6049" y="2553159"/>
            <a:ext cx="5158744" cy="2771325"/>
          </a:xfrm>
          <a:prstGeom prst="rect">
            <a:avLst/>
          </a:prstGeom>
        </p:spPr>
      </p:pic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4635A39-8093-57D0-D38F-0E25D4726529}"/>
              </a:ext>
            </a:extLst>
          </p:cNvPr>
          <p:cNvCxnSpPr>
            <a:cxnSpLocks/>
          </p:cNvCxnSpPr>
          <p:nvPr/>
        </p:nvCxnSpPr>
        <p:spPr>
          <a:xfrm>
            <a:off x="3535681" y="1384604"/>
            <a:ext cx="10058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FC85540-CCC4-9DFF-5DB2-EA8ED427023A}"/>
              </a:ext>
            </a:extLst>
          </p:cNvPr>
          <p:cNvCxnSpPr>
            <a:cxnSpLocks/>
          </p:cNvCxnSpPr>
          <p:nvPr/>
        </p:nvCxnSpPr>
        <p:spPr>
          <a:xfrm>
            <a:off x="3535681" y="6543349"/>
            <a:ext cx="10058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79A054-3BD2-CCF6-E2ED-CB386A885B59}"/>
              </a:ext>
            </a:extLst>
          </p:cNvPr>
          <p:cNvCxnSpPr>
            <a:cxnSpLocks/>
          </p:cNvCxnSpPr>
          <p:nvPr/>
        </p:nvCxnSpPr>
        <p:spPr>
          <a:xfrm>
            <a:off x="62409" y="6533874"/>
            <a:ext cx="641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2EC9EBD-5C9C-C1B5-5020-09DB91FCC4C4}"/>
              </a:ext>
            </a:extLst>
          </p:cNvPr>
          <p:cNvCxnSpPr>
            <a:cxnSpLocks/>
          </p:cNvCxnSpPr>
          <p:nvPr/>
        </p:nvCxnSpPr>
        <p:spPr>
          <a:xfrm>
            <a:off x="70086" y="3963976"/>
            <a:ext cx="6333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5EF1127-2F57-FD84-7B70-F117B9CF1505}"/>
              </a:ext>
            </a:extLst>
          </p:cNvPr>
          <p:cNvCxnSpPr>
            <a:cxnSpLocks/>
          </p:cNvCxnSpPr>
          <p:nvPr/>
        </p:nvCxnSpPr>
        <p:spPr>
          <a:xfrm flipV="1">
            <a:off x="62409" y="3687722"/>
            <a:ext cx="410031" cy="1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81B33A6-EE96-C338-6A44-F947679970AD}"/>
              </a:ext>
            </a:extLst>
          </p:cNvPr>
          <p:cNvCxnSpPr>
            <a:cxnSpLocks/>
          </p:cNvCxnSpPr>
          <p:nvPr/>
        </p:nvCxnSpPr>
        <p:spPr>
          <a:xfrm>
            <a:off x="62409" y="1930498"/>
            <a:ext cx="4100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697BAE1-D0C5-3A97-7C54-005D4178B0A0}"/>
              </a:ext>
            </a:extLst>
          </p:cNvPr>
          <p:cNvCxnSpPr>
            <a:cxnSpLocks/>
          </p:cNvCxnSpPr>
          <p:nvPr/>
        </p:nvCxnSpPr>
        <p:spPr>
          <a:xfrm flipV="1">
            <a:off x="4175760" y="1384604"/>
            <a:ext cx="0" cy="2044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3F0E7C9-75D8-F0A5-DAE6-5638C3088232}"/>
              </a:ext>
            </a:extLst>
          </p:cNvPr>
          <p:cNvCxnSpPr>
            <a:cxnSpLocks/>
          </p:cNvCxnSpPr>
          <p:nvPr/>
        </p:nvCxnSpPr>
        <p:spPr>
          <a:xfrm>
            <a:off x="4175760" y="4075333"/>
            <a:ext cx="0" cy="2468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47CB347-A72F-194D-FC93-5BDB63DA734A}"/>
              </a:ext>
            </a:extLst>
          </p:cNvPr>
          <p:cNvSpPr txBox="1"/>
          <p:nvPr/>
        </p:nvSpPr>
        <p:spPr>
          <a:xfrm>
            <a:off x="3802137" y="3392848"/>
            <a:ext cx="101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身高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 algn="l"/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1.7m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F297B1C-930B-44E6-DB1C-231DB898F9BF}"/>
              </a:ext>
            </a:extLst>
          </p:cNvPr>
          <p:cNvSpPr txBox="1"/>
          <p:nvPr/>
        </p:nvSpPr>
        <p:spPr>
          <a:xfrm>
            <a:off x="-85247" y="2501261"/>
            <a:ext cx="101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臂长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0.7m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DD6FD6A-E03F-8FED-F93B-ECC1460CF809}"/>
              </a:ext>
            </a:extLst>
          </p:cNvPr>
          <p:cNvSpPr txBox="1"/>
          <p:nvPr/>
        </p:nvSpPr>
        <p:spPr>
          <a:xfrm>
            <a:off x="-40100" y="4951283"/>
            <a:ext cx="101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腿长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1m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D858D17-1566-A7E2-8D6D-6A96ABAD61B0}"/>
              </a:ext>
            </a:extLst>
          </p:cNvPr>
          <p:cNvCxnSpPr>
            <a:cxnSpLocks/>
          </p:cNvCxnSpPr>
          <p:nvPr/>
        </p:nvCxnSpPr>
        <p:spPr>
          <a:xfrm flipV="1">
            <a:off x="267424" y="1919580"/>
            <a:ext cx="0" cy="581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3F5786E-B134-A1BD-05C9-35897CC8540C}"/>
              </a:ext>
            </a:extLst>
          </p:cNvPr>
          <p:cNvCxnSpPr>
            <a:cxnSpLocks/>
          </p:cNvCxnSpPr>
          <p:nvPr/>
        </p:nvCxnSpPr>
        <p:spPr>
          <a:xfrm flipV="1">
            <a:off x="267424" y="3963976"/>
            <a:ext cx="724" cy="10077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9C06EF1-758E-CDAA-8234-86CC48296138}"/>
              </a:ext>
            </a:extLst>
          </p:cNvPr>
          <p:cNvCxnSpPr>
            <a:cxnSpLocks/>
          </p:cNvCxnSpPr>
          <p:nvPr/>
        </p:nvCxnSpPr>
        <p:spPr>
          <a:xfrm>
            <a:off x="254789" y="5659169"/>
            <a:ext cx="0" cy="8747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E3EDFC01-ADFE-808D-1670-197D9A241E5C}"/>
              </a:ext>
            </a:extLst>
          </p:cNvPr>
          <p:cNvCxnSpPr>
            <a:cxnSpLocks/>
          </p:cNvCxnSpPr>
          <p:nvPr/>
        </p:nvCxnSpPr>
        <p:spPr>
          <a:xfrm>
            <a:off x="270753" y="3209147"/>
            <a:ext cx="0" cy="478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5977473-9521-EE64-44DB-FCCD44D654A7}"/>
              </a:ext>
            </a:extLst>
          </p:cNvPr>
          <p:cNvSpPr txBox="1"/>
          <p:nvPr/>
        </p:nvSpPr>
        <p:spPr>
          <a:xfrm>
            <a:off x="7259551" y="3706001"/>
            <a:ext cx="211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三自由度灵巧手腕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97E647-97AA-0437-B5DC-497671939736}"/>
              </a:ext>
            </a:extLst>
          </p:cNvPr>
          <p:cNvSpPr txBox="1"/>
          <p:nvPr/>
        </p:nvSpPr>
        <p:spPr>
          <a:xfrm>
            <a:off x="7288483" y="4435035"/>
            <a:ext cx="191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高爆发行星滚柱丝杠执行器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32F73F3-D7A4-62BB-B381-B3DD02C9A34C}"/>
              </a:ext>
            </a:extLst>
          </p:cNvPr>
          <p:cNvSpPr txBox="1"/>
          <p:nvPr/>
        </p:nvSpPr>
        <p:spPr>
          <a:xfrm>
            <a:off x="7300318" y="5291948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轻量化下肢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2E03ADF-B5F1-372B-3B80-9136B997FB93}"/>
              </a:ext>
            </a:extLst>
          </p:cNvPr>
          <p:cNvSpPr txBox="1"/>
          <p:nvPr/>
        </p:nvSpPr>
        <p:spPr>
          <a:xfrm>
            <a:off x="7341083" y="1824836"/>
            <a:ext cx="217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三自由度感知平台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5DEE3F5-9CC7-C66D-6339-D4A9B6E275C8}"/>
              </a:ext>
            </a:extLst>
          </p:cNvPr>
          <p:cNvCxnSpPr>
            <a:cxnSpLocks/>
          </p:cNvCxnSpPr>
          <p:nvPr/>
        </p:nvCxnSpPr>
        <p:spPr>
          <a:xfrm>
            <a:off x="6396452" y="2001060"/>
            <a:ext cx="110031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BBDFC6A-6196-A2A6-0F8C-FEAD2E753E10}"/>
              </a:ext>
            </a:extLst>
          </p:cNvPr>
          <p:cNvCxnSpPr>
            <a:cxnSpLocks/>
          </p:cNvCxnSpPr>
          <p:nvPr/>
        </p:nvCxnSpPr>
        <p:spPr>
          <a:xfrm>
            <a:off x="6310087" y="3917056"/>
            <a:ext cx="110031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CDA13A4-5EE1-476B-29A9-E0CFB2DFE76E}"/>
              </a:ext>
            </a:extLst>
          </p:cNvPr>
          <p:cNvCxnSpPr>
            <a:cxnSpLocks/>
          </p:cNvCxnSpPr>
          <p:nvPr/>
        </p:nvCxnSpPr>
        <p:spPr>
          <a:xfrm>
            <a:off x="6240767" y="4435035"/>
            <a:ext cx="1169636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30F6CED-8F7E-4185-2666-FDE4C16CFF89}"/>
              </a:ext>
            </a:extLst>
          </p:cNvPr>
          <p:cNvCxnSpPr>
            <a:cxnSpLocks/>
          </p:cNvCxnSpPr>
          <p:nvPr/>
        </p:nvCxnSpPr>
        <p:spPr>
          <a:xfrm>
            <a:off x="6171447" y="5195873"/>
            <a:ext cx="1382065" cy="2451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格 156">
            <a:extLst>
              <a:ext uri="{FF2B5EF4-FFF2-40B4-BE49-F238E27FC236}">
                <a16:creationId xmlns:a16="http://schemas.microsoft.com/office/drawing/2014/main" id="{D1496981-3B48-8AC9-B194-25D971A4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2526"/>
              </p:ext>
            </p:extLst>
          </p:nvPr>
        </p:nvGraphicFramePr>
        <p:xfrm>
          <a:off x="9350588" y="1478294"/>
          <a:ext cx="2771326" cy="469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63">
                  <a:extLst>
                    <a:ext uri="{9D8B030D-6E8A-4147-A177-3AD203B41FA5}">
                      <a16:colId xmlns:a16="http://schemas.microsoft.com/office/drawing/2014/main" val="1657742386"/>
                    </a:ext>
                  </a:extLst>
                </a:gridCol>
                <a:gridCol w="1385663">
                  <a:extLst>
                    <a:ext uri="{9D8B030D-6E8A-4147-A177-3AD203B41FA5}">
                      <a16:colId xmlns:a16="http://schemas.microsoft.com/office/drawing/2014/main" val="797695287"/>
                    </a:ext>
                  </a:extLst>
                </a:gridCol>
              </a:tblGrid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43276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身高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901724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体重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71533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全身自由度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908584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移动速度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&gt;2km/h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679345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负重能力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&gt;50kg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131475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单手负重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&gt;4kg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566550"/>
                  </a:ext>
                </a:extLst>
              </a:tr>
              <a:tr h="472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最大执行器输出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44728"/>
                  </a:ext>
                </a:extLst>
              </a:tr>
              <a:tr h="8148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环境感知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激光雷达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双目相机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05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7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4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20C166-2E3A-81FE-9DD4-BAC57E7AE29A}"/>
              </a:ext>
            </a:extLst>
          </p:cNvPr>
          <p:cNvSpPr/>
          <p:nvPr/>
        </p:nvSpPr>
        <p:spPr>
          <a:xfrm>
            <a:off x="430064" y="2122624"/>
            <a:ext cx="7326273" cy="5233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核心零部件：行星滚轴丝杠直线电机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C2E972-1329-31CD-9C1B-76DAA88E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1" y="2636954"/>
            <a:ext cx="2438525" cy="15812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821188-356C-E63E-839F-3965F637BC9D}"/>
              </a:ext>
            </a:extLst>
          </p:cNvPr>
          <p:cNvSpPr/>
          <p:nvPr/>
        </p:nvSpPr>
        <p:spPr>
          <a:xfrm>
            <a:off x="566561" y="3013153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行星丝杠执行器</a:t>
            </a:r>
            <a:endPara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32C20-3C0C-46AD-8685-3ABD389587E3}"/>
              </a:ext>
            </a:extLst>
          </p:cNvPr>
          <p:cNvSpPr/>
          <p:nvPr/>
        </p:nvSpPr>
        <p:spPr>
          <a:xfrm>
            <a:off x="5962203" y="3721039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高推力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站得稳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14A2FD-B53E-9296-32A9-7CA26641B804}"/>
              </a:ext>
            </a:extLst>
          </p:cNvPr>
          <p:cNvSpPr txBox="1"/>
          <p:nvPr/>
        </p:nvSpPr>
        <p:spPr>
          <a:xfrm>
            <a:off x="1476769" y="4585317"/>
            <a:ext cx="293862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1.8kg自重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8000N</a:t>
            </a:r>
            <a:endParaRPr lang="en-US" altLang="zh-CN" dirty="0"/>
          </a:p>
          <a:p>
            <a:pPr algn="ctr"/>
            <a:r>
              <a:rPr lang="zh-CN" altLang="en-US" dirty="0"/>
              <a:t>推力自重比：</a:t>
            </a:r>
            <a:r>
              <a:rPr lang="en-US" altLang="zh-CN" dirty="0"/>
              <a:t>&gt;400</a:t>
            </a:r>
            <a:endParaRPr lang="zh-CN" altLang="en-US" dirty="0"/>
          </a:p>
        </p:txBody>
      </p:sp>
      <p:pic>
        <p:nvPicPr>
          <p:cNvPr id="14" name="图片 13" descr="图片包含 乐高&#10;&#10;描述已自动生成">
            <a:extLst>
              <a:ext uri="{FF2B5EF4-FFF2-40B4-BE49-F238E27FC236}">
                <a16:creationId xmlns:a16="http://schemas.microsoft.com/office/drawing/2014/main" id="{84012A01-0869-A79C-67ED-CC297AFFC4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8928"/>
          <a:stretch/>
        </p:blipFill>
        <p:spPr>
          <a:xfrm rot="5400000">
            <a:off x="6933863" y="2549224"/>
            <a:ext cx="4724759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C8F5AA0-8759-3F09-8970-E18447962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70262" y="2725818"/>
            <a:ext cx="4906736" cy="2635944"/>
          </a:xfrm>
          <a:prstGeom prst="rect">
            <a:avLst/>
          </a:prstGeom>
        </p:spPr>
      </p:pic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5" y="995361"/>
            <a:ext cx="12019801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面向工业制造场景对人形机器人需求，搭配多维感知体系，助力人形机器人走得稳、抓得稳、导航准</a:t>
            </a: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感知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5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CF54B3-F7B6-E9F6-2555-C23D5928B462}"/>
              </a:ext>
            </a:extLst>
          </p:cNvPr>
          <p:cNvSpPr/>
          <p:nvPr/>
        </p:nvSpPr>
        <p:spPr>
          <a:xfrm>
            <a:off x="1714499" y="5554454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319C93-1F22-3B7C-6229-7F18D9A2F918}"/>
              </a:ext>
            </a:extLst>
          </p:cNvPr>
          <p:cNvCxnSpPr>
            <a:cxnSpLocks/>
            <a:stCxn id="11" idx="6"/>
            <a:endCxn id="16" idx="1"/>
          </p:cNvCxnSpPr>
          <p:nvPr/>
        </p:nvCxnSpPr>
        <p:spPr>
          <a:xfrm>
            <a:off x="2416628" y="5819790"/>
            <a:ext cx="2118219" cy="483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4F6B2-3367-B25A-CCC1-E3D94BF4837E}"/>
              </a:ext>
            </a:extLst>
          </p:cNvPr>
          <p:cNvSpPr txBox="1"/>
          <p:nvPr/>
        </p:nvSpPr>
        <p:spPr>
          <a:xfrm>
            <a:off x="4534847" y="6118156"/>
            <a:ext cx="213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足底六维力传感器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534820-A9FA-9F2F-3877-ECC5235B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082" y="5365388"/>
            <a:ext cx="1624275" cy="143947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426810E0-4E36-F1A0-B989-29BCE803A564}"/>
              </a:ext>
            </a:extLst>
          </p:cNvPr>
          <p:cNvSpPr/>
          <p:nvPr/>
        </p:nvSpPr>
        <p:spPr>
          <a:xfrm>
            <a:off x="1616571" y="2956472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2B177-234F-59F6-82B4-5A22DBDA5309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2318700" y="3221808"/>
            <a:ext cx="1806556" cy="72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89C80-811E-A7E0-884E-D6DF7FE1553F}"/>
              </a:ext>
            </a:extLst>
          </p:cNvPr>
          <p:cNvSpPr txBox="1"/>
          <p:nvPr/>
        </p:nvSpPr>
        <p:spPr>
          <a:xfrm>
            <a:off x="4125256" y="3762227"/>
            <a:ext cx="213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中央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IMU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A1B7856-8BD3-E83E-4ECD-0C40C0ED8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596" y="3156781"/>
            <a:ext cx="2349841" cy="158022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68AB04D8-0BDE-CC2E-5DAC-907E7039CB54}"/>
              </a:ext>
            </a:extLst>
          </p:cNvPr>
          <p:cNvSpPr/>
          <p:nvPr/>
        </p:nvSpPr>
        <p:spPr>
          <a:xfrm>
            <a:off x="1841701" y="1907401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B0EA13-89AA-80B2-1723-CF0199DE8BB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543830" y="2172737"/>
            <a:ext cx="17881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FA240C0-7890-9D04-2C25-AE65190E96B5}"/>
              </a:ext>
            </a:extLst>
          </p:cNvPr>
          <p:cNvSpPr txBox="1"/>
          <p:nvPr/>
        </p:nvSpPr>
        <p:spPr>
          <a:xfrm>
            <a:off x="3934387" y="1946479"/>
            <a:ext cx="493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激光雷达、双目相机（还未完成联调）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F873AF4-76BD-8179-409B-00734DBC6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888" y="1717952"/>
            <a:ext cx="1982100" cy="9219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C347CC3-D978-3829-5800-06EA06CB7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788" y="1582321"/>
            <a:ext cx="1982100" cy="12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zfhdsn2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b="1" dirty="0" smtClean="0">
            <a:solidFill>
              <a:srgbClr val="00206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327</Words>
  <Application>Microsoft Office PowerPoint</Application>
  <PresentationFormat>宽屏</PresentationFormat>
  <Paragraphs>67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Walt Zhong</cp:lastModifiedBy>
  <cp:revision>237</cp:revision>
  <dcterms:created xsi:type="dcterms:W3CDTF">2019-08-07T02:55:54Z</dcterms:created>
  <dcterms:modified xsi:type="dcterms:W3CDTF">2024-04-25T02:34:36Z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2024-03-25T15:06:31Z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375f72bb-d300-43af-9d36-f3ae8c3bde39</vt:lpwstr>
  </property>
  <property fmtid="{D5CDD505-2E9C-101B-9397-08002B2CF9AE}" pid="7" name="MSIP_Label_defa4170-0d19-0005-0004-bc88714345d2_ActionId">
    <vt:lpwstr>70f65a33-1609-488f-b5ff-7e25a465aaee</vt:lpwstr>
  </property>
  <property fmtid="{D5CDD505-2E9C-101B-9397-08002B2CF9AE}" pid="8" name="MSIP_Label_defa4170-0d19-0005-0004-bc88714345d2_ContentBits">
    <vt:lpwstr>0</vt:lpwstr>
  </property>
</Properties>
</file>