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8459" r:id="rId2"/>
    <p:sldId id="8460" r:id="rId3"/>
    <p:sldId id="8465" r:id="rId4"/>
    <p:sldId id="8461" r:id="rId5"/>
    <p:sldId id="8464" r:id="rId6"/>
    <p:sldId id="8462" r:id="rId7"/>
    <p:sldId id="8463" r:id="rId8"/>
    <p:sldId id="8466" r:id="rId9"/>
    <p:sldId id="30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9"/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82947" autoAdjust="0"/>
  </p:normalViewPr>
  <p:slideViewPr>
    <p:cSldViewPr snapToGrid="0" showGuides="1">
      <p:cViewPr varScale="1">
        <p:scale>
          <a:sx n="106" d="100"/>
          <a:sy n="106" d="100"/>
        </p:scale>
        <p:origin x="84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9E773-ECD9-4CBC-977D-1F386E1F13F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B84FD-FAD5-486D-B178-04C98F8C4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06E0-E99F-4790-B66B-E19261C874E1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85011" y="926717"/>
            <a:ext cx="1138989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95BD-070D-4D80-B2CD-831E7FBB0058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5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F03C-077B-48D3-BE36-409F2038F7BB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59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09E9-7CCE-4A69-B702-1E19220A0A5C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224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AE9-449B-4C51-87C9-EE80C5A78B58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845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19DF-1B58-4D8D-8E5D-B425A7D7E9DB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997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0C066CB-649D-4078-AF12-7F6CCEEBB95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661" y="31064"/>
            <a:ext cx="96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854" y="365125"/>
            <a:ext cx="10515600" cy="529397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9321-8A09-4CE6-B598-92CE61759050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7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65CF-94B5-4AF0-B45F-D2343C26F2B5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C3A7-228D-4D1E-9A81-708E69256315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8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1315-5342-4AD1-A6FC-E32E80AE8A23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1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19A8-9913-4017-8DF0-1C6CCEEBB4A3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1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ECA9-4CCC-456F-A153-11A834DA324A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8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8443-F531-480B-A4BF-BEC723C87569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3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E4C9-62CD-4D1F-998B-278C8DC6D632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43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7A4C-A46C-41B4-981F-21B952E715A2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19550" y="63277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35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E85214E-1AA4-488A-A37F-91598C54BC75}"/>
              </a:ext>
            </a:extLst>
          </p:cNvPr>
          <p:cNvCxnSpPr/>
          <p:nvPr userDrawn="1"/>
        </p:nvCxnSpPr>
        <p:spPr>
          <a:xfrm>
            <a:off x="385011" y="926717"/>
            <a:ext cx="1138989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2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74" r:id="rId14"/>
    <p:sldLayoutId id="214748378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06C043-DD2F-49EB-978A-25F80645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8B901D14-5397-4981-928A-9C0757C72492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603513" y="2006436"/>
            <a:ext cx="9144000" cy="76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4263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720850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357438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994025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451225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908425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365625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822825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</a:pP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Humanoid Robot in HUST</a:t>
            </a:r>
            <a:endParaRPr lang="zh-CN" altLang="en-US" sz="40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F2F8FC48-A13F-4F12-9C65-D61E7BC37A70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524000" y="3602038"/>
            <a:ext cx="9144000" cy="241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Name</a:t>
            </a: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3200" b="1" dirty="0" err="1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Shaojun</a:t>
            </a:r>
            <a:r>
              <a:rPr lang="en-US" altLang="zh-CN" sz="32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Zhong</a:t>
            </a:r>
          </a:p>
          <a:p>
            <a:pPr algn="ctr" fontAlgn="base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Huazhong University Of Science and Technology</a:t>
            </a:r>
          </a:p>
          <a:p>
            <a:pPr algn="ctr" fontAlgn="base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School of Mechanical Science </a:t>
            </a: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＆ </a:t>
            </a:r>
            <a:r>
              <a:rPr lang="en-US" altLang="zh-CN" sz="32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Engineering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8D3AF477-CBEF-4241-A9C7-E5BF576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24068" y="524068"/>
            <a:ext cx="2743200" cy="365125"/>
          </a:xfrm>
        </p:spPr>
        <p:txBody>
          <a:bodyPr/>
          <a:lstStyle/>
          <a:p>
            <a:pPr algn="r"/>
            <a:fld id="{665EC610-4667-4BE3-A32A-90D7F1932692}" type="datetime2">
              <a:rPr lang="zh-CN" altLang="en-US" sz="2400" smtClean="0">
                <a:solidFill>
                  <a:srgbClr val="002060"/>
                </a:solidFill>
              </a:rPr>
              <a:pPr algn="r"/>
              <a:t>2024年3月25日</a:t>
            </a:fld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3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Overview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2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EC8A33CD-ED44-394D-E6F1-D4E5E52114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0361" y="2125550"/>
            <a:ext cx="4967515" cy="266859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7F76D6-AAC4-40D8-CF85-7684F74BF8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18772" y="2125546"/>
            <a:ext cx="4967520" cy="266859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98C79E-E6F8-6EBE-8F7D-5334A6F3EE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39489" y="2125546"/>
            <a:ext cx="4967520" cy="266859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2B44143-C8D7-8122-5E81-915811A55704}"/>
              </a:ext>
            </a:extLst>
          </p:cNvPr>
          <p:cNvSpPr txBox="1"/>
          <p:nvPr/>
        </p:nvSpPr>
        <p:spPr>
          <a:xfrm>
            <a:off x="830690" y="5943605"/>
            <a:ext cx="2772362" cy="56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RearView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636ECC-1E78-0A0D-3A51-E9AF489B9173}"/>
              </a:ext>
            </a:extLst>
          </p:cNvPr>
          <p:cNvSpPr txBox="1"/>
          <p:nvPr/>
        </p:nvSpPr>
        <p:spPr>
          <a:xfrm>
            <a:off x="4709820" y="5943605"/>
            <a:ext cx="2772362" cy="56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FrontView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03B253-D463-9845-B425-421DDFA3D422}"/>
              </a:ext>
            </a:extLst>
          </p:cNvPr>
          <p:cNvSpPr txBox="1"/>
          <p:nvPr/>
        </p:nvSpPr>
        <p:spPr>
          <a:xfrm>
            <a:off x="8692714" y="5932529"/>
            <a:ext cx="2772362" cy="56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SideView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39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Overview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 descr="图片包含 户外, 空气, 飞行, 灰色&#10;&#10;描述已自动生成">
            <a:extLst>
              <a:ext uri="{FF2B5EF4-FFF2-40B4-BE49-F238E27FC236}">
                <a16:creationId xmlns:a16="http://schemas.microsoft.com/office/drawing/2014/main" id="{15B89CE7-71C5-BE5D-96F7-F83FC69AB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008496" y="2345556"/>
            <a:ext cx="5690936" cy="30572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663790B-1984-5524-AAAB-AA1B9FF74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507" y="2869090"/>
            <a:ext cx="474300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l" fontAlgn="ctr">
              <a:buClr>
                <a:srgbClr val="000798"/>
              </a:buClr>
              <a:buFont typeface="Wingdings" pitchFamily="2" charset="2"/>
              <a:buChar char=""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Total height: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1.7m</a:t>
            </a:r>
            <a:endParaRPr lang="en-US" altLang="zh-CN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l" fontAlgn="ctr">
              <a:buClr>
                <a:srgbClr val="000798"/>
              </a:buClr>
              <a:buFont typeface="Wingdings" pitchFamily="2" charset="2"/>
              <a:buChar char=""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Total weight:</a:t>
            </a:r>
            <a:r>
              <a:rPr lang="en-US" altLang="zh-CN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80kg</a:t>
            </a:r>
          </a:p>
          <a:p>
            <a:pPr marL="457200" indent="-457200" algn="l" fontAlgn="ctr">
              <a:buClr>
                <a:srgbClr val="000798"/>
              </a:buClr>
              <a:buFont typeface="Wingdings" pitchFamily="2" charset="2"/>
              <a:buChar char=""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Max load(hands):</a:t>
            </a:r>
            <a:r>
              <a:rPr lang="en-US" altLang="zh-CN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8kg</a:t>
            </a:r>
            <a:endParaRPr lang="zh-CN" altLang="en-US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189CF51-A864-21E0-3100-C913099693B2}"/>
              </a:ext>
            </a:extLst>
          </p:cNvPr>
          <p:cNvCxnSpPr>
            <a:cxnSpLocks/>
          </p:cNvCxnSpPr>
          <p:nvPr/>
        </p:nvCxnSpPr>
        <p:spPr>
          <a:xfrm flipH="1" flipV="1">
            <a:off x="3080084" y="1482451"/>
            <a:ext cx="2177716" cy="3523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D8A388F-D89B-47FD-66A6-CA5705C06A0E}"/>
              </a:ext>
            </a:extLst>
          </p:cNvPr>
          <p:cNvCxnSpPr>
            <a:cxnSpLocks/>
          </p:cNvCxnSpPr>
          <p:nvPr/>
        </p:nvCxnSpPr>
        <p:spPr>
          <a:xfrm flipH="1">
            <a:off x="3080084" y="2498223"/>
            <a:ext cx="2382253" cy="1087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033466-7BBA-8E67-67AB-3F1BC18D0921}"/>
              </a:ext>
            </a:extLst>
          </p:cNvPr>
          <p:cNvCxnSpPr>
            <a:cxnSpLocks/>
          </p:cNvCxnSpPr>
          <p:nvPr/>
        </p:nvCxnSpPr>
        <p:spPr>
          <a:xfrm flipH="1" flipV="1">
            <a:off x="3157386" y="4042611"/>
            <a:ext cx="2100414" cy="9504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4DBD5D-CE9B-AFE5-C2A8-3C577CF09D27}"/>
              </a:ext>
            </a:extLst>
          </p:cNvPr>
          <p:cNvCxnSpPr>
            <a:cxnSpLocks/>
          </p:cNvCxnSpPr>
          <p:nvPr/>
        </p:nvCxnSpPr>
        <p:spPr>
          <a:xfrm flipH="1" flipV="1">
            <a:off x="3970421" y="5642811"/>
            <a:ext cx="1209174" cy="721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65D88E8-1ECA-9A2D-4C8A-0197560254F7}"/>
              </a:ext>
            </a:extLst>
          </p:cNvPr>
          <p:cNvSpPr txBox="1"/>
          <p:nvPr/>
        </p:nvSpPr>
        <p:spPr>
          <a:xfrm>
            <a:off x="752608" y="1202278"/>
            <a:ext cx="2791894" cy="56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p"/>
            </a:pP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3-DOF neck</a:t>
            </a:r>
            <a:endParaRPr lang="zh-CN" altLang="en-US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12E2F1-8FC8-EC48-E476-B8611F06AE39}"/>
              </a:ext>
            </a:extLst>
          </p:cNvPr>
          <p:cNvSpPr txBox="1"/>
          <p:nvPr/>
        </p:nvSpPr>
        <p:spPr>
          <a:xfrm>
            <a:off x="752608" y="2326791"/>
            <a:ext cx="2791894" cy="56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p"/>
            </a:pP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Central IMU</a:t>
            </a:r>
            <a:endParaRPr lang="zh-CN" altLang="en-US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5513E3-01B8-2E23-3615-F3B695B9A416}"/>
              </a:ext>
            </a:extLst>
          </p:cNvPr>
          <p:cNvSpPr txBox="1"/>
          <p:nvPr/>
        </p:nvSpPr>
        <p:spPr>
          <a:xfrm>
            <a:off x="752608" y="3690691"/>
            <a:ext cx="2791894" cy="56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p"/>
            </a:pP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Knee joint</a:t>
            </a:r>
            <a:endParaRPr lang="zh-CN" altLang="en-US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15407D-5D91-4D38-2CE3-AFA0763C6DCA}"/>
              </a:ext>
            </a:extLst>
          </p:cNvPr>
          <p:cNvSpPr txBox="1"/>
          <p:nvPr/>
        </p:nvSpPr>
        <p:spPr>
          <a:xfrm>
            <a:off x="751973" y="5317080"/>
            <a:ext cx="3573379" cy="56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p"/>
            </a:pP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2-DOF Ankle joint</a:t>
            </a:r>
            <a:endParaRPr lang="zh-CN" altLang="en-US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5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27CE2B2-3CD2-C234-C9F4-0C4D22E3A4E2}"/>
              </a:ext>
            </a:extLst>
          </p:cNvPr>
          <p:cNvSpPr/>
          <p:nvPr/>
        </p:nvSpPr>
        <p:spPr>
          <a:xfrm>
            <a:off x="324851" y="1034716"/>
            <a:ext cx="5407067" cy="569093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Neck-platform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 descr="图片包含 户外, 空气, 飞行, 灰色&#10;&#10;描述已自动生成">
            <a:extLst>
              <a:ext uri="{FF2B5EF4-FFF2-40B4-BE49-F238E27FC236}">
                <a16:creationId xmlns:a16="http://schemas.microsoft.com/office/drawing/2014/main" id="{DC8285CB-7553-37FE-A841-0586DA0812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992004" y="2351572"/>
            <a:ext cx="5690936" cy="305722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图片 3" descr="图片包含 飞机, 飞行, 空气, 台子&#10;&#10;描述已自动生成">
            <a:extLst>
              <a:ext uri="{FF2B5EF4-FFF2-40B4-BE49-F238E27FC236}">
                <a16:creationId xmlns:a16="http://schemas.microsoft.com/office/drawing/2014/main" id="{175B141C-9EF2-1C79-2E60-E27BB001CC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5" r="18947"/>
          <a:stretch/>
        </p:blipFill>
        <p:spPr>
          <a:xfrm rot="5400000">
            <a:off x="3134284" y="2527434"/>
            <a:ext cx="2837789" cy="234220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1359F2F-CE2E-7A1C-FB00-F206A9718665}"/>
              </a:ext>
            </a:extLst>
          </p:cNvPr>
          <p:cNvSpPr txBox="1"/>
          <p:nvPr/>
        </p:nvSpPr>
        <p:spPr>
          <a:xfrm>
            <a:off x="6292516" y="2363009"/>
            <a:ext cx="5761121" cy="2560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3-DOF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Tare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2kg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Max load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3kg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Range of motion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40°per DOF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Universal platform for multi-sensor</a:t>
            </a:r>
          </a:p>
        </p:txBody>
      </p:sp>
    </p:spTree>
    <p:extLst>
      <p:ext uri="{BB962C8B-B14F-4D97-AF65-F5344CB8AC3E}">
        <p14:creationId xmlns:p14="http://schemas.microsoft.com/office/powerpoint/2010/main" val="425164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30FDAB6-1DFF-3662-27C0-5853A76482B8}"/>
              </a:ext>
            </a:extLst>
          </p:cNvPr>
          <p:cNvSpPr/>
          <p:nvPr/>
        </p:nvSpPr>
        <p:spPr>
          <a:xfrm>
            <a:off x="324851" y="1034716"/>
            <a:ext cx="5407067" cy="569093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Central IMU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 descr="图片包含 户外, 空气, 飞行, 灰色&#10;&#10;描述已自动生成">
            <a:extLst>
              <a:ext uri="{FF2B5EF4-FFF2-40B4-BE49-F238E27FC236}">
                <a16:creationId xmlns:a16="http://schemas.microsoft.com/office/drawing/2014/main" id="{DC8285CB-7553-37FE-A841-0586DA0812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992004" y="2351572"/>
            <a:ext cx="5690936" cy="30572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D9950D-1B37-E160-5350-A1C4FB0D6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077" y="2856607"/>
            <a:ext cx="2349841" cy="158022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A508059-36EC-922D-467B-7424952D614C}"/>
              </a:ext>
            </a:extLst>
          </p:cNvPr>
          <p:cNvSpPr txBox="1"/>
          <p:nvPr/>
        </p:nvSpPr>
        <p:spPr>
          <a:xfrm>
            <a:off x="6268454" y="2856607"/>
            <a:ext cx="5761121" cy="156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9-DOF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The only sensor for gait planning</a:t>
            </a: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algorithm involved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MPC+WBC/ RL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139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37A9F3-C0FC-7C7C-6725-7A1C35B15D50}"/>
              </a:ext>
            </a:extLst>
          </p:cNvPr>
          <p:cNvSpPr/>
          <p:nvPr/>
        </p:nvSpPr>
        <p:spPr>
          <a:xfrm>
            <a:off x="324851" y="1034716"/>
            <a:ext cx="5407067" cy="569093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Knee joint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6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 descr="图片包含 户外, 空气, 飞行, 灰色&#10;&#10;描述已自动生成">
            <a:extLst>
              <a:ext uri="{FF2B5EF4-FFF2-40B4-BE49-F238E27FC236}">
                <a16:creationId xmlns:a16="http://schemas.microsoft.com/office/drawing/2014/main" id="{DC8285CB-7553-37FE-A841-0586DA0812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992004" y="2351572"/>
            <a:ext cx="5690936" cy="3057224"/>
          </a:xfrm>
          <a:prstGeom prst="rect">
            <a:avLst/>
          </a:prstGeom>
        </p:spPr>
      </p:pic>
      <p:pic>
        <p:nvPicPr>
          <p:cNvPr id="8" name="图片 7" descr="图片包含 游戏机, 桌子, 男人&#10;&#10;描述已自动生成">
            <a:extLst>
              <a:ext uri="{FF2B5EF4-FFF2-40B4-BE49-F238E27FC236}">
                <a16:creationId xmlns:a16="http://schemas.microsoft.com/office/drawing/2014/main" id="{2FC82537-E458-C029-9561-3D5CA1F147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369915" y="2705263"/>
            <a:ext cx="4374164" cy="23498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B16A09-D8F0-03A9-EFDB-0601DA0E3BD6}"/>
              </a:ext>
            </a:extLst>
          </p:cNvPr>
          <p:cNvSpPr txBox="1"/>
          <p:nvPr/>
        </p:nvSpPr>
        <p:spPr>
          <a:xfrm>
            <a:off x="5784309" y="2819700"/>
            <a:ext cx="6407691" cy="156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Four-bar linkage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Smooth the output curve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Actuator output force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8KN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Range of motion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100°</a:t>
            </a:r>
          </a:p>
        </p:txBody>
      </p:sp>
    </p:spTree>
    <p:extLst>
      <p:ext uri="{BB962C8B-B14F-4D97-AF65-F5344CB8AC3E}">
        <p14:creationId xmlns:p14="http://schemas.microsoft.com/office/powerpoint/2010/main" val="1116021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BB3DD1A-1488-0D15-7A58-EAA961BC8B24}"/>
              </a:ext>
            </a:extLst>
          </p:cNvPr>
          <p:cNvSpPr/>
          <p:nvPr/>
        </p:nvSpPr>
        <p:spPr>
          <a:xfrm>
            <a:off x="324851" y="1034716"/>
            <a:ext cx="5407067" cy="569093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Ankle joint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 descr="图片包含 户外, 空气, 飞行, 灰色&#10;&#10;描述已自动生成">
            <a:extLst>
              <a:ext uri="{FF2B5EF4-FFF2-40B4-BE49-F238E27FC236}">
                <a16:creationId xmlns:a16="http://schemas.microsoft.com/office/drawing/2014/main" id="{DC8285CB-7553-37FE-A841-0586DA0812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992004" y="2351572"/>
            <a:ext cx="5690936" cy="3057224"/>
          </a:xfrm>
          <a:prstGeom prst="rect">
            <a:avLst/>
          </a:prstGeom>
        </p:spPr>
      </p:pic>
      <p:pic>
        <p:nvPicPr>
          <p:cNvPr id="4" name="图片 3" descr="图片包含 飞机&#10;&#10;描述已自动生成">
            <a:extLst>
              <a:ext uri="{FF2B5EF4-FFF2-40B4-BE49-F238E27FC236}">
                <a16:creationId xmlns:a16="http://schemas.microsoft.com/office/drawing/2014/main" id="{B0AEB385-7FA2-59E8-2B86-1BA54729F0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09887" y="2893968"/>
            <a:ext cx="3671628" cy="197243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A03A948-136C-46BD-44AA-B5283631B407}"/>
              </a:ext>
            </a:extLst>
          </p:cNvPr>
          <p:cNvSpPr txBox="1"/>
          <p:nvPr/>
        </p:nvSpPr>
        <p:spPr>
          <a:xfrm>
            <a:off x="6292516" y="2363009"/>
            <a:ext cx="5761121" cy="2560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2-DOF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Range of motion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-15°~15°in pitch</a:t>
            </a: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-10°~10°in roll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Actuator output torque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35NM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each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21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Control system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8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6564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1316BE-05B9-4A18-AB20-C0CDDE558D1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957877" y="3167327"/>
            <a:ext cx="69621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Thank you for listening</a:t>
            </a: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297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zfhdsn2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b="1" dirty="0" smtClean="0">
            <a:solidFill>
              <a:srgbClr val="00206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156</Words>
  <Application>Microsoft Office PowerPoint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华文楷体</vt:lpstr>
      <vt:lpstr>Arial</vt:lpstr>
      <vt:lpstr>Calibri</vt:lpstr>
      <vt:lpstr>Times New Roman</vt:lpstr>
      <vt:lpstr>Wingdings</vt:lpstr>
      <vt:lpstr>Office 主题</vt:lpstr>
      <vt:lpstr>A Humanoid Robot in HUST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New User</dc:creator>
  <cp:lastModifiedBy>Walt Zhong</cp:lastModifiedBy>
  <cp:revision>180</cp:revision>
  <dcterms:created xsi:type="dcterms:W3CDTF">2019-08-07T02:55:54Z</dcterms:created>
  <dcterms:modified xsi:type="dcterms:W3CDTF">2024-03-25T05:51:42Z</dcterms:modified>
</cp:coreProperties>
</file>