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8459" r:id="rId2"/>
    <p:sldId id="8460" r:id="rId3"/>
    <p:sldId id="8465" r:id="rId4"/>
    <p:sldId id="8461" r:id="rId5"/>
    <p:sldId id="8464" r:id="rId6"/>
    <p:sldId id="8462" r:id="rId7"/>
    <p:sldId id="8463" r:id="rId8"/>
    <p:sldId id="8466" r:id="rId9"/>
    <p:sldId id="30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82947" autoAdjust="0"/>
  </p:normalViewPr>
  <p:slideViewPr>
    <p:cSldViewPr snapToGrid="0" showGuides="1">
      <p:cViewPr varScale="1">
        <p:scale>
          <a:sx n="117" d="100"/>
          <a:sy n="117" d="100"/>
        </p:scale>
        <p:origin x="1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9E773-ECD9-4CBC-977D-1F386E1F13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84FD-FAD5-486D-B178-04C98F8C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6E0-E99F-4790-B66B-E19261C874E1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2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95BD-070D-4D80-B2CD-831E7FBB0058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5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F03C-077B-48D3-BE36-409F2038F7BB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5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9E9-7CCE-4A69-B702-1E19220A0A5C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AE9-449B-4C51-87C9-EE80C5A78B58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45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19DF-1B58-4D8D-8E5D-B425A7D7E9DB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9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0C066CB-649D-4078-AF12-7F6CCEEBB9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61" y="31064"/>
            <a:ext cx="9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854" y="365125"/>
            <a:ext cx="10515600" cy="52939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9321-8A09-4CE6-B598-92CE61759050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65CF-94B5-4AF0-B45F-D2343C26F2B5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C3A7-228D-4D1E-9A81-708E69256315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8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1315-5342-4AD1-A6FC-E32E80AE8A23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1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19A8-9913-4017-8DF0-1C6CCEEBB4A3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1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ECA9-4CCC-456F-A153-11A834DA324A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8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8443-F531-480B-A4BF-BEC723C87569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3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E4C9-62CD-4D1F-998B-278C8DC6D632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3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7A4C-A46C-41B4-981F-21B952E715A2}" type="datetime1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19550" y="63277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35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85214E-1AA4-488A-A37F-91598C54BC75}"/>
              </a:ext>
            </a:extLst>
          </p:cNvPr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4" r:id="rId14"/>
    <p:sldLayoutId id="2147483787" r:id="rId15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06C043-DD2F-49EB-978A-25F80645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8B901D14-5397-4981-928A-9C0757C72492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603513" y="2006436"/>
            <a:ext cx="9144000" cy="76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4263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72085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357438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994025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4512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9084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3656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8228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一台来自华中科技大学的人形机器人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F2F8FC48-A13F-4F12-9C65-D61E7BC37A7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24000" y="3602038"/>
            <a:ext cx="9144000" cy="241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姓名：仲绍珺</a:t>
            </a:r>
            <a:endParaRPr lang="en-US" altLang="zh-CN" sz="32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华中科技大学</a:t>
            </a:r>
            <a:endParaRPr lang="en-US" altLang="zh-CN" sz="32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机械科学与工程学院</a:t>
            </a:r>
            <a:endParaRPr lang="en-US" altLang="zh-CN" sz="32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8D3AF477-CBEF-4241-A9C7-E5BF576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24068" y="524068"/>
            <a:ext cx="2743200" cy="365125"/>
          </a:xfrm>
        </p:spPr>
        <p:txBody>
          <a:bodyPr/>
          <a:lstStyle/>
          <a:p>
            <a:pPr algn="r"/>
            <a:fld id="{665EC610-4667-4BE3-A32A-90D7F1932692}" type="datetime2">
              <a:rPr lang="zh-CN" altLang="en-US" sz="2400" smtClean="0">
                <a:solidFill>
                  <a:srgbClr val="002060"/>
                </a:solidFill>
              </a:rPr>
              <a:pPr algn="r"/>
              <a:t>2024年4月10日</a:t>
            </a:fld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3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总览（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Overview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EC8A33CD-ED44-394D-E6F1-D4E5E5211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0361" y="2125550"/>
            <a:ext cx="4967515" cy="266859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7F76D6-AAC4-40D8-CF85-7684F74BF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8772" y="2125546"/>
            <a:ext cx="4967520" cy="266859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98C79E-E6F8-6EBE-8F7D-5334A6F3EE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39489" y="2125546"/>
            <a:ext cx="4967520" cy="266859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B44143-C8D7-8122-5E81-915811A55704}"/>
              </a:ext>
            </a:extLst>
          </p:cNvPr>
          <p:cNvSpPr txBox="1"/>
          <p:nvPr/>
        </p:nvSpPr>
        <p:spPr>
          <a:xfrm>
            <a:off x="759020" y="5926843"/>
            <a:ext cx="2772362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后视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RearView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636ECC-1E78-0A0D-3A51-E9AF489B9173}"/>
              </a:ext>
            </a:extLst>
          </p:cNvPr>
          <p:cNvSpPr txBox="1"/>
          <p:nvPr/>
        </p:nvSpPr>
        <p:spPr>
          <a:xfrm>
            <a:off x="4519120" y="5932529"/>
            <a:ext cx="3049997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主视图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FrontView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3B253-D463-9845-B425-421DDFA3D422}"/>
              </a:ext>
            </a:extLst>
          </p:cNvPr>
          <p:cNvSpPr txBox="1"/>
          <p:nvPr/>
        </p:nvSpPr>
        <p:spPr>
          <a:xfrm>
            <a:off x="8523784" y="5926623"/>
            <a:ext cx="2976372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侧视图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SideView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396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总览（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Overview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图片包含 户外, 空气, 飞行, 灰色&#10;&#10;描述已自动生成">
            <a:extLst>
              <a:ext uri="{FF2B5EF4-FFF2-40B4-BE49-F238E27FC236}">
                <a16:creationId xmlns:a16="http://schemas.microsoft.com/office/drawing/2014/main" id="{15B89CE7-71C5-BE5D-96F7-F83FC69AB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008496" y="2345556"/>
            <a:ext cx="5690936" cy="3057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663790B-1984-5524-AAAB-AA1B9FF7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576" y="2928270"/>
            <a:ext cx="502552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l" fontAlgn="ctr">
              <a:buClr>
                <a:srgbClr val="000798"/>
              </a:buClr>
              <a:buFont typeface="Wingdings" pitchFamily="2" charset="2"/>
              <a:buChar char="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总高（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Total height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1.7m</a:t>
            </a:r>
          </a:p>
          <a:p>
            <a:pPr marL="457200" indent="-457200" algn="l" fontAlgn="ctr">
              <a:buClr>
                <a:srgbClr val="000798"/>
              </a:buClr>
              <a:buFont typeface="Wingdings" pitchFamily="2" charset="2"/>
              <a:buChar char="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总重（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Total weight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80kg</a:t>
            </a:r>
          </a:p>
          <a:p>
            <a:pPr marL="457200" indent="-457200" algn="l" fontAlgn="ctr">
              <a:buClr>
                <a:srgbClr val="000798"/>
              </a:buClr>
              <a:buFont typeface="Wingdings" pitchFamily="2" charset="2"/>
              <a:buChar char="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最大负载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(Max load(hands)):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8kg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89CF51-A864-21E0-3100-C913099693B2}"/>
              </a:ext>
            </a:extLst>
          </p:cNvPr>
          <p:cNvCxnSpPr>
            <a:cxnSpLocks/>
          </p:cNvCxnSpPr>
          <p:nvPr/>
        </p:nvCxnSpPr>
        <p:spPr>
          <a:xfrm flipH="1" flipV="1">
            <a:off x="3080084" y="1482451"/>
            <a:ext cx="2177716" cy="352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8A388F-D89B-47FD-66A6-CA5705C06A0E}"/>
              </a:ext>
            </a:extLst>
          </p:cNvPr>
          <p:cNvCxnSpPr>
            <a:cxnSpLocks/>
          </p:cNvCxnSpPr>
          <p:nvPr/>
        </p:nvCxnSpPr>
        <p:spPr>
          <a:xfrm flipH="1">
            <a:off x="3080084" y="2498223"/>
            <a:ext cx="2382253" cy="108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033466-7BBA-8E67-67AB-3F1BC18D0921}"/>
              </a:ext>
            </a:extLst>
          </p:cNvPr>
          <p:cNvCxnSpPr>
            <a:cxnSpLocks/>
          </p:cNvCxnSpPr>
          <p:nvPr/>
        </p:nvCxnSpPr>
        <p:spPr>
          <a:xfrm flipH="1" flipV="1">
            <a:off x="3157386" y="4042611"/>
            <a:ext cx="2100414" cy="950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4DBD5D-CE9B-AFE5-C2A8-3C577CF09D27}"/>
              </a:ext>
            </a:extLst>
          </p:cNvPr>
          <p:cNvCxnSpPr>
            <a:cxnSpLocks/>
          </p:cNvCxnSpPr>
          <p:nvPr/>
        </p:nvCxnSpPr>
        <p:spPr>
          <a:xfrm flipH="1" flipV="1">
            <a:off x="3970421" y="5642811"/>
            <a:ext cx="1209174" cy="72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65D88E8-1ECA-9A2D-4C8A-0197560254F7}"/>
              </a:ext>
            </a:extLst>
          </p:cNvPr>
          <p:cNvSpPr txBox="1"/>
          <p:nvPr/>
        </p:nvSpPr>
        <p:spPr>
          <a:xfrm>
            <a:off x="752608" y="1202278"/>
            <a:ext cx="2791894" cy="106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自由度脖子</a:t>
            </a:r>
            <a:endParaRPr lang="en-US" altLang="zh-CN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3-DOF neck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12E2F1-8FC8-EC48-E476-B8611F06AE39}"/>
              </a:ext>
            </a:extLst>
          </p:cNvPr>
          <p:cNvSpPr txBox="1"/>
          <p:nvPr/>
        </p:nvSpPr>
        <p:spPr>
          <a:xfrm>
            <a:off x="752608" y="2326791"/>
            <a:ext cx="2791894" cy="106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中央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IMU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Central IMU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5513E3-01B8-2E23-3615-F3B695B9A416}"/>
              </a:ext>
            </a:extLst>
          </p:cNvPr>
          <p:cNvSpPr txBox="1"/>
          <p:nvPr/>
        </p:nvSpPr>
        <p:spPr>
          <a:xfrm>
            <a:off x="752608" y="3690691"/>
            <a:ext cx="2791894" cy="106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膝关节</a:t>
            </a:r>
            <a:endParaRPr lang="en-US" altLang="zh-CN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Knee joint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15407D-5D91-4D38-2CE3-AFA0763C6DCA}"/>
              </a:ext>
            </a:extLst>
          </p:cNvPr>
          <p:cNvSpPr txBox="1"/>
          <p:nvPr/>
        </p:nvSpPr>
        <p:spPr>
          <a:xfrm>
            <a:off x="751973" y="5317080"/>
            <a:ext cx="3573379" cy="106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两自由度踝关节</a:t>
            </a:r>
            <a:endParaRPr lang="en-US" altLang="zh-CN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2-DOF Ankle joint</a:t>
            </a:r>
            <a:endParaRPr lang="zh-CN" altLang="en-US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5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7CE2B2-3CD2-C234-C9F4-0C4D22E3A4E2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脖子平台（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Neck-platform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图片 3" descr="图片包含 飞机, 飞行, 空气, 台子&#10;&#10;描述已自动生成">
            <a:extLst>
              <a:ext uri="{FF2B5EF4-FFF2-40B4-BE49-F238E27FC236}">
                <a16:creationId xmlns:a16="http://schemas.microsoft.com/office/drawing/2014/main" id="{175B141C-9EF2-1C79-2E60-E27BB001CC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r="18947"/>
          <a:stretch/>
        </p:blipFill>
        <p:spPr>
          <a:xfrm rot="5400000">
            <a:off x="3134284" y="2527434"/>
            <a:ext cx="2837789" cy="234220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359F2F-CE2E-7A1C-FB00-F206A9718665}"/>
              </a:ext>
            </a:extLst>
          </p:cNvPr>
          <p:cNvSpPr txBox="1"/>
          <p:nvPr/>
        </p:nvSpPr>
        <p:spPr>
          <a:xfrm>
            <a:off x="6096000" y="2099600"/>
            <a:ext cx="5761121" cy="356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三自由度（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3-DOF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自重（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Tare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2kg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最大负载（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Max load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3kg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运动范围（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Range of motion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      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40°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per DOF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可适配多种传感器的通用平台（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Universal platform for multi-sensor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24D84D6-37BF-1F5A-CDAB-1BAF38E14CED}"/>
              </a:ext>
            </a:extLst>
          </p:cNvPr>
          <p:cNvSpPr/>
          <p:nvPr/>
        </p:nvSpPr>
        <p:spPr>
          <a:xfrm>
            <a:off x="746620" y="1602297"/>
            <a:ext cx="612397" cy="562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0FDAB6-1DFF-3662-27C0-5853A76482B8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中央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IMU(Central IMU)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D9950D-1B37-E160-5350-A1C4FB0D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77" y="2856607"/>
            <a:ext cx="2349841" cy="158022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508059-36EC-922D-467B-7424952D614C}"/>
              </a:ext>
            </a:extLst>
          </p:cNvPr>
          <p:cNvSpPr txBox="1"/>
          <p:nvPr/>
        </p:nvSpPr>
        <p:spPr>
          <a:xfrm>
            <a:off x="6268454" y="2856607"/>
            <a:ext cx="5761121" cy="206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轴（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9-Axis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全身唯一与步态规划相关的传感器（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The only sensor for gait planning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algorithm involved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MPC+WBC/ RL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EE615F-B311-E167-BF73-2A56779854E5}"/>
              </a:ext>
            </a:extLst>
          </p:cNvPr>
          <p:cNvSpPr/>
          <p:nvPr/>
        </p:nvSpPr>
        <p:spPr>
          <a:xfrm>
            <a:off x="1241067" y="2231471"/>
            <a:ext cx="612397" cy="562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3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37A9F3-C0FC-7C7C-6725-7A1C35B15D50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膝关节（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Knee joint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</p:spPr>
      </p:pic>
      <p:pic>
        <p:nvPicPr>
          <p:cNvPr id="8" name="图片 7" descr="图片包含 游戏机, 桌子, 男人&#10;&#10;描述已自动生成">
            <a:extLst>
              <a:ext uri="{FF2B5EF4-FFF2-40B4-BE49-F238E27FC236}">
                <a16:creationId xmlns:a16="http://schemas.microsoft.com/office/drawing/2014/main" id="{2FC82537-E458-C029-9561-3D5CA1F14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369915" y="2705263"/>
            <a:ext cx="4374164" cy="23498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B16A09-D8F0-03A9-EFDB-0601DA0E3BD6}"/>
              </a:ext>
            </a:extLst>
          </p:cNvPr>
          <p:cNvSpPr txBox="1"/>
          <p:nvPr/>
        </p:nvSpPr>
        <p:spPr>
          <a:xfrm>
            <a:off x="5784309" y="2819700"/>
            <a:ext cx="6407691" cy="306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四连杆机构：平滑输出曲线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Four-bar linkage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Smooth the output curve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致动器输出力：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8KN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Actuator output force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8KN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运动范围：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100°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Range of motion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100°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18A7A3-C568-8304-369F-1ECC24154F65}"/>
              </a:ext>
            </a:extLst>
          </p:cNvPr>
          <p:cNvSpPr/>
          <p:nvPr/>
        </p:nvSpPr>
        <p:spPr>
          <a:xfrm>
            <a:off x="2437285" y="3599151"/>
            <a:ext cx="612397" cy="562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2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B3DD1A-1488-0D15-7A58-EAA961BC8B24}"/>
              </a:ext>
            </a:extLst>
          </p:cNvPr>
          <p:cNvSpPr/>
          <p:nvPr/>
        </p:nvSpPr>
        <p:spPr>
          <a:xfrm>
            <a:off x="324851" y="1034716"/>
            <a:ext cx="5407067" cy="56909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踝关节（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Ankle joint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片包含 户外, 空气, 飞行, 灰色&#10;&#10;描述已自动生成">
            <a:extLst>
              <a:ext uri="{FF2B5EF4-FFF2-40B4-BE49-F238E27FC236}">
                <a16:creationId xmlns:a16="http://schemas.microsoft.com/office/drawing/2014/main" id="{DC8285CB-7553-37FE-A841-0586DA081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992004" y="2351572"/>
            <a:ext cx="5690936" cy="3057224"/>
          </a:xfrm>
          <a:prstGeom prst="rect">
            <a:avLst/>
          </a:prstGeom>
        </p:spPr>
      </p:pic>
      <p:pic>
        <p:nvPicPr>
          <p:cNvPr id="4" name="图片 3" descr="图片包含 飞机&#10;&#10;描述已自动生成">
            <a:extLst>
              <a:ext uri="{FF2B5EF4-FFF2-40B4-BE49-F238E27FC236}">
                <a16:creationId xmlns:a16="http://schemas.microsoft.com/office/drawing/2014/main" id="{B0AEB385-7FA2-59E8-2B86-1BA54729F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09887" y="2893968"/>
            <a:ext cx="3671628" cy="19724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A03A948-136C-46BD-44AA-B5283631B407}"/>
              </a:ext>
            </a:extLst>
          </p:cNvPr>
          <p:cNvSpPr txBox="1"/>
          <p:nvPr/>
        </p:nvSpPr>
        <p:spPr>
          <a:xfrm>
            <a:off x="6292516" y="2363009"/>
            <a:ext cx="5761121" cy="306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二自由度（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2-DOF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运动范围（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Range of motion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-15°~15°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 pitch</a:t>
            </a: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-10°~10°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 roll</a:t>
            </a:r>
          </a:p>
          <a:p>
            <a:pPr marL="457200" indent="-457200">
              <a:lnSpc>
                <a:spcPct val="125000"/>
              </a:lnSpc>
              <a:buClr>
                <a:srgbClr val="0047D6"/>
              </a:buCl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致动器输出力矩：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35NM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（每台）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buClr>
                <a:srgbClr val="0047D6"/>
              </a:buClr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Actuator output torque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35NM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each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5C3551D-874B-FA21-07F1-DAEBEC4262A4}"/>
              </a:ext>
            </a:extLst>
          </p:cNvPr>
          <p:cNvSpPr/>
          <p:nvPr/>
        </p:nvSpPr>
        <p:spPr>
          <a:xfrm>
            <a:off x="2415987" y="3959603"/>
            <a:ext cx="1057055" cy="12247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1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4"/>
          <p:cNvSpPr txBox="1">
            <a:spLocks/>
          </p:cNvSpPr>
          <p:nvPr/>
        </p:nvSpPr>
        <p:spPr bwMode="auto">
          <a:xfrm>
            <a:off x="324852" y="261270"/>
            <a:ext cx="713013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控制系统（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Control system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02EAF9B-5674-F79D-068B-DB89C2E5A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" y="1077685"/>
            <a:ext cx="5167666" cy="5068389"/>
          </a:xfrm>
          <a:prstGeom prst="rect">
            <a:avLst/>
          </a:prstGeom>
        </p:spPr>
      </p:pic>
      <p:pic>
        <p:nvPicPr>
          <p:cNvPr id="6" name="图片 5" descr="图示, 工程绘图, 示意图&#10;&#10;描述已自动生成">
            <a:extLst>
              <a:ext uri="{FF2B5EF4-FFF2-40B4-BE49-F238E27FC236}">
                <a16:creationId xmlns:a16="http://schemas.microsoft.com/office/drawing/2014/main" id="{3D20CD3B-C89A-FA31-8DE7-8BDDE4422E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18" y="1500809"/>
            <a:ext cx="6778279" cy="46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6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1316BE-05B9-4A18-AB20-C0CDDE558D1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57877" y="3167327"/>
            <a:ext cx="69621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Thank you for listening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97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zfhdsn2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b="1" dirty="0" smtClean="0">
            <a:solidFill>
              <a:srgbClr val="00206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288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华文楷体</vt:lpstr>
      <vt:lpstr>Arial</vt:lpstr>
      <vt:lpstr>Calibri</vt:lpstr>
      <vt:lpstr>Times New Roman</vt:lpstr>
      <vt:lpstr>Wingdings</vt:lpstr>
      <vt:lpstr>Office 主题</vt:lpstr>
      <vt:lpstr>一台来自华中科技大学的人形机器人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 User</dc:creator>
  <cp:lastModifiedBy>Walt Zhong</cp:lastModifiedBy>
  <cp:revision>200</cp:revision>
  <dcterms:created xsi:type="dcterms:W3CDTF">2019-08-07T02:55:54Z</dcterms:created>
  <dcterms:modified xsi:type="dcterms:W3CDTF">2024-04-10T07:05:13Z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2024-03-25T15:06:31Z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375f72bb-d300-43af-9d36-f3ae8c3bde39</vt:lpwstr>
  </property>
  <property fmtid="{D5CDD505-2E9C-101B-9397-08002B2CF9AE}" pid="7" name="MSIP_Label_defa4170-0d19-0005-0004-bc88714345d2_ActionId">
    <vt:lpwstr>70f65a33-1609-488f-b5ff-7e25a465aaee</vt:lpwstr>
  </property>
  <property fmtid="{D5CDD505-2E9C-101B-9397-08002B2CF9AE}" pid="8" name="MSIP_Label_defa4170-0d19-0005-0004-bc88714345d2_ContentBits">
    <vt:lpwstr>0</vt:lpwstr>
  </property>
</Properties>
</file>