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4630400" cy="8229600"/>
  <p:notesSz cx="8229600" cy="14630400"/>
  <p:embeddedFontLst>
    <p:embeddedFont>
      <p:font typeface="Roboto Medium" panose="02000000000000000000" pitchFamily="34" charset="0"/>
      <p:bold r:id="rId16"/>
    </p:embeddedFont>
    <p:embeddedFont>
      <p:font typeface="Roboto Medium" panose="02000000000000000000" pitchFamily="34" charset="-122"/>
      <p:bold r:id="rId17"/>
    </p:embeddedFont>
    <p:embeddedFont>
      <p:font typeface="Roboto Medium" panose="02000000000000000000" pitchFamily="34" charset="-120"/>
      <p:bold r:id="rId18"/>
    </p:embeddedFont>
    <p:embeddedFont>
      <p:font typeface="Roboto" panose="02000000000000000000" pitchFamily="34" charset="0"/>
      <p:regular r:id="rId19"/>
    </p:embeddedFont>
    <p:embeddedFont>
      <p:font typeface="Roboto" panose="02000000000000000000" pitchFamily="34" charset="-122"/>
      <p:regular r:id="rId20"/>
    </p:embeddedFont>
    <p:embeddedFont>
      <p:font typeface="Roboto" panose="02000000000000000000" pitchFamily="34" charset="-12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Calibri Light" panose="020F0302020204030204" charset="0"/>
      <p:regular r:id="rId26"/>
      <p:italic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drive.google.com/file/d/1s8B33dIu6BdDjLj047bxws5jwjY1jfYN/view?usp=sharing" TargetMode="External"/><Relationship Id="rId8" Type="http://schemas.openxmlformats.org/officeDocument/2006/relationships/tags" Target="../tags/tag6.xml"/><Relationship Id="rId7" Type="http://schemas.openxmlformats.org/officeDocument/2006/relationships/hyperlink" Target="https://github.com/Pacifique16/Online-learning-effectiveness/tree/main?tab=readme-ov-file" TargetMode="Externa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hyperlink" Target="https://figshare.com/articles/dataset/Academic_Performance_in_Online_Learning/28238927?file=51795173" TargetMode="External"/><Relationship Id="rId2" Type="http://schemas.openxmlformats.org/officeDocument/2006/relationships/tags" Target="../tags/tag2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56690" y="2343785"/>
            <a:ext cx="11855450" cy="116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Academic Performance in Online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249970" y="4802783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Big Data Analytics Capstone Project</a:t>
            </a:r>
            <a:endParaRPr lang="en-US" sz="2000" b="1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</a:t>
            </a:r>
            <a:endParaRPr lang="en-US" sz="1750" b="1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Name:  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Pacifique HARERIMANA</a:t>
            </a:r>
            <a:endParaRPr lang="en-US" sz="1750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                                 ID:         26937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8983"/>
            <a:ext cx="287762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🎯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Problem Statement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3487103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18">
              <a:alpha val="95000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793790" y="345662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</p:spPr>
      </p:sp>
      <p:sp>
        <p:nvSpPr>
          <p:cNvPr id="5" name="Shape 3"/>
          <p:cNvSpPr/>
          <p:nvPr/>
        </p:nvSpPr>
        <p:spPr>
          <a:xfrm>
            <a:off x="2551688" y="31469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761" y="3317081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40540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Lack of Monitoring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4544497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E-learning platforms often lack robust monitoring and prediction mechanisms.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487103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18">
              <a:alpha val="95000"/>
            </a:srgbClr>
          </a:solidFill>
        </p:spPr>
      </p:sp>
      <p:sp>
        <p:nvSpPr>
          <p:cNvPr id="10" name="Shape 7"/>
          <p:cNvSpPr/>
          <p:nvPr/>
        </p:nvSpPr>
        <p:spPr>
          <a:xfrm>
            <a:off x="5216962" y="345662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</p:spPr>
      </p:sp>
      <p:sp>
        <p:nvSpPr>
          <p:cNvPr id="11" name="Shape 8"/>
          <p:cNvSpPr/>
          <p:nvPr/>
        </p:nvSpPr>
        <p:spPr>
          <a:xfrm>
            <a:off x="6974860" y="31469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33" y="3317081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40540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Student Challenges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4544497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Students face high dropout rates, low motivation, and poor performance.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3487103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18">
              <a:alpha val="95000"/>
            </a:srgbClr>
          </a:solidFill>
        </p:spPr>
      </p:sp>
      <p:sp>
        <p:nvSpPr>
          <p:cNvPr id="16" name="Shape 12"/>
          <p:cNvSpPr/>
          <p:nvPr/>
        </p:nvSpPr>
        <p:spPr>
          <a:xfrm>
            <a:off x="9640133" y="3456623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</p:spPr>
      </p:sp>
      <p:sp>
        <p:nvSpPr>
          <p:cNvPr id="17" name="Shape 13"/>
          <p:cNvSpPr/>
          <p:nvPr/>
        </p:nvSpPr>
        <p:spPr>
          <a:xfrm>
            <a:off x="11398032" y="31469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05" y="3317081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40540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4544497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Utilize data analytics to predict and improve academic outcomes for online learners.</a:t>
            </a:r>
            <a:endParaRPr lang="en-US" sz="1750" dirty="0"/>
          </a:p>
        </p:txBody>
      </p:sp>
      <p:sp>
        <p:nvSpPr>
          <p:cNvPr id="21" name="Rectangles 20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513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📁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Dataset Overview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85309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Our analysis leverages a comprehensive dataset from Figshare, comprising 7 CSV files.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71148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740819" y="3598664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20604" y="437840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0604" y="4868823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7 CSV files from Figshare: assessments, student info, VLE activity.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198031" y="3471148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145060" y="3598664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424845" y="437840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Key Target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24845" y="4868823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The primary target variable is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final_result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: Pass, Fail, Withdrawn, Distinction.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02272" y="3471148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549301" y="3598664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829086" y="437840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Rich Records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29086" y="4868823"/>
            <a:ext cx="378059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Includes large-scale behavioral and demographic student records.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49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🛠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Tools Used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0295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8376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Python Ecosystem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328035"/>
            <a:ext cx="552914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Utilized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pandas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for data manipulation,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seaborn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and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matplotlib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for visualization, and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scikit-learn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for machine learning.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70295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8376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Jupyter Notebook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07348" y="3328035"/>
            <a:ext cx="552926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Interactive environment for iterative data analysis, modeling, and rapid prototyping.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8371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4253" y="51183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Power BI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44253" y="5608796"/>
            <a:ext cx="552914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Advanced tool for creating interactive dashboards and dynamic data visualizations.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8371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07348" y="51183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GitHub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307348" y="5608796"/>
            <a:ext cx="552926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Essential for version control, collaborative development, and secure code management.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1789"/>
            <a:ext cx="434006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🧼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Data Cleaning &amp; Preprocessing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739747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Rigorous steps were taken to ensure data quality and prepare the dataset for analysis.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038243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0604" y="449187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982289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Addressed missing values in critical fields like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score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,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imd_band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, and registration dates.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198031" y="3697962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4845" y="415159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Date Conversion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24845" y="4642009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Transformed float-based date entries into consistent integer formats for easier processing.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02272" y="3357801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29086" y="381142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Table Merging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29086" y="4301847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Consolidated disparate tables into a unified dataset for comprehensive analysis.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390" y="507921"/>
            <a:ext cx="2978587" cy="288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📊</a:t>
            </a:r>
            <a:r>
              <a:rPr lang="en-US" sz="18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Exploratory Data Analysis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646390" y="1165741"/>
            <a:ext cx="13337619" cy="2953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Initial analysis revealed compelling trends in academic performance across demographic groups.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7548086" y="1835110"/>
            <a:ext cx="6443543" cy="5907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60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Gender vs. Result:</a:t>
            </a: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Visualization highlighted differences in pass rates</a:t>
            </a:r>
            <a:endParaRPr lang="en-US" sz="1450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                             between genders.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7540466" y="2961600"/>
            <a:ext cx="6443543" cy="5907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60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Age Band vs. Result</a:t>
            </a:r>
            <a:r>
              <a:rPr lang="en-US" sz="14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:</a:t>
            </a: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Students in the </a:t>
            </a:r>
            <a:r>
              <a:rPr lang="en-US" sz="14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26–35 age band</a:t>
            </a: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consistently </a:t>
            </a:r>
            <a:endParaRPr lang="en-US" sz="1450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                                 demonstrated the best performance.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7536656" y="4102695"/>
            <a:ext cx="6443543" cy="5907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60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Region vs. Result</a:t>
            </a:r>
            <a:r>
              <a:rPr lang="en-US" sz="14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:</a:t>
            </a: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Geographical region also showed variations in academic </a:t>
            </a:r>
            <a:endParaRPr lang="en-US" sz="1450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                            outcomes.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7536656" y="5167590"/>
            <a:ext cx="6443543" cy="5907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60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Disability Impact</a:t>
            </a:r>
            <a:r>
              <a:rPr lang="en-US" sz="14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:</a:t>
            </a: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A minor impact of disability status on final academic </a:t>
            </a:r>
            <a:endParaRPr lang="en-US" sz="1450" dirty="0">
              <a:solidFill>
                <a:srgbClr val="CFD0D8"/>
              </a:solidFill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                                  outcomes was observed.</a:t>
            </a:r>
            <a:endParaRPr lang="en-US" sz="14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 descr="Gender vs 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2123440"/>
            <a:ext cx="6532245" cy="3983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841" y="498753"/>
            <a:ext cx="2364462" cy="283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🧠</a:t>
            </a:r>
            <a:r>
              <a:rPr lang="en-US" sz="175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Feature Engineering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634841" y="1144905"/>
            <a:ext cx="13360718" cy="2902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Advanced features were engineered to capture nuanced student interactions and improve model accuracy.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045" y="1627823"/>
            <a:ext cx="7814191" cy="701730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18435" y="3030162"/>
            <a:ext cx="2912567" cy="3757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Merge Data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9" y="4612534"/>
            <a:ext cx="668020" cy="6680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573855" y="6892361"/>
            <a:ext cx="2820922" cy="3757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Calculate Clicks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87" y="5019818"/>
            <a:ext cx="668020" cy="6680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77676" y="3816547"/>
            <a:ext cx="2820924" cy="3757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Create Dataset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156" y="5457162"/>
            <a:ext cx="668020" cy="66802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0377"/>
            <a:ext cx="299656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📊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Power BI Dashboard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91833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Interactive dashboards were created using </a:t>
            </a:r>
            <a:r>
              <a:rPr lang="en-US" sz="1750" b="1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final_dataset.csv</a:t>
            </a:r>
            <a:r>
              <a:rPr lang="en-US" sz="1750" dirty="0">
                <a:solidFill>
                  <a:srgbClr val="CFD0D8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to visualize key insights.</a:t>
            </a:r>
            <a:endParaRPr lang="en-US" sz="1750" dirty="0"/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7" name="Picture 6" descr="Visualize Relationships (using matplotlib or seaborn), final result by gen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882900"/>
            <a:ext cx="4530725" cy="3816985"/>
          </a:xfrm>
          <a:prstGeom prst="rect">
            <a:avLst/>
          </a:prstGeom>
        </p:spPr>
      </p:pic>
      <p:pic>
        <p:nvPicPr>
          <p:cNvPr id="8" name="Picture 7" descr="Age Band vs Final 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2882900"/>
            <a:ext cx="4816475" cy="3816985"/>
          </a:xfrm>
          <a:prstGeom prst="rect">
            <a:avLst/>
          </a:prstGeom>
        </p:spPr>
      </p:pic>
      <p:pic>
        <p:nvPicPr>
          <p:cNvPr id="9" name="Picture 8" descr="Age Band and Click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645" y="2883535"/>
            <a:ext cx="4925695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93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✅</a:t>
            </a:r>
            <a:r>
              <a:rPr lang="en-US" sz="2200" dirty="0">
                <a:solidFill>
                  <a:srgbClr val="FFFFFF"/>
                </a:solidFill>
                <a:latin typeface="Roboto Medium" panose="02000000000000000000" pitchFamily="34" charset="0"/>
                <a:ea typeface="Roboto Medium" panose="02000000000000000000" pitchFamily="34" charset="-122"/>
                <a:cs typeface="Roboto Medium" panose="02000000000000000000" pitchFamily="34" charset="-120"/>
              </a:rPr>
              <a:t> Reference &amp; GitHub</a:t>
            </a:r>
            <a:endParaRPr lang="en-US" sz="2200" dirty="0"/>
          </a:p>
        </p:txBody>
      </p:sp>
      <p:sp>
        <p:nvSpPr>
          <p:cNvPr id="3" name="Shape 1"/>
          <p:cNvSpPr/>
          <p:nvPr>
            <p:custDataLst>
              <p:tags r:id="rId1"/>
            </p:custDataLst>
          </p:nvPr>
        </p:nvSpPr>
        <p:spPr>
          <a:xfrm>
            <a:off x="793750" y="3407410"/>
            <a:ext cx="338455" cy="325755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1530906" y="340518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>
              <a:defRPr sz="2000">
                <a:solidFill>
                  <a:srgbClr val="323232"/>
                </a:solidFill>
              </a:defRPr>
            </a:pPr>
            <a:r>
              <a:rPr sz="1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Dataset: </a:t>
            </a:r>
            <a:r>
              <a:rPr sz="1800">
                <a:solidFill>
                  <a:schemeClr val="bg1"/>
                </a:solidFill>
                <a:latin typeface="+mj-lt"/>
                <a:cs typeface="+mj-lt"/>
                <a:sym typeface="+mn-ea"/>
                <a:hlinkClick r:id="rId3" tooltip="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Academic Performance in Online Learning - Figshare</a:t>
            </a:r>
            <a:endParaRPr lang="en-US" sz="1800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2538710" y="7499985"/>
            <a:ext cx="2057400" cy="717550"/>
          </a:xfrm>
          <a:prstGeom prst="rect">
            <a:avLst/>
          </a:prstGeom>
          <a:solidFill>
            <a:srgbClr val="01001B"/>
          </a:solidFill>
          <a:ln>
            <a:solidFill>
              <a:srgbClr val="01001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Shape 1"/>
          <p:cNvSpPr/>
          <p:nvPr>
            <p:custDataLst>
              <p:tags r:id="rId4"/>
            </p:custDataLst>
          </p:nvPr>
        </p:nvSpPr>
        <p:spPr>
          <a:xfrm>
            <a:off x="793750" y="4439920"/>
            <a:ext cx="338455" cy="325755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sp>
        <p:nvSpPr>
          <p:cNvPr id="13" name="Shape 1"/>
          <p:cNvSpPr/>
          <p:nvPr>
            <p:custDataLst>
              <p:tags r:id="rId5"/>
            </p:custDataLst>
          </p:nvPr>
        </p:nvSpPr>
        <p:spPr>
          <a:xfrm>
            <a:off x="793750" y="5471795"/>
            <a:ext cx="338455" cy="325755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sp>
        <p:nvSpPr>
          <p:cNvPr id="14" name="Text 2"/>
          <p:cNvSpPr/>
          <p:nvPr>
            <p:custDataLst>
              <p:tags r:id="rId6"/>
            </p:custDataLst>
          </p:nvPr>
        </p:nvSpPr>
        <p:spPr>
          <a:xfrm>
            <a:off x="1530906" y="442372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l">
              <a:defRPr sz="2000">
                <a:solidFill>
                  <a:srgbClr val="323232"/>
                </a:solidFill>
              </a:defRPr>
            </a:pPr>
            <a:r>
              <a:rPr sz="18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GitHub: </a:t>
            </a:r>
            <a:r>
              <a:rPr lang="en-US" sz="18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  <a:hlinkClick r:id="rId7" tooltip="" action="ppaction://hlinkfile"/>
              </a:rPr>
              <a:t>R</a:t>
            </a:r>
            <a:r>
              <a:rPr sz="18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  <a:hlinkClick r:id="rId7" tooltip="" action="ppaction://hlinkfile"/>
              </a:rPr>
              <a:t>epository link</a:t>
            </a:r>
            <a:endParaRPr lang="en-US" sz="1800" dirty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5" name="Text 2"/>
          <p:cNvSpPr/>
          <p:nvPr>
            <p:custDataLst>
              <p:tags r:id="rId8"/>
            </p:custDataLst>
          </p:nvPr>
        </p:nvSpPr>
        <p:spPr>
          <a:xfrm>
            <a:off x="1530906" y="544290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>
              <a:defRPr sz="2000">
                <a:solidFill>
                  <a:srgbClr val="323232"/>
                </a:solidFill>
              </a:defRPr>
            </a:pPr>
            <a:r>
              <a:rPr lang="en-US" sz="1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Pwer BI Visuals</a:t>
            </a:r>
            <a:r>
              <a:rPr sz="1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:</a:t>
            </a:r>
            <a:r>
              <a:rPr lang="en-US" sz="1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 </a:t>
            </a:r>
            <a:r>
              <a:rPr lang="en-US" sz="1800">
                <a:solidFill>
                  <a:schemeClr val="bg1"/>
                </a:solidFill>
                <a:latin typeface="+mj-lt"/>
                <a:cs typeface="+mj-lt"/>
                <a:sym typeface="+mn-ea"/>
                <a:hlinkClick r:id="rId9" tooltip="" action="ppaction://hlinkfile"/>
              </a:rPr>
              <a:t>Stored on Google Drive</a:t>
            </a:r>
            <a:r>
              <a:rPr sz="18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</a:t>
            </a:r>
            <a:endParaRPr lang="en-US" sz="1800" dirty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ags/tag2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ags/tag3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ags/tag4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ags/tag5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ags/tag6.xml><?xml version="1.0" encoding="utf-8"?>
<p:tagLst xmlns:p="http://schemas.openxmlformats.org/presentationml/2006/main">
  <p:tag name="KSO_WM_DIAGRAM_VIRTUALLY_FRAME" val="{&quot;height&quot;:187.62188976377956,&quot;left&quot;:62.49685039370079,&quot;top&quot;:261.993779527559,&quot;width&quot;:102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Presentation</Application>
  <PresentationFormat>On-screen Show (16:9)</PresentationFormat>
  <Paragraphs>115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Roboto Medium</vt:lpstr>
      <vt:lpstr>Roboto Medium</vt:lpstr>
      <vt:lpstr>Roboto Medium</vt:lpstr>
      <vt:lpstr>Roboto</vt:lpstr>
      <vt:lpstr>Roboto</vt:lpstr>
      <vt:lpstr>Roboto</vt:lpstr>
      <vt:lpstr>Calibri</vt:lpstr>
      <vt:lpstr>Microsoft YaHei</vt:lpstr>
      <vt:lpstr>Arial Unicode MS</vt:lpstr>
      <vt:lpstr>Georgia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Pacifique Harerimana</cp:lastModifiedBy>
  <cp:revision>6</cp:revision>
  <dcterms:created xsi:type="dcterms:W3CDTF">2025-08-04T11:52:00Z</dcterms:created>
  <dcterms:modified xsi:type="dcterms:W3CDTF">2025-08-04T15:52:10Z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10E9B51250534E9A9771B7D1DA1FFEB5_12</vt:lpwstr>
  </property>
  <property fmtid="{D5CDD505-2E9C-101B-9397-08002B2CF9AE}" pid="3" name="KSOProductBuildVer">
    <vt:lpwstr>2057-12.2.0.21936</vt:lpwstr>
  </property>
</Properties>
</file>