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11" d="100"/>
          <a:sy n="111" d="100"/>
        </p:scale>
        <p:origin x="55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EA170E81-E76B-1EEE-B105-7E21D772348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F684A20-CFFF-46D1-4BEE-5FBDCAB8A6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E15BC1F2-3DA7-F067-BB40-0300007189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96957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90BBD9D-FCEA-661C-8E60-6B3EEA2BF1C5}"/>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1EE5332C-1721-AB73-5B4B-38E337E449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003801A-9991-1A3F-46BD-439E606EDC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038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53FCBF9-A79A-41E4-66F7-2A00EE342876}"/>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32270235-7405-FA76-9632-3C89043C02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1F5B0CF-0019-EB6A-6216-22F3C007B85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94029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hyperlink" Target="https://wiki.sei.cmu.edu/confluence/pages/viewpage.action?pageId=8804632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Austin Donaubauer</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A9C1DB7-91F2-76B7-1860-7E4D216495FD}"/>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8FE4988-A865-081F-7E20-B26CE315B247}"/>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Testing ability to resize the vector </a:t>
            </a:r>
            <a:endParaRPr dirty="0"/>
          </a:p>
        </p:txBody>
      </p:sp>
      <p:pic>
        <p:nvPicPr>
          <p:cNvPr id="197" name="Google Shape;197;g9504e29505_0_0" descr="Green Pace logo">
            <a:extLst>
              <a:ext uri="{FF2B5EF4-FFF2-40B4-BE49-F238E27FC236}">
                <a16:creationId xmlns:a16="http://schemas.microsoft.com/office/drawing/2014/main" id="{25C23C40-F06F-9B9E-6024-6AAD39EF7D91}"/>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E5866995-9B60-A8B1-AB3A-6CB240311CDE}"/>
              </a:ext>
            </a:extLst>
          </p:cNvPr>
          <p:cNvSpPr txBox="1"/>
          <p:nvPr/>
        </p:nvSpPr>
        <p:spPr>
          <a:xfrm>
            <a:off x="896112" y="2057373"/>
            <a:ext cx="2791149" cy="307777"/>
          </a:xfrm>
          <a:prstGeom prst="rect">
            <a:avLst/>
          </a:prstGeom>
          <a:noFill/>
        </p:spPr>
        <p:txBody>
          <a:bodyPr wrap="none" rtlCol="0">
            <a:spAutoFit/>
          </a:bodyPr>
          <a:lstStyle/>
          <a:p>
            <a:r>
              <a:rPr lang="en-US" dirty="0">
                <a:solidFill>
                  <a:schemeClr val="bg1"/>
                </a:solidFill>
              </a:rPr>
              <a:t>Testing ability to resize a vector  </a:t>
            </a:r>
          </a:p>
        </p:txBody>
      </p:sp>
      <p:sp>
        <p:nvSpPr>
          <p:cNvPr id="7" name="TextBox 6">
            <a:extLst>
              <a:ext uri="{FF2B5EF4-FFF2-40B4-BE49-F238E27FC236}">
                <a16:creationId xmlns:a16="http://schemas.microsoft.com/office/drawing/2014/main" id="{BE994D37-D1F9-4A72-2526-F87895C54330}"/>
              </a:ext>
            </a:extLst>
          </p:cNvPr>
          <p:cNvSpPr txBox="1"/>
          <p:nvPr/>
        </p:nvSpPr>
        <p:spPr>
          <a:xfrm>
            <a:off x="809773" y="5132748"/>
            <a:ext cx="2085827" cy="307777"/>
          </a:xfrm>
          <a:prstGeom prst="rect">
            <a:avLst/>
          </a:prstGeom>
          <a:noFill/>
        </p:spPr>
        <p:txBody>
          <a:bodyPr wrap="none" rtlCol="0">
            <a:spAutoFit/>
          </a:bodyPr>
          <a:lstStyle/>
          <a:p>
            <a:r>
              <a:rPr lang="en-US" dirty="0">
                <a:solidFill>
                  <a:schemeClr val="bg1"/>
                </a:solidFill>
              </a:rPr>
              <a:t>The test was successful</a:t>
            </a:r>
          </a:p>
        </p:txBody>
      </p:sp>
      <p:pic>
        <p:nvPicPr>
          <p:cNvPr id="3" name="Picture 2">
            <a:extLst>
              <a:ext uri="{FF2B5EF4-FFF2-40B4-BE49-F238E27FC236}">
                <a16:creationId xmlns:a16="http://schemas.microsoft.com/office/drawing/2014/main" id="{5CD038F6-CC81-D6F7-307D-AD8D27F5152B}"/>
              </a:ext>
            </a:extLst>
          </p:cNvPr>
          <p:cNvPicPr>
            <a:picLocks noChangeAspect="1"/>
          </p:cNvPicPr>
          <p:nvPr/>
        </p:nvPicPr>
        <p:blipFill>
          <a:blip r:embed="rId5"/>
          <a:stretch>
            <a:fillRect/>
          </a:stretch>
        </p:blipFill>
        <p:spPr>
          <a:xfrm>
            <a:off x="416093" y="2453368"/>
            <a:ext cx="7592485" cy="2591162"/>
          </a:xfrm>
          <a:prstGeom prst="rect">
            <a:avLst/>
          </a:prstGeom>
        </p:spPr>
      </p:pic>
      <p:pic>
        <p:nvPicPr>
          <p:cNvPr id="6" name="Picture 5">
            <a:extLst>
              <a:ext uri="{FF2B5EF4-FFF2-40B4-BE49-F238E27FC236}">
                <a16:creationId xmlns:a16="http://schemas.microsoft.com/office/drawing/2014/main" id="{6084C2CC-0E89-B84C-5DD4-F4B66E356CE0}"/>
              </a:ext>
            </a:extLst>
          </p:cNvPr>
          <p:cNvPicPr>
            <a:picLocks noChangeAspect="1"/>
          </p:cNvPicPr>
          <p:nvPr/>
        </p:nvPicPr>
        <p:blipFill>
          <a:blip r:embed="rId6"/>
          <a:stretch>
            <a:fillRect/>
          </a:stretch>
        </p:blipFill>
        <p:spPr>
          <a:xfrm>
            <a:off x="416093" y="5528743"/>
            <a:ext cx="5439534" cy="390580"/>
          </a:xfrm>
          <a:prstGeom prst="rect">
            <a:avLst/>
          </a:prstGeom>
        </p:spPr>
      </p:pic>
    </p:spTree>
    <p:custDataLst>
      <p:tags r:id="rId1"/>
    </p:custDataLst>
    <p:extLst>
      <p:ext uri="{BB962C8B-B14F-4D97-AF65-F5344CB8AC3E}">
        <p14:creationId xmlns:p14="http://schemas.microsoft.com/office/powerpoint/2010/main" val="1385404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1A68244-6742-EB29-4048-CE2C9947FC9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3431035-45EB-7F60-C2DA-20B34FEBDF35}"/>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Clear entries from a vector</a:t>
            </a:r>
            <a:endParaRPr dirty="0"/>
          </a:p>
        </p:txBody>
      </p:sp>
      <p:pic>
        <p:nvPicPr>
          <p:cNvPr id="197" name="Google Shape;197;g9504e29505_0_0" descr="Green Pace logo">
            <a:extLst>
              <a:ext uri="{FF2B5EF4-FFF2-40B4-BE49-F238E27FC236}">
                <a16:creationId xmlns:a16="http://schemas.microsoft.com/office/drawing/2014/main" id="{3BE157EE-8F28-F556-CD30-1D52286D8E5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BBEDC79A-00E8-2117-B320-FAC6741D3504}"/>
              </a:ext>
            </a:extLst>
          </p:cNvPr>
          <p:cNvSpPr txBox="1"/>
          <p:nvPr/>
        </p:nvSpPr>
        <p:spPr>
          <a:xfrm>
            <a:off x="896112" y="2057373"/>
            <a:ext cx="3595856" cy="307777"/>
          </a:xfrm>
          <a:prstGeom prst="rect">
            <a:avLst/>
          </a:prstGeom>
          <a:noFill/>
        </p:spPr>
        <p:txBody>
          <a:bodyPr wrap="none" rtlCol="0">
            <a:spAutoFit/>
          </a:bodyPr>
          <a:lstStyle/>
          <a:p>
            <a:r>
              <a:rPr lang="en-US" dirty="0">
                <a:solidFill>
                  <a:schemeClr val="bg1"/>
                </a:solidFill>
              </a:rPr>
              <a:t>Testing ability to clear entries from a vector</a:t>
            </a:r>
          </a:p>
        </p:txBody>
      </p:sp>
      <p:sp>
        <p:nvSpPr>
          <p:cNvPr id="7" name="TextBox 6">
            <a:extLst>
              <a:ext uri="{FF2B5EF4-FFF2-40B4-BE49-F238E27FC236}">
                <a16:creationId xmlns:a16="http://schemas.microsoft.com/office/drawing/2014/main" id="{F9CBD09B-784D-24E0-D871-70C10AA78A96}"/>
              </a:ext>
            </a:extLst>
          </p:cNvPr>
          <p:cNvSpPr txBox="1"/>
          <p:nvPr/>
        </p:nvSpPr>
        <p:spPr>
          <a:xfrm>
            <a:off x="809773" y="5132748"/>
            <a:ext cx="2085827" cy="307777"/>
          </a:xfrm>
          <a:prstGeom prst="rect">
            <a:avLst/>
          </a:prstGeom>
          <a:noFill/>
        </p:spPr>
        <p:txBody>
          <a:bodyPr wrap="none" rtlCol="0">
            <a:spAutoFit/>
          </a:bodyPr>
          <a:lstStyle/>
          <a:p>
            <a:r>
              <a:rPr lang="en-US" dirty="0">
                <a:solidFill>
                  <a:schemeClr val="bg1"/>
                </a:solidFill>
              </a:rPr>
              <a:t>The test was successful</a:t>
            </a:r>
          </a:p>
        </p:txBody>
      </p:sp>
      <p:pic>
        <p:nvPicPr>
          <p:cNvPr id="5" name="Picture 4">
            <a:extLst>
              <a:ext uri="{FF2B5EF4-FFF2-40B4-BE49-F238E27FC236}">
                <a16:creationId xmlns:a16="http://schemas.microsoft.com/office/drawing/2014/main" id="{BA46994C-2C1C-92DE-0BB6-6827E6CAC2CA}"/>
              </a:ext>
            </a:extLst>
          </p:cNvPr>
          <p:cNvPicPr>
            <a:picLocks noChangeAspect="1"/>
          </p:cNvPicPr>
          <p:nvPr/>
        </p:nvPicPr>
        <p:blipFill>
          <a:blip r:embed="rId5"/>
          <a:stretch>
            <a:fillRect/>
          </a:stretch>
        </p:blipFill>
        <p:spPr>
          <a:xfrm>
            <a:off x="661261" y="2365150"/>
            <a:ext cx="4944165" cy="2591162"/>
          </a:xfrm>
          <a:prstGeom prst="rect">
            <a:avLst/>
          </a:prstGeom>
        </p:spPr>
      </p:pic>
      <p:pic>
        <p:nvPicPr>
          <p:cNvPr id="9" name="Picture 8">
            <a:extLst>
              <a:ext uri="{FF2B5EF4-FFF2-40B4-BE49-F238E27FC236}">
                <a16:creationId xmlns:a16="http://schemas.microsoft.com/office/drawing/2014/main" id="{8BE79990-693A-3453-66B4-D58C9A4C380D}"/>
              </a:ext>
            </a:extLst>
          </p:cNvPr>
          <p:cNvPicPr>
            <a:picLocks noChangeAspect="1"/>
          </p:cNvPicPr>
          <p:nvPr/>
        </p:nvPicPr>
        <p:blipFill>
          <a:blip r:embed="rId6"/>
          <a:stretch>
            <a:fillRect/>
          </a:stretch>
        </p:blipFill>
        <p:spPr>
          <a:xfrm>
            <a:off x="661261" y="5525972"/>
            <a:ext cx="4429743" cy="390580"/>
          </a:xfrm>
          <a:prstGeom prst="rect">
            <a:avLst/>
          </a:prstGeom>
        </p:spPr>
      </p:pic>
    </p:spTree>
    <p:custDataLst>
      <p:tags r:id="rId1"/>
    </p:custDataLst>
    <p:extLst>
      <p:ext uri="{BB962C8B-B14F-4D97-AF65-F5344CB8AC3E}">
        <p14:creationId xmlns:p14="http://schemas.microsoft.com/office/powerpoint/2010/main" val="409682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7500" lnSpcReduction="20000"/>
          </a:bodyPr>
          <a:lstStyle/>
          <a:p>
            <a:r>
              <a:rPr lang="en-US" sz="2400" dirty="0"/>
              <a:t>Adding automation for security to create the </a:t>
            </a:r>
            <a:r>
              <a:rPr lang="en-US" sz="2400" dirty="0" err="1"/>
              <a:t>DevSecOps</a:t>
            </a:r>
            <a:r>
              <a:rPr lang="en-US" sz="2400" dirty="0"/>
              <a:t> process is important. The need to integrate security is to ensure security is included in each phase. Automating will help efficiently add security to each phase and prevent issues later in the cycle. During the Design phase there will now be integrated tools into the IDE’s to automate the policies. Tools like Coverity, Klocwork, Clang, and others will scan code now during each new iteration of the code to find vulnerabilities and errors so the developer can fix it right away. For the Building and Test phases, the continued use of static application security testing tools like Coverity will be part of the acceptance criteria. Testing tools will scan the builds as they are submitted. Testing will include unit tests to help test values and find undesired behavior.</a:t>
            </a:r>
          </a:p>
          <a:p>
            <a:endParaRPr lang="en-US" sz="2400" dirty="0"/>
          </a:p>
          <a:p>
            <a:r>
              <a:rPr lang="en-US" sz="2400" dirty="0"/>
              <a:t>For the production phases, continuous monitoring and analysis will be key. Policies like deny default and least privileges will be a layer of the defense in depth approach. We will also use the logging and monitoring to ensure activity is monitored. Finding unusual activity will help us respond fast and be more efficient in resolving issues.</a:t>
            </a:r>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A1E6A522-6443-6BBC-6067-5B1F8E941B3C}"/>
              </a:ext>
            </a:extLst>
          </p:cNvPr>
          <p:cNvSpPr txBox="1"/>
          <p:nvPr/>
        </p:nvSpPr>
        <p:spPr>
          <a:xfrm>
            <a:off x="1719072" y="2596896"/>
            <a:ext cx="7617791" cy="2031325"/>
          </a:xfrm>
          <a:prstGeom prst="rect">
            <a:avLst/>
          </a:prstGeom>
          <a:noFill/>
        </p:spPr>
        <p:txBody>
          <a:bodyPr wrap="none" rtlCol="0">
            <a:spAutoFit/>
          </a:bodyPr>
          <a:lstStyle/>
          <a:p>
            <a:r>
              <a:rPr lang="en-US" dirty="0">
                <a:solidFill>
                  <a:schemeClr val="bg1"/>
                </a:solidFill>
              </a:rPr>
              <a:t>Putting a Security Policy in place that utilizes a practice like Don’t leave security until the end </a:t>
            </a:r>
          </a:p>
          <a:p>
            <a:r>
              <a:rPr lang="en-US" dirty="0">
                <a:solidFill>
                  <a:schemeClr val="bg1"/>
                </a:solidFill>
              </a:rPr>
              <a:t>puts security into each step of the development. This has many benefits like it makes the </a:t>
            </a:r>
          </a:p>
          <a:p>
            <a:r>
              <a:rPr lang="en-US" dirty="0">
                <a:solidFill>
                  <a:schemeClr val="bg1"/>
                </a:solidFill>
              </a:rPr>
              <a:t>process more efficient. Having programmers that keep security in mind lets them code more</a:t>
            </a:r>
          </a:p>
          <a:p>
            <a:r>
              <a:rPr lang="en-US" dirty="0" err="1">
                <a:solidFill>
                  <a:schemeClr val="bg1"/>
                </a:solidFill>
              </a:rPr>
              <a:t>securily</a:t>
            </a:r>
            <a:r>
              <a:rPr lang="en-US" dirty="0">
                <a:solidFill>
                  <a:schemeClr val="bg1"/>
                </a:solidFill>
              </a:rPr>
              <a:t> and lets them plan for attacks like an SQL injection which can help prevent that attack</a:t>
            </a:r>
          </a:p>
          <a:p>
            <a:r>
              <a:rPr lang="en-US" dirty="0">
                <a:solidFill>
                  <a:schemeClr val="bg1"/>
                </a:solidFill>
              </a:rPr>
              <a:t>from being successful and causing financial loss.</a:t>
            </a:r>
          </a:p>
          <a:p>
            <a:endParaRPr lang="en-US" dirty="0">
              <a:solidFill>
                <a:schemeClr val="bg1"/>
              </a:solidFill>
            </a:endParaRPr>
          </a:p>
          <a:p>
            <a:r>
              <a:rPr lang="en-US" dirty="0">
                <a:solidFill>
                  <a:schemeClr val="bg1"/>
                </a:solidFill>
              </a:rPr>
              <a:t>Waiting to implement security at the end can cause delays to the schedule. It could mean the</a:t>
            </a:r>
          </a:p>
          <a:p>
            <a:r>
              <a:rPr lang="en-US" dirty="0">
                <a:solidFill>
                  <a:schemeClr val="bg1"/>
                </a:solidFill>
              </a:rPr>
              <a:t>product would be less secure as coders may not think about security while developing which </a:t>
            </a:r>
          </a:p>
          <a:p>
            <a:r>
              <a:rPr lang="en-US" dirty="0">
                <a:solidFill>
                  <a:schemeClr val="bg1"/>
                </a:solidFill>
              </a:rPr>
              <a:t>could allow vulnerabilities to exists. </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We need to implement the IDE tools that could integrate the coding standards into the code. Using IDE plug-ins will be beneficial to enforcing the coding standards so no standards are violated.</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Provide proper training and documentation to the team for the new security policy so that everyone is ready and aware</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r>
              <a:rPr lang="en-US" sz="1400" dirty="0"/>
              <a:t>Creating projects and adding them to GitHub </a:t>
            </a:r>
            <a:r>
              <a:rPr lang="en-US" sz="1400" dirty="0" err="1"/>
              <a:t>responsitories</a:t>
            </a:r>
            <a:r>
              <a:rPr lang="en-US" sz="1400" dirty="0"/>
              <a:t> will assist the team with collaboration on each branch and allow Project team members to review updates as they are pushed</a:t>
            </a:r>
          </a:p>
          <a:p>
            <a:pPr marL="1143000" lvl="2" indent="-228600" algn="l" rtl="0">
              <a:lnSpc>
                <a:spcPct val="90000"/>
              </a:lnSpc>
              <a:spcBef>
                <a:spcPts val="0"/>
              </a:spcBef>
              <a:spcAft>
                <a:spcPts val="0"/>
              </a:spcAft>
              <a:buClr>
                <a:schemeClr val="lt1"/>
              </a:buClr>
              <a:buSzPts val="1800"/>
              <a:buChar char="•"/>
            </a:pPr>
            <a:endParaRPr lang="en-US" sz="1400" dirty="0"/>
          </a:p>
          <a:p>
            <a:pPr marL="1143000" lvl="2" indent="-228600" algn="l" rtl="0">
              <a:lnSpc>
                <a:spcPct val="90000"/>
              </a:lnSpc>
              <a:spcBef>
                <a:spcPts val="0"/>
              </a:spcBef>
              <a:spcAft>
                <a:spcPts val="0"/>
              </a:spcAft>
              <a:buClr>
                <a:schemeClr val="lt1"/>
              </a:buClr>
              <a:buSzPts val="1800"/>
              <a:buChar char="•"/>
            </a:pP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Using the tools like </a:t>
            </a:r>
            <a:r>
              <a:rPr lang="en-US" sz="1800" dirty="0" err="1"/>
              <a:t>cppcheck</a:t>
            </a:r>
            <a:r>
              <a:rPr lang="en-US" sz="1800" dirty="0"/>
              <a:t> and others can help coders implement the coding standards correctly</a:t>
            </a:r>
          </a:p>
          <a:p>
            <a:pPr marL="228600" lvl="0" indent="-228600" algn="l" rtl="0">
              <a:lnSpc>
                <a:spcPct val="90000"/>
              </a:lnSpc>
              <a:spcBef>
                <a:spcPts val="0"/>
              </a:spcBef>
              <a:spcAft>
                <a:spcPts val="0"/>
              </a:spcAft>
              <a:buClr>
                <a:schemeClr val="lt1"/>
              </a:buClr>
              <a:buSzPts val="2200"/>
              <a:buChar char="•"/>
            </a:pPr>
            <a:r>
              <a:rPr lang="en-US" sz="1800" dirty="0"/>
              <a:t>Implementing defense in depth such as adhering to the principle of least </a:t>
            </a:r>
            <a:r>
              <a:rPr lang="en-US" sz="1800" dirty="0" err="1"/>
              <a:t>priveledge</a:t>
            </a:r>
            <a:r>
              <a:rPr lang="en-US" sz="1800" dirty="0"/>
              <a:t> is a major are to be aware of and can help protect the system</a:t>
            </a:r>
          </a:p>
          <a:p>
            <a:pPr marL="228600" lvl="0" indent="-228600" algn="l" rtl="0">
              <a:lnSpc>
                <a:spcPct val="90000"/>
              </a:lnSpc>
              <a:spcBef>
                <a:spcPts val="0"/>
              </a:spcBef>
              <a:spcAft>
                <a:spcPts val="0"/>
              </a:spcAft>
              <a:buClr>
                <a:schemeClr val="lt1"/>
              </a:buClr>
              <a:buSzPts val="2200"/>
              <a:buChar char="•"/>
            </a:pPr>
            <a:r>
              <a:rPr lang="en-US" sz="1800" dirty="0"/>
              <a:t>Using an algorithm to encrypt and decrypt data will help protect the data as well. This would be an example of the policy to Encrypt data at rest.</a:t>
            </a:r>
          </a:p>
          <a:p>
            <a:pPr marL="228600" lvl="0" indent="-228600" algn="l" rtl="0">
              <a:lnSpc>
                <a:spcPct val="90000"/>
              </a:lnSpc>
              <a:spcBef>
                <a:spcPts val="0"/>
              </a:spcBef>
              <a:spcAft>
                <a:spcPts val="0"/>
              </a:spcAft>
              <a:buClr>
                <a:schemeClr val="lt1"/>
              </a:buClr>
              <a:buSzPts val="2200"/>
              <a:buChar char="•"/>
            </a:pPr>
            <a:endParaRPr lang="en-US"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REFERENCES</a:t>
            </a:r>
            <a:endParaRPr dirty="0"/>
          </a:p>
        </p:txBody>
      </p:sp>
      <p:sp>
        <p:nvSpPr>
          <p:cNvPr id="238" name="Google Shape;238;p14"/>
          <p:cNvSpPr txBox="1">
            <a:spLocks noGrp="1"/>
          </p:cNvSpPr>
          <p:nvPr>
            <p:ph type="body" idx="1"/>
          </p:nvPr>
        </p:nvSpPr>
        <p:spPr>
          <a:xfrm>
            <a:off x="685800" y="2194560"/>
            <a:ext cx="10232136" cy="4024125"/>
          </a:xfrm>
          <a:prstGeom prst="rect">
            <a:avLst/>
          </a:prstGeom>
          <a:noFill/>
          <a:ln>
            <a:noFill/>
          </a:ln>
        </p:spPr>
        <p:txBody>
          <a:bodyPr spcFirstLastPara="1" wrap="square" lIns="91425" tIns="45700" rIns="91425" bIns="45700" anchor="t" anchorCtr="0">
            <a:normAutofit/>
          </a:bodyPr>
          <a:lstStyle/>
          <a:p>
            <a:pPr marL="0" indent="0">
              <a:lnSpc>
                <a:spcPct val="100000"/>
              </a:lnSpc>
              <a:spcBef>
                <a:spcPts val="0"/>
              </a:spcBef>
              <a:buSzPts val="2200"/>
              <a:buNone/>
            </a:pPr>
            <a:r>
              <a:rPr lang="en-US" i="1" dirty="0"/>
              <a:t>Rule 01. declarations and initialization (DCL)</a:t>
            </a:r>
            <a:r>
              <a:rPr lang="en-US" dirty="0"/>
              <a:t>. Rule 01. Declarations and Initialization (DCL) - SEI CERT C++ Coding Standard - Confluence. (n.d.). </a:t>
            </a:r>
            <a:r>
              <a:rPr lang="en-US" dirty="0">
                <a:hlinkClick r:id="rId4"/>
              </a:rPr>
              <a:t>https://wiki.sei.cmu.edu/confluence/pages/viewpage.action?pageId=88046322</a:t>
            </a:r>
            <a:endParaRPr lang="en-US" dirty="0"/>
          </a:p>
          <a:p>
            <a:pPr marL="228600" indent="-228600">
              <a:spcBef>
                <a:spcPts val="0"/>
              </a:spcBef>
              <a:buSzPts val="2200"/>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71003"/>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Green Pace requires consistent implementation of secure principles, like defense in depth, to all developed applications. Defense in depth shown below lists the layers that the security policy will focus on</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04373" y="3164030"/>
            <a:ext cx="6249940" cy="353516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92500"/>
          </a:bodyPr>
          <a:lstStyle/>
          <a:p>
            <a:pPr marL="228600" lvl="0" indent="-88900" algn="l" rtl="0">
              <a:lnSpc>
                <a:spcPct val="90000"/>
              </a:lnSpc>
              <a:spcBef>
                <a:spcPts val="1000"/>
              </a:spcBef>
              <a:spcAft>
                <a:spcPts val="0"/>
              </a:spcAft>
              <a:buClr>
                <a:schemeClr val="lt1"/>
              </a:buClr>
              <a:buSzPts val="2200"/>
              <a:buNone/>
            </a:pPr>
            <a:r>
              <a:rPr lang="en-US" dirty="0"/>
              <a:t>Ranking of the coding standards based on likeliness and priority. Likeliness indicates how often it should be looked for. Priority indicates the level to which the threat should be fixed.</a:t>
            </a:r>
            <a:endParaRPr dirty="0"/>
          </a:p>
        </p:txBody>
      </p:sp>
      <p:graphicFrame>
        <p:nvGraphicFramePr>
          <p:cNvPr id="161" name="Google Shape;161;p4" descr="Alt text required"/>
          <p:cNvGraphicFramePr/>
          <p:nvPr>
            <p:extLst>
              <p:ext uri="{D42A27DB-BD31-4B8C-83A1-F6EECF244321}">
                <p14:modId xmlns:p14="http://schemas.microsoft.com/office/powerpoint/2010/main" val="2637954651"/>
              </p:ext>
            </p:extLst>
          </p:nvPr>
        </p:nvGraphicFramePr>
        <p:xfrm>
          <a:off x="3171900" y="1676430"/>
          <a:ext cx="7835225" cy="4824954"/>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85936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STD-002-CPP – Do not read uninitialized memory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STD-003-CPP – Do not attempt to create a std::string from a null pointer</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STD-004-CPP – Prevent SQL Injection</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STD-005-CPP – Do not access freed memory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STD-007-CPP – Do not abruptly terminate the program</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STD-002-CPP – Do not read uninitialized memory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STD-003-CPP – Do not attempt to create a std::string from a null pointer</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200" dirty="0"/>
                        <a:t>STD-004-CPP – Prevent SQL Injection</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965587">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lvl="1" indent="-457200">
                        <a:spcBef>
                          <a:spcPts val="0"/>
                        </a:spcBef>
                        <a:buSzPts val="2200"/>
                      </a:pPr>
                      <a:r>
                        <a:rPr lang="en-US" sz="1200" dirty="0"/>
                        <a:t>STD-001-CPP – Obey the one-definition rule</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STD-005-CPP – Do not access freed memory</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STD-006-CPP – Use a static assertion to test the value of constant expression</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STD-007-CPP – Do not abruptly terminate the program</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STD-008-CPP – Do not use pointer-to-member operators to access nonexistent members</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STD-009-CPP – Do not cast to an out-of-range enumeration value</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STD-010-CPP – Close files when they are no longer needed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lvl="1" indent="-457200">
                        <a:spcBef>
                          <a:spcPts val="0"/>
                        </a:spcBef>
                        <a:buSzPts val="2200"/>
                      </a:pPr>
                      <a:r>
                        <a:rPr lang="en-US" sz="1200" dirty="0"/>
                        <a:t>STD-001-CPP – Obey the one-definition rule</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STD-006-CPP – Use a static assertion to test the value of constant expression</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STD-008-CPP – Do not use pointer-to-member operators to access nonexistent members</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STD-009-CPP – Do not cast to an out-of-range enumeration value</a:t>
                      </a:r>
                    </a:p>
                    <a:p>
                      <a:pPr marL="0" marR="0" lvl="1" indent="-457200" algn="l" defTabSz="914400" rtl="0" eaLnBrk="1" fontAlgn="auto" latinLnBrk="0" hangingPunct="1">
                        <a:lnSpc>
                          <a:spcPct val="100000"/>
                        </a:lnSpc>
                        <a:spcBef>
                          <a:spcPts val="0"/>
                        </a:spcBef>
                        <a:spcAft>
                          <a:spcPts val="0"/>
                        </a:spcAft>
                        <a:buClr>
                          <a:srgbClr val="000000"/>
                        </a:buClr>
                        <a:buSzPts val="2200"/>
                        <a:buFont typeface="Arial"/>
                        <a:buNone/>
                        <a:tabLst/>
                        <a:defRPr/>
                      </a:pPr>
                      <a:r>
                        <a:rPr lang="en-US" sz="1200" dirty="0"/>
                        <a:t>STD-010-CPP – Close files when they are no longer needed</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780674"/>
            <a:ext cx="10820400" cy="4809077"/>
          </a:xfrm>
          <a:prstGeom prst="rect">
            <a:avLst/>
          </a:prstGeom>
          <a:noFill/>
          <a:ln>
            <a:noFill/>
          </a:ln>
        </p:spPr>
        <p:txBody>
          <a:bodyPr spcFirstLastPara="1" wrap="square" lIns="91425" tIns="45700" rIns="91425" bIns="45700" numCol="2" anchor="t" anchorCtr="0">
            <a:normAutofit fontScale="25000" lnSpcReduction="20000"/>
          </a:bodyPr>
          <a:lstStyle/>
          <a:p>
            <a:pPr lvl="0" indent="-457200" algn="l" rtl="0">
              <a:lnSpc>
                <a:spcPct val="90000"/>
              </a:lnSpc>
              <a:spcBef>
                <a:spcPts val="0"/>
              </a:spcBef>
              <a:spcAft>
                <a:spcPts val="0"/>
              </a:spcAft>
              <a:buClr>
                <a:schemeClr val="lt1"/>
              </a:buClr>
              <a:buSzPts val="2200"/>
              <a:buFont typeface="+mj-lt"/>
              <a:buAutoNum type="arabicPeriod"/>
            </a:pPr>
            <a:r>
              <a:rPr lang="en-US" sz="4800" dirty="0"/>
              <a:t>Validate Input Data – </a:t>
            </a:r>
          </a:p>
          <a:p>
            <a:pPr lvl="1" indent="-457200">
              <a:spcBef>
                <a:spcPts val="0"/>
              </a:spcBef>
              <a:buSzPts val="2200"/>
            </a:pPr>
            <a:r>
              <a:rPr lang="en-US" sz="4800" dirty="0"/>
              <a:t>STD-002-CPP – Do not read uninitialized memory</a:t>
            </a:r>
          </a:p>
          <a:p>
            <a:pPr lvl="1" indent="-457200">
              <a:spcBef>
                <a:spcPts val="0"/>
              </a:spcBef>
              <a:buSzPts val="2200"/>
            </a:pPr>
            <a:r>
              <a:rPr lang="en-US" sz="4800" dirty="0"/>
              <a:t>STD-004-CPP – Prevent SQL Injection</a:t>
            </a:r>
          </a:p>
          <a:p>
            <a:pPr lvl="1" indent="-457200">
              <a:spcBef>
                <a:spcPts val="0"/>
              </a:spcBef>
              <a:buSzPts val="2200"/>
            </a:pPr>
            <a:r>
              <a:rPr lang="en-US" sz="4800" dirty="0"/>
              <a:t>STD-007-CPP – Do not abruptly terminate the program</a:t>
            </a:r>
          </a:p>
          <a:p>
            <a:pPr lvl="1" indent="-457200">
              <a:spcBef>
                <a:spcPts val="0"/>
              </a:spcBef>
              <a:buSzPts val="2200"/>
            </a:pPr>
            <a:r>
              <a:rPr lang="en-US" sz="4800" dirty="0"/>
              <a:t>STD-009-CPP – Do not cast to an out-of-range enumeration value</a:t>
            </a:r>
          </a:p>
          <a:p>
            <a:pPr lvl="0" indent="-457200" algn="l" rtl="0">
              <a:lnSpc>
                <a:spcPct val="90000"/>
              </a:lnSpc>
              <a:spcBef>
                <a:spcPts val="0"/>
              </a:spcBef>
              <a:spcAft>
                <a:spcPts val="0"/>
              </a:spcAft>
              <a:buClr>
                <a:schemeClr val="lt1"/>
              </a:buClr>
              <a:buSzPts val="2200"/>
              <a:buFont typeface="+mj-lt"/>
              <a:buAutoNum type="arabicPeriod"/>
            </a:pPr>
            <a:r>
              <a:rPr lang="en-US" sz="4800" dirty="0"/>
              <a:t>Heed Compiler Warnings –</a:t>
            </a:r>
          </a:p>
          <a:p>
            <a:pPr lvl="1" indent="-457200">
              <a:spcBef>
                <a:spcPts val="0"/>
              </a:spcBef>
              <a:buSzPts val="2200"/>
            </a:pPr>
            <a:r>
              <a:rPr lang="en-US" sz="4800" dirty="0"/>
              <a:t>STD-001-CPP – Obey the one-definition rule</a:t>
            </a:r>
          </a:p>
          <a:p>
            <a:pPr lvl="1" indent="-457200">
              <a:spcBef>
                <a:spcPts val="0"/>
              </a:spcBef>
              <a:buSzPts val="2200"/>
            </a:pPr>
            <a:r>
              <a:rPr lang="en-US" sz="4800" dirty="0"/>
              <a:t>STD-002-CPP – Do not read uninitialized memory</a:t>
            </a:r>
          </a:p>
          <a:p>
            <a:pPr lvl="1" indent="-457200">
              <a:spcBef>
                <a:spcPts val="0"/>
              </a:spcBef>
              <a:buSzPts val="2200"/>
            </a:pPr>
            <a:r>
              <a:rPr lang="en-US" sz="4800" dirty="0"/>
              <a:t>STD-003-CPP – Do not attempt to create a std::string from a null pointer</a:t>
            </a:r>
          </a:p>
          <a:p>
            <a:pPr lvl="1" indent="-457200">
              <a:spcBef>
                <a:spcPts val="0"/>
              </a:spcBef>
              <a:buSzPts val="2200"/>
            </a:pPr>
            <a:r>
              <a:rPr lang="en-US" sz="4800" dirty="0"/>
              <a:t>STD-005-CPP – Do not access freed memory</a:t>
            </a:r>
          </a:p>
          <a:p>
            <a:pPr lvl="1" indent="-457200">
              <a:spcBef>
                <a:spcPts val="0"/>
              </a:spcBef>
              <a:buSzPts val="2200"/>
            </a:pPr>
            <a:r>
              <a:rPr lang="en-US" sz="4800" dirty="0"/>
              <a:t>STD-007-CPP – Do not abruptly terminate the program</a:t>
            </a:r>
          </a:p>
          <a:p>
            <a:pPr lvl="1" indent="-457200">
              <a:spcBef>
                <a:spcPts val="0"/>
              </a:spcBef>
              <a:buSzPts val="2200"/>
            </a:pPr>
            <a:r>
              <a:rPr lang="en-US" sz="4800" dirty="0"/>
              <a:t>STD-009-CPP – Do not cast to an out-of-range enumeration value</a:t>
            </a:r>
          </a:p>
          <a:p>
            <a:pPr lvl="1" indent="-457200">
              <a:spcBef>
                <a:spcPts val="0"/>
              </a:spcBef>
              <a:buSzPts val="2200"/>
            </a:pPr>
            <a:endParaRPr lang="en-US" sz="4800" dirty="0"/>
          </a:p>
          <a:p>
            <a:pPr lvl="0" indent="-457200" algn="l" rtl="0">
              <a:lnSpc>
                <a:spcPct val="90000"/>
              </a:lnSpc>
              <a:spcBef>
                <a:spcPts val="0"/>
              </a:spcBef>
              <a:spcAft>
                <a:spcPts val="0"/>
              </a:spcAft>
              <a:buClr>
                <a:schemeClr val="lt1"/>
              </a:buClr>
              <a:buSzPts val="2200"/>
              <a:buFont typeface="+mj-lt"/>
              <a:buAutoNum type="arabicPeriod"/>
            </a:pPr>
            <a:r>
              <a:rPr lang="en-US" sz="4800" dirty="0"/>
              <a:t>Architect and Design for Security Policies –</a:t>
            </a:r>
          </a:p>
          <a:p>
            <a:pPr lvl="0" indent="-457200" algn="l" rtl="0">
              <a:lnSpc>
                <a:spcPct val="90000"/>
              </a:lnSpc>
              <a:spcBef>
                <a:spcPts val="0"/>
              </a:spcBef>
              <a:spcAft>
                <a:spcPts val="0"/>
              </a:spcAft>
              <a:buClr>
                <a:schemeClr val="lt1"/>
              </a:buClr>
              <a:buSzPts val="2200"/>
              <a:buFont typeface="+mj-lt"/>
              <a:buAutoNum type="arabicPeriod"/>
            </a:pPr>
            <a:r>
              <a:rPr lang="en-US" sz="4800" dirty="0"/>
              <a:t>Keep it Simple –</a:t>
            </a:r>
          </a:p>
          <a:p>
            <a:pPr lvl="1" indent="-457200">
              <a:spcBef>
                <a:spcPts val="0"/>
              </a:spcBef>
              <a:buSzPts val="2200"/>
            </a:pPr>
            <a:r>
              <a:rPr lang="en-US" sz="4800" dirty="0"/>
              <a:t>STD-001-CPP – Obey the one-definition rule</a:t>
            </a:r>
          </a:p>
          <a:p>
            <a:pPr lvl="1" indent="-457200">
              <a:spcBef>
                <a:spcPts val="0"/>
              </a:spcBef>
              <a:buSzPts val="2200"/>
            </a:pPr>
            <a:r>
              <a:rPr lang="en-US" sz="4800" dirty="0"/>
              <a:t>STD-002-CPP – Do not read uninitialized memory</a:t>
            </a:r>
          </a:p>
          <a:p>
            <a:pPr lvl="1" indent="-457200">
              <a:spcBef>
                <a:spcPts val="0"/>
              </a:spcBef>
              <a:buSzPts val="2200"/>
            </a:pPr>
            <a:r>
              <a:rPr lang="en-US" sz="4800" dirty="0"/>
              <a:t>STD-004-CPP – Prevent SQL Injection</a:t>
            </a:r>
          </a:p>
          <a:p>
            <a:pPr lvl="1" indent="-457200">
              <a:spcBef>
                <a:spcPts val="0"/>
              </a:spcBef>
              <a:buSzPts val="2200"/>
            </a:pPr>
            <a:r>
              <a:rPr lang="en-US" sz="4800" dirty="0"/>
              <a:t>STD-007-CPP – Do not abruptly terminate the program</a:t>
            </a:r>
          </a:p>
          <a:p>
            <a:pPr lvl="1" indent="-457200">
              <a:spcBef>
                <a:spcPts val="0"/>
              </a:spcBef>
              <a:buSzPts val="2200"/>
            </a:pPr>
            <a:endParaRPr lang="en-US" sz="4800" dirty="0"/>
          </a:p>
          <a:p>
            <a:pPr lvl="0" indent="-457200" algn="l" rtl="0">
              <a:lnSpc>
                <a:spcPct val="90000"/>
              </a:lnSpc>
              <a:spcBef>
                <a:spcPts val="0"/>
              </a:spcBef>
              <a:spcAft>
                <a:spcPts val="0"/>
              </a:spcAft>
              <a:buClr>
                <a:schemeClr val="lt1"/>
              </a:buClr>
              <a:buSzPts val="2200"/>
              <a:buFont typeface="+mj-lt"/>
              <a:buAutoNum type="arabicPeriod"/>
            </a:pPr>
            <a:r>
              <a:rPr lang="en-US" sz="4800" dirty="0"/>
              <a:t>Default Deny – </a:t>
            </a:r>
          </a:p>
          <a:p>
            <a:pPr lvl="1" indent="-457200">
              <a:spcBef>
                <a:spcPts val="0"/>
              </a:spcBef>
              <a:buSzPts val="2200"/>
            </a:pPr>
            <a:r>
              <a:rPr lang="en-US" sz="4800" dirty="0"/>
              <a:t>STD-004-CPP – Prevent SQL Injection</a:t>
            </a:r>
          </a:p>
          <a:p>
            <a:pPr lvl="1" indent="-457200">
              <a:spcBef>
                <a:spcPts val="0"/>
              </a:spcBef>
              <a:buSzPts val="2200"/>
            </a:pPr>
            <a:r>
              <a:rPr lang="en-US" sz="4800" dirty="0"/>
              <a:t>STD-005-CPP – Do not access freed memory</a:t>
            </a:r>
          </a:p>
          <a:p>
            <a:pPr lvl="1" indent="-457200">
              <a:spcBef>
                <a:spcPts val="0"/>
              </a:spcBef>
              <a:buSzPts val="2200"/>
            </a:pPr>
            <a:r>
              <a:rPr lang="en-US" sz="4800" dirty="0"/>
              <a:t>STD-010-CPP – Close files when they are no longer needed</a:t>
            </a:r>
          </a:p>
          <a:p>
            <a:pPr indent="-457200">
              <a:spcBef>
                <a:spcPts val="0"/>
              </a:spcBef>
              <a:buSzPts val="2200"/>
              <a:buFont typeface="+mj-lt"/>
              <a:buAutoNum type="arabicPeriod"/>
            </a:pPr>
            <a:r>
              <a:rPr lang="en-US" sz="4800" dirty="0"/>
              <a:t>Adhere to the Principle of Least Privilege -</a:t>
            </a:r>
          </a:p>
          <a:p>
            <a:pPr lvl="1" indent="-457200">
              <a:spcBef>
                <a:spcPts val="0"/>
              </a:spcBef>
              <a:buSzPts val="2200"/>
            </a:pPr>
            <a:r>
              <a:rPr lang="en-US" sz="4800" dirty="0"/>
              <a:t>STD-004-CPP – Prevent SQL Injection</a:t>
            </a:r>
          </a:p>
          <a:p>
            <a:pPr lvl="1" indent="-457200">
              <a:spcBef>
                <a:spcPts val="0"/>
              </a:spcBef>
              <a:buSzPts val="2200"/>
            </a:pPr>
            <a:r>
              <a:rPr lang="en-US" sz="4800" dirty="0"/>
              <a:t> STD-010-CPP – Close files when they are no longer needed</a:t>
            </a:r>
          </a:p>
          <a:p>
            <a:pPr lvl="0" indent="-457200" algn="l" rtl="0">
              <a:lnSpc>
                <a:spcPct val="90000"/>
              </a:lnSpc>
              <a:spcBef>
                <a:spcPts val="0"/>
              </a:spcBef>
              <a:spcAft>
                <a:spcPts val="0"/>
              </a:spcAft>
              <a:buClr>
                <a:schemeClr val="lt1"/>
              </a:buClr>
              <a:buSzPts val="2200"/>
              <a:buFont typeface="+mj-lt"/>
              <a:buAutoNum type="arabicPeriod"/>
            </a:pPr>
            <a:r>
              <a:rPr lang="en-US" sz="4800" dirty="0"/>
              <a:t>Sanitize Data Sent to Other Systems –</a:t>
            </a:r>
          </a:p>
          <a:p>
            <a:pPr lvl="1" indent="-457200">
              <a:spcBef>
                <a:spcPts val="0"/>
              </a:spcBef>
              <a:buSzPts val="2200"/>
            </a:pPr>
            <a:r>
              <a:rPr lang="en-US" sz="4800" dirty="0"/>
              <a:t>STD-004-CPP – Prevent SQL Injection</a:t>
            </a:r>
          </a:p>
          <a:p>
            <a:pPr lvl="1" indent="-457200">
              <a:spcBef>
                <a:spcPts val="0"/>
              </a:spcBef>
              <a:buSzPts val="2200"/>
            </a:pPr>
            <a:r>
              <a:rPr lang="en-US" sz="4800" dirty="0"/>
              <a:t>STD-007-CPP – Do not abruptly terminate the program</a:t>
            </a:r>
          </a:p>
          <a:p>
            <a:pPr lvl="1" indent="-457200">
              <a:spcBef>
                <a:spcPts val="0"/>
              </a:spcBef>
              <a:buSzPts val="2200"/>
            </a:pPr>
            <a:endParaRPr lang="en-US" sz="4800" dirty="0"/>
          </a:p>
          <a:p>
            <a:pPr lvl="0" indent="-457200" algn="l" rtl="0">
              <a:lnSpc>
                <a:spcPct val="90000"/>
              </a:lnSpc>
              <a:spcBef>
                <a:spcPts val="0"/>
              </a:spcBef>
              <a:spcAft>
                <a:spcPts val="0"/>
              </a:spcAft>
              <a:buClr>
                <a:schemeClr val="lt1"/>
              </a:buClr>
              <a:buSzPts val="2200"/>
              <a:buFont typeface="+mj-lt"/>
              <a:buAutoNum type="arabicPeriod"/>
            </a:pPr>
            <a:r>
              <a:rPr lang="en-US" sz="4800" dirty="0"/>
              <a:t>Practice Defense in Depth –</a:t>
            </a:r>
          </a:p>
          <a:p>
            <a:pPr lvl="1" indent="-457200">
              <a:spcBef>
                <a:spcPts val="0"/>
              </a:spcBef>
              <a:buSzPts val="2200"/>
            </a:pPr>
            <a:r>
              <a:rPr lang="en-US" sz="4800" dirty="0"/>
              <a:t>STD-004-CPP – Prevent SQL Injection</a:t>
            </a:r>
          </a:p>
          <a:p>
            <a:pPr lvl="1" indent="-457200">
              <a:spcBef>
                <a:spcPts val="0"/>
              </a:spcBef>
              <a:buSzPts val="2200"/>
            </a:pPr>
            <a:r>
              <a:rPr lang="en-US" sz="4800" dirty="0"/>
              <a:t>STD-010-CPP – Close files when they are no longer needed</a:t>
            </a:r>
          </a:p>
          <a:p>
            <a:pPr lvl="1" indent="-457200">
              <a:spcBef>
                <a:spcPts val="0"/>
              </a:spcBef>
              <a:buSzPts val="2200"/>
            </a:pPr>
            <a:endParaRPr lang="en-US" sz="4800" dirty="0"/>
          </a:p>
          <a:p>
            <a:pPr lvl="0" indent="-457200" algn="l" rtl="0">
              <a:lnSpc>
                <a:spcPct val="90000"/>
              </a:lnSpc>
              <a:spcBef>
                <a:spcPts val="0"/>
              </a:spcBef>
              <a:spcAft>
                <a:spcPts val="0"/>
              </a:spcAft>
              <a:buClr>
                <a:schemeClr val="lt1"/>
              </a:buClr>
              <a:buSzPts val="2200"/>
              <a:buFont typeface="+mj-lt"/>
              <a:buAutoNum type="arabicPeriod"/>
            </a:pPr>
            <a:r>
              <a:rPr lang="en-US" sz="4800" dirty="0"/>
              <a:t>Use Effective Quality Assurance Techniques –</a:t>
            </a:r>
          </a:p>
          <a:p>
            <a:pPr lvl="1" indent="-457200">
              <a:spcBef>
                <a:spcPts val="0"/>
              </a:spcBef>
              <a:buSzPts val="2200"/>
            </a:pPr>
            <a:r>
              <a:rPr lang="en-US" sz="4800" dirty="0"/>
              <a:t>STD-004-CPP – Prevent SQL Injection</a:t>
            </a:r>
          </a:p>
          <a:p>
            <a:pPr lvl="1" indent="-457200">
              <a:spcBef>
                <a:spcPts val="0"/>
              </a:spcBef>
              <a:buSzPts val="2200"/>
            </a:pPr>
            <a:r>
              <a:rPr lang="en-US" sz="4800" dirty="0"/>
              <a:t>STD-006-CPP – Use a static assertion to test the value of constant expression</a:t>
            </a:r>
          </a:p>
          <a:p>
            <a:pPr lvl="1" indent="-457200">
              <a:spcBef>
                <a:spcPts val="0"/>
              </a:spcBef>
              <a:buSzPts val="2200"/>
            </a:pPr>
            <a:r>
              <a:rPr lang="en-US" sz="4800" dirty="0"/>
              <a:t>STD-007-CPP – Do not abruptly terminate the program</a:t>
            </a:r>
          </a:p>
          <a:p>
            <a:pPr lvl="1" indent="-457200">
              <a:spcBef>
                <a:spcPts val="0"/>
              </a:spcBef>
              <a:buSzPts val="2200"/>
            </a:pPr>
            <a:r>
              <a:rPr lang="en-US" sz="4800" dirty="0"/>
              <a:t>STD-008-CPP – Do not use pointer-to-member operators to access nonexistent members</a:t>
            </a:r>
          </a:p>
          <a:p>
            <a:pPr lvl="0" indent="-457200" algn="l" rtl="0">
              <a:lnSpc>
                <a:spcPct val="90000"/>
              </a:lnSpc>
              <a:spcBef>
                <a:spcPts val="0"/>
              </a:spcBef>
              <a:spcAft>
                <a:spcPts val="0"/>
              </a:spcAft>
              <a:buClr>
                <a:schemeClr val="lt1"/>
              </a:buClr>
              <a:buSzPts val="2200"/>
              <a:buFont typeface="+mj-lt"/>
              <a:buAutoNum type="arabicPeriod"/>
            </a:pPr>
            <a:r>
              <a:rPr lang="en-US" sz="4800" dirty="0"/>
              <a:t>Adopt a Secure Coding Standard – </a:t>
            </a:r>
          </a:p>
          <a:p>
            <a:pPr lvl="1" indent="-457200">
              <a:spcBef>
                <a:spcPts val="0"/>
              </a:spcBef>
              <a:buSzPts val="2200"/>
            </a:pPr>
            <a:r>
              <a:rPr lang="en-US" sz="4800" dirty="0"/>
              <a:t>STD-001-CPP – Obey the one-definition rule</a:t>
            </a:r>
          </a:p>
          <a:p>
            <a:pPr lvl="1" indent="-457200">
              <a:spcBef>
                <a:spcPts val="0"/>
              </a:spcBef>
              <a:buSzPts val="2200"/>
            </a:pPr>
            <a:r>
              <a:rPr lang="en-US" sz="4800" dirty="0"/>
              <a:t>STD-002-CPP – Do not read uninitialized memory</a:t>
            </a:r>
          </a:p>
          <a:p>
            <a:pPr lvl="1" indent="-457200">
              <a:spcBef>
                <a:spcPts val="0"/>
              </a:spcBef>
              <a:buSzPts val="2200"/>
            </a:pPr>
            <a:r>
              <a:rPr lang="en-US" sz="4800" dirty="0"/>
              <a:t>STD-003-CPP – Do not attempt to create a std::string from a null pointer</a:t>
            </a:r>
          </a:p>
          <a:p>
            <a:pPr lvl="1" indent="-457200">
              <a:spcBef>
                <a:spcPts val="0"/>
              </a:spcBef>
              <a:buSzPts val="2200"/>
            </a:pPr>
            <a:r>
              <a:rPr lang="en-US" sz="4800" dirty="0"/>
              <a:t>STD-004-CPP – Prevent SQL Injection</a:t>
            </a:r>
          </a:p>
          <a:p>
            <a:pPr lvl="1" indent="-457200">
              <a:spcBef>
                <a:spcPts val="0"/>
              </a:spcBef>
              <a:buSzPts val="2200"/>
            </a:pPr>
            <a:r>
              <a:rPr lang="en-US" sz="4800" dirty="0"/>
              <a:t>STD-005-CPP – Do not access freed memory</a:t>
            </a:r>
          </a:p>
          <a:p>
            <a:pPr lvl="1" indent="-457200">
              <a:spcBef>
                <a:spcPts val="0"/>
              </a:spcBef>
              <a:buSzPts val="2200"/>
            </a:pPr>
            <a:r>
              <a:rPr lang="en-US" sz="4800" dirty="0"/>
              <a:t>STD-006-CPP – Use a static assertion to test the value of constant expression</a:t>
            </a:r>
          </a:p>
          <a:p>
            <a:pPr lvl="1" indent="-457200">
              <a:spcBef>
                <a:spcPts val="0"/>
              </a:spcBef>
              <a:buSzPts val="2200"/>
            </a:pPr>
            <a:r>
              <a:rPr lang="en-US" sz="4800" dirty="0"/>
              <a:t>STD-007-CPP – Do not abruptly terminate the program</a:t>
            </a:r>
          </a:p>
          <a:p>
            <a:pPr lvl="1" indent="-457200">
              <a:spcBef>
                <a:spcPts val="0"/>
              </a:spcBef>
              <a:buSzPts val="2200"/>
            </a:pPr>
            <a:r>
              <a:rPr lang="en-US" sz="4800" dirty="0"/>
              <a:t>STD-008-CPP – Do not use pointer-to-member operators to access nonexistent members</a:t>
            </a:r>
          </a:p>
          <a:p>
            <a:pPr lvl="1" indent="-457200">
              <a:spcBef>
                <a:spcPts val="0"/>
              </a:spcBef>
              <a:buSzPts val="2200"/>
            </a:pPr>
            <a:endParaRPr lang="en-US" sz="4800" dirty="0"/>
          </a:p>
          <a:p>
            <a:pPr lvl="1" indent="-457200">
              <a:spcBef>
                <a:spcPts val="0"/>
              </a:spcBef>
              <a:buSzPts val="2200"/>
            </a:pPr>
            <a:endParaRPr lang="en-US" sz="4800" dirty="0"/>
          </a:p>
          <a:p>
            <a:pPr lvl="1" indent="-457200">
              <a:spcBef>
                <a:spcPts val="0"/>
              </a:spcBef>
              <a:buSzPts val="2200"/>
            </a:pPr>
            <a:endParaRPr lang="en-US" sz="4800" dirty="0"/>
          </a:p>
          <a:p>
            <a:pPr lvl="1" indent="-457200">
              <a:spcBef>
                <a:spcPts val="0"/>
              </a:spcBef>
              <a:buSzPts val="2200"/>
            </a:pPr>
            <a:endParaRPr lang="en-US" sz="4800" dirty="0"/>
          </a:p>
          <a:p>
            <a:pPr lvl="1" indent="-457200">
              <a:spcBef>
                <a:spcPts val="0"/>
              </a:spcBef>
              <a:buSzPts val="2200"/>
            </a:pPr>
            <a:endParaRPr lang="en-US" sz="4800" dirty="0"/>
          </a:p>
          <a:p>
            <a:pPr lvl="1" indent="-457200">
              <a:spcBef>
                <a:spcPts val="0"/>
              </a:spcBef>
              <a:buSzPts val="2200"/>
            </a:pPr>
            <a:endParaRPr lang="en-US" sz="4800" dirty="0"/>
          </a:p>
          <a:p>
            <a:pPr lvl="1" indent="-457200">
              <a:spcBef>
                <a:spcPts val="0"/>
              </a:spcBef>
              <a:buSzPts val="2200"/>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096000" y="2194561"/>
            <a:ext cx="5410200" cy="2331720"/>
          </a:xfrm>
          <a:prstGeom prst="rect">
            <a:avLst/>
          </a:prstGeom>
          <a:noFill/>
          <a:ln>
            <a:noFill/>
          </a:ln>
        </p:spPr>
        <p:txBody>
          <a:bodyPr spcFirstLastPara="1" wrap="square" lIns="91425" tIns="45700" rIns="91425" bIns="45700" anchor="t" anchorCtr="0">
            <a:normAutofit lnSpcReduction="10000"/>
          </a:bodyPr>
          <a:lstStyle/>
          <a:p>
            <a:pPr marL="0" indent="0">
              <a:lnSpc>
                <a:spcPct val="100000"/>
              </a:lnSpc>
              <a:spcBef>
                <a:spcPts val="0"/>
              </a:spcBef>
              <a:buClr>
                <a:srgbClr val="000000"/>
              </a:buClr>
              <a:buSzPts val="3600"/>
              <a:buNone/>
              <a:defRPr/>
            </a:pPr>
            <a:r>
              <a:rPr lang="en-US" sz="1200" dirty="0"/>
              <a:t>1. STD-004-CPP – Prevent SQL Injection</a:t>
            </a:r>
          </a:p>
          <a:p>
            <a:pPr marL="0" indent="0">
              <a:lnSpc>
                <a:spcPct val="100000"/>
              </a:lnSpc>
              <a:spcBef>
                <a:spcPts val="0"/>
              </a:spcBef>
              <a:buClr>
                <a:srgbClr val="000000"/>
              </a:buClr>
              <a:buSzPts val="3600"/>
              <a:buNone/>
              <a:defRPr/>
            </a:pPr>
            <a:r>
              <a:rPr lang="en-US" sz="1200" dirty="0"/>
              <a:t>2. STD-002-CPP – Do not read uninitialized memory</a:t>
            </a:r>
          </a:p>
          <a:p>
            <a:pPr marL="0" indent="0">
              <a:lnSpc>
                <a:spcPct val="100000"/>
              </a:lnSpc>
              <a:spcBef>
                <a:spcPts val="0"/>
              </a:spcBef>
              <a:buClr>
                <a:srgbClr val="000000"/>
              </a:buClr>
              <a:buSzPts val="3600"/>
              <a:buNone/>
              <a:defRPr/>
            </a:pPr>
            <a:r>
              <a:rPr lang="en-US" sz="1200" dirty="0"/>
              <a:t>3. STD-003-CPP – Do not attempt to create a std::string from a null pointer</a:t>
            </a:r>
          </a:p>
          <a:p>
            <a:pPr marL="0" indent="0">
              <a:lnSpc>
                <a:spcPct val="100000"/>
              </a:lnSpc>
              <a:spcBef>
                <a:spcPts val="0"/>
              </a:spcBef>
              <a:buClr>
                <a:srgbClr val="000000"/>
              </a:buClr>
              <a:buSzPts val="3600"/>
              <a:buNone/>
              <a:defRPr/>
            </a:pPr>
            <a:r>
              <a:rPr lang="en-US" sz="1200" dirty="0"/>
              <a:t>4. STD-001-CPP – Obey the one-definition rule</a:t>
            </a:r>
          </a:p>
          <a:p>
            <a:pPr marL="0" lvl="1" indent="0">
              <a:lnSpc>
                <a:spcPct val="100000"/>
              </a:lnSpc>
              <a:spcBef>
                <a:spcPts val="0"/>
              </a:spcBef>
              <a:buClr>
                <a:srgbClr val="000000"/>
              </a:buClr>
              <a:buSzPts val="2200"/>
              <a:buNone/>
              <a:defRPr/>
            </a:pPr>
            <a:r>
              <a:rPr lang="en-US" sz="1200" dirty="0"/>
              <a:t>5. STD-005-CPP – Do not access freed memory</a:t>
            </a:r>
          </a:p>
          <a:p>
            <a:pPr marL="0" lvl="1" indent="0">
              <a:lnSpc>
                <a:spcPct val="100000"/>
              </a:lnSpc>
              <a:spcBef>
                <a:spcPts val="0"/>
              </a:spcBef>
              <a:buClr>
                <a:srgbClr val="000000"/>
              </a:buClr>
              <a:buSzPts val="2200"/>
              <a:buNone/>
              <a:defRPr/>
            </a:pPr>
            <a:r>
              <a:rPr lang="en-US" sz="1200" dirty="0"/>
              <a:t>6. STD-006-CPP – Use a static assertion to test the value of constant expression</a:t>
            </a:r>
          </a:p>
          <a:p>
            <a:pPr marL="0" lvl="1" indent="0">
              <a:lnSpc>
                <a:spcPct val="100000"/>
              </a:lnSpc>
              <a:spcBef>
                <a:spcPts val="0"/>
              </a:spcBef>
              <a:buClr>
                <a:srgbClr val="000000"/>
              </a:buClr>
              <a:buSzPts val="2200"/>
              <a:buNone/>
              <a:defRPr/>
            </a:pPr>
            <a:r>
              <a:rPr lang="en-US" sz="1200" dirty="0"/>
              <a:t>7. STD-007-CPP – Do not abruptly terminate the program</a:t>
            </a:r>
          </a:p>
          <a:p>
            <a:pPr marL="0" lvl="1" indent="0">
              <a:lnSpc>
                <a:spcPct val="100000"/>
              </a:lnSpc>
              <a:spcBef>
                <a:spcPts val="0"/>
              </a:spcBef>
              <a:buClr>
                <a:srgbClr val="000000"/>
              </a:buClr>
              <a:buSzPts val="2200"/>
              <a:buNone/>
              <a:defRPr/>
            </a:pPr>
            <a:r>
              <a:rPr lang="en-US" sz="1200" dirty="0"/>
              <a:t>8. STD-008-CPP – Do not use pointer-to-member operators to access nonexistent members</a:t>
            </a:r>
          </a:p>
          <a:p>
            <a:pPr marL="0" lvl="1" indent="0">
              <a:lnSpc>
                <a:spcPct val="100000"/>
              </a:lnSpc>
              <a:spcBef>
                <a:spcPts val="0"/>
              </a:spcBef>
              <a:buClr>
                <a:srgbClr val="000000"/>
              </a:buClr>
              <a:buSzPts val="2200"/>
              <a:buNone/>
              <a:defRPr/>
            </a:pPr>
            <a:r>
              <a:rPr lang="en-US" sz="1200" dirty="0"/>
              <a:t>9. STD-009-CPP – Do not cast to an out-of-range enumeration value</a:t>
            </a:r>
          </a:p>
          <a:p>
            <a:pPr marL="0" lvl="1" indent="0">
              <a:lnSpc>
                <a:spcPct val="100000"/>
              </a:lnSpc>
              <a:spcBef>
                <a:spcPts val="0"/>
              </a:spcBef>
              <a:buClr>
                <a:srgbClr val="000000"/>
              </a:buClr>
              <a:buSzPts val="2200"/>
              <a:buNone/>
              <a:defRPr/>
            </a:pPr>
            <a:r>
              <a:rPr lang="en-US" sz="1200" dirty="0"/>
              <a:t>10. STD-010-CPP – Close files when they are no longer needed</a:t>
            </a:r>
          </a:p>
          <a:p>
            <a:pPr marL="0" lvl="1" indent="0">
              <a:lnSpc>
                <a:spcPct val="100000"/>
              </a:lnSpc>
              <a:spcBef>
                <a:spcPts val="0"/>
              </a:spcBef>
              <a:buClr>
                <a:srgbClr val="000000"/>
              </a:buClr>
              <a:buSzPts val="2200"/>
              <a:buNone/>
              <a:defRPr/>
            </a:pPr>
            <a:endParaRPr lang="en-US" sz="1200" dirty="0"/>
          </a:p>
          <a:p>
            <a:pPr marL="0" lvl="0" indent="0" algn="ctr">
              <a:lnSpc>
                <a:spcPct val="100000"/>
              </a:lnSpc>
              <a:spcBef>
                <a:spcPts val="0"/>
              </a:spcBef>
              <a:buClr>
                <a:srgbClr val="000000"/>
              </a:buClr>
              <a:buSzPts val="3600"/>
              <a:buNone/>
              <a:defRPr/>
            </a:pPr>
            <a:endParaRPr lang="en-US" sz="20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8F1FF786-B9CB-134D-BC18-2FB7DD298060}"/>
              </a:ext>
            </a:extLst>
          </p:cNvPr>
          <p:cNvSpPr txBox="1"/>
          <p:nvPr/>
        </p:nvSpPr>
        <p:spPr>
          <a:xfrm>
            <a:off x="1252728" y="2203704"/>
            <a:ext cx="3346704" cy="1600438"/>
          </a:xfrm>
          <a:prstGeom prst="rect">
            <a:avLst/>
          </a:prstGeom>
          <a:noFill/>
        </p:spPr>
        <p:txBody>
          <a:bodyPr wrap="square" rtlCol="0">
            <a:spAutoFit/>
          </a:bodyPr>
          <a:lstStyle/>
          <a:p>
            <a:r>
              <a:rPr lang="en-US" dirty="0">
                <a:solidFill>
                  <a:schemeClr val="bg1"/>
                </a:solidFill>
              </a:rPr>
              <a:t>Listing the standards in priority order is important so that developers know how they need to follow each standard.</a:t>
            </a:r>
          </a:p>
          <a:p>
            <a:r>
              <a:rPr lang="en-US" dirty="0">
                <a:solidFill>
                  <a:schemeClr val="bg1"/>
                </a:solidFill>
              </a:rPr>
              <a:t>Priority can be based on how much damage an attack can deal. </a:t>
            </a:r>
          </a:p>
          <a:p>
            <a:r>
              <a:rPr lang="en-US" dirty="0">
                <a:solidFill>
                  <a:schemeClr val="bg1"/>
                </a:solidFill>
              </a:rPr>
              <a:t>Something like an SQL injection can cripple a system if its not prevented</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 Placeholder 3">
            <a:extLst>
              <a:ext uri="{FF2B5EF4-FFF2-40B4-BE49-F238E27FC236}">
                <a16:creationId xmlns:a16="http://schemas.microsoft.com/office/drawing/2014/main" id="{43A05322-68B9-BF15-1101-4E7533CE1B15}"/>
              </a:ext>
            </a:extLst>
          </p:cNvPr>
          <p:cNvSpPr>
            <a:spLocks noGrp="1"/>
          </p:cNvSpPr>
          <p:nvPr>
            <p:ph type="body" idx="1"/>
          </p:nvPr>
        </p:nvSpPr>
        <p:spPr/>
        <p:txBody>
          <a:bodyPr>
            <a:normAutofit fontScale="92500" lnSpcReduction="10000"/>
          </a:bodyPr>
          <a:lstStyle/>
          <a:p>
            <a:r>
              <a:rPr lang="en-US" dirty="0"/>
              <a:t>Encryption at rest – Data is at rest when it is stored on a hard drive or database. Encrypting this data is important because this data is often the most important for programs. This is often the most valuable data hackers can get, which is why it needs to be secured and encrypted.</a:t>
            </a:r>
          </a:p>
          <a:p>
            <a:r>
              <a:rPr lang="en-US" dirty="0"/>
              <a:t>Encryption in flight – Data in flight is when it is being transmitted from one computer to another, or across a network. Because it is in transit it makes the data susceptible to interception attacks and gets stolen. To protect data in transit the data needs to be encrypted by a secure algorithm and only accessible with a key that will unencrypt it.</a:t>
            </a:r>
          </a:p>
          <a:p>
            <a:r>
              <a:rPr lang="en-US" dirty="0"/>
              <a:t>Encryption in use – Data in use is what the data is actively being viewed or used on the program. Encrypting this data means making sure the data is only accessible by those with the correct permissions to access it. Using the lease privileges that a user needs will protect the data from unwanted access if users are attacked.</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dirty="0"/>
              <a:t>Authentication – Proper authentication will protect users from attacks. Using multifactor authentication and other protocols like CAPTACHA will prevent unauthenticated access and protect data.</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Authorization – Only allowing the least privileges to users will make sure only certain data is accessed by users. This helps prevent data lost if a user is attacked and accessed by a hacker.</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dirty="0"/>
              <a:t>Accounting – Logging user activity to monitor for unusual activity is a keyway to be secure. Finding unusual activity can lead to a quicker response time to attacks which will hopefully prevent the least amount of data lost by any attacks.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Exception Out of Range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8A803C77-AB1F-638F-CD67-AF5DE5B687C2}"/>
              </a:ext>
            </a:extLst>
          </p:cNvPr>
          <p:cNvPicPr>
            <a:picLocks noChangeAspect="1"/>
          </p:cNvPicPr>
          <p:nvPr/>
        </p:nvPicPr>
        <p:blipFill>
          <a:blip r:embed="rId5"/>
          <a:stretch>
            <a:fillRect/>
          </a:stretch>
        </p:blipFill>
        <p:spPr>
          <a:xfrm>
            <a:off x="539496" y="2666893"/>
            <a:ext cx="5925377" cy="1524213"/>
          </a:xfrm>
          <a:prstGeom prst="rect">
            <a:avLst/>
          </a:prstGeom>
        </p:spPr>
      </p:pic>
      <p:sp>
        <p:nvSpPr>
          <p:cNvPr id="4" name="TextBox 3">
            <a:extLst>
              <a:ext uri="{FF2B5EF4-FFF2-40B4-BE49-F238E27FC236}">
                <a16:creationId xmlns:a16="http://schemas.microsoft.com/office/drawing/2014/main" id="{9B4A6F2F-020C-46B5-ABEB-322966AE46CF}"/>
              </a:ext>
            </a:extLst>
          </p:cNvPr>
          <p:cNvSpPr txBox="1"/>
          <p:nvPr/>
        </p:nvSpPr>
        <p:spPr>
          <a:xfrm>
            <a:off x="896112" y="2057373"/>
            <a:ext cx="4562467" cy="307777"/>
          </a:xfrm>
          <a:prstGeom prst="rect">
            <a:avLst/>
          </a:prstGeom>
          <a:noFill/>
        </p:spPr>
        <p:txBody>
          <a:bodyPr wrap="none" rtlCol="0">
            <a:spAutoFit/>
          </a:bodyPr>
          <a:lstStyle/>
          <a:p>
            <a:r>
              <a:rPr lang="en-US" dirty="0">
                <a:solidFill>
                  <a:schemeClr val="bg1"/>
                </a:solidFill>
              </a:rPr>
              <a:t>Exception testing for out of range access of a collection</a:t>
            </a:r>
          </a:p>
        </p:txBody>
      </p:sp>
      <p:pic>
        <p:nvPicPr>
          <p:cNvPr id="6" name="Picture 5">
            <a:extLst>
              <a:ext uri="{FF2B5EF4-FFF2-40B4-BE49-F238E27FC236}">
                <a16:creationId xmlns:a16="http://schemas.microsoft.com/office/drawing/2014/main" id="{7D3787BD-554A-E76E-E7A9-009EF40332F0}"/>
              </a:ext>
            </a:extLst>
          </p:cNvPr>
          <p:cNvPicPr>
            <a:picLocks noChangeAspect="1"/>
          </p:cNvPicPr>
          <p:nvPr/>
        </p:nvPicPr>
        <p:blipFill>
          <a:blip r:embed="rId6"/>
          <a:stretch>
            <a:fillRect/>
          </a:stretch>
        </p:blipFill>
        <p:spPr>
          <a:xfrm>
            <a:off x="632029" y="5030894"/>
            <a:ext cx="6173061" cy="409632"/>
          </a:xfrm>
          <a:prstGeom prst="rect">
            <a:avLst/>
          </a:prstGeom>
        </p:spPr>
      </p:pic>
      <p:sp>
        <p:nvSpPr>
          <p:cNvPr id="7" name="TextBox 6">
            <a:extLst>
              <a:ext uri="{FF2B5EF4-FFF2-40B4-BE49-F238E27FC236}">
                <a16:creationId xmlns:a16="http://schemas.microsoft.com/office/drawing/2014/main" id="{C406B642-BF10-E4CF-C2D7-7FB9E2347863}"/>
              </a:ext>
            </a:extLst>
          </p:cNvPr>
          <p:cNvSpPr txBox="1"/>
          <p:nvPr/>
        </p:nvSpPr>
        <p:spPr>
          <a:xfrm>
            <a:off x="1188720" y="4407408"/>
            <a:ext cx="2085827" cy="307777"/>
          </a:xfrm>
          <a:prstGeom prst="rect">
            <a:avLst/>
          </a:prstGeom>
          <a:noFill/>
        </p:spPr>
        <p:txBody>
          <a:bodyPr wrap="none" rtlCol="0">
            <a:spAutoFit/>
          </a:bodyPr>
          <a:lstStyle/>
          <a:p>
            <a:r>
              <a:rPr lang="en-US" dirty="0">
                <a:solidFill>
                  <a:schemeClr val="bg1"/>
                </a:solidFill>
              </a:rPr>
              <a:t>The test was successful</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0B92EE5-6C80-F985-C5AE-5AC9C27D1812}"/>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F2D70C5A-E5F1-10E9-DA69-9909D08E5CE8}"/>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 – Add to empty vector</a:t>
            </a:r>
            <a:endParaRPr dirty="0"/>
          </a:p>
        </p:txBody>
      </p:sp>
      <p:pic>
        <p:nvPicPr>
          <p:cNvPr id="197" name="Google Shape;197;g9504e29505_0_0" descr="Green Pace logo">
            <a:extLst>
              <a:ext uri="{FF2B5EF4-FFF2-40B4-BE49-F238E27FC236}">
                <a16:creationId xmlns:a16="http://schemas.microsoft.com/office/drawing/2014/main" id="{8BD10B6A-9886-F9F7-38EE-48B2F4EDC809}"/>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21FC8BC0-4AEF-C1FC-0381-576FA4A973C8}"/>
              </a:ext>
            </a:extLst>
          </p:cNvPr>
          <p:cNvSpPr txBox="1"/>
          <p:nvPr/>
        </p:nvSpPr>
        <p:spPr>
          <a:xfrm>
            <a:off x="896112" y="2057373"/>
            <a:ext cx="3534942" cy="307777"/>
          </a:xfrm>
          <a:prstGeom prst="rect">
            <a:avLst/>
          </a:prstGeom>
          <a:noFill/>
        </p:spPr>
        <p:txBody>
          <a:bodyPr wrap="none" rtlCol="0">
            <a:spAutoFit/>
          </a:bodyPr>
          <a:lstStyle/>
          <a:p>
            <a:r>
              <a:rPr lang="en-US" dirty="0">
                <a:solidFill>
                  <a:schemeClr val="bg1"/>
                </a:solidFill>
              </a:rPr>
              <a:t>Testing to add an entry to an empty vector</a:t>
            </a:r>
          </a:p>
        </p:txBody>
      </p:sp>
      <p:sp>
        <p:nvSpPr>
          <p:cNvPr id="7" name="TextBox 6">
            <a:extLst>
              <a:ext uri="{FF2B5EF4-FFF2-40B4-BE49-F238E27FC236}">
                <a16:creationId xmlns:a16="http://schemas.microsoft.com/office/drawing/2014/main" id="{3F2BDA54-7E7E-3DE8-2169-3422924DE5FB}"/>
              </a:ext>
            </a:extLst>
          </p:cNvPr>
          <p:cNvSpPr txBox="1"/>
          <p:nvPr/>
        </p:nvSpPr>
        <p:spPr>
          <a:xfrm>
            <a:off x="1045798" y="5286637"/>
            <a:ext cx="2085827" cy="307777"/>
          </a:xfrm>
          <a:prstGeom prst="rect">
            <a:avLst/>
          </a:prstGeom>
          <a:noFill/>
        </p:spPr>
        <p:txBody>
          <a:bodyPr wrap="none" rtlCol="0">
            <a:spAutoFit/>
          </a:bodyPr>
          <a:lstStyle/>
          <a:p>
            <a:r>
              <a:rPr lang="en-US" dirty="0">
                <a:solidFill>
                  <a:schemeClr val="bg1"/>
                </a:solidFill>
              </a:rPr>
              <a:t>The test was successful</a:t>
            </a:r>
          </a:p>
        </p:txBody>
      </p:sp>
      <p:pic>
        <p:nvPicPr>
          <p:cNvPr id="9" name="Picture 8">
            <a:extLst>
              <a:ext uri="{FF2B5EF4-FFF2-40B4-BE49-F238E27FC236}">
                <a16:creationId xmlns:a16="http://schemas.microsoft.com/office/drawing/2014/main" id="{3E0DD65D-D297-BA79-44DC-40CE32E45307}"/>
              </a:ext>
            </a:extLst>
          </p:cNvPr>
          <p:cNvPicPr>
            <a:picLocks noChangeAspect="1"/>
          </p:cNvPicPr>
          <p:nvPr/>
        </p:nvPicPr>
        <p:blipFill>
          <a:blip r:embed="rId5"/>
          <a:stretch>
            <a:fillRect/>
          </a:stretch>
        </p:blipFill>
        <p:spPr>
          <a:xfrm>
            <a:off x="372585" y="2365150"/>
            <a:ext cx="5763429" cy="2781688"/>
          </a:xfrm>
          <a:prstGeom prst="rect">
            <a:avLst/>
          </a:prstGeom>
        </p:spPr>
      </p:pic>
      <p:pic>
        <p:nvPicPr>
          <p:cNvPr id="11" name="Picture 10">
            <a:extLst>
              <a:ext uri="{FF2B5EF4-FFF2-40B4-BE49-F238E27FC236}">
                <a16:creationId xmlns:a16="http://schemas.microsoft.com/office/drawing/2014/main" id="{90AC9A17-9C94-1341-4D88-48767D89187F}"/>
              </a:ext>
            </a:extLst>
          </p:cNvPr>
          <p:cNvPicPr>
            <a:picLocks noChangeAspect="1"/>
          </p:cNvPicPr>
          <p:nvPr/>
        </p:nvPicPr>
        <p:blipFill>
          <a:blip r:embed="rId6"/>
          <a:stretch>
            <a:fillRect/>
          </a:stretch>
        </p:blipFill>
        <p:spPr>
          <a:xfrm>
            <a:off x="539496" y="5907863"/>
            <a:ext cx="4696480" cy="371527"/>
          </a:xfrm>
          <a:prstGeom prst="rect">
            <a:avLst/>
          </a:prstGeom>
        </p:spPr>
      </p:pic>
    </p:spTree>
    <p:custDataLst>
      <p:tags r:id="rId1"/>
    </p:custDataLst>
    <p:extLst>
      <p:ext uri="{BB962C8B-B14F-4D97-AF65-F5344CB8AC3E}">
        <p14:creationId xmlns:p14="http://schemas.microsoft.com/office/powerpoint/2010/main" val="1745583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3443</TotalTime>
  <Words>1687</Words>
  <Application>Microsoft Office PowerPoint</Application>
  <PresentationFormat>Widescreen</PresentationFormat>
  <Paragraphs>150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 Exception Out of Range</vt:lpstr>
      <vt:lpstr>Unit Testing – Add to empty vector</vt:lpstr>
      <vt:lpstr>Unit Testing – Testing ability to resize the vector </vt:lpstr>
      <vt:lpstr>Unit Testing – Clear entries from a vector</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Austin Donaubauer</cp:lastModifiedBy>
  <cp:revision>7</cp:revision>
  <dcterms:created xsi:type="dcterms:W3CDTF">2020-08-19T17:59:24Z</dcterms:created>
  <dcterms:modified xsi:type="dcterms:W3CDTF">2025-08-22T03:38:39Z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