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0F4861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40000">
                <a:srgbClr val="156082">
                  <a:alpha val="0"/>
                </a:srgbClr>
              </a:gs>
              <a:gs pos="100000">
                <a:srgbClr val="0F4861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17000">
                <a:srgbClr val="156082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156082">
                  <a:alpha val="21960"/>
                </a:srgbClr>
              </a:gs>
              <a:gs pos="87000">
                <a:srgbClr val="43AFE2">
                  <a:alpha val="1960"/>
                </a:srgbClr>
              </a:gs>
              <a:gs pos="100000">
                <a:srgbClr val="43AFE2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fr-FR" sz="4800">
                <a:solidFill>
                  <a:srgbClr val="FFFFFF"/>
                </a:solidFill>
              </a:rPr>
              <a:t>SAÉ 2.01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1 :</a:t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0"/>
              <a:ext cx="9288654" cy="1106821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2418" y="32418"/>
              <a:ext cx="809430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de monstres immobiles capable d’infliger des dégâts lorsque le joueur passe dessus. 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19587" y="1291291"/>
              <a:ext cx="9288654" cy="1106821"/>
            </a:xfrm>
            <a:prstGeom prst="roundRect">
              <a:avLst>
                <a:gd fmla="val 10000" name="adj"/>
              </a:avLst>
            </a:prstGeom>
            <a:solidFill>
              <a:srgbClr val="8CAF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852005" y="1323709"/>
              <a:ext cx="768479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de point de vie au joueur et aux monstres</a:t>
              </a:r>
              <a:r>
                <a:rPr lang="fr-FR" sz="2900">
                  <a:solidFill>
                    <a:schemeClr val="lt1"/>
                  </a:solidFill>
                </a:rPr>
                <a:t>. 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639174" y="2582583"/>
              <a:ext cx="9288654" cy="1106821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671592" y="2615001"/>
              <a:ext cx="7684797" cy="104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Création d’une bombe capable d’infliger des dégâts au joueur lorsqu’il passe dessus</a:t>
              </a:r>
              <a:r>
                <a:rPr lang="fr-FR" sz="2900">
                  <a:solidFill>
                    <a:schemeClr val="lt1"/>
                  </a:solidFill>
                </a:rPr>
                <a:t>. 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569220" y="839339"/>
              <a:ext cx="719433" cy="71943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3"/>
              </a:srgbClr>
            </a:solidFill>
            <a:ln cap="flat" cmpd="sng" w="19050">
              <a:solidFill>
                <a:srgbClr val="F6D4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8731092" y="839339"/>
              <a:ext cx="395689" cy="541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388807" y="2123252"/>
              <a:ext cx="719433" cy="71943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2CA">
                <a:alpha val="89803"/>
              </a:srgbClr>
            </a:solidFill>
            <a:ln cap="flat" cmpd="sng" w="19050">
              <a:solidFill>
                <a:srgbClr val="CAD2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9550679" y="2123252"/>
              <a:ext cx="395689" cy="541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2 :</a:t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44056" y="2699201"/>
            <a:ext cx="10927829" cy="3522959"/>
            <a:chOff x="0" y="83222"/>
            <a:chExt cx="10927829" cy="3522959"/>
          </a:xfrm>
        </p:grpSpPr>
        <p:sp>
          <p:nvSpPr>
            <p:cNvPr id="134" name="Google Shape;134;p17"/>
            <p:cNvSpPr/>
            <p:nvPr/>
          </p:nvSpPr>
          <p:spPr>
            <a:xfrm>
              <a:off x="0" y="83222"/>
              <a:ext cx="10927829" cy="835379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0780" y="12400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 joueur peut attaquer les monstres lorsqu’ils sont autour de lui, ceci </a:t>
              </a:r>
              <a:r>
                <a:rPr lang="fr-FR" sz="2100">
                  <a:solidFill>
                    <a:schemeClr val="lt1"/>
                  </a:solidFill>
                </a:rPr>
                <a:t>s</a:t>
              </a: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produit lorsqu’on appui</a:t>
              </a:r>
              <a:r>
                <a:rPr lang="fr-FR" sz="2100">
                  <a:solidFill>
                    <a:schemeClr val="lt1"/>
                  </a:solidFill>
                </a:rPr>
                <a:t>e</a:t>
              </a: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sur la barre espace.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979082"/>
              <a:ext cx="10927829" cy="835379"/>
            </a:xfrm>
            <a:prstGeom prst="roundRect">
              <a:avLst>
                <a:gd fmla="val 16667" name="adj"/>
              </a:avLst>
            </a:prstGeom>
            <a:solidFill>
              <a:srgbClr val="176B2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40780" y="101986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Mort des monstres, les monstres peuvent mourir lorsqu’ils n’ont plus de vie, c’est-à-dire qu’ils disparaissent du jeu.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0" y="1874942"/>
              <a:ext cx="10927829" cy="835379"/>
            </a:xfrm>
            <a:prstGeom prst="roundRect">
              <a:avLst>
                <a:gd fmla="val 16667" name="adj"/>
              </a:avLst>
            </a:prstGeom>
            <a:solidFill>
              <a:srgbClr val="0C9E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0780" y="191572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 du jeu quand le héros meurt, lorsque le héros n’a plus de vie à cause de l’attaque des monstres, dans ce cas le jeu se ferme.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0" y="2770802"/>
              <a:ext cx="10927829" cy="835379"/>
            </a:xfrm>
            <a:prstGeom prst="roundRect">
              <a:avLst>
                <a:gd fmla="val 16667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40780" y="2811582"/>
              <a:ext cx="10846269" cy="753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 du jeu lorsque tous les monstres sont morts, ceci se produit lorsque le joueur a réussi </a:t>
              </a:r>
              <a:r>
                <a:rPr lang="fr-FR" sz="2100">
                  <a:solidFill>
                    <a:schemeClr val="lt1"/>
                  </a:solidFill>
                </a:rPr>
                <a:t>à</a:t>
              </a: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tu</a:t>
              </a:r>
              <a:r>
                <a:rPr lang="fr-FR" sz="2100">
                  <a:solidFill>
                    <a:schemeClr val="lt1"/>
                  </a:solidFill>
                </a:rPr>
                <a:t>er</a:t>
              </a:r>
              <a:r>
                <a:rPr b="0" i="0" lang="fr-FR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tous les monstres, dans le même cas pour l’autre fin du jeu la fenêtre se ferme. 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</a:rPr>
              <a:t>Fonctionnalités version 3 :</a:t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644056" y="2646731"/>
            <a:ext cx="10927829" cy="3627900"/>
            <a:chOff x="0" y="30752"/>
            <a:chExt cx="10927829" cy="3627900"/>
          </a:xfrm>
        </p:grpSpPr>
        <p:sp>
          <p:nvSpPr>
            <p:cNvPr id="152" name="Google Shape;152;p18"/>
            <p:cNvSpPr/>
            <p:nvPr/>
          </p:nvSpPr>
          <p:spPr>
            <a:xfrm>
              <a:off x="0" y="30752"/>
              <a:ext cx="10927829" cy="1153620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56315" y="8706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monstres peuvent désormais se déplacer aléatoirement. </a:t>
              </a:r>
              <a:r>
                <a:rPr lang="fr-FR" sz="2900">
                  <a:solidFill>
                    <a:schemeClr val="lt1"/>
                  </a:solidFill>
                </a:rPr>
                <a:t>À</a:t>
              </a: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chaque déplacement du joueur les monstres se déplacent.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0" y="1267892"/>
              <a:ext cx="10927829" cy="1153620"/>
            </a:xfrm>
            <a:prstGeom prst="roundRect">
              <a:avLst>
                <a:gd fmla="val 16667" name="adj"/>
              </a:avLst>
            </a:prstGeom>
            <a:solidFill>
              <a:srgbClr val="8CAF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56315" y="132420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Ajout d’un bouclier qui permet de doubl</a:t>
              </a:r>
              <a:r>
                <a:rPr lang="fr-FR" sz="2900">
                  <a:solidFill>
                    <a:schemeClr val="lt1"/>
                  </a:solidFill>
                </a:rPr>
                <a:t>er</a:t>
              </a: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la vie du personnage. 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2505032"/>
              <a:ext cx="10927829" cy="1153620"/>
            </a:xfrm>
            <a:prstGeom prst="roundRect">
              <a:avLst>
                <a:gd fmla="val 16667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56315" y="2561347"/>
              <a:ext cx="10815199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Faire en sorte que la bombe cré</a:t>
              </a:r>
              <a:r>
                <a:rPr lang="fr-FR" sz="2900">
                  <a:solidFill>
                    <a:schemeClr val="lt1"/>
                  </a:solidFill>
                </a:rPr>
                <a:t>é</a:t>
              </a: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lors de la version disparaisse et qu’il y </a:t>
              </a:r>
              <a:r>
                <a:rPr lang="fr-FR" sz="2900">
                  <a:solidFill>
                    <a:schemeClr val="lt1"/>
                  </a:solidFill>
                </a:rPr>
                <a:t>ait </a:t>
              </a: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 </a:t>
              </a:r>
              <a:r>
                <a:rPr lang="fr-FR" sz="2900">
                  <a:solidFill>
                    <a:schemeClr val="lt1"/>
                  </a:solidFill>
                </a:rPr>
                <a:t>délais</a:t>
              </a:r>
              <a:r>
                <a:rPr b="0" i="0" lang="fr-FR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avant qu’elle explose</a:t>
              </a:r>
              <a:r>
                <a:rPr lang="fr-FR" sz="2900">
                  <a:solidFill>
                    <a:schemeClr val="lt1"/>
                  </a:solidFill>
                </a:rPr>
                <a:t>. 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9" name="Google Shape;169;p19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70" name="Google Shape;170;p19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EAE">
                    <a:alpha val="20000"/>
                  </a:srgbClr>
                </a:gs>
                <a:gs pos="100000">
                  <a:srgbClr val="747474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EAE">
                    <a:alpha val="9803"/>
                  </a:srgbClr>
                </a:gs>
                <a:gs pos="100000">
                  <a:srgbClr val="AEAEAE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5F5">
                  <a:alpha val="0"/>
                </a:srgbClr>
              </a:gs>
              <a:gs pos="100000">
                <a:srgbClr val="AEAEAE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8" name="Google Shape;178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19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47474">
                  <a:alpha val="9803"/>
                </a:srgbClr>
              </a:gs>
              <a:gs pos="10000">
                <a:srgbClr val="747474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4" name="Google Shape;184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8" name="Google Shape;188;p19"/>
          <p:cNvSpPr txBox="1"/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fr-FR" sz="4800"/>
              <a:t>Fonctionnalités version 4 : 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4915947" y="919130"/>
            <a:ext cx="6253721" cy="4951078"/>
            <a:chOff x="0" y="52545"/>
            <a:chExt cx="6253721" cy="4951078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52545"/>
              <a:ext cx="6253721" cy="2426579"/>
            </a:xfrm>
            <a:prstGeom prst="roundRect">
              <a:avLst>
                <a:gd fmla="val 16667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18456" y="171001"/>
              <a:ext cx="6016809" cy="2189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b="0" i="0" lang="fr-FR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Finir l’ajout du bouclier (le faire </a:t>
              </a:r>
              <a:r>
                <a:rPr lang="fr-FR" sz="3400">
                  <a:solidFill>
                    <a:schemeClr val="lt1"/>
                  </a:solidFill>
                </a:rPr>
                <a:t>apparaître</a:t>
              </a:r>
              <a:r>
                <a:rPr b="0" i="0" lang="fr-FR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à l’écran, le faire </a:t>
              </a:r>
              <a:r>
                <a:rPr lang="fr-FR" sz="3400">
                  <a:solidFill>
                    <a:schemeClr val="lt1"/>
                  </a:solidFill>
                </a:rPr>
                <a:t>disparaître</a:t>
              </a:r>
              <a:r>
                <a:rPr b="0" i="0" lang="fr-FR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lorsque le joueur le récupère). </a:t>
              </a:r>
              <a:endPara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0" y="2577044"/>
              <a:ext cx="6253721" cy="2426579"/>
            </a:xfrm>
            <a:prstGeom prst="roundRect">
              <a:avLst>
                <a:gd fmla="val 16667" name="adj"/>
              </a:avLst>
            </a:prstGeom>
            <a:solidFill>
              <a:srgbClr val="4CA62C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118456" y="2695500"/>
              <a:ext cx="6016809" cy="2189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b="0" i="0" lang="fr-FR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Revoir la conception du code car nous ne sommes pas partis dans la bonne direction directement</a:t>
              </a:r>
              <a:r>
                <a:rPr lang="fr-FR" sz="3400">
                  <a:solidFill>
                    <a:schemeClr val="lt1"/>
                  </a:solidFill>
                </a:rPr>
                <a:t>. </a:t>
              </a:r>
              <a:endPara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flipH="1" rot="5400000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flipH="1" rot="5400000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flipH="1" rot="5400000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flipH="1" rot="5400000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10980"/>
                </a:srgbClr>
              </a:gs>
              <a:gs pos="100000">
                <a:srgbClr val="156082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156082">
                  <a:alpha val="0"/>
                </a:srgbClr>
              </a:gs>
              <a:gs pos="39000">
                <a:srgbClr val="156082">
                  <a:alpha val="0"/>
                </a:srgbClr>
              </a:gs>
              <a:gs pos="100000">
                <a:srgbClr val="43AFE2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>
            <p:ph type="title"/>
          </p:nvPr>
        </p:nvSpPr>
        <p:spPr>
          <a:xfrm>
            <a:off x="660050" y="2596001"/>
            <a:ext cx="44121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fr-FR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Diagramme de classe final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545" y="168943"/>
            <a:ext cx="5152413" cy="652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