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C0ED2FA7-865C-C347-BFBF-6A094D919090}" type="datetimeFigureOut">
              <a:rPr lang="en-US" smtClean="0"/>
              <a:t>4/29/2024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8387121-D289-AF4B-9CA5-A89F22078502}" type="slidenum">
              <a:rPr lang="en-US" smtClean="0"/>
              <a:t>‹#›</a:t>
            </a:fld>
            <a:endParaRPr lang="en-US"/>
          </a:p>
        </p:txBody>
      </p:sp>
    </p:spTree>
    <p:extLst>
      <p:ext uri="{BB962C8B-B14F-4D97-AF65-F5344CB8AC3E}">
        <p14:creationId xmlns:p14="http://schemas.microsoft.com/office/powerpoint/2010/main" val="204808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hyperlink" Target="https://gamma.app" TargetMode="Externa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8" Type="http://schemas.openxmlformats.org/officeDocument/2006/relationships/hyperlink" Target="https://gamma.app" TargetMode="External" /><Relationship Id="rId3" Type="http://schemas.openxmlformats.org/officeDocument/2006/relationships/image" Target="../media/image1.png" /><Relationship Id="rId7" Type="http://schemas.openxmlformats.org/officeDocument/2006/relationships/image" Target="../media/image13.png" /><Relationship Id="rId2" Type="http://schemas.openxmlformats.org/officeDocument/2006/relationships/notesSlide" Target="../notesSlides/notesSlide10.xml" /><Relationship Id="rId1" Type="http://schemas.openxmlformats.org/officeDocument/2006/relationships/slideLayout" Target="../slideLayouts/slideLayout1.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 Id="rId9"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hyperlink" Target="https://gamma.app"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hyperlink" Target="https://gamma.app" TargetMode="Externa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hyperlink" Target="https://gamma.app" TargetMode="Externa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hyperlink" Target="https://gamma.app" TargetMode="Externa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hyperlink" Target="https://gamma.app"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hyperlink" Target="https://gamma.app" TargetMode="Externa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hyperlink" Target="https://gamma.app" TargetMode="Externa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image" Target="../media/image1.png" /><Relationship Id="rId7" Type="http://schemas.openxmlformats.org/officeDocument/2006/relationships/hyperlink" Target="https://gamma.app" TargetMode="Externa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658303"/>
            <a:ext cx="7477601" cy="2874645"/>
          </a:xfrm>
          <a:prstGeom prst="rect">
            <a:avLst/>
          </a:prstGeom>
          <a:noFill/>
          <a:ln/>
        </p:spPr>
        <p:txBody>
          <a:bodyPr wrap="square" rtlCol="0" anchor="t"/>
          <a:lstStyle/>
          <a:p>
            <a:pPr marL="0" indent="0">
              <a:lnSpc>
                <a:spcPts val="7545"/>
              </a:lnSpc>
              <a:buNone/>
            </a:pPr>
            <a:r>
              <a:rPr lang="en-US" sz="6036" dirty="0">
                <a:solidFill>
                  <a:srgbClr val="FFFFFF"/>
                </a:solidFill>
                <a:latin typeface="Barlow, sans-serif" pitchFamily="34" charset="0"/>
                <a:ea typeface="Barlow, sans-serif" pitchFamily="34" charset="-122"/>
                <a:cs typeface="Barlow, sans-serif" pitchFamily="34" charset="-120"/>
              </a:rPr>
              <a:t>Introduction to House Price Prediction with Generative AI</a:t>
            </a:r>
            <a:endParaRPr lang="en-US" sz="6036" dirty="0"/>
          </a:p>
        </p:txBody>
      </p:sp>
      <p:sp>
        <p:nvSpPr>
          <p:cNvPr id="6" name="Text 2"/>
          <p:cNvSpPr/>
          <p:nvPr/>
        </p:nvSpPr>
        <p:spPr>
          <a:xfrm>
            <a:off x="833199" y="4866203"/>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Explore how cutting-edge AI technology is revolutionizing the real estate industry. Learn how generative models can accurately forecast home values, empowering both buyers and sellers to make informed decisions.</a:t>
            </a:r>
            <a:endParaRPr lang="en-US" sz="1750" dirty="0"/>
          </a:p>
        </p:txBody>
      </p:sp>
      <p:sp>
        <p:nvSpPr>
          <p:cNvPr id="7" name="Shape 3"/>
          <p:cNvSpPr/>
          <p:nvPr/>
        </p:nvSpPr>
        <p:spPr>
          <a:xfrm>
            <a:off x="833199" y="6198989"/>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182320"/>
            <a:ext cx="2025848" cy="388858"/>
          </a:xfrm>
          <a:prstGeom prst="rect">
            <a:avLst/>
          </a:prstGeom>
          <a:noFill/>
          <a:ln/>
        </p:spPr>
        <p:txBody>
          <a:bodyPr wrap="none" rtlCol="0" anchor="t"/>
          <a:lstStyle/>
          <a:p>
            <a:pPr marL="0" indent="0" algn="l">
              <a:lnSpc>
                <a:spcPts val="3062"/>
              </a:lnSpc>
              <a:buNone/>
            </a:pPr>
            <a:r>
              <a:rPr lang="en-US" sz="2187" b="1" dirty="0">
                <a:solidFill>
                  <a:srgbClr val="E5E0DF"/>
                </a:solidFill>
                <a:latin typeface="Barlow" pitchFamily="34" charset="0"/>
                <a:ea typeface="Barlow" pitchFamily="34" charset="-122"/>
                <a:cs typeface="Barlow" pitchFamily="34" charset="-120"/>
              </a:rPr>
              <a:t>By</a:t>
            </a:r>
            <a:r>
              <a:rPr lang="en-IN" sz="2187" b="1" dirty="0">
                <a:solidFill>
                  <a:srgbClr val="E5E0DF"/>
                </a:solidFill>
                <a:latin typeface="Barlow" pitchFamily="34" charset="0"/>
                <a:ea typeface="Barlow" pitchFamily="34" charset="-122"/>
                <a:cs typeface="Barlow" pitchFamily="34" charset="-120"/>
              </a:rPr>
              <a:t> </a:t>
            </a:r>
            <a:r>
              <a:rPr lang="en-IN" sz="2187" b="1">
                <a:solidFill>
                  <a:srgbClr val="E5E0DF"/>
                </a:solidFill>
                <a:latin typeface="Barlow" pitchFamily="34" charset="0"/>
                <a:ea typeface="Barlow" pitchFamily="34" charset="-122"/>
                <a:cs typeface="Barlow" pitchFamily="34" charset="-120"/>
              </a:rPr>
              <a:t>Aarthi</a:t>
            </a:r>
            <a:endParaRPr lang="en-US" sz="2187" dirty="0"/>
          </a:p>
        </p:txBody>
      </p:sp>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2795945" y="590669"/>
            <a:ext cx="9038511" cy="1337786"/>
          </a:xfrm>
          <a:prstGeom prst="rect">
            <a:avLst/>
          </a:prstGeom>
          <a:noFill/>
          <a:ln/>
        </p:spPr>
        <p:txBody>
          <a:bodyPr wrap="square" rtlCol="0" anchor="t"/>
          <a:lstStyle/>
          <a:p>
            <a:pPr marL="0" indent="0">
              <a:lnSpc>
                <a:spcPts val="5268"/>
              </a:lnSpc>
              <a:buNone/>
            </a:pPr>
            <a:r>
              <a:rPr lang="en-US" sz="4214" dirty="0">
                <a:solidFill>
                  <a:srgbClr val="FFFFFF"/>
                </a:solidFill>
                <a:latin typeface="Barlow, sans-serif" pitchFamily="34" charset="0"/>
                <a:ea typeface="Barlow, sans-serif" pitchFamily="34" charset="-122"/>
                <a:cs typeface="Barlow, sans-serif" pitchFamily="34" charset="-120"/>
              </a:rPr>
              <a:t>Practical Applications and Future Developments</a:t>
            </a:r>
            <a:endParaRPr lang="en-US" sz="4214" dirty="0"/>
          </a:p>
        </p:txBody>
      </p:sp>
      <p:pic>
        <p:nvPicPr>
          <p:cNvPr id="5" name="Image 1" descr="preencoded.png"/>
          <p:cNvPicPr>
            <a:picLocks noChangeAspect="1"/>
          </p:cNvPicPr>
          <p:nvPr/>
        </p:nvPicPr>
        <p:blipFill>
          <a:blip r:embed="rId4"/>
          <a:stretch>
            <a:fillRect/>
          </a:stretch>
        </p:blipFill>
        <p:spPr>
          <a:xfrm>
            <a:off x="2795945" y="2356485"/>
            <a:ext cx="504706" cy="504706"/>
          </a:xfrm>
          <a:prstGeom prst="rect">
            <a:avLst/>
          </a:prstGeom>
        </p:spPr>
      </p:pic>
      <p:sp>
        <p:nvSpPr>
          <p:cNvPr id="6" name="Text 2"/>
          <p:cNvSpPr/>
          <p:nvPr/>
        </p:nvSpPr>
        <p:spPr>
          <a:xfrm>
            <a:off x="2795945" y="3075146"/>
            <a:ext cx="2018824" cy="668655"/>
          </a:xfrm>
          <a:prstGeom prst="rect">
            <a:avLst/>
          </a:prstGeom>
          <a:noFill/>
          <a:ln/>
        </p:spPr>
        <p:txBody>
          <a:bodyPr wrap="square" rtlCol="0" anchor="t"/>
          <a:lstStyle/>
          <a:p>
            <a:pPr marL="0" indent="0" algn="l">
              <a:lnSpc>
                <a:spcPts val="2634"/>
              </a:lnSpc>
              <a:buNone/>
            </a:pPr>
            <a:r>
              <a:rPr lang="en-US" sz="2107" dirty="0">
                <a:solidFill>
                  <a:srgbClr val="E5E0DF"/>
                </a:solidFill>
                <a:latin typeface="Barlow, sans-serif" pitchFamily="34" charset="0"/>
                <a:ea typeface="Barlow, sans-serif" pitchFamily="34" charset="-122"/>
                <a:cs typeface="Barlow, sans-serif" pitchFamily="34" charset="-120"/>
              </a:rPr>
              <a:t>Real Estate Valuation</a:t>
            </a:r>
            <a:endParaRPr lang="en-US" sz="2107" dirty="0"/>
          </a:p>
        </p:txBody>
      </p:sp>
      <p:sp>
        <p:nvSpPr>
          <p:cNvPr id="7" name="Text 3"/>
          <p:cNvSpPr/>
          <p:nvPr/>
        </p:nvSpPr>
        <p:spPr>
          <a:xfrm>
            <a:off x="2795945" y="3872151"/>
            <a:ext cx="2018824" cy="2739390"/>
          </a:xfrm>
          <a:prstGeom prst="rect">
            <a:avLst/>
          </a:prstGeom>
          <a:noFill/>
          <a:ln/>
        </p:spPr>
        <p:txBody>
          <a:bodyPr wrap="square" rtlCol="0" anchor="t"/>
          <a:lstStyle/>
          <a:p>
            <a:pPr marL="0" indent="0" algn="l">
              <a:lnSpc>
                <a:spcPts val="2697"/>
              </a:lnSpc>
              <a:buNone/>
            </a:pPr>
            <a:r>
              <a:rPr lang="en-US" sz="1686" dirty="0">
                <a:solidFill>
                  <a:srgbClr val="E5E0DF"/>
                </a:solidFill>
                <a:latin typeface="Barlow" pitchFamily="34" charset="0"/>
                <a:ea typeface="Barlow" pitchFamily="34" charset="-122"/>
                <a:cs typeface="Barlow" pitchFamily="34" charset="-120"/>
              </a:rPr>
              <a:t>Generative AI models can enhance real estate appraisal by automating property value estimations, enabling more accurate and consistent pricing.</a:t>
            </a:r>
            <a:endParaRPr lang="en-US" sz="1686" dirty="0"/>
          </a:p>
        </p:txBody>
      </p:sp>
      <p:pic>
        <p:nvPicPr>
          <p:cNvPr id="8" name="Image 2" descr="preencoded.png"/>
          <p:cNvPicPr>
            <a:picLocks noChangeAspect="1"/>
          </p:cNvPicPr>
          <p:nvPr/>
        </p:nvPicPr>
        <p:blipFill>
          <a:blip r:embed="rId5"/>
          <a:stretch>
            <a:fillRect/>
          </a:stretch>
        </p:blipFill>
        <p:spPr>
          <a:xfrm>
            <a:off x="5135761" y="2356485"/>
            <a:ext cx="504706" cy="504706"/>
          </a:xfrm>
          <a:prstGeom prst="rect">
            <a:avLst/>
          </a:prstGeom>
        </p:spPr>
      </p:pic>
      <p:sp>
        <p:nvSpPr>
          <p:cNvPr id="9" name="Text 4"/>
          <p:cNvSpPr/>
          <p:nvPr/>
        </p:nvSpPr>
        <p:spPr>
          <a:xfrm>
            <a:off x="5135761" y="3075146"/>
            <a:ext cx="2018943" cy="668655"/>
          </a:xfrm>
          <a:prstGeom prst="rect">
            <a:avLst/>
          </a:prstGeom>
          <a:noFill/>
          <a:ln/>
        </p:spPr>
        <p:txBody>
          <a:bodyPr wrap="square" rtlCol="0" anchor="t"/>
          <a:lstStyle/>
          <a:p>
            <a:pPr marL="0" indent="0" algn="l">
              <a:lnSpc>
                <a:spcPts val="2634"/>
              </a:lnSpc>
              <a:buNone/>
            </a:pPr>
            <a:r>
              <a:rPr lang="en-US" sz="2107" dirty="0">
                <a:solidFill>
                  <a:srgbClr val="E5E0DF"/>
                </a:solidFill>
                <a:latin typeface="Barlow, sans-serif" pitchFamily="34" charset="0"/>
                <a:ea typeface="Barlow, sans-serif" pitchFamily="34" charset="-122"/>
                <a:cs typeface="Barlow, sans-serif" pitchFamily="34" charset="-120"/>
              </a:rPr>
              <a:t>Investment Strategies</a:t>
            </a:r>
            <a:endParaRPr lang="en-US" sz="2107" dirty="0"/>
          </a:p>
        </p:txBody>
      </p:sp>
      <p:sp>
        <p:nvSpPr>
          <p:cNvPr id="10" name="Text 5"/>
          <p:cNvSpPr/>
          <p:nvPr/>
        </p:nvSpPr>
        <p:spPr>
          <a:xfrm>
            <a:off x="5135761" y="3872151"/>
            <a:ext cx="2018943" cy="3766661"/>
          </a:xfrm>
          <a:prstGeom prst="rect">
            <a:avLst/>
          </a:prstGeom>
          <a:noFill/>
          <a:ln/>
        </p:spPr>
        <p:txBody>
          <a:bodyPr wrap="square" rtlCol="0" anchor="t"/>
          <a:lstStyle/>
          <a:p>
            <a:pPr marL="0" indent="0" algn="l">
              <a:lnSpc>
                <a:spcPts val="2697"/>
              </a:lnSpc>
              <a:buNone/>
            </a:pPr>
            <a:r>
              <a:rPr lang="en-US" sz="1686" dirty="0">
                <a:solidFill>
                  <a:srgbClr val="E5E0DF"/>
                </a:solidFill>
                <a:latin typeface="Barlow" pitchFamily="34" charset="0"/>
                <a:ea typeface="Barlow" pitchFamily="34" charset="-122"/>
                <a:cs typeface="Barlow" pitchFamily="34" charset="-120"/>
              </a:rPr>
              <a:t>These models can analyze market trends and forecast home prices, empowering investors to make more informed decisions about buying, selling, and portfolio diversification.</a:t>
            </a:r>
            <a:endParaRPr lang="en-US" sz="1686" dirty="0"/>
          </a:p>
        </p:txBody>
      </p:sp>
      <p:pic>
        <p:nvPicPr>
          <p:cNvPr id="11" name="Image 3" descr="preencoded.png"/>
          <p:cNvPicPr>
            <a:picLocks noChangeAspect="1"/>
          </p:cNvPicPr>
          <p:nvPr/>
        </p:nvPicPr>
        <p:blipFill>
          <a:blip r:embed="rId6"/>
          <a:stretch>
            <a:fillRect/>
          </a:stretch>
        </p:blipFill>
        <p:spPr>
          <a:xfrm>
            <a:off x="7475696" y="2356485"/>
            <a:ext cx="504706" cy="504706"/>
          </a:xfrm>
          <a:prstGeom prst="rect">
            <a:avLst/>
          </a:prstGeom>
        </p:spPr>
      </p:pic>
      <p:sp>
        <p:nvSpPr>
          <p:cNvPr id="12" name="Text 6"/>
          <p:cNvSpPr/>
          <p:nvPr/>
        </p:nvSpPr>
        <p:spPr>
          <a:xfrm>
            <a:off x="7475696" y="3075146"/>
            <a:ext cx="2018824" cy="334328"/>
          </a:xfrm>
          <a:prstGeom prst="rect">
            <a:avLst/>
          </a:prstGeom>
          <a:noFill/>
          <a:ln/>
        </p:spPr>
        <p:txBody>
          <a:bodyPr wrap="none" rtlCol="0" anchor="t"/>
          <a:lstStyle/>
          <a:p>
            <a:pPr marL="0" indent="0" algn="l">
              <a:lnSpc>
                <a:spcPts val="2634"/>
              </a:lnSpc>
              <a:buNone/>
            </a:pPr>
            <a:r>
              <a:rPr lang="en-US" sz="2107" dirty="0">
                <a:solidFill>
                  <a:srgbClr val="E5E0DF"/>
                </a:solidFill>
                <a:latin typeface="Barlow, sans-serif" pitchFamily="34" charset="0"/>
                <a:ea typeface="Barlow, sans-serif" pitchFamily="34" charset="-122"/>
                <a:cs typeface="Barlow, sans-serif" pitchFamily="34" charset="-120"/>
              </a:rPr>
              <a:t>Urban Planning</a:t>
            </a:r>
            <a:endParaRPr lang="en-US" sz="2107" dirty="0"/>
          </a:p>
        </p:txBody>
      </p:sp>
      <p:sp>
        <p:nvSpPr>
          <p:cNvPr id="13" name="Text 7"/>
          <p:cNvSpPr/>
          <p:nvPr/>
        </p:nvSpPr>
        <p:spPr>
          <a:xfrm>
            <a:off x="7475696" y="3537823"/>
            <a:ext cx="2018824" cy="3424238"/>
          </a:xfrm>
          <a:prstGeom prst="rect">
            <a:avLst/>
          </a:prstGeom>
          <a:noFill/>
          <a:ln/>
        </p:spPr>
        <p:txBody>
          <a:bodyPr wrap="square" rtlCol="0" anchor="t"/>
          <a:lstStyle/>
          <a:p>
            <a:pPr marL="0" indent="0" algn="l">
              <a:lnSpc>
                <a:spcPts val="2697"/>
              </a:lnSpc>
              <a:buNone/>
            </a:pPr>
            <a:r>
              <a:rPr lang="en-US" sz="1686" dirty="0">
                <a:solidFill>
                  <a:srgbClr val="E5E0DF"/>
                </a:solidFill>
                <a:latin typeface="Barlow" pitchFamily="34" charset="0"/>
                <a:ea typeface="Barlow" pitchFamily="34" charset="-122"/>
                <a:cs typeface="Barlow" pitchFamily="34" charset="-120"/>
              </a:rPr>
              <a:t>Generative AI can support city planners in predicting the impact of new developments, enabling better-informed decisions about infrastructure, zoning, and community growth.</a:t>
            </a:r>
            <a:endParaRPr lang="en-US" sz="1686" dirty="0"/>
          </a:p>
        </p:txBody>
      </p:sp>
      <p:pic>
        <p:nvPicPr>
          <p:cNvPr id="14" name="Image 4" descr="preencoded.png"/>
          <p:cNvPicPr>
            <a:picLocks noChangeAspect="1"/>
          </p:cNvPicPr>
          <p:nvPr/>
        </p:nvPicPr>
        <p:blipFill>
          <a:blip r:embed="rId7"/>
          <a:stretch>
            <a:fillRect/>
          </a:stretch>
        </p:blipFill>
        <p:spPr>
          <a:xfrm>
            <a:off x="9815513" y="2356485"/>
            <a:ext cx="504706" cy="504706"/>
          </a:xfrm>
          <a:prstGeom prst="rect">
            <a:avLst/>
          </a:prstGeom>
        </p:spPr>
      </p:pic>
      <p:sp>
        <p:nvSpPr>
          <p:cNvPr id="15" name="Text 8"/>
          <p:cNvSpPr/>
          <p:nvPr/>
        </p:nvSpPr>
        <p:spPr>
          <a:xfrm>
            <a:off x="9815513" y="3075146"/>
            <a:ext cx="2018943" cy="668655"/>
          </a:xfrm>
          <a:prstGeom prst="rect">
            <a:avLst/>
          </a:prstGeom>
          <a:noFill/>
          <a:ln/>
        </p:spPr>
        <p:txBody>
          <a:bodyPr wrap="square" rtlCol="0" anchor="t"/>
          <a:lstStyle/>
          <a:p>
            <a:pPr marL="0" indent="0" algn="l">
              <a:lnSpc>
                <a:spcPts val="2634"/>
              </a:lnSpc>
              <a:buNone/>
            </a:pPr>
            <a:r>
              <a:rPr lang="en-US" sz="2107" dirty="0">
                <a:solidFill>
                  <a:srgbClr val="E5E0DF"/>
                </a:solidFill>
                <a:latin typeface="Barlow, sans-serif" pitchFamily="34" charset="0"/>
                <a:ea typeface="Barlow, sans-serif" pitchFamily="34" charset="-122"/>
                <a:cs typeface="Barlow, sans-serif" pitchFamily="34" charset="-120"/>
              </a:rPr>
              <a:t>Continued Research</a:t>
            </a:r>
            <a:endParaRPr lang="en-US" sz="2107" dirty="0"/>
          </a:p>
        </p:txBody>
      </p:sp>
      <p:sp>
        <p:nvSpPr>
          <p:cNvPr id="16" name="Text 9"/>
          <p:cNvSpPr/>
          <p:nvPr/>
        </p:nvSpPr>
        <p:spPr>
          <a:xfrm>
            <a:off x="9815513" y="3872151"/>
            <a:ext cx="2018943" cy="3424238"/>
          </a:xfrm>
          <a:prstGeom prst="rect">
            <a:avLst/>
          </a:prstGeom>
          <a:noFill/>
          <a:ln/>
        </p:spPr>
        <p:txBody>
          <a:bodyPr wrap="square" rtlCol="0" anchor="t"/>
          <a:lstStyle/>
          <a:p>
            <a:pPr marL="0" indent="0" algn="l">
              <a:lnSpc>
                <a:spcPts val="2697"/>
              </a:lnSpc>
              <a:buNone/>
            </a:pPr>
            <a:r>
              <a:rPr lang="en-US" sz="1686" dirty="0">
                <a:solidFill>
                  <a:srgbClr val="E5E0DF"/>
                </a:solidFill>
                <a:latin typeface="Barlow" pitchFamily="34" charset="0"/>
                <a:ea typeface="Barlow" pitchFamily="34" charset="-122"/>
                <a:cs typeface="Barlow" pitchFamily="34" charset="-120"/>
              </a:rPr>
              <a:t>As the field of generative AI continues to evolve, further research and development will likely lead to even more sophisticated and accurate housing price prediction models.</a:t>
            </a:r>
            <a:endParaRPr lang="en-US" sz="1686" dirty="0"/>
          </a:p>
        </p:txBody>
      </p:sp>
      <p:pic>
        <p:nvPicPr>
          <p:cNvPr id="17"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2624376" y="725567"/>
            <a:ext cx="9381649" cy="1388745"/>
          </a:xfrm>
          <a:prstGeom prst="rect">
            <a:avLst/>
          </a:prstGeom>
          <a:noFill/>
          <a:ln/>
        </p:spPr>
        <p:txBody>
          <a:bodyPr wrap="squar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Overview of the Housing Market and Challenges</a:t>
            </a:r>
            <a:endParaRPr lang="en-US" sz="4374" dirty="0"/>
          </a:p>
        </p:txBody>
      </p:sp>
      <p:sp>
        <p:nvSpPr>
          <p:cNvPr id="5" name="Shape 2"/>
          <p:cNvSpPr/>
          <p:nvPr/>
        </p:nvSpPr>
        <p:spPr>
          <a:xfrm>
            <a:off x="2624376" y="2558653"/>
            <a:ext cx="4579739" cy="2361605"/>
          </a:xfrm>
          <a:prstGeom prst="roundRect">
            <a:avLst>
              <a:gd name="adj" fmla="val 4234"/>
            </a:avLst>
          </a:prstGeom>
          <a:solidFill>
            <a:srgbClr val="790709"/>
          </a:solidFill>
          <a:ln w="7620">
            <a:solidFill>
              <a:srgbClr val="922022"/>
            </a:solidFill>
            <a:prstDash val="solid"/>
          </a:ln>
        </p:spPr>
      </p:sp>
      <p:sp>
        <p:nvSpPr>
          <p:cNvPr id="6" name="Text 3"/>
          <p:cNvSpPr/>
          <p:nvPr/>
        </p:nvSpPr>
        <p:spPr>
          <a:xfrm>
            <a:off x="2854166" y="2788444"/>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Volatile Pricing</a:t>
            </a:r>
            <a:endParaRPr lang="en-US" sz="2187" dirty="0"/>
          </a:p>
        </p:txBody>
      </p:sp>
      <p:sp>
        <p:nvSpPr>
          <p:cNvPr id="7" name="Text 4"/>
          <p:cNvSpPr/>
          <p:nvPr/>
        </p:nvSpPr>
        <p:spPr>
          <a:xfrm>
            <a:off x="2854166" y="3268861"/>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housing market is known for its unpredictable price fluctuations, making it difficult for homebuyers to make informed decisions.</a:t>
            </a:r>
            <a:endParaRPr lang="en-US" sz="1750" dirty="0"/>
          </a:p>
        </p:txBody>
      </p:sp>
      <p:sp>
        <p:nvSpPr>
          <p:cNvPr id="8" name="Shape 5"/>
          <p:cNvSpPr/>
          <p:nvPr/>
        </p:nvSpPr>
        <p:spPr>
          <a:xfrm>
            <a:off x="7426285" y="2558653"/>
            <a:ext cx="4579739" cy="2361605"/>
          </a:xfrm>
          <a:prstGeom prst="roundRect">
            <a:avLst>
              <a:gd name="adj" fmla="val 4234"/>
            </a:avLst>
          </a:prstGeom>
          <a:solidFill>
            <a:srgbClr val="790709"/>
          </a:solidFill>
          <a:ln w="7620">
            <a:solidFill>
              <a:srgbClr val="922022"/>
            </a:solidFill>
            <a:prstDash val="solid"/>
          </a:ln>
        </p:spPr>
      </p:sp>
      <p:sp>
        <p:nvSpPr>
          <p:cNvPr id="9" name="Text 6"/>
          <p:cNvSpPr/>
          <p:nvPr/>
        </p:nvSpPr>
        <p:spPr>
          <a:xfrm>
            <a:off x="7656076" y="2788444"/>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Limited Supply</a:t>
            </a:r>
            <a:endParaRPr lang="en-US" sz="2187" dirty="0"/>
          </a:p>
        </p:txBody>
      </p:sp>
      <p:sp>
        <p:nvSpPr>
          <p:cNvPr id="10" name="Text 7"/>
          <p:cNvSpPr/>
          <p:nvPr/>
        </p:nvSpPr>
        <p:spPr>
          <a:xfrm>
            <a:off x="7656076" y="3268861"/>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In many regions, the supply of available homes fails to meet the growing demand, leading to fierce competition and higher prices.</a:t>
            </a:r>
            <a:endParaRPr lang="en-US" sz="1750" dirty="0"/>
          </a:p>
        </p:txBody>
      </p:sp>
      <p:sp>
        <p:nvSpPr>
          <p:cNvPr id="11" name="Shape 8"/>
          <p:cNvSpPr/>
          <p:nvPr/>
        </p:nvSpPr>
        <p:spPr>
          <a:xfrm>
            <a:off x="2624376" y="5142428"/>
            <a:ext cx="4579739" cy="2361605"/>
          </a:xfrm>
          <a:prstGeom prst="roundRect">
            <a:avLst>
              <a:gd name="adj" fmla="val 4234"/>
            </a:avLst>
          </a:prstGeom>
          <a:solidFill>
            <a:srgbClr val="790709"/>
          </a:solidFill>
          <a:ln w="7620">
            <a:solidFill>
              <a:srgbClr val="922022"/>
            </a:solidFill>
            <a:prstDash val="solid"/>
          </a:ln>
        </p:spPr>
      </p:sp>
      <p:sp>
        <p:nvSpPr>
          <p:cNvPr id="12" name="Text 9"/>
          <p:cNvSpPr/>
          <p:nvPr/>
        </p:nvSpPr>
        <p:spPr>
          <a:xfrm>
            <a:off x="2854166" y="5372219"/>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Affordability Barriers</a:t>
            </a:r>
            <a:endParaRPr lang="en-US" sz="2187" dirty="0"/>
          </a:p>
        </p:txBody>
      </p:sp>
      <p:sp>
        <p:nvSpPr>
          <p:cNvPr id="13" name="Text 10"/>
          <p:cNvSpPr/>
          <p:nvPr/>
        </p:nvSpPr>
        <p:spPr>
          <a:xfrm>
            <a:off x="2854166" y="5852636"/>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Rising interest rates and soaring home prices have created significant affordability challenges, pricing many aspiring homeowners out of the market.</a:t>
            </a:r>
            <a:endParaRPr lang="en-US" sz="1750" dirty="0"/>
          </a:p>
        </p:txBody>
      </p:sp>
      <p:sp>
        <p:nvSpPr>
          <p:cNvPr id="14" name="Shape 11"/>
          <p:cNvSpPr/>
          <p:nvPr/>
        </p:nvSpPr>
        <p:spPr>
          <a:xfrm>
            <a:off x="7426285" y="5142428"/>
            <a:ext cx="4579739" cy="2361605"/>
          </a:xfrm>
          <a:prstGeom prst="roundRect">
            <a:avLst>
              <a:gd name="adj" fmla="val 4234"/>
            </a:avLst>
          </a:prstGeom>
          <a:solidFill>
            <a:srgbClr val="790709"/>
          </a:solidFill>
          <a:ln w="7620">
            <a:solidFill>
              <a:srgbClr val="922022"/>
            </a:solidFill>
            <a:prstDash val="solid"/>
          </a:ln>
        </p:spPr>
      </p:sp>
      <p:sp>
        <p:nvSpPr>
          <p:cNvPr id="15" name="Text 12"/>
          <p:cNvSpPr/>
          <p:nvPr/>
        </p:nvSpPr>
        <p:spPr>
          <a:xfrm>
            <a:off x="7656076" y="5372219"/>
            <a:ext cx="3000375"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Diverse Market Dynamics</a:t>
            </a:r>
            <a:endParaRPr lang="en-US" sz="2187" dirty="0"/>
          </a:p>
        </p:txBody>
      </p:sp>
      <p:sp>
        <p:nvSpPr>
          <p:cNvPr id="16" name="Text 13"/>
          <p:cNvSpPr/>
          <p:nvPr/>
        </p:nvSpPr>
        <p:spPr>
          <a:xfrm>
            <a:off x="7656076" y="5852636"/>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housing market is influenced by a complex interplay of economic, demographic, and local factors, making it challenging to predict trends.</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87912"/>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Fundamentals of Generative AI Models</a:t>
            </a:r>
            <a:endParaRPr lang="en-US" sz="4374" dirty="0"/>
          </a:p>
        </p:txBody>
      </p:sp>
      <p:sp>
        <p:nvSpPr>
          <p:cNvPr id="6" name="Text 2"/>
          <p:cNvSpPr/>
          <p:nvPr/>
        </p:nvSpPr>
        <p:spPr>
          <a:xfrm>
            <a:off x="1188601" y="3109913"/>
            <a:ext cx="7122200"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5E0DF"/>
                </a:solidFill>
                <a:latin typeface="Barlow" pitchFamily="34" charset="0"/>
                <a:ea typeface="Barlow" pitchFamily="34" charset="-122"/>
                <a:cs typeface="Barlow" pitchFamily="34" charset="-120"/>
              </a:rPr>
              <a:t>Generative AI models are a class of machine learning algorithms that can create new, synthetic data that resembles the original training data. This includes generating images, text, audio, and other types of content.</a:t>
            </a:r>
            <a:endParaRPr lang="en-US" sz="1750" dirty="0"/>
          </a:p>
        </p:txBody>
      </p:sp>
      <p:sp>
        <p:nvSpPr>
          <p:cNvPr id="7" name="Text 3"/>
          <p:cNvSpPr/>
          <p:nvPr/>
        </p:nvSpPr>
        <p:spPr>
          <a:xfrm>
            <a:off x="1188601" y="4264938"/>
            <a:ext cx="7122200" cy="1421606"/>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5E0DF"/>
                </a:solidFill>
                <a:latin typeface="Barlow" pitchFamily="34" charset="0"/>
                <a:ea typeface="Barlow" pitchFamily="34" charset="-122"/>
                <a:cs typeface="Barlow" pitchFamily="34" charset="-120"/>
              </a:rPr>
              <a:t>These models, such as Generative Adversarial Networks (GANs) and Variational Autoencoders (VAEs), learn the underlying patterns and distributions in the training data, allowing them to generate realistic and diverse new samples.</a:t>
            </a:r>
            <a:endParaRPr lang="en-US" sz="1750" dirty="0"/>
          </a:p>
        </p:txBody>
      </p:sp>
      <p:sp>
        <p:nvSpPr>
          <p:cNvPr id="8" name="Text 4"/>
          <p:cNvSpPr/>
          <p:nvPr/>
        </p:nvSpPr>
        <p:spPr>
          <a:xfrm>
            <a:off x="1188601" y="5775365"/>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5E0DF"/>
                </a:solidFill>
                <a:latin typeface="Barlow" pitchFamily="34" charset="0"/>
                <a:ea typeface="Barlow" pitchFamily="34" charset="-122"/>
                <a:cs typeface="Barlow" pitchFamily="34" charset="-120"/>
              </a:rPr>
              <a:t>Key concepts in generative AI include </a:t>
            </a:r>
            <a:r>
              <a:rPr lang="en-US" sz="1750" b="1" dirty="0">
                <a:solidFill>
                  <a:srgbClr val="E5E0DF"/>
                </a:solidFill>
                <a:latin typeface="Barlow" pitchFamily="34" charset="0"/>
                <a:ea typeface="Barlow" pitchFamily="34" charset="-122"/>
                <a:cs typeface="Barlow" pitchFamily="34" charset="-120"/>
              </a:rPr>
              <a:t>latent space</a:t>
            </a:r>
            <a:r>
              <a:rPr lang="en-US" sz="1750" dirty="0">
                <a:solidFill>
                  <a:srgbClr val="E5E0DF"/>
                </a:solidFill>
                <a:latin typeface="Barlow" pitchFamily="34" charset="0"/>
                <a:ea typeface="Barlow" pitchFamily="34" charset="-122"/>
                <a:cs typeface="Barlow" pitchFamily="34" charset="-120"/>
              </a:rPr>
              <a:t>, </a:t>
            </a:r>
            <a:r>
              <a:rPr lang="en-US" sz="1750" b="1" dirty="0">
                <a:solidFill>
                  <a:srgbClr val="E5E0DF"/>
                </a:solidFill>
                <a:latin typeface="Barlow" pitchFamily="34" charset="0"/>
                <a:ea typeface="Barlow" pitchFamily="34" charset="-122"/>
                <a:cs typeface="Barlow" pitchFamily="34" charset="-120"/>
              </a:rPr>
              <a:t>adversarial training</a:t>
            </a:r>
            <a:r>
              <a:rPr lang="en-US" sz="1750" dirty="0">
                <a:solidFill>
                  <a:srgbClr val="E5E0DF"/>
                </a:solidFill>
                <a:latin typeface="Barlow" pitchFamily="34" charset="0"/>
                <a:ea typeface="Barlow" pitchFamily="34" charset="-122"/>
                <a:cs typeface="Barlow" pitchFamily="34" charset="-120"/>
              </a:rPr>
              <a:t>, and </a:t>
            </a:r>
            <a:r>
              <a:rPr lang="en-US" sz="1750" b="1" dirty="0">
                <a:solidFill>
                  <a:srgbClr val="E5E0DF"/>
                </a:solidFill>
                <a:latin typeface="Barlow" pitchFamily="34" charset="0"/>
                <a:ea typeface="Barlow" pitchFamily="34" charset="-122"/>
                <a:cs typeface="Barlow" pitchFamily="34" charset="-120"/>
              </a:rPr>
              <a:t>conditional generation</a:t>
            </a:r>
            <a:r>
              <a:rPr lang="en-US" sz="1750" dirty="0">
                <a:solidFill>
                  <a:srgbClr val="E5E0DF"/>
                </a:solidFill>
                <a:latin typeface="Barlow" pitchFamily="34" charset="0"/>
                <a:ea typeface="Barlow" pitchFamily="34" charset="-122"/>
                <a:cs typeface="Barlow" pitchFamily="34" charset="-120"/>
              </a:rPr>
              <a:t>, which enable these models to produce highly customized and controllable output.</a:t>
            </a: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062639"/>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Data Collection and Preprocessing</a:t>
            </a:r>
            <a:endParaRPr lang="en-US" sz="4374" dirty="0"/>
          </a:p>
        </p:txBody>
      </p:sp>
      <p:sp>
        <p:nvSpPr>
          <p:cNvPr id="6" name="Text 2"/>
          <p:cNvSpPr/>
          <p:nvPr/>
        </p:nvSpPr>
        <p:spPr>
          <a:xfrm>
            <a:off x="833199" y="3784640"/>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Collecting comprehensive housing market data is crucial for accurate price predictions. This involves aggregating information from various sources, including real estate listings, census data, and economic indicators.</a:t>
            </a:r>
            <a:endParaRPr lang="en-US" sz="1750" dirty="0"/>
          </a:p>
        </p:txBody>
      </p:sp>
      <p:sp>
        <p:nvSpPr>
          <p:cNvPr id="7" name="Text 3"/>
          <p:cNvSpPr/>
          <p:nvPr/>
        </p:nvSpPr>
        <p:spPr>
          <a:xfrm>
            <a:off x="833199" y="5100757"/>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Preprocessing the raw data is essential to ensure it is clean, consistent, and ready for analysis. This includes handling missing values, removing outliers, and converting data into standardized formats.</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2624376" y="976908"/>
            <a:ext cx="8962906" cy="694373"/>
          </a:xfrm>
          <a:prstGeom prst="rect">
            <a:avLst/>
          </a:prstGeom>
          <a:noFill/>
          <a:ln/>
        </p:spPr>
        <p:txBody>
          <a:bodyPr wrap="non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Feature Engineering for Housing Data</a:t>
            </a:r>
            <a:endParaRPr lang="en-US" sz="4374" dirty="0"/>
          </a:p>
        </p:txBody>
      </p:sp>
      <p:sp>
        <p:nvSpPr>
          <p:cNvPr id="5" name="Text 2"/>
          <p:cNvSpPr/>
          <p:nvPr/>
        </p:nvSpPr>
        <p:spPr>
          <a:xfrm>
            <a:off x="2624376" y="2226707"/>
            <a:ext cx="1938933" cy="694373"/>
          </a:xfrm>
          <a:prstGeom prst="rect">
            <a:avLst/>
          </a:prstGeom>
          <a:noFill/>
          <a:ln/>
        </p:spPr>
        <p:txBody>
          <a:bodyPr wrap="square" rtlCol="0" anchor="t"/>
          <a:lstStyle/>
          <a:p>
            <a:pPr marL="0" indent="0">
              <a:lnSpc>
                <a:spcPts val="2734"/>
              </a:lnSpc>
              <a:buNone/>
            </a:pPr>
            <a:r>
              <a:rPr lang="en-US" sz="2187" dirty="0">
                <a:solidFill>
                  <a:srgbClr val="FFFFFF"/>
                </a:solidFill>
                <a:latin typeface="Barlow, sans-serif" pitchFamily="34" charset="0"/>
                <a:ea typeface="Barlow, sans-serif" pitchFamily="34" charset="-122"/>
                <a:cs typeface="Barlow, sans-serif" pitchFamily="34" charset="-120"/>
              </a:rPr>
              <a:t>Identifying Key Factors</a:t>
            </a:r>
            <a:endParaRPr lang="en-US" sz="2187" dirty="0"/>
          </a:p>
        </p:txBody>
      </p:sp>
      <p:sp>
        <p:nvSpPr>
          <p:cNvPr id="6" name="Text 3"/>
          <p:cNvSpPr/>
          <p:nvPr/>
        </p:nvSpPr>
        <p:spPr>
          <a:xfrm>
            <a:off x="2624376" y="3143250"/>
            <a:ext cx="1938933" cy="355401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Analyze the available data to determine the most influential factors that impact home prices, such as location, square footage, number of bedrooms/bathrooms, and amenities.</a:t>
            </a:r>
            <a:endParaRPr lang="en-US" sz="1750" dirty="0"/>
          </a:p>
        </p:txBody>
      </p:sp>
      <p:sp>
        <p:nvSpPr>
          <p:cNvPr id="7" name="Text 4"/>
          <p:cNvSpPr/>
          <p:nvPr/>
        </p:nvSpPr>
        <p:spPr>
          <a:xfrm>
            <a:off x="5112901" y="2226707"/>
            <a:ext cx="1938933" cy="694373"/>
          </a:xfrm>
          <a:prstGeom prst="rect">
            <a:avLst/>
          </a:prstGeom>
          <a:noFill/>
          <a:ln/>
        </p:spPr>
        <p:txBody>
          <a:bodyPr wrap="square" rtlCol="0" anchor="t"/>
          <a:lstStyle/>
          <a:p>
            <a:pPr marL="0" indent="0">
              <a:lnSpc>
                <a:spcPts val="2734"/>
              </a:lnSpc>
              <a:buNone/>
            </a:pPr>
            <a:r>
              <a:rPr lang="en-US" sz="2187" dirty="0">
                <a:solidFill>
                  <a:srgbClr val="FFFFFF"/>
                </a:solidFill>
                <a:latin typeface="Barlow, sans-serif" pitchFamily="34" charset="0"/>
                <a:ea typeface="Barlow, sans-serif" pitchFamily="34" charset="-122"/>
                <a:cs typeface="Barlow, sans-serif" pitchFamily="34" charset="-120"/>
              </a:rPr>
              <a:t>Transforming Variables</a:t>
            </a:r>
            <a:endParaRPr lang="en-US" sz="2187" dirty="0"/>
          </a:p>
        </p:txBody>
      </p:sp>
      <p:sp>
        <p:nvSpPr>
          <p:cNvPr id="8" name="Text 5"/>
          <p:cNvSpPr/>
          <p:nvPr/>
        </p:nvSpPr>
        <p:spPr>
          <a:xfrm>
            <a:off x="5112901" y="3143250"/>
            <a:ext cx="1938933" cy="3909417"/>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Convert categorical variables into numerical representations, handle missing values, and engineer new features that capture complex relationships in the data.</a:t>
            </a:r>
            <a:endParaRPr lang="en-US" sz="1750" dirty="0"/>
          </a:p>
        </p:txBody>
      </p:sp>
      <p:sp>
        <p:nvSpPr>
          <p:cNvPr id="9" name="Text 6"/>
          <p:cNvSpPr/>
          <p:nvPr/>
        </p:nvSpPr>
        <p:spPr>
          <a:xfrm>
            <a:off x="7601426" y="2226707"/>
            <a:ext cx="1938933" cy="694373"/>
          </a:xfrm>
          <a:prstGeom prst="rect">
            <a:avLst/>
          </a:prstGeom>
          <a:noFill/>
          <a:ln/>
        </p:spPr>
        <p:txBody>
          <a:bodyPr wrap="square" rtlCol="0" anchor="t"/>
          <a:lstStyle/>
          <a:p>
            <a:pPr marL="0" indent="0">
              <a:lnSpc>
                <a:spcPts val="2734"/>
              </a:lnSpc>
              <a:buNone/>
            </a:pPr>
            <a:r>
              <a:rPr lang="en-US" sz="2187" dirty="0">
                <a:solidFill>
                  <a:srgbClr val="FFFFFF"/>
                </a:solidFill>
                <a:latin typeface="Barlow, sans-serif" pitchFamily="34" charset="0"/>
                <a:ea typeface="Barlow, sans-serif" pitchFamily="34" charset="-122"/>
                <a:cs typeface="Barlow, sans-serif" pitchFamily="34" charset="-120"/>
              </a:rPr>
              <a:t>Scaling and Normalization</a:t>
            </a:r>
            <a:endParaRPr lang="en-US" sz="2187" dirty="0"/>
          </a:p>
        </p:txBody>
      </p:sp>
      <p:sp>
        <p:nvSpPr>
          <p:cNvPr id="10" name="Text 7"/>
          <p:cNvSpPr/>
          <p:nvPr/>
        </p:nvSpPr>
        <p:spPr>
          <a:xfrm>
            <a:off x="7601426" y="3143250"/>
            <a:ext cx="1938933" cy="284321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Ensure the feature values are on a comparable scale to optimize the performance of the generative AI model during training and prediction.</a:t>
            </a:r>
            <a:endParaRPr lang="en-US" sz="1750" dirty="0"/>
          </a:p>
        </p:txBody>
      </p:sp>
      <p:sp>
        <p:nvSpPr>
          <p:cNvPr id="11" name="Text 8"/>
          <p:cNvSpPr/>
          <p:nvPr/>
        </p:nvSpPr>
        <p:spPr>
          <a:xfrm>
            <a:off x="10089952" y="2226707"/>
            <a:ext cx="1938933" cy="694373"/>
          </a:xfrm>
          <a:prstGeom prst="rect">
            <a:avLst/>
          </a:prstGeom>
          <a:noFill/>
          <a:ln/>
        </p:spPr>
        <p:txBody>
          <a:bodyPr wrap="square" rtlCol="0" anchor="t"/>
          <a:lstStyle/>
          <a:p>
            <a:pPr marL="0" indent="0">
              <a:lnSpc>
                <a:spcPts val="2734"/>
              </a:lnSpc>
              <a:buNone/>
            </a:pPr>
            <a:r>
              <a:rPr lang="en-US" sz="2187" dirty="0">
                <a:solidFill>
                  <a:srgbClr val="FFFFFF"/>
                </a:solidFill>
                <a:latin typeface="Barlow, sans-serif" pitchFamily="34" charset="0"/>
                <a:ea typeface="Barlow, sans-serif" pitchFamily="34" charset="-122"/>
                <a:cs typeface="Barlow, sans-serif" pitchFamily="34" charset="-120"/>
              </a:rPr>
              <a:t>Encoding Spatial Data</a:t>
            </a:r>
            <a:endParaRPr lang="en-US" sz="2187" dirty="0"/>
          </a:p>
        </p:txBody>
      </p:sp>
      <p:sp>
        <p:nvSpPr>
          <p:cNvPr id="12" name="Text 9"/>
          <p:cNvSpPr/>
          <p:nvPr/>
        </p:nvSpPr>
        <p:spPr>
          <a:xfrm>
            <a:off x="10089952" y="3143250"/>
            <a:ext cx="1938933" cy="355401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Leverage geographic information, such as GPS coordinates or neighborhood characteristics, to capture the spatial context that influences housing prices.</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0C0C0C">
              <a:alpha val="75000"/>
            </a:srgbClr>
          </a:solidFill>
          <a:ln/>
        </p:spPr>
      </p:sp>
      <p:sp>
        <p:nvSpPr>
          <p:cNvPr id="4" name="Text 1"/>
          <p:cNvSpPr/>
          <p:nvPr/>
        </p:nvSpPr>
        <p:spPr>
          <a:xfrm>
            <a:off x="3619976" y="481251"/>
            <a:ext cx="7390328" cy="1093708"/>
          </a:xfrm>
          <a:prstGeom prst="rect">
            <a:avLst/>
          </a:prstGeom>
          <a:noFill/>
          <a:ln/>
        </p:spPr>
        <p:txBody>
          <a:bodyPr wrap="square" rtlCol="0" anchor="t"/>
          <a:lstStyle/>
          <a:p>
            <a:pPr marL="0" indent="0">
              <a:lnSpc>
                <a:spcPts val="4307"/>
              </a:lnSpc>
              <a:buNone/>
            </a:pPr>
            <a:r>
              <a:rPr lang="en-US" sz="3446" dirty="0">
                <a:solidFill>
                  <a:srgbClr val="FFFFFF"/>
                </a:solidFill>
                <a:latin typeface="Barlow, sans-serif" pitchFamily="34" charset="0"/>
                <a:ea typeface="Barlow, sans-serif" pitchFamily="34" charset="-122"/>
                <a:cs typeface="Barlow, sans-serif" pitchFamily="34" charset="-120"/>
              </a:rPr>
              <a:t>Architectural Design of the Generative AI Model</a:t>
            </a:r>
            <a:endParaRPr lang="en-US" sz="3446" dirty="0"/>
          </a:p>
        </p:txBody>
      </p:sp>
      <p:sp>
        <p:nvSpPr>
          <p:cNvPr id="5" name="Shape 2"/>
          <p:cNvSpPr/>
          <p:nvPr/>
        </p:nvSpPr>
        <p:spPr>
          <a:xfrm>
            <a:off x="7297579" y="1925003"/>
            <a:ext cx="35004" cy="5826085"/>
          </a:xfrm>
          <a:prstGeom prst="roundRect">
            <a:avLst>
              <a:gd name="adj" fmla="val 225021"/>
            </a:avLst>
          </a:prstGeom>
          <a:solidFill>
            <a:srgbClr val="922022"/>
          </a:solidFill>
          <a:ln/>
        </p:spPr>
      </p:sp>
      <p:sp>
        <p:nvSpPr>
          <p:cNvPr id="6" name="Shape 3"/>
          <p:cNvSpPr/>
          <p:nvPr/>
        </p:nvSpPr>
        <p:spPr>
          <a:xfrm>
            <a:off x="6505635" y="2240994"/>
            <a:ext cx="612577" cy="35004"/>
          </a:xfrm>
          <a:prstGeom prst="roundRect">
            <a:avLst>
              <a:gd name="adj" fmla="val 225021"/>
            </a:avLst>
          </a:prstGeom>
          <a:solidFill>
            <a:srgbClr val="922022"/>
          </a:solidFill>
          <a:ln/>
        </p:spPr>
      </p:sp>
      <p:sp>
        <p:nvSpPr>
          <p:cNvPr id="7" name="Shape 4"/>
          <p:cNvSpPr/>
          <p:nvPr/>
        </p:nvSpPr>
        <p:spPr>
          <a:xfrm>
            <a:off x="7118211" y="2061686"/>
            <a:ext cx="393740" cy="393740"/>
          </a:xfrm>
          <a:prstGeom prst="roundRect">
            <a:avLst>
              <a:gd name="adj" fmla="val 20005"/>
            </a:avLst>
          </a:prstGeom>
          <a:solidFill>
            <a:srgbClr val="790709"/>
          </a:solidFill>
          <a:ln w="7620">
            <a:solidFill>
              <a:srgbClr val="922022"/>
            </a:solidFill>
            <a:prstDash val="solid"/>
          </a:ln>
        </p:spPr>
      </p:sp>
      <p:sp>
        <p:nvSpPr>
          <p:cNvPr id="8" name="Text 5"/>
          <p:cNvSpPr/>
          <p:nvPr/>
        </p:nvSpPr>
        <p:spPr>
          <a:xfrm>
            <a:off x="7269063" y="2094428"/>
            <a:ext cx="91916" cy="328136"/>
          </a:xfrm>
          <a:prstGeom prst="rect">
            <a:avLst/>
          </a:prstGeom>
          <a:noFill/>
          <a:ln/>
        </p:spPr>
        <p:txBody>
          <a:bodyPr wrap="none" rtlCol="0" anchor="t"/>
          <a:lstStyle/>
          <a:p>
            <a:pPr marL="0" indent="0" algn="ctr">
              <a:lnSpc>
                <a:spcPts val="2584"/>
              </a:lnSpc>
              <a:buNone/>
            </a:pPr>
            <a:r>
              <a:rPr lang="en-US" sz="2067" dirty="0">
                <a:solidFill>
                  <a:srgbClr val="E5E0DF"/>
                </a:solidFill>
                <a:latin typeface="Barlow, sans-serif" pitchFamily="34" charset="0"/>
                <a:ea typeface="Barlow, sans-serif" pitchFamily="34" charset="-122"/>
                <a:cs typeface="Barlow, sans-serif" pitchFamily="34" charset="-120"/>
              </a:rPr>
              <a:t>1</a:t>
            </a:r>
            <a:endParaRPr lang="en-US" sz="2067" dirty="0"/>
          </a:p>
        </p:txBody>
      </p:sp>
      <p:sp>
        <p:nvSpPr>
          <p:cNvPr id="9" name="Text 6"/>
          <p:cNvSpPr/>
          <p:nvPr/>
        </p:nvSpPr>
        <p:spPr>
          <a:xfrm>
            <a:off x="4164568" y="2100024"/>
            <a:ext cx="2187893" cy="273487"/>
          </a:xfrm>
          <a:prstGeom prst="rect">
            <a:avLst/>
          </a:prstGeom>
          <a:noFill/>
          <a:ln/>
        </p:spPr>
        <p:txBody>
          <a:bodyPr wrap="none" rtlCol="0" anchor="t"/>
          <a:lstStyle/>
          <a:p>
            <a:pPr marL="0" indent="0" algn="r">
              <a:lnSpc>
                <a:spcPts val="2154"/>
              </a:lnSpc>
              <a:buNone/>
            </a:pPr>
            <a:r>
              <a:rPr lang="en-US" sz="1723" dirty="0">
                <a:solidFill>
                  <a:srgbClr val="E5E0DF"/>
                </a:solidFill>
                <a:latin typeface="Barlow, sans-serif" pitchFamily="34" charset="0"/>
                <a:ea typeface="Barlow, sans-serif" pitchFamily="34" charset="-122"/>
                <a:cs typeface="Barlow, sans-serif" pitchFamily="34" charset="-120"/>
              </a:rPr>
              <a:t>Model Architecture</a:t>
            </a:r>
            <a:endParaRPr lang="en-US" sz="1723" dirty="0"/>
          </a:p>
        </p:txBody>
      </p:sp>
      <p:sp>
        <p:nvSpPr>
          <p:cNvPr id="10" name="Text 7"/>
          <p:cNvSpPr/>
          <p:nvPr/>
        </p:nvSpPr>
        <p:spPr>
          <a:xfrm>
            <a:off x="3619976" y="2478524"/>
            <a:ext cx="2732484" cy="1960245"/>
          </a:xfrm>
          <a:prstGeom prst="rect">
            <a:avLst/>
          </a:prstGeom>
          <a:noFill/>
          <a:ln/>
        </p:spPr>
        <p:txBody>
          <a:bodyPr wrap="square" rtlCol="0" anchor="t"/>
          <a:lstStyle/>
          <a:p>
            <a:pPr marL="0" indent="0" algn="r">
              <a:lnSpc>
                <a:spcPts val="2205"/>
              </a:lnSpc>
              <a:buNone/>
            </a:pPr>
            <a:r>
              <a:rPr lang="en-US" sz="1378" dirty="0">
                <a:solidFill>
                  <a:srgbClr val="E5E0DF"/>
                </a:solidFill>
                <a:latin typeface="Barlow" pitchFamily="34" charset="0"/>
                <a:ea typeface="Barlow" pitchFamily="34" charset="-122"/>
                <a:cs typeface="Barlow" pitchFamily="34" charset="-120"/>
              </a:rPr>
              <a:t>The generative AI model for house price prediction will utilize a deep neural network architecture, leveraging the power of unsupervised learning techniques to capture complex patterns in housing data.</a:t>
            </a:r>
            <a:endParaRPr lang="en-US" sz="1378" dirty="0"/>
          </a:p>
        </p:txBody>
      </p:sp>
      <p:sp>
        <p:nvSpPr>
          <p:cNvPr id="11" name="Shape 8"/>
          <p:cNvSpPr/>
          <p:nvPr/>
        </p:nvSpPr>
        <p:spPr>
          <a:xfrm>
            <a:off x="7511951" y="3116104"/>
            <a:ext cx="612577" cy="35004"/>
          </a:xfrm>
          <a:prstGeom prst="roundRect">
            <a:avLst>
              <a:gd name="adj" fmla="val 225021"/>
            </a:avLst>
          </a:prstGeom>
          <a:solidFill>
            <a:srgbClr val="922022"/>
          </a:solidFill>
          <a:ln/>
        </p:spPr>
      </p:sp>
      <p:sp>
        <p:nvSpPr>
          <p:cNvPr id="12" name="Shape 9"/>
          <p:cNvSpPr/>
          <p:nvPr/>
        </p:nvSpPr>
        <p:spPr>
          <a:xfrm>
            <a:off x="7118211" y="2936796"/>
            <a:ext cx="393740" cy="393740"/>
          </a:xfrm>
          <a:prstGeom prst="roundRect">
            <a:avLst>
              <a:gd name="adj" fmla="val 20005"/>
            </a:avLst>
          </a:prstGeom>
          <a:solidFill>
            <a:srgbClr val="790709"/>
          </a:solidFill>
          <a:ln w="7620">
            <a:solidFill>
              <a:srgbClr val="922022"/>
            </a:solidFill>
            <a:prstDash val="solid"/>
          </a:ln>
        </p:spPr>
      </p:sp>
      <p:sp>
        <p:nvSpPr>
          <p:cNvPr id="13" name="Text 10"/>
          <p:cNvSpPr/>
          <p:nvPr/>
        </p:nvSpPr>
        <p:spPr>
          <a:xfrm>
            <a:off x="7244655" y="2969538"/>
            <a:ext cx="140732" cy="328136"/>
          </a:xfrm>
          <a:prstGeom prst="rect">
            <a:avLst/>
          </a:prstGeom>
          <a:noFill/>
          <a:ln/>
        </p:spPr>
        <p:txBody>
          <a:bodyPr wrap="none" rtlCol="0" anchor="t"/>
          <a:lstStyle/>
          <a:p>
            <a:pPr marL="0" indent="0" algn="ctr">
              <a:lnSpc>
                <a:spcPts val="2584"/>
              </a:lnSpc>
              <a:buNone/>
            </a:pPr>
            <a:r>
              <a:rPr lang="en-US" sz="2067" dirty="0">
                <a:solidFill>
                  <a:srgbClr val="E5E0DF"/>
                </a:solidFill>
                <a:latin typeface="Barlow, sans-serif" pitchFamily="34" charset="0"/>
                <a:ea typeface="Barlow, sans-serif" pitchFamily="34" charset="-122"/>
                <a:cs typeface="Barlow, sans-serif" pitchFamily="34" charset="-120"/>
              </a:rPr>
              <a:t>2</a:t>
            </a:r>
            <a:endParaRPr lang="en-US" sz="2067" dirty="0"/>
          </a:p>
        </p:txBody>
      </p:sp>
      <p:sp>
        <p:nvSpPr>
          <p:cNvPr id="14" name="Text 11"/>
          <p:cNvSpPr/>
          <p:nvPr/>
        </p:nvSpPr>
        <p:spPr>
          <a:xfrm>
            <a:off x="8277701" y="2975134"/>
            <a:ext cx="2187893" cy="273487"/>
          </a:xfrm>
          <a:prstGeom prst="rect">
            <a:avLst/>
          </a:prstGeom>
          <a:noFill/>
          <a:ln/>
        </p:spPr>
        <p:txBody>
          <a:bodyPr wrap="none" rtlCol="0" anchor="t"/>
          <a:lstStyle/>
          <a:p>
            <a:pPr marL="0" indent="0" algn="l">
              <a:lnSpc>
                <a:spcPts val="2154"/>
              </a:lnSpc>
              <a:buNone/>
            </a:pPr>
            <a:r>
              <a:rPr lang="en-US" sz="1723" dirty="0">
                <a:solidFill>
                  <a:srgbClr val="E5E0DF"/>
                </a:solidFill>
                <a:latin typeface="Barlow, sans-serif" pitchFamily="34" charset="0"/>
                <a:ea typeface="Barlow, sans-serif" pitchFamily="34" charset="-122"/>
                <a:cs typeface="Barlow, sans-serif" pitchFamily="34" charset="-120"/>
              </a:rPr>
              <a:t>Feature Extraction</a:t>
            </a:r>
            <a:endParaRPr lang="en-US" sz="1723" dirty="0"/>
          </a:p>
        </p:txBody>
      </p:sp>
      <p:sp>
        <p:nvSpPr>
          <p:cNvPr id="15" name="Text 12"/>
          <p:cNvSpPr/>
          <p:nvPr/>
        </p:nvSpPr>
        <p:spPr>
          <a:xfrm>
            <a:off x="8277701" y="3353633"/>
            <a:ext cx="2732603" cy="1960245"/>
          </a:xfrm>
          <a:prstGeom prst="rect">
            <a:avLst/>
          </a:prstGeom>
          <a:noFill/>
          <a:ln/>
        </p:spPr>
        <p:txBody>
          <a:bodyPr wrap="square" rtlCol="0" anchor="t"/>
          <a:lstStyle/>
          <a:p>
            <a:pPr marL="0" indent="0" algn="l">
              <a:lnSpc>
                <a:spcPts val="2205"/>
              </a:lnSpc>
              <a:buNone/>
            </a:pPr>
            <a:r>
              <a:rPr lang="en-US" sz="1378" dirty="0">
                <a:solidFill>
                  <a:srgbClr val="E5E0DF"/>
                </a:solidFill>
                <a:latin typeface="Barlow" pitchFamily="34" charset="0"/>
                <a:ea typeface="Barlow" pitchFamily="34" charset="-122"/>
                <a:cs typeface="Barlow" pitchFamily="34" charset="-120"/>
              </a:rPr>
              <a:t>Crucial features such as location, square footage, number of bedrooms/bathrooms, year built, and neighborhood characteristics will be extracted and fed into the model to enhance its predictive capabilities.</a:t>
            </a:r>
            <a:endParaRPr lang="en-US" sz="1378" dirty="0"/>
          </a:p>
        </p:txBody>
      </p:sp>
      <p:sp>
        <p:nvSpPr>
          <p:cNvPr id="16" name="Shape 13"/>
          <p:cNvSpPr/>
          <p:nvPr/>
        </p:nvSpPr>
        <p:spPr>
          <a:xfrm>
            <a:off x="6505635" y="5104805"/>
            <a:ext cx="612577" cy="35004"/>
          </a:xfrm>
          <a:prstGeom prst="roundRect">
            <a:avLst>
              <a:gd name="adj" fmla="val 225021"/>
            </a:avLst>
          </a:prstGeom>
          <a:solidFill>
            <a:srgbClr val="922022"/>
          </a:solidFill>
          <a:ln/>
        </p:spPr>
      </p:sp>
      <p:sp>
        <p:nvSpPr>
          <p:cNvPr id="17" name="Shape 14"/>
          <p:cNvSpPr/>
          <p:nvPr/>
        </p:nvSpPr>
        <p:spPr>
          <a:xfrm>
            <a:off x="7118211" y="4925497"/>
            <a:ext cx="393740" cy="393740"/>
          </a:xfrm>
          <a:prstGeom prst="roundRect">
            <a:avLst>
              <a:gd name="adj" fmla="val 20005"/>
            </a:avLst>
          </a:prstGeom>
          <a:solidFill>
            <a:srgbClr val="790709"/>
          </a:solidFill>
          <a:ln w="7620">
            <a:solidFill>
              <a:srgbClr val="922022"/>
            </a:solidFill>
            <a:prstDash val="solid"/>
          </a:ln>
        </p:spPr>
      </p:sp>
      <p:sp>
        <p:nvSpPr>
          <p:cNvPr id="18" name="Text 15"/>
          <p:cNvSpPr/>
          <p:nvPr/>
        </p:nvSpPr>
        <p:spPr>
          <a:xfrm>
            <a:off x="7247394" y="4958239"/>
            <a:ext cx="135255" cy="328136"/>
          </a:xfrm>
          <a:prstGeom prst="rect">
            <a:avLst/>
          </a:prstGeom>
          <a:noFill/>
          <a:ln/>
        </p:spPr>
        <p:txBody>
          <a:bodyPr wrap="none" rtlCol="0" anchor="t"/>
          <a:lstStyle/>
          <a:p>
            <a:pPr marL="0" indent="0" algn="ctr">
              <a:lnSpc>
                <a:spcPts val="2584"/>
              </a:lnSpc>
              <a:buNone/>
            </a:pPr>
            <a:r>
              <a:rPr lang="en-US" sz="2067" dirty="0">
                <a:solidFill>
                  <a:srgbClr val="E5E0DF"/>
                </a:solidFill>
                <a:latin typeface="Barlow, sans-serif" pitchFamily="34" charset="0"/>
                <a:ea typeface="Barlow, sans-serif" pitchFamily="34" charset="-122"/>
                <a:cs typeface="Barlow, sans-serif" pitchFamily="34" charset="-120"/>
              </a:rPr>
              <a:t>3</a:t>
            </a:r>
            <a:endParaRPr lang="en-US" sz="2067" dirty="0"/>
          </a:p>
        </p:txBody>
      </p:sp>
      <p:sp>
        <p:nvSpPr>
          <p:cNvPr id="19" name="Text 16"/>
          <p:cNvSpPr/>
          <p:nvPr/>
        </p:nvSpPr>
        <p:spPr>
          <a:xfrm>
            <a:off x="3619976" y="4963835"/>
            <a:ext cx="2732484" cy="546973"/>
          </a:xfrm>
          <a:prstGeom prst="rect">
            <a:avLst/>
          </a:prstGeom>
          <a:noFill/>
          <a:ln/>
        </p:spPr>
        <p:txBody>
          <a:bodyPr wrap="square" rtlCol="0" anchor="t"/>
          <a:lstStyle/>
          <a:p>
            <a:pPr marL="0" indent="0" algn="r">
              <a:lnSpc>
                <a:spcPts val="2154"/>
              </a:lnSpc>
              <a:buNone/>
            </a:pPr>
            <a:r>
              <a:rPr lang="en-US" sz="1723" dirty="0">
                <a:solidFill>
                  <a:srgbClr val="E5E0DF"/>
                </a:solidFill>
                <a:latin typeface="Barlow, sans-serif" pitchFamily="34" charset="0"/>
                <a:ea typeface="Barlow, sans-serif" pitchFamily="34" charset="-122"/>
                <a:cs typeface="Barlow, sans-serif" pitchFamily="34" charset="-120"/>
              </a:rPr>
              <a:t>Generative Adversarial Networks</a:t>
            </a:r>
            <a:endParaRPr lang="en-US" sz="1723" dirty="0"/>
          </a:p>
        </p:txBody>
      </p:sp>
      <p:sp>
        <p:nvSpPr>
          <p:cNvPr id="20" name="Text 17"/>
          <p:cNvSpPr/>
          <p:nvPr/>
        </p:nvSpPr>
        <p:spPr>
          <a:xfrm>
            <a:off x="3619976" y="5615821"/>
            <a:ext cx="2732484" cy="1960245"/>
          </a:xfrm>
          <a:prstGeom prst="rect">
            <a:avLst/>
          </a:prstGeom>
          <a:noFill/>
          <a:ln/>
        </p:spPr>
        <p:txBody>
          <a:bodyPr wrap="square" rtlCol="0" anchor="t"/>
          <a:lstStyle/>
          <a:p>
            <a:pPr marL="0" indent="0" algn="r">
              <a:lnSpc>
                <a:spcPts val="2205"/>
              </a:lnSpc>
              <a:buNone/>
            </a:pPr>
            <a:r>
              <a:rPr lang="en-US" sz="1378" dirty="0">
                <a:solidFill>
                  <a:srgbClr val="E5E0DF"/>
                </a:solidFill>
                <a:latin typeface="Barlow" pitchFamily="34" charset="0"/>
                <a:ea typeface="Barlow" pitchFamily="34" charset="-122"/>
                <a:cs typeface="Barlow" pitchFamily="34" charset="-120"/>
              </a:rPr>
              <a:t>The model will incorporate Generative Adversarial Networks (GANs), where a generator network learns to produce realistic house price estimates while a discriminator network evaluates the validity of the generated outputs.</a:t>
            </a:r>
            <a:endParaRPr lang="en-US" sz="1378"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2624376" y="1104662"/>
            <a:ext cx="8490823" cy="694373"/>
          </a:xfrm>
          <a:prstGeom prst="rect">
            <a:avLst/>
          </a:prstGeom>
          <a:noFill/>
          <a:ln/>
        </p:spPr>
        <p:txBody>
          <a:bodyPr wrap="non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Training and Validation of the Model</a:t>
            </a:r>
            <a:endParaRPr lang="en-US" sz="4374" dirty="0"/>
          </a:p>
        </p:txBody>
      </p:sp>
      <p:sp>
        <p:nvSpPr>
          <p:cNvPr id="5" name="Shape 2"/>
          <p:cNvSpPr/>
          <p:nvPr/>
        </p:nvSpPr>
        <p:spPr>
          <a:xfrm>
            <a:off x="2624376" y="2416969"/>
            <a:ext cx="499943" cy="499943"/>
          </a:xfrm>
          <a:prstGeom prst="roundRect">
            <a:avLst>
              <a:gd name="adj" fmla="val 20000"/>
            </a:avLst>
          </a:prstGeom>
          <a:solidFill>
            <a:srgbClr val="790709"/>
          </a:solidFill>
          <a:ln w="7620">
            <a:solidFill>
              <a:srgbClr val="922022"/>
            </a:solidFill>
            <a:prstDash val="solid"/>
          </a:ln>
        </p:spPr>
      </p:sp>
      <p:sp>
        <p:nvSpPr>
          <p:cNvPr id="6" name="Text 3"/>
          <p:cNvSpPr/>
          <p:nvPr/>
        </p:nvSpPr>
        <p:spPr>
          <a:xfrm>
            <a:off x="2815947" y="2458641"/>
            <a:ext cx="116681"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Barlow, sans-serif" pitchFamily="34" charset="0"/>
                <a:ea typeface="Barlow, sans-serif" pitchFamily="34" charset="-122"/>
                <a:cs typeface="Barlow, sans-serif" pitchFamily="34" charset="-120"/>
              </a:rPr>
              <a:t>1</a:t>
            </a:r>
            <a:endParaRPr lang="en-US" sz="2624" dirty="0"/>
          </a:p>
        </p:txBody>
      </p:sp>
      <p:sp>
        <p:nvSpPr>
          <p:cNvPr id="7" name="Text 4"/>
          <p:cNvSpPr/>
          <p:nvPr/>
        </p:nvSpPr>
        <p:spPr>
          <a:xfrm>
            <a:off x="3346490" y="2493288"/>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Data Splitting</a:t>
            </a:r>
            <a:endParaRPr lang="en-US" sz="2187" dirty="0"/>
          </a:p>
        </p:txBody>
      </p:sp>
      <p:sp>
        <p:nvSpPr>
          <p:cNvPr id="8" name="Text 5"/>
          <p:cNvSpPr/>
          <p:nvPr/>
        </p:nvSpPr>
        <p:spPr>
          <a:xfrm>
            <a:off x="3346490" y="2973705"/>
            <a:ext cx="3857625" cy="1777008"/>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housing dataset is split into training, validation, and test sets to evaluate the model's performance during development and ensure generalization to new data.</a:t>
            </a:r>
            <a:endParaRPr lang="en-US" sz="1750" dirty="0"/>
          </a:p>
        </p:txBody>
      </p:sp>
      <p:sp>
        <p:nvSpPr>
          <p:cNvPr id="9" name="Shape 6"/>
          <p:cNvSpPr/>
          <p:nvPr/>
        </p:nvSpPr>
        <p:spPr>
          <a:xfrm>
            <a:off x="7426285" y="2416969"/>
            <a:ext cx="499943" cy="499943"/>
          </a:xfrm>
          <a:prstGeom prst="roundRect">
            <a:avLst>
              <a:gd name="adj" fmla="val 20000"/>
            </a:avLst>
          </a:prstGeom>
          <a:solidFill>
            <a:srgbClr val="790709"/>
          </a:solidFill>
          <a:ln w="7620">
            <a:solidFill>
              <a:srgbClr val="922022"/>
            </a:solidFill>
            <a:prstDash val="solid"/>
          </a:ln>
        </p:spPr>
      </p:sp>
      <p:sp>
        <p:nvSpPr>
          <p:cNvPr id="10" name="Text 7"/>
          <p:cNvSpPr/>
          <p:nvPr/>
        </p:nvSpPr>
        <p:spPr>
          <a:xfrm>
            <a:off x="7586901" y="2458641"/>
            <a:ext cx="17871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Barlow, sans-serif" pitchFamily="34" charset="0"/>
                <a:ea typeface="Barlow, sans-serif" pitchFamily="34" charset="-122"/>
                <a:cs typeface="Barlow, sans-serif" pitchFamily="34" charset="-120"/>
              </a:rPr>
              <a:t>2</a:t>
            </a:r>
            <a:endParaRPr lang="en-US" sz="2624" dirty="0"/>
          </a:p>
        </p:txBody>
      </p:sp>
      <p:sp>
        <p:nvSpPr>
          <p:cNvPr id="11" name="Text 8"/>
          <p:cNvSpPr/>
          <p:nvPr/>
        </p:nvSpPr>
        <p:spPr>
          <a:xfrm>
            <a:off x="8148399" y="2493288"/>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Iterative Training</a:t>
            </a:r>
            <a:endParaRPr lang="en-US" sz="2187" dirty="0"/>
          </a:p>
        </p:txBody>
      </p:sp>
      <p:sp>
        <p:nvSpPr>
          <p:cNvPr id="12" name="Text 9"/>
          <p:cNvSpPr/>
          <p:nvPr/>
        </p:nvSpPr>
        <p:spPr>
          <a:xfrm>
            <a:off x="8148399" y="2973705"/>
            <a:ext cx="3857625"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generative AI model is trained in an iterative process, with the validation set used to monitor for overfitting and guide hyperparameter tuning.</a:t>
            </a:r>
            <a:endParaRPr lang="en-US" sz="1750" dirty="0"/>
          </a:p>
        </p:txBody>
      </p:sp>
      <p:sp>
        <p:nvSpPr>
          <p:cNvPr id="13" name="Shape 10"/>
          <p:cNvSpPr/>
          <p:nvPr/>
        </p:nvSpPr>
        <p:spPr>
          <a:xfrm>
            <a:off x="2624376" y="5146477"/>
            <a:ext cx="499943" cy="499943"/>
          </a:xfrm>
          <a:prstGeom prst="roundRect">
            <a:avLst>
              <a:gd name="adj" fmla="val 20000"/>
            </a:avLst>
          </a:prstGeom>
          <a:solidFill>
            <a:srgbClr val="790709"/>
          </a:solidFill>
          <a:ln w="7620">
            <a:solidFill>
              <a:srgbClr val="922022"/>
            </a:solidFill>
            <a:prstDash val="solid"/>
          </a:ln>
        </p:spPr>
      </p:sp>
      <p:sp>
        <p:nvSpPr>
          <p:cNvPr id="14" name="Text 11"/>
          <p:cNvSpPr/>
          <p:nvPr/>
        </p:nvSpPr>
        <p:spPr>
          <a:xfrm>
            <a:off x="2788444" y="5188148"/>
            <a:ext cx="171688"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Barlow, sans-serif" pitchFamily="34" charset="0"/>
                <a:ea typeface="Barlow, sans-serif" pitchFamily="34" charset="-122"/>
                <a:cs typeface="Barlow, sans-serif" pitchFamily="34" charset="-120"/>
              </a:rPr>
              <a:t>3</a:t>
            </a:r>
            <a:endParaRPr lang="en-US" sz="2624" dirty="0"/>
          </a:p>
        </p:txBody>
      </p:sp>
      <p:sp>
        <p:nvSpPr>
          <p:cNvPr id="15" name="Text 12"/>
          <p:cNvSpPr/>
          <p:nvPr/>
        </p:nvSpPr>
        <p:spPr>
          <a:xfrm>
            <a:off x="3346490" y="5222796"/>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Performance Metrics</a:t>
            </a:r>
            <a:endParaRPr lang="en-US" sz="2187" dirty="0"/>
          </a:p>
        </p:txBody>
      </p:sp>
      <p:sp>
        <p:nvSpPr>
          <p:cNvPr id="16" name="Text 13"/>
          <p:cNvSpPr/>
          <p:nvPr/>
        </p:nvSpPr>
        <p:spPr>
          <a:xfrm>
            <a:off x="3346490" y="5703213"/>
            <a:ext cx="3857625"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Key metrics like mean squared error, R-squared, and prediction intervals are used to assess the model's accuracy and reliability in forecasting house prices.</a:t>
            </a:r>
            <a:endParaRPr lang="en-US" sz="1750" dirty="0"/>
          </a:p>
        </p:txBody>
      </p:sp>
      <p:sp>
        <p:nvSpPr>
          <p:cNvPr id="17" name="Shape 14"/>
          <p:cNvSpPr/>
          <p:nvPr/>
        </p:nvSpPr>
        <p:spPr>
          <a:xfrm>
            <a:off x="7426285" y="5146477"/>
            <a:ext cx="499943" cy="499943"/>
          </a:xfrm>
          <a:prstGeom prst="roundRect">
            <a:avLst>
              <a:gd name="adj" fmla="val 20000"/>
            </a:avLst>
          </a:prstGeom>
          <a:solidFill>
            <a:srgbClr val="790709"/>
          </a:solidFill>
          <a:ln w="7620">
            <a:solidFill>
              <a:srgbClr val="922022"/>
            </a:solidFill>
            <a:prstDash val="solid"/>
          </a:ln>
        </p:spPr>
      </p:sp>
      <p:sp>
        <p:nvSpPr>
          <p:cNvPr id="18" name="Text 15"/>
          <p:cNvSpPr/>
          <p:nvPr/>
        </p:nvSpPr>
        <p:spPr>
          <a:xfrm>
            <a:off x="7584400" y="5188148"/>
            <a:ext cx="18371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Barlow, sans-serif" pitchFamily="34" charset="0"/>
                <a:ea typeface="Barlow, sans-serif" pitchFamily="34" charset="-122"/>
                <a:cs typeface="Barlow, sans-serif" pitchFamily="34" charset="-120"/>
              </a:rPr>
              <a:t>4</a:t>
            </a:r>
            <a:endParaRPr lang="en-US" sz="2624" dirty="0"/>
          </a:p>
        </p:txBody>
      </p:sp>
      <p:sp>
        <p:nvSpPr>
          <p:cNvPr id="19" name="Text 16"/>
          <p:cNvSpPr/>
          <p:nvPr/>
        </p:nvSpPr>
        <p:spPr>
          <a:xfrm>
            <a:off x="8148399" y="5222796"/>
            <a:ext cx="3118961" cy="347186"/>
          </a:xfrm>
          <a:prstGeom prst="rect">
            <a:avLst/>
          </a:prstGeom>
          <a:noFill/>
          <a:ln/>
        </p:spPr>
        <p:txBody>
          <a:bodyPr wrap="none" rtlCol="0" anchor="t"/>
          <a:lstStyle/>
          <a:p>
            <a:pPr marL="0" indent="0">
              <a:lnSpc>
                <a:spcPts val="2734"/>
              </a:lnSpc>
              <a:buNone/>
            </a:pPr>
            <a:r>
              <a:rPr lang="en-US" sz="2187" dirty="0">
                <a:solidFill>
                  <a:srgbClr val="E5E0DF"/>
                </a:solidFill>
                <a:latin typeface="Barlow, sans-serif" pitchFamily="34" charset="0"/>
                <a:ea typeface="Barlow, sans-serif" pitchFamily="34" charset="-122"/>
                <a:cs typeface="Barlow, sans-serif" pitchFamily="34" charset="-120"/>
              </a:rPr>
              <a:t>Convergence and Stability</a:t>
            </a:r>
            <a:endParaRPr lang="en-US" sz="2187" dirty="0"/>
          </a:p>
        </p:txBody>
      </p:sp>
      <p:sp>
        <p:nvSpPr>
          <p:cNvPr id="20" name="Text 17"/>
          <p:cNvSpPr/>
          <p:nvPr/>
        </p:nvSpPr>
        <p:spPr>
          <a:xfrm>
            <a:off x="8148399" y="5703213"/>
            <a:ext cx="3857625"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training process continues until the model converges and demonstrates stable performance on both the validation and test sets.</a:t>
            </a:r>
            <a:endParaRPr lang="en-US" sz="175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2624376" y="643771"/>
            <a:ext cx="9381649" cy="1388745"/>
          </a:xfrm>
          <a:prstGeom prst="rect">
            <a:avLst/>
          </a:prstGeom>
          <a:noFill/>
          <a:ln/>
        </p:spPr>
        <p:txBody>
          <a:bodyPr wrap="square" rtlCol="0" anchor="t"/>
          <a:lstStyle/>
          <a:p>
            <a:pPr marL="0" indent="0">
              <a:lnSpc>
                <a:spcPts val="5468"/>
              </a:lnSpc>
              <a:buNone/>
            </a:pPr>
            <a:r>
              <a:rPr lang="en-US" sz="4374" dirty="0">
                <a:solidFill>
                  <a:srgbClr val="FFFFFF"/>
                </a:solidFill>
                <a:latin typeface="Barlow, sans-serif" pitchFamily="34" charset="0"/>
                <a:ea typeface="Barlow, sans-serif" pitchFamily="34" charset="-122"/>
                <a:cs typeface="Barlow, sans-serif" pitchFamily="34" charset="-120"/>
              </a:rPr>
              <a:t>Generating Accurate House Price Predictions</a:t>
            </a:r>
            <a:endParaRPr lang="en-US" sz="4374" dirty="0"/>
          </a:p>
        </p:txBody>
      </p:sp>
      <p:sp>
        <p:nvSpPr>
          <p:cNvPr id="5" name="Text 2"/>
          <p:cNvSpPr/>
          <p:nvPr/>
        </p:nvSpPr>
        <p:spPr>
          <a:xfrm>
            <a:off x="2624376" y="2565678"/>
            <a:ext cx="4419838" cy="2132409"/>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With the generative AI model in place, the next critical step is to generate accurate house price predictions. This involves fine-tuning the model's parameters, leveraging historical data, and incorporating market insights to produce reliable forecasts.</a:t>
            </a:r>
            <a:endParaRPr lang="en-US" sz="1750" dirty="0"/>
          </a:p>
        </p:txBody>
      </p:sp>
      <p:sp>
        <p:nvSpPr>
          <p:cNvPr id="6" name="Text 3"/>
          <p:cNvSpPr/>
          <p:nvPr/>
        </p:nvSpPr>
        <p:spPr>
          <a:xfrm>
            <a:off x="2624376" y="4897993"/>
            <a:ext cx="4419838"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By analyzing a wide range of factors, such as location, square footage, number of bedrooms and bathrooms, the model can generate highly accurate estimates of a home's potential value. This empowers buyers, sellers, and real estate professionals to make informed decisions.</a:t>
            </a:r>
            <a:endParaRPr lang="en-US" sz="1750" dirty="0"/>
          </a:p>
        </p:txBody>
      </p:sp>
      <p:pic>
        <p:nvPicPr>
          <p:cNvPr id="7" name="Image 1" descr="preencoded.png"/>
          <p:cNvPicPr>
            <a:picLocks noChangeAspect="1"/>
          </p:cNvPicPr>
          <p:nvPr/>
        </p:nvPicPr>
        <p:blipFill>
          <a:blip r:embed="rId4"/>
          <a:stretch>
            <a:fillRect/>
          </a:stretch>
        </p:blipFill>
        <p:spPr>
          <a:xfrm>
            <a:off x="7593806" y="2615684"/>
            <a:ext cx="4419838" cy="2947988"/>
          </a:xfrm>
          <a:prstGeom prst="rect">
            <a:avLst/>
          </a:prstGeom>
        </p:spPr>
      </p:pic>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3354229" y="516731"/>
            <a:ext cx="7921943" cy="1172766"/>
          </a:xfrm>
          <a:prstGeom prst="rect">
            <a:avLst/>
          </a:prstGeom>
          <a:noFill/>
          <a:ln/>
        </p:spPr>
        <p:txBody>
          <a:bodyPr wrap="square" rtlCol="0" anchor="t"/>
          <a:lstStyle/>
          <a:p>
            <a:pPr marL="0" indent="0">
              <a:lnSpc>
                <a:spcPts val="4617"/>
              </a:lnSpc>
              <a:buNone/>
            </a:pPr>
            <a:r>
              <a:rPr lang="en-US" sz="3693" dirty="0">
                <a:solidFill>
                  <a:srgbClr val="FFFFFF"/>
                </a:solidFill>
                <a:latin typeface="Barlow, sans-serif" pitchFamily="34" charset="0"/>
                <a:ea typeface="Barlow, sans-serif" pitchFamily="34" charset="-122"/>
                <a:cs typeface="Barlow, sans-serif" pitchFamily="34" charset="-120"/>
              </a:rPr>
              <a:t>Interpreting and Analyzing the Model Outputs</a:t>
            </a:r>
            <a:endParaRPr lang="en-US" sz="3693" dirty="0"/>
          </a:p>
        </p:txBody>
      </p:sp>
      <p:pic>
        <p:nvPicPr>
          <p:cNvPr id="5" name="Image 1" descr="preencoded.png"/>
          <p:cNvPicPr>
            <a:picLocks noChangeAspect="1"/>
          </p:cNvPicPr>
          <p:nvPr/>
        </p:nvPicPr>
        <p:blipFill>
          <a:blip r:embed="rId4"/>
          <a:stretch>
            <a:fillRect/>
          </a:stretch>
        </p:blipFill>
        <p:spPr>
          <a:xfrm>
            <a:off x="4681061" y="2064663"/>
            <a:ext cx="1307068" cy="1381006"/>
          </a:xfrm>
          <a:prstGeom prst="rect">
            <a:avLst/>
          </a:prstGeom>
        </p:spPr>
      </p:pic>
      <p:sp>
        <p:nvSpPr>
          <p:cNvPr id="6" name="Text 2"/>
          <p:cNvSpPr/>
          <p:nvPr/>
        </p:nvSpPr>
        <p:spPr>
          <a:xfrm>
            <a:off x="5293400" y="2746415"/>
            <a:ext cx="82153" cy="375285"/>
          </a:xfrm>
          <a:prstGeom prst="rect">
            <a:avLst/>
          </a:prstGeom>
          <a:noFill/>
          <a:ln/>
        </p:spPr>
        <p:txBody>
          <a:bodyPr wrap="none" rtlCol="0" anchor="t"/>
          <a:lstStyle/>
          <a:p>
            <a:pPr marL="0" indent="0" algn="ctr">
              <a:lnSpc>
                <a:spcPts val="2955"/>
              </a:lnSpc>
              <a:buNone/>
            </a:pPr>
            <a:r>
              <a:rPr lang="en-US" sz="1847" dirty="0">
                <a:solidFill>
                  <a:srgbClr val="E5E0DF"/>
                </a:solidFill>
                <a:latin typeface="Barlow, sans-serif" pitchFamily="34" charset="0"/>
                <a:ea typeface="Barlow, sans-serif" pitchFamily="34" charset="-122"/>
                <a:cs typeface="Barlow, sans-serif" pitchFamily="34" charset="-120"/>
              </a:rPr>
              <a:t>1</a:t>
            </a:r>
            <a:endParaRPr lang="en-US" sz="1847" dirty="0"/>
          </a:p>
        </p:txBody>
      </p:sp>
      <p:sp>
        <p:nvSpPr>
          <p:cNvPr id="7" name="Text 3"/>
          <p:cNvSpPr/>
          <p:nvPr/>
        </p:nvSpPr>
        <p:spPr>
          <a:xfrm>
            <a:off x="6175653" y="2402205"/>
            <a:ext cx="2345293" cy="293132"/>
          </a:xfrm>
          <a:prstGeom prst="rect">
            <a:avLst/>
          </a:prstGeom>
          <a:noFill/>
          <a:ln/>
        </p:spPr>
        <p:txBody>
          <a:bodyPr wrap="none" rtlCol="0" anchor="t"/>
          <a:lstStyle/>
          <a:p>
            <a:pPr marL="0" indent="0" algn="l">
              <a:lnSpc>
                <a:spcPts val="2308"/>
              </a:lnSpc>
              <a:buNone/>
            </a:pPr>
            <a:r>
              <a:rPr lang="en-US" sz="1847" dirty="0">
                <a:solidFill>
                  <a:srgbClr val="E5E0DF"/>
                </a:solidFill>
                <a:latin typeface="Barlow, sans-serif" pitchFamily="34" charset="0"/>
                <a:ea typeface="Barlow, sans-serif" pitchFamily="34" charset="-122"/>
                <a:cs typeface="Barlow, sans-serif" pitchFamily="34" charset="-120"/>
              </a:rPr>
              <a:t>Predictive Accuracy</a:t>
            </a:r>
            <a:endParaRPr lang="en-US" sz="1847" dirty="0"/>
          </a:p>
        </p:txBody>
      </p:sp>
      <p:sp>
        <p:nvSpPr>
          <p:cNvPr id="8" name="Text 4"/>
          <p:cNvSpPr/>
          <p:nvPr/>
        </p:nvSpPr>
        <p:spPr>
          <a:xfrm>
            <a:off x="6175653" y="2807851"/>
            <a:ext cx="4293394" cy="300157"/>
          </a:xfrm>
          <a:prstGeom prst="rect">
            <a:avLst/>
          </a:prstGeom>
          <a:noFill/>
          <a:ln/>
        </p:spPr>
        <p:txBody>
          <a:bodyPr wrap="none" rtlCol="0" anchor="t"/>
          <a:lstStyle/>
          <a:p>
            <a:pPr marL="0" indent="0" algn="l">
              <a:lnSpc>
                <a:spcPts val="2364"/>
              </a:lnSpc>
              <a:buNone/>
            </a:pPr>
            <a:r>
              <a:rPr lang="en-US" sz="1477" dirty="0">
                <a:solidFill>
                  <a:srgbClr val="E5E0DF"/>
                </a:solidFill>
                <a:latin typeface="Barlow" pitchFamily="34" charset="0"/>
                <a:ea typeface="Barlow" pitchFamily="34" charset="-122"/>
                <a:cs typeface="Barlow" pitchFamily="34" charset="-120"/>
              </a:rPr>
              <a:t>Evaluating the model's ability to forecast home prices</a:t>
            </a:r>
            <a:endParaRPr lang="en-US" sz="1477" dirty="0"/>
          </a:p>
        </p:txBody>
      </p:sp>
      <p:sp>
        <p:nvSpPr>
          <p:cNvPr id="9" name="Shape 5"/>
          <p:cNvSpPr/>
          <p:nvPr/>
        </p:nvSpPr>
        <p:spPr>
          <a:xfrm>
            <a:off x="6034921" y="3448496"/>
            <a:ext cx="5194459" cy="18752"/>
          </a:xfrm>
          <a:prstGeom prst="roundRect">
            <a:avLst>
              <a:gd name="adj" fmla="val 450257"/>
            </a:avLst>
          </a:prstGeom>
          <a:solidFill>
            <a:srgbClr val="922022"/>
          </a:solidFill>
          <a:ln/>
        </p:spPr>
      </p:sp>
      <p:pic>
        <p:nvPicPr>
          <p:cNvPr id="10" name="Image 2" descr="preencoded.png"/>
          <p:cNvPicPr>
            <a:picLocks noChangeAspect="1"/>
          </p:cNvPicPr>
          <p:nvPr/>
        </p:nvPicPr>
        <p:blipFill>
          <a:blip r:embed="rId5"/>
          <a:stretch>
            <a:fillRect/>
          </a:stretch>
        </p:blipFill>
        <p:spPr>
          <a:xfrm>
            <a:off x="4027527" y="3492460"/>
            <a:ext cx="2614136" cy="1381006"/>
          </a:xfrm>
          <a:prstGeom prst="rect">
            <a:avLst/>
          </a:prstGeom>
        </p:spPr>
      </p:pic>
      <p:sp>
        <p:nvSpPr>
          <p:cNvPr id="11" name="Text 6"/>
          <p:cNvSpPr/>
          <p:nvPr/>
        </p:nvSpPr>
        <p:spPr>
          <a:xfrm>
            <a:off x="5271730" y="3995261"/>
            <a:ext cx="125730" cy="375285"/>
          </a:xfrm>
          <a:prstGeom prst="rect">
            <a:avLst/>
          </a:prstGeom>
          <a:noFill/>
          <a:ln/>
        </p:spPr>
        <p:txBody>
          <a:bodyPr wrap="none" rtlCol="0" anchor="t"/>
          <a:lstStyle/>
          <a:p>
            <a:pPr marL="0" indent="0" algn="ctr">
              <a:lnSpc>
                <a:spcPts val="2955"/>
              </a:lnSpc>
              <a:buNone/>
            </a:pPr>
            <a:r>
              <a:rPr lang="en-US" sz="1847" dirty="0">
                <a:solidFill>
                  <a:srgbClr val="E5E0DF"/>
                </a:solidFill>
                <a:latin typeface="Barlow, sans-serif" pitchFamily="34" charset="0"/>
                <a:ea typeface="Barlow, sans-serif" pitchFamily="34" charset="-122"/>
                <a:cs typeface="Barlow, sans-serif" pitchFamily="34" charset="-120"/>
              </a:rPr>
              <a:t>2</a:t>
            </a:r>
            <a:endParaRPr lang="en-US" sz="1847" dirty="0"/>
          </a:p>
        </p:txBody>
      </p:sp>
      <p:sp>
        <p:nvSpPr>
          <p:cNvPr id="12" name="Text 7"/>
          <p:cNvSpPr/>
          <p:nvPr/>
        </p:nvSpPr>
        <p:spPr>
          <a:xfrm>
            <a:off x="6829187" y="3830003"/>
            <a:ext cx="2345293" cy="293132"/>
          </a:xfrm>
          <a:prstGeom prst="rect">
            <a:avLst/>
          </a:prstGeom>
          <a:noFill/>
          <a:ln/>
        </p:spPr>
        <p:txBody>
          <a:bodyPr wrap="none" rtlCol="0" anchor="t"/>
          <a:lstStyle/>
          <a:p>
            <a:pPr marL="0" indent="0" algn="l">
              <a:lnSpc>
                <a:spcPts val="2308"/>
              </a:lnSpc>
              <a:buNone/>
            </a:pPr>
            <a:r>
              <a:rPr lang="en-US" sz="1847" dirty="0">
                <a:solidFill>
                  <a:srgbClr val="E5E0DF"/>
                </a:solidFill>
                <a:latin typeface="Barlow, sans-serif" pitchFamily="34" charset="0"/>
                <a:ea typeface="Barlow, sans-serif" pitchFamily="34" charset="-122"/>
                <a:cs typeface="Barlow, sans-serif" pitchFamily="34" charset="-120"/>
              </a:rPr>
              <a:t>Feature Importance</a:t>
            </a:r>
            <a:endParaRPr lang="en-US" sz="1847" dirty="0"/>
          </a:p>
        </p:txBody>
      </p:sp>
      <p:sp>
        <p:nvSpPr>
          <p:cNvPr id="13" name="Text 8"/>
          <p:cNvSpPr/>
          <p:nvPr/>
        </p:nvSpPr>
        <p:spPr>
          <a:xfrm>
            <a:off x="6829187" y="4235648"/>
            <a:ext cx="4121468" cy="300157"/>
          </a:xfrm>
          <a:prstGeom prst="rect">
            <a:avLst/>
          </a:prstGeom>
          <a:noFill/>
          <a:ln/>
        </p:spPr>
        <p:txBody>
          <a:bodyPr wrap="none" rtlCol="0" anchor="t"/>
          <a:lstStyle/>
          <a:p>
            <a:pPr marL="0" indent="0" algn="l">
              <a:lnSpc>
                <a:spcPts val="2364"/>
              </a:lnSpc>
              <a:buNone/>
            </a:pPr>
            <a:r>
              <a:rPr lang="en-US" sz="1477" dirty="0">
                <a:solidFill>
                  <a:srgbClr val="E5E0DF"/>
                </a:solidFill>
                <a:latin typeface="Barlow" pitchFamily="34" charset="0"/>
                <a:ea typeface="Barlow" pitchFamily="34" charset="-122"/>
                <a:cs typeface="Barlow" pitchFamily="34" charset="-120"/>
              </a:rPr>
              <a:t>Identifying the key factors driving price predictions</a:t>
            </a:r>
            <a:endParaRPr lang="en-US" sz="1477" dirty="0"/>
          </a:p>
        </p:txBody>
      </p:sp>
      <p:sp>
        <p:nvSpPr>
          <p:cNvPr id="14" name="Shape 9"/>
          <p:cNvSpPr/>
          <p:nvPr/>
        </p:nvSpPr>
        <p:spPr>
          <a:xfrm>
            <a:off x="6688455" y="4876294"/>
            <a:ext cx="4540925" cy="18752"/>
          </a:xfrm>
          <a:prstGeom prst="roundRect">
            <a:avLst>
              <a:gd name="adj" fmla="val 450257"/>
            </a:avLst>
          </a:prstGeom>
          <a:solidFill>
            <a:srgbClr val="922022"/>
          </a:solidFill>
          <a:ln/>
        </p:spPr>
      </p:sp>
      <p:pic>
        <p:nvPicPr>
          <p:cNvPr id="15" name="Image 3" descr="preencoded.png"/>
          <p:cNvPicPr>
            <a:picLocks noChangeAspect="1"/>
          </p:cNvPicPr>
          <p:nvPr/>
        </p:nvPicPr>
        <p:blipFill>
          <a:blip r:embed="rId6"/>
          <a:stretch>
            <a:fillRect/>
          </a:stretch>
        </p:blipFill>
        <p:spPr>
          <a:xfrm>
            <a:off x="3373993" y="4920258"/>
            <a:ext cx="3921323" cy="1381006"/>
          </a:xfrm>
          <a:prstGeom prst="rect">
            <a:avLst/>
          </a:prstGeom>
        </p:spPr>
      </p:pic>
      <p:sp>
        <p:nvSpPr>
          <p:cNvPr id="16" name="Text 10"/>
          <p:cNvSpPr/>
          <p:nvPr/>
        </p:nvSpPr>
        <p:spPr>
          <a:xfrm>
            <a:off x="5274112" y="5423059"/>
            <a:ext cx="120848" cy="375285"/>
          </a:xfrm>
          <a:prstGeom prst="rect">
            <a:avLst/>
          </a:prstGeom>
          <a:noFill/>
          <a:ln/>
        </p:spPr>
        <p:txBody>
          <a:bodyPr wrap="none" rtlCol="0" anchor="t"/>
          <a:lstStyle/>
          <a:p>
            <a:pPr marL="0" indent="0" algn="ctr">
              <a:lnSpc>
                <a:spcPts val="2955"/>
              </a:lnSpc>
              <a:buNone/>
            </a:pPr>
            <a:r>
              <a:rPr lang="en-US" sz="1847" dirty="0">
                <a:solidFill>
                  <a:srgbClr val="E5E0DF"/>
                </a:solidFill>
                <a:latin typeface="Barlow, sans-serif" pitchFamily="34" charset="0"/>
                <a:ea typeface="Barlow, sans-serif" pitchFamily="34" charset="-122"/>
                <a:cs typeface="Barlow, sans-serif" pitchFamily="34" charset="-120"/>
              </a:rPr>
              <a:t>3</a:t>
            </a:r>
            <a:endParaRPr lang="en-US" sz="1847" dirty="0"/>
          </a:p>
        </p:txBody>
      </p:sp>
      <p:sp>
        <p:nvSpPr>
          <p:cNvPr id="17" name="Text 11"/>
          <p:cNvSpPr/>
          <p:nvPr/>
        </p:nvSpPr>
        <p:spPr>
          <a:xfrm>
            <a:off x="7482840" y="5107781"/>
            <a:ext cx="2345293" cy="293132"/>
          </a:xfrm>
          <a:prstGeom prst="rect">
            <a:avLst/>
          </a:prstGeom>
          <a:noFill/>
          <a:ln/>
        </p:spPr>
        <p:txBody>
          <a:bodyPr wrap="none" rtlCol="0" anchor="t"/>
          <a:lstStyle/>
          <a:p>
            <a:pPr marL="0" indent="0" algn="l">
              <a:lnSpc>
                <a:spcPts val="2308"/>
              </a:lnSpc>
              <a:buNone/>
            </a:pPr>
            <a:r>
              <a:rPr lang="en-US" sz="1847" dirty="0">
                <a:solidFill>
                  <a:srgbClr val="E5E0DF"/>
                </a:solidFill>
                <a:latin typeface="Barlow, sans-serif" pitchFamily="34" charset="0"/>
                <a:ea typeface="Barlow, sans-serif" pitchFamily="34" charset="-122"/>
                <a:cs typeface="Barlow, sans-serif" pitchFamily="34" charset="-120"/>
              </a:rPr>
              <a:t>Market Insights</a:t>
            </a:r>
            <a:endParaRPr lang="en-US" sz="1847" dirty="0"/>
          </a:p>
        </p:txBody>
      </p:sp>
      <p:sp>
        <p:nvSpPr>
          <p:cNvPr id="18" name="Text 12"/>
          <p:cNvSpPr/>
          <p:nvPr/>
        </p:nvSpPr>
        <p:spPr>
          <a:xfrm>
            <a:off x="7482840" y="5513427"/>
            <a:ext cx="3605808" cy="600313"/>
          </a:xfrm>
          <a:prstGeom prst="rect">
            <a:avLst/>
          </a:prstGeom>
          <a:noFill/>
          <a:ln/>
        </p:spPr>
        <p:txBody>
          <a:bodyPr wrap="square" rtlCol="0" anchor="t"/>
          <a:lstStyle/>
          <a:p>
            <a:pPr marL="0" indent="0" algn="l">
              <a:lnSpc>
                <a:spcPts val="2364"/>
              </a:lnSpc>
              <a:buNone/>
            </a:pPr>
            <a:r>
              <a:rPr lang="en-US" sz="1477" dirty="0">
                <a:solidFill>
                  <a:srgbClr val="E5E0DF"/>
                </a:solidFill>
                <a:latin typeface="Barlow" pitchFamily="34" charset="0"/>
                <a:ea typeface="Barlow" pitchFamily="34" charset="-122"/>
                <a:cs typeface="Barlow" pitchFamily="34" charset="-120"/>
              </a:rPr>
              <a:t>Extracting trends and patterns from the model outputs</a:t>
            </a:r>
            <a:endParaRPr lang="en-US" sz="1477" dirty="0"/>
          </a:p>
        </p:txBody>
      </p:sp>
      <p:sp>
        <p:nvSpPr>
          <p:cNvPr id="19" name="Text 13"/>
          <p:cNvSpPr/>
          <p:nvPr/>
        </p:nvSpPr>
        <p:spPr>
          <a:xfrm>
            <a:off x="3354229" y="6512243"/>
            <a:ext cx="7921943" cy="1200626"/>
          </a:xfrm>
          <a:prstGeom prst="rect">
            <a:avLst/>
          </a:prstGeom>
          <a:noFill/>
          <a:ln/>
        </p:spPr>
        <p:txBody>
          <a:bodyPr wrap="square" rtlCol="0" anchor="t"/>
          <a:lstStyle/>
          <a:p>
            <a:pPr marL="0" indent="0">
              <a:lnSpc>
                <a:spcPts val="2364"/>
              </a:lnSpc>
              <a:buNone/>
            </a:pPr>
            <a:r>
              <a:rPr lang="en-US" sz="1477" dirty="0">
                <a:solidFill>
                  <a:srgbClr val="E5E0DF"/>
                </a:solidFill>
                <a:latin typeface="Barlow" pitchFamily="34" charset="0"/>
                <a:ea typeface="Barlow" pitchFamily="34" charset="-122"/>
                <a:cs typeface="Barlow" pitchFamily="34" charset="-120"/>
              </a:rPr>
              <a:t>Analyzing the outputs of the generative AI model is crucial to unlocking its full potential. By assessing the predictive accuracy, understanding the relative importance of different features, and extracting valuable market insights, you can refine the model, make informed decisions, and ultimately deliver more reliable and impactful house price forecasts.</a:t>
            </a:r>
            <a:endParaRPr lang="en-US" sz="1477" dirty="0"/>
          </a:p>
        </p:txBody>
      </p:sp>
      <p:pic>
        <p:nvPicPr>
          <p:cNvPr id="2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Guest User</cp:lastModifiedBy>
  <cp:revision>3</cp:revision>
  <dcterms:created xsi:type="dcterms:W3CDTF">2024-04-29T09:40:14Z</dcterms:created>
  <dcterms:modified xsi:type="dcterms:W3CDTF">2024-04-29T09:53:04Z</dcterms:modified>
</cp:coreProperties>
</file>