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0C4BE-9764-4878-8DD6-EA9CF1A2D330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1ECA9-A071-478D-8AA6-16D7A90D7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585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B1ECA9-A071-478D-8AA6-16D7A90D7EF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623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F1BFA-E7EA-4CAD-BCCB-B3FC2AA03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17F204-AC7B-4821-8EFD-A7D87EF21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73F009-FAA2-402D-892F-77C90638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FDA2-29D6-4536-95EF-2C556CB1E999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366142-7093-47B6-B5DD-F3FC3B3C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C955A8-CDCB-481A-8E37-F0EE8057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3A15-015E-42AA-A9B2-28BB49B60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85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E6164-38D5-449E-B3B6-E57F0173E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A28368-E711-4105-B311-4BB2339DD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DC3580-60E6-4380-890F-71286DD75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FDA2-29D6-4536-95EF-2C556CB1E999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5BC8F4-D6E8-4935-A69F-DBA89B40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14F234-EEAD-49A2-928C-F3841F26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3A15-015E-42AA-A9B2-28BB49B60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391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4F69BDA-8529-4E7A-B52C-63EA71CB7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784485-5DF5-4D7B-9483-8706B2291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B281A4-DE73-4245-B2F8-D987A1612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FDA2-29D6-4536-95EF-2C556CB1E999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44E2F7-BEB6-425C-8BCE-0E0DBA06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627614-D9E4-4374-96F5-95293E71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3A15-015E-42AA-A9B2-28BB49B60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37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85205-1D9E-4D97-8B77-321B9160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0A4C28-AAC1-4D7B-ABFF-27D6589EB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8A569B-32B6-49C5-BC4A-727574A0A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FDA2-29D6-4536-95EF-2C556CB1E999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BAFB67-3CD5-490F-A00E-A91B2B88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96FF28-4757-4329-B583-3BF4DBF5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3A15-015E-42AA-A9B2-28BB49B60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3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D89402-3729-47DF-832D-9988CD7EF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1B1938-31F2-48E9-8A57-520E99394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66ED8E-36B3-4A8E-A580-304A11FB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FDA2-29D6-4536-95EF-2C556CB1E999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145C60-F550-4716-B2CA-6B325907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CDA801-2795-4B6A-A020-51150426C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3A15-015E-42AA-A9B2-28BB49B60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17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698A00-6D7D-4B32-8DD4-2F0A2BA2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70BBA6-1985-49A5-8595-7AD134AAE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6777B0-ECF8-46A1-AE1E-B99BD7545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D1481D-C9D0-43D6-8453-651A5D0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FDA2-29D6-4536-95EF-2C556CB1E999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C6C26F-C5E9-45B0-BDC7-D6ED82E9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490578-8059-4695-B461-E6277206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3A15-015E-42AA-A9B2-28BB49B60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67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8BD9C-A271-456A-A597-5220AC9FA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0B6D1C-4DE1-4486-BE9B-4BE9BEBBE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DC7A4F-320F-4053-BEB2-835279F06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E048A9E-AADF-4687-96D6-63D1827DB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87FF35-3A69-4E7D-83C3-3BD1ED703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76E6BD4-765D-4C3E-A32C-19421218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FDA2-29D6-4536-95EF-2C556CB1E999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A0BFA6E-86A6-4501-B004-5DD33A0B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4A8C5D1-42BB-4A3F-9C33-904BB0A32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3A15-015E-42AA-A9B2-28BB49B60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0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38B935-0132-4638-8156-EC87357FC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156321C-FA2B-49FB-AACE-8DA61DDC8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FDA2-29D6-4536-95EF-2C556CB1E999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793E1B-9538-431C-9AAB-0CEA8D46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BCC2EF-2FFB-4289-AAFD-79449E61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3A15-015E-42AA-A9B2-28BB49B60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11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A96DD8D-280E-49E3-9B39-A44E9E67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FDA2-29D6-4536-95EF-2C556CB1E999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A6C1E46-46A6-4102-8AA6-FD46C2E0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DC0F34-B0F0-44DB-8468-BE48030D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3A15-015E-42AA-A9B2-28BB49B60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12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AB6F2-E069-465C-9810-5B13993D9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46CD82-003C-494B-A838-4CCB8BA5D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E458EA-D96D-4A51-977B-A0C7ED0BB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C40BA2-2D02-45CA-90DA-E4A12AF4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FDA2-29D6-4536-95EF-2C556CB1E999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23EB12-334D-4167-B696-EB8C9B58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026FAF-2D83-4F2E-9630-FA811DEA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3A15-015E-42AA-A9B2-28BB49B60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38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073BE5-34BD-40B9-86BB-FD5BEE46F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DC14A73-4BDA-440B-B120-666506702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66336F-5C0C-4A29-87AA-D62B8FB04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2DE16A-5C91-4EA6-939B-46C25CF2F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FDA2-29D6-4536-95EF-2C556CB1E999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E1BD67-EA7B-46EE-B8BA-FEF5A4086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E3B77A-D48E-4373-B147-94B3864F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3A15-015E-42AA-A9B2-28BB49B60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78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994056-ABD4-495E-AAD6-D77F7EA1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C4DEAE-08EF-4F15-86E3-458404EFE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416759-83A1-4E51-A804-4D886D48B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3FDA2-29D6-4536-95EF-2C556CB1E999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368EF8-70B7-46CD-ABF3-92ED7A912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72C81A-9D08-4313-8B28-4AB4CD966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43A15-015E-42AA-A9B2-28BB49B60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76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4E629-695C-4EDC-A162-126C70571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7036" y="1141024"/>
            <a:ext cx="10157927" cy="23876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Разработка базы данных для хранения и обработки данных компании-реселлера электроники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D76019-84D5-423C-9B0C-80811D39D0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Студент: Кладницкий А. Б., ИУ7-62Б</a:t>
            </a:r>
          </a:p>
          <a:p>
            <a:pPr algn="r"/>
            <a:r>
              <a:rPr lang="ru-RU" dirty="0"/>
              <a:t>Руководитель: Тассов К. Л.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B972F-49F0-4400-8D6E-E6FDAA4C29F4}"/>
              </a:ext>
            </a:extLst>
          </p:cNvPr>
          <p:cNvSpPr txBox="1"/>
          <p:nvPr/>
        </p:nvSpPr>
        <p:spPr>
          <a:xfrm>
            <a:off x="233265" y="6270171"/>
            <a:ext cx="1174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Москва, 2024 г.</a:t>
            </a:r>
          </a:p>
        </p:txBody>
      </p:sp>
    </p:spTree>
    <p:extLst>
      <p:ext uri="{BB962C8B-B14F-4D97-AF65-F5344CB8AC3E}">
        <p14:creationId xmlns:p14="http://schemas.microsoft.com/office/powerpoint/2010/main" val="14724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420EA-7680-4F70-B625-316DC0C9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712B22-7E0C-41E7-A586-9D7ACB3B4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/>
              <a:t>	В ходе выполнения курсовой работы была проанализирована предметная область и существующие решения, формализованы пользователи и сущности.</a:t>
            </a:r>
            <a:endParaRPr lang="en-US" dirty="0"/>
          </a:p>
          <a:p>
            <a:pPr marL="0" indent="0" algn="just">
              <a:buNone/>
            </a:pPr>
            <a:r>
              <a:rPr lang="ru-RU" dirty="0"/>
              <a:t>	На основе этой формализации были спроектированы БД и ПО, описаны сущности и ограничения целостности.</a:t>
            </a:r>
          </a:p>
          <a:p>
            <a:pPr marL="0" indent="0" algn="just">
              <a:buNone/>
            </a:pPr>
            <a:r>
              <a:rPr lang="ru-RU" dirty="0"/>
              <a:t>	Разработанные БД и ПО были реализованы. Был реализован также Web-интерфейс для ПО.</a:t>
            </a:r>
          </a:p>
          <a:p>
            <a:pPr marL="0" indent="0" algn="just">
              <a:buNone/>
            </a:pPr>
            <a:r>
              <a:rPr lang="ru-RU" dirty="0"/>
              <a:t>	Было проведено исследование зависимости времени выполнения запроса от размера таблицы в БД в двух случаях: без использования дополнительного индекса и с его использованием.</a:t>
            </a:r>
          </a:p>
          <a:p>
            <a:pPr marL="0" indent="0" algn="just">
              <a:buNone/>
            </a:pPr>
            <a:r>
              <a:rPr lang="ru-RU" dirty="0"/>
              <a:t>	В дальнейшем, работа может быть расширена: например, могут быть добавлены новые сценарии использования (поиск товара по названию, сортировка по цене и т.д.) и поддержка других СУБД.</a:t>
            </a:r>
          </a:p>
        </p:txBody>
      </p:sp>
    </p:spTree>
    <p:extLst>
      <p:ext uri="{BB962C8B-B14F-4D97-AF65-F5344CB8AC3E}">
        <p14:creationId xmlns:p14="http://schemas.microsoft.com/office/powerpoint/2010/main" val="303162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3CBBF-8423-4A4F-A763-EE34AC33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223672-DFAC-4735-97A2-C8E5C40CA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	Цель курсовой работы — разработка БД для хранения и обработки данных компании-реселлера электроники.</a:t>
            </a:r>
          </a:p>
          <a:p>
            <a:pPr marL="0" indent="0" algn="just">
              <a:buNone/>
            </a:pPr>
            <a:r>
              <a:rPr lang="ru-RU" sz="2400" dirty="0"/>
              <a:t>	Для достижения поставленной цели требуется решить следующие задачи:</a:t>
            </a:r>
          </a:p>
          <a:p>
            <a:pPr lvl="1" algn="just">
              <a:buFont typeface="Calibri" panose="020F0502020204030204" pitchFamily="34" charset="0"/>
              <a:buChar char="̶"/>
            </a:pPr>
            <a:r>
              <a:rPr lang="ru-RU" dirty="0"/>
              <a:t>проанализировать существующие решения;</a:t>
            </a:r>
          </a:p>
          <a:p>
            <a:pPr lvl="1" algn="just">
              <a:buFont typeface="Calibri" panose="020F0502020204030204" pitchFamily="34" charset="0"/>
              <a:buChar char="̶"/>
            </a:pPr>
            <a:r>
              <a:rPr lang="ru-RU" dirty="0"/>
              <a:t>сформулировать ограничения целостности и выделить роли;</a:t>
            </a:r>
          </a:p>
          <a:p>
            <a:pPr lvl="1" algn="just">
              <a:buFont typeface="Calibri" panose="020F0502020204030204" pitchFamily="34" charset="0"/>
              <a:buChar char="̶"/>
            </a:pPr>
            <a:r>
              <a:rPr lang="ru-RU" dirty="0"/>
              <a:t>описать сущности и ограничения целостности БД;</a:t>
            </a:r>
          </a:p>
          <a:p>
            <a:pPr lvl="1" algn="just">
              <a:buFont typeface="Calibri" panose="020F0502020204030204" pitchFamily="34" charset="0"/>
              <a:buChar char="̶"/>
            </a:pPr>
            <a:r>
              <a:rPr lang="ru-RU" dirty="0"/>
              <a:t>разработать БД и ПО для работы с ней;</a:t>
            </a:r>
          </a:p>
          <a:p>
            <a:pPr lvl="1" algn="just">
              <a:buFont typeface="Calibri" panose="020F0502020204030204" pitchFamily="34" charset="0"/>
              <a:buChar char="̶"/>
            </a:pPr>
            <a:r>
              <a:rPr lang="ru-RU" dirty="0"/>
              <a:t>реализовать ПО;</a:t>
            </a:r>
          </a:p>
          <a:p>
            <a:pPr lvl="1" algn="just">
              <a:buFont typeface="Calibri" panose="020F0502020204030204" pitchFamily="34" charset="0"/>
              <a:buChar char="̶"/>
            </a:pPr>
            <a:r>
              <a:rPr lang="ru-RU" dirty="0"/>
              <a:t>провести исследование характеристик разработанного ПО.</a:t>
            </a:r>
          </a:p>
        </p:txBody>
      </p:sp>
    </p:spTree>
    <p:extLst>
      <p:ext uri="{BB962C8B-B14F-4D97-AF65-F5344CB8AC3E}">
        <p14:creationId xmlns:p14="http://schemas.microsoft.com/office/powerpoint/2010/main" val="150135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396C83-D914-4FBE-900C-FF402EDC9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5"/>
            <a:ext cx="10515600" cy="1325563"/>
          </a:xfrm>
        </p:spPr>
        <p:txBody>
          <a:bodyPr/>
          <a:lstStyle/>
          <a:p>
            <a:r>
              <a:rPr lang="ru-RU" b="1" dirty="0"/>
              <a:t>Анализ существующих решений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5060AFF-0297-4098-9042-9FF393BE1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7672"/>
            <a:ext cx="8900484" cy="3218380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EF493DE5-899E-4D8B-89AC-00473B434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20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 Таблица сравнения некоторых компаний-реселлеров: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017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4AF7A-6BED-4745-9F37-05FFF804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ER</a:t>
            </a:r>
            <a:r>
              <a:rPr lang="ru-RU" b="1" dirty="0"/>
              <a:t>-модель разработанной БД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CE4913-A785-48A7-824D-1B2DEDAB1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8811" y="1421630"/>
            <a:ext cx="5254378" cy="518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57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72CC3-FF41-4711-88BA-054B0519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Use-case </a:t>
            </a:r>
            <a:r>
              <a:rPr lang="ru-RU" b="1" dirty="0"/>
              <a:t>диаграмма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76CC5D-90C9-4247-80A1-D15398DE7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6888" y="1323072"/>
            <a:ext cx="5518224" cy="545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6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70D30-FDD5-4F8D-9FC2-E6FA8C34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Архитектура приложения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E02F9B-B285-422F-BCDB-8E2867887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9521" y="2185987"/>
            <a:ext cx="7312957" cy="2647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7FC349-F262-4EFF-87F5-4D6C1D4F495A}"/>
              </a:ext>
            </a:extLst>
          </p:cNvPr>
          <p:cNvSpPr txBox="1"/>
          <p:nvPr/>
        </p:nvSpPr>
        <p:spPr>
          <a:xfrm>
            <a:off x="9052682" y="3248012"/>
            <a:ext cx="699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(MVC)</a:t>
            </a:r>
          </a:p>
        </p:txBody>
      </p:sp>
    </p:spTree>
    <p:extLst>
      <p:ext uri="{BB962C8B-B14F-4D97-AF65-F5344CB8AC3E}">
        <p14:creationId xmlns:p14="http://schemas.microsoft.com/office/powerpoint/2010/main" val="4034926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158A1-0335-4891-99EB-C7876004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Технологический стек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5DC7023C-D27D-4782-8CC5-B67CB0148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12" y="1903443"/>
            <a:ext cx="2632824" cy="141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AEE2137C-6142-464F-BD93-CBFFDF4C0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359" y="1799901"/>
            <a:ext cx="2843615" cy="141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1EBE9E3C-329B-4E7C-9B30-C268B64205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0" t="16189" r="22541" b="18647"/>
          <a:stretch/>
        </p:blipFill>
        <p:spPr bwMode="auto">
          <a:xfrm>
            <a:off x="6444775" y="3848064"/>
            <a:ext cx="2736116" cy="179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cture background">
            <a:extLst>
              <a:ext uri="{FF2B5EF4-FFF2-40B4-BE49-F238E27FC236}">
                <a16:creationId xmlns:a16="http://schemas.microsoft.com/office/drawing/2014/main" id="{BC399B40-7044-4798-BE9B-6FFA41730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498" y="1651127"/>
            <a:ext cx="3276413" cy="191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icture background">
            <a:extLst>
              <a:ext uri="{FF2B5EF4-FFF2-40B4-BE49-F238E27FC236}">
                <a16:creationId xmlns:a16="http://schemas.microsoft.com/office/drawing/2014/main" id="{24357C40-4CA7-40CD-8B5A-2F8333F95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65" y="4076266"/>
            <a:ext cx="2130541" cy="202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785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EC68F9-FA37-41B0-A732-9041DFA7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5"/>
            <a:ext cx="10515600" cy="1325563"/>
          </a:xfrm>
        </p:spPr>
        <p:txBody>
          <a:bodyPr/>
          <a:lstStyle/>
          <a:p>
            <a:r>
              <a:rPr lang="ru-RU" b="1" dirty="0"/>
              <a:t>Исследование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220ED2-81E6-4081-9A92-5441C0A3D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369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Исследование зависимости времени выполнения запроса от размера таблицы в БД в двух случаях: без использования дополнительного индекса и с его использованием.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248016-03B4-46FE-9EEA-53348901F8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9" t="9154" r="8699"/>
          <a:stretch/>
        </p:blipFill>
        <p:spPr>
          <a:xfrm>
            <a:off x="235221" y="3119033"/>
            <a:ext cx="5661149" cy="308992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874C9B-737C-4829-B93A-D93BDCABC9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5" t="9154" r="8622"/>
          <a:stretch/>
        </p:blipFill>
        <p:spPr>
          <a:xfrm>
            <a:off x="6295632" y="3119033"/>
            <a:ext cx="5661147" cy="308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78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EC68F9-FA37-41B0-A732-9041DFA7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Исследование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220ED2-81E6-4081-9A92-5441C0A3D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956"/>
            <a:ext cx="10515600" cy="435133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ru-RU" dirty="0"/>
              <a:t>По результатам исследования выявлено следующее:</a:t>
            </a:r>
            <a:endParaRPr lang="en-US" dirty="0"/>
          </a:p>
          <a:p>
            <a:pPr algn="just">
              <a:buFont typeface="Calibri" panose="020F0502020204030204" pitchFamily="34" charset="0"/>
              <a:buChar char="̶"/>
            </a:pPr>
            <a:r>
              <a:rPr lang="ru-RU" dirty="0"/>
              <a:t>с увеличением количества записей в таблице увеличивается время поиска;</a:t>
            </a:r>
            <a:endParaRPr lang="en-US" dirty="0"/>
          </a:p>
          <a:p>
            <a:pPr algn="just">
              <a:buFont typeface="Calibri" panose="020F0502020204030204" pitchFamily="34" charset="0"/>
              <a:buChar char="̶"/>
            </a:pPr>
            <a:r>
              <a:rPr lang="ru-RU" dirty="0"/>
              <a:t>при отсутствии дополнительного индекса затрачиваемое время возрастает быстрее, чем при его наличии;</a:t>
            </a:r>
            <a:endParaRPr lang="en-US" dirty="0"/>
          </a:p>
          <a:p>
            <a:pPr algn="just">
              <a:buFont typeface="Calibri" panose="020F0502020204030204" pitchFamily="34" charset="0"/>
              <a:buChar char="̶"/>
            </a:pPr>
            <a:r>
              <a:rPr lang="ru-RU" dirty="0"/>
              <a:t>при наличии дополнительного индекса время запроса по полю </a:t>
            </a:r>
            <a:r>
              <a:rPr lang="ru-RU" dirty="0" err="1"/>
              <a:t>email</a:t>
            </a:r>
            <a:r>
              <a:rPr lang="ru-RU" dirty="0"/>
              <a:t> все равно больше, чем по полю </a:t>
            </a:r>
            <a:r>
              <a:rPr lang="ru-RU" dirty="0" err="1"/>
              <a:t>id</a:t>
            </a:r>
            <a:r>
              <a:rPr lang="ru-RU" dirty="0"/>
              <a:t>; возможно, это объясняется тем, что сравнение числовых значений работает быстрее, чем текстовых;</a:t>
            </a:r>
            <a:endParaRPr lang="en-US" dirty="0"/>
          </a:p>
          <a:p>
            <a:pPr algn="just">
              <a:buFont typeface="Calibri" panose="020F0502020204030204" pitchFamily="34" charset="0"/>
              <a:buChar char="̶"/>
            </a:pPr>
            <a:r>
              <a:rPr lang="ru-RU" dirty="0"/>
              <a:t>при количестве записей в пределах 100000 индекс ускоряет запрос примерно на 5–10%. </a:t>
            </a:r>
          </a:p>
        </p:txBody>
      </p:sp>
    </p:spTree>
    <p:extLst>
      <p:ext uri="{BB962C8B-B14F-4D97-AF65-F5344CB8AC3E}">
        <p14:creationId xmlns:p14="http://schemas.microsoft.com/office/powerpoint/2010/main" val="13014788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335</Words>
  <Application>Microsoft Office PowerPoint</Application>
  <PresentationFormat>Широкоэкранный</PresentationFormat>
  <Paragraphs>35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Разработка базы данных для хранения и обработки данных компании-реселлера электроники</vt:lpstr>
      <vt:lpstr>Цель и задачи</vt:lpstr>
      <vt:lpstr>Анализ существующих решений</vt:lpstr>
      <vt:lpstr>ER-модель разработанной БД</vt:lpstr>
      <vt:lpstr>Use-case диаграмма</vt:lpstr>
      <vt:lpstr>Архитектура приложения</vt:lpstr>
      <vt:lpstr>Технологический стек</vt:lpstr>
      <vt:lpstr>Исследование</vt:lpstr>
      <vt:lpstr>Исследование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базы данных для хранения и обработки данных компании-реселлера электроники</dc:title>
  <dc:creator>Андрей</dc:creator>
  <cp:lastModifiedBy>Андрей</cp:lastModifiedBy>
  <cp:revision>48</cp:revision>
  <dcterms:created xsi:type="dcterms:W3CDTF">2024-05-26T13:33:45Z</dcterms:created>
  <dcterms:modified xsi:type="dcterms:W3CDTF">2024-05-26T15:10:24Z</dcterms:modified>
</cp:coreProperties>
</file>