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3" r:id="rId6"/>
    <p:sldId id="267" r:id="rId7"/>
    <p:sldId id="272" r:id="rId8"/>
    <p:sldId id="297" r:id="rId9"/>
    <p:sldId id="268" r:id="rId10"/>
    <p:sldId id="261" r:id="rId11"/>
    <p:sldId id="291" r:id="rId12"/>
    <p:sldId id="265" r:id="rId13"/>
    <p:sldId id="266" r:id="rId14"/>
    <p:sldId id="269" r:id="rId15"/>
    <p:sldId id="292" r:id="rId16"/>
    <p:sldId id="299" r:id="rId17"/>
    <p:sldId id="285" r:id="rId18"/>
    <p:sldId id="294" r:id="rId19"/>
    <p:sldId id="293" r:id="rId20"/>
    <p:sldId id="260" r:id="rId21"/>
    <p:sldId id="270" r:id="rId22"/>
    <p:sldId id="273" r:id="rId23"/>
    <p:sldId id="295" r:id="rId24"/>
    <p:sldId id="296" r:id="rId25"/>
    <p:sldId id="286" r:id="rId26"/>
    <p:sldId id="287" r:id="rId27"/>
    <p:sldId id="288" r:id="rId28"/>
    <p:sldId id="289" r:id="rId29"/>
    <p:sldId id="290" r:id="rId30"/>
    <p:sldId id="283" r:id="rId31"/>
    <p:sldId id="284" r:id="rId32"/>
    <p:sldId id="30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4" clrIdx="0">
    <p:extLst>
      <p:ext uri="{19B8F6BF-5375-455C-9EA6-DF929625EA0E}">
        <p15:presenceInfo xmlns:p15="http://schemas.microsoft.com/office/powerpoint/2012/main" userId="Al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96" autoAdjust="0"/>
  </p:normalViewPr>
  <p:slideViewPr>
    <p:cSldViewPr snapToGrid="0">
      <p:cViewPr varScale="1">
        <p:scale>
          <a:sx n="75" d="100"/>
          <a:sy n="75" d="100"/>
        </p:scale>
        <p:origin x="94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8BD86-2843-46AF-B9B7-3B8F9B8ED6A4}" type="datetimeFigureOut">
              <a:rPr lang="en-US" smtClean="0"/>
              <a:t>20-Jul-18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39482-0DE4-424E-A0AB-9CD22A68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55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A9CFF-6BFB-4099-BEF5-FA29EFA48F9B}" type="datetimeFigureOut">
              <a:rPr lang="en-US" smtClean="0"/>
              <a:t>20-Jul-18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18935-3842-40A4-8CDF-AF2A0ABA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84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18935-3842-40A4-8CDF-AF2A0ABAF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31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Може</a:t>
            </a:r>
            <a:r>
              <a:rPr lang="bg-BG" baseline="0" dirty="0"/>
              <a:t> да видите </a:t>
            </a:r>
            <a:r>
              <a:rPr lang="bg-BG" baseline="0" dirty="0" err="1"/>
              <a:t>схемната</a:t>
            </a:r>
            <a:r>
              <a:rPr lang="bg-BG" baseline="0" dirty="0"/>
              <a:t> реализация на цифровия </a:t>
            </a:r>
            <a:r>
              <a:rPr lang="bg-BG" baseline="0" dirty="0" err="1"/>
              <a:t>пид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18935-3842-40A4-8CDF-AF2A0ABAF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64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С линеаризирания</a:t>
            </a:r>
            <a:r>
              <a:rPr lang="bg-BG" baseline="0" dirty="0"/>
              <a:t> модел може да се ползва детерминиран метод за оптимизация дадена е схемата за формиране на грешката използвания критерии начални стойности и оптимални стойности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18935-3842-40A4-8CDF-AF2A0ABAF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64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Тук са направени сравнения между резултатите от различните настройки на ПИД регулатора и линейно-квадратичния регулатор. </a:t>
            </a:r>
            <a:br>
              <a:rPr lang="ru-RU" dirty="0"/>
            </a:b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18935-3842-40A4-8CDF-AF2A0ABAF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44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Следващата стъпка за реализиране на хардуерната симулация (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е проектираните регулатори и филтри на Калман да бъдат вградени в микроконтролера. За целта са разработени функции и алгоритми в 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 IDE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средата. Допълнително с цел процесите да се наблюдават в реално време е изградена комуникация между компютъра (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Simulink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микроконтролера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18935-3842-40A4-8CDF-AF2A0ABAF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15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Симулаторът на обекта работещ в реално време е изграден в Simulink с помощта на пакета с инструменти Instrument Control Toolbox. </a:t>
            </a:r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18935-3842-40A4-8CDF-AF2A0ABAF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45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18935-3842-40A4-8CDF-AF2A0ABAF5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14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18935-3842-40A4-8CDF-AF2A0ABAF5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88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Сравнение между симулационните и реалните резултати при настройка на ПИД регулатора с генетичен алгоритъм</a:t>
            </a:r>
            <a:r>
              <a:rPr lang="ru-RU" dirty="0"/>
              <a:t> </a:t>
            </a:r>
            <a:br>
              <a:rPr lang="ru-RU" dirty="0"/>
            </a:b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18935-3842-40A4-8CDF-AF2A0ABAF5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39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Сравнение между симулационните и реалните резултати при настройка на ПИД регулатора настроен с оптимизация по линеаризирания модел</a:t>
            </a:r>
            <a:br>
              <a:rPr lang="ru-RU" dirty="0"/>
            </a:b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18935-3842-40A4-8CDF-AF2A0ABAF5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26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Сравнение между симулационните и реалните резултати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LKQ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18935-3842-40A4-8CDF-AF2A0ABAF5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4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err="1"/>
              <a:t>Биопроцесите</a:t>
            </a:r>
            <a:r>
              <a:rPr lang="bg-BG" dirty="0"/>
              <a:t> са нелинейни </a:t>
            </a:r>
            <a:r>
              <a:rPr lang="bg-BG" dirty="0" err="1"/>
              <a:t>нестационалрни</a:t>
            </a:r>
            <a:r>
              <a:rPr lang="bg-BG" baseline="0" dirty="0"/>
              <a:t> обекти за управление </a:t>
            </a:r>
            <a:r>
              <a:rPr lang="bg-BG" dirty="0"/>
              <a:t>Модел в пространство на състоянията</a:t>
            </a:r>
            <a:r>
              <a:rPr lang="bg-BG" baseline="0" dirty="0"/>
              <a:t> с нелинейни диференциални уравнения,, специфична скорост на растеж на микроорганизмите, кинетичен модел на моно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18935-3842-40A4-8CDF-AF2A0ABAF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73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Тук са направени сравнения между резултатите от различните настройки на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ПИД регулатора и линейно-квадратичния регулатор за системата за 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HIL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симулация.</a:t>
            </a:r>
            <a:r>
              <a:rPr lang="ru-RU" dirty="0"/>
              <a:t> </a:t>
            </a:r>
            <a:br>
              <a:rPr lang="ru-RU" dirty="0"/>
            </a:b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18935-3842-40A4-8CDF-AF2A0ABAF5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46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err="1"/>
              <a:t>Симулинк</a:t>
            </a:r>
            <a:r>
              <a:rPr lang="bg-BG" dirty="0"/>
              <a:t> модел на обекта начални условия дисперсии на шумовете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18935-3842-40A4-8CDF-AF2A0ABAF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29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Тук</a:t>
            </a:r>
            <a:r>
              <a:rPr lang="bg-BG" baseline="0" dirty="0"/>
              <a:t> е представена частта от управляващия сигнал която поддържа процеса в текущата работна точка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условието за постигане на установен режим по отношение на концентрацията на субстрата</a:t>
            </a:r>
            <a:r>
              <a:rPr lang="ru-RU" dirty="0"/>
              <a:t> </a:t>
            </a:r>
            <a:r>
              <a:rPr lang="bg-BG" baseline="0" dirty="0"/>
              <a:t>дава се с уравнението и </a:t>
            </a:r>
            <a:r>
              <a:rPr lang="bg-BG" baseline="0" dirty="0" err="1"/>
              <a:t>схемна</a:t>
            </a:r>
            <a:r>
              <a:rPr lang="bg-BG" baseline="0" dirty="0"/>
              <a:t> реализация вижда се че за реализиране на управлението са необходими измервания на всички променливи на състоянието като единствено концентрацията на субстрата може да се измерва поради  което е синтезиран РФК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18935-3842-40A4-8CDF-AF2A0ABAF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85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След </a:t>
            </a:r>
            <a:r>
              <a:rPr lang="bg-BG" dirty="0" err="1"/>
              <a:t>дискретизация</a:t>
            </a:r>
            <a:r>
              <a:rPr lang="bg-BG" dirty="0"/>
              <a:t> на модела за уравненията</a:t>
            </a:r>
            <a:r>
              <a:rPr lang="bg-BG" baseline="0" dirty="0"/>
              <a:t> на РФК се получава, където </a:t>
            </a:r>
            <a:r>
              <a:rPr lang="en-US" baseline="0" dirty="0" err="1"/>
              <a:t>Fd</a:t>
            </a:r>
            <a:r>
              <a:rPr lang="en-US" baseline="0" dirty="0"/>
              <a:t> </a:t>
            </a:r>
            <a:r>
              <a:rPr lang="bg-BG" baseline="0" dirty="0"/>
              <a:t>са нелинейните </a:t>
            </a:r>
            <a:r>
              <a:rPr lang="bg-BG" baseline="0" dirty="0" err="1"/>
              <a:t>урв</a:t>
            </a:r>
            <a:r>
              <a:rPr lang="bg-BG" baseline="0" dirty="0"/>
              <a:t> Ф</a:t>
            </a:r>
            <a:r>
              <a:rPr lang="en-US" baseline="0" dirty="0"/>
              <a:t> </a:t>
            </a:r>
            <a:r>
              <a:rPr lang="bg-BG" baseline="0" dirty="0"/>
              <a:t>е </a:t>
            </a:r>
            <a:r>
              <a:rPr lang="bg-BG" baseline="0" dirty="0" err="1"/>
              <a:t>якубианата</a:t>
            </a:r>
            <a:r>
              <a:rPr lang="bg-BG" baseline="0" dirty="0"/>
              <a:t>, а Р </a:t>
            </a:r>
            <a:r>
              <a:rPr lang="bg-BG" baseline="0" dirty="0" err="1"/>
              <a:t>ковариационна</a:t>
            </a:r>
            <a:r>
              <a:rPr lang="bg-BG" baseline="0" dirty="0"/>
              <a:t> матрица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18935-3842-40A4-8CDF-AF2A0ABAF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66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ФА са </a:t>
            </a:r>
            <a:r>
              <a:rPr lang="bg-BG" dirty="0" err="1"/>
              <a:t>стохастичен</a:t>
            </a:r>
            <a:r>
              <a:rPr lang="bg-BG" dirty="0"/>
              <a:t> метод за глобално търсене и оптимизация една от най често ползваните</a:t>
            </a:r>
            <a:r>
              <a:rPr lang="bg-BG" baseline="0" dirty="0"/>
              <a:t> схеми е представена на </a:t>
            </a:r>
            <a:r>
              <a:rPr lang="bg-BG" baseline="0" dirty="0" err="1"/>
              <a:t>фиг</a:t>
            </a:r>
            <a:r>
              <a:rPr lang="bg-BG" baseline="0" dirty="0"/>
              <a:t> използван е квадратичен критерии за минимизация и са получени следните оптимални параметри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18935-3842-40A4-8CDF-AF2A0ABAF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32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Проведен е експеримент с обекта записани са входно изходни данни след</a:t>
            </a:r>
            <a:r>
              <a:rPr lang="bg-BG" baseline="0" dirty="0"/>
              <a:t> </a:t>
            </a:r>
            <a:r>
              <a:rPr lang="bg-BG" baseline="0" dirty="0" err="1"/>
              <a:t>прожедената</a:t>
            </a:r>
            <a:r>
              <a:rPr lang="bg-BG" baseline="0" dirty="0"/>
              <a:t> идентификация за </a:t>
            </a:r>
            <a:r>
              <a:rPr lang="bg-BG" baseline="0" dirty="0" err="1"/>
              <a:t>наи</a:t>
            </a:r>
            <a:r>
              <a:rPr lang="bg-BG" baseline="0" dirty="0"/>
              <a:t> добър модел е избран </a:t>
            </a:r>
            <a:r>
              <a:rPr lang="en-US" baseline="0" dirty="0"/>
              <a:t>ARMAX</a:t>
            </a:r>
            <a:r>
              <a:rPr lang="bg-BG" baseline="0" dirty="0"/>
              <a:t> от трети ред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18935-3842-40A4-8CDF-AF2A0ABAF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58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 формата на дискретна предавателна функция е показан модела Съвпадението е 87.69%, което е отличен резултат.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корелационния тест на остатъците се вижда, че остатъците са в допустимите граници т.е. грешката има характер на бял гаусов шум</a:t>
            </a:r>
            <a:r>
              <a:rPr lang="ru-RU" dirty="0"/>
              <a:t> </a:t>
            </a:r>
            <a:br>
              <a:rPr lang="ru-RU" dirty="0"/>
            </a:b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18935-3842-40A4-8CDF-AF2A0ABAF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07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Уравненията</a:t>
            </a:r>
            <a:r>
              <a:rPr lang="bg-BG" baseline="0" dirty="0"/>
              <a:t> на цифровия ПИД три компоненти коефициентите се дават с изразите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18935-3842-40A4-8CDF-AF2A0ABAF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9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5B6C-6DAB-4A2B-9372-0E5EF523F091}" type="datetime1">
              <a:rPr lang="en-US" smtClean="0"/>
              <a:t>20-Jul-18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DAED-8523-47E6-96E2-1AD6D1DBB220}" type="datetime1">
              <a:rPr lang="en-US" smtClean="0"/>
              <a:t>20-Jul-18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6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271C-0692-4B0E-819C-8369ECC43484}" type="datetime1">
              <a:rPr lang="en-US" smtClean="0"/>
              <a:t>20-Jul-18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5EF7-C4B7-4E5A-95EF-EFF3352F83CA}" type="datetime1">
              <a:rPr lang="en-US" smtClean="0"/>
              <a:t>20-Jul-18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5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C656-9DC8-4297-9C8D-59CF008D7F6D}" type="datetime1">
              <a:rPr lang="en-US" smtClean="0"/>
              <a:t>20-Jul-18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7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1120-1EEC-436D-8707-55FBAA1ACF6E}" type="datetime1">
              <a:rPr lang="en-US" smtClean="0"/>
              <a:t>20-Jul-18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1095-DC9E-429A-AF1A-B4257D923184}" type="datetime1">
              <a:rPr lang="en-US" smtClean="0"/>
              <a:t>20-Jul-18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9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43D8-56F3-49BE-AB1A-D3E0ADF535DB}" type="datetime1">
              <a:rPr lang="en-US" smtClean="0"/>
              <a:t>20-Jul-18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5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E5EC-F42E-41D8-B612-1DF45778686E}" type="datetime1">
              <a:rPr lang="en-US" smtClean="0"/>
              <a:t>20-Jul-18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9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1D0B-8940-4D58-8AD9-925F75C00F7A}" type="datetime1">
              <a:rPr lang="en-US" smtClean="0"/>
              <a:t>20-Jul-18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8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025F-FF3D-426E-9F5F-0AE0FB2DCB35}" type="datetime1">
              <a:rPr lang="en-US" smtClean="0"/>
              <a:t>20-Jul-18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7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358C9-FAFE-4F0A-8AFA-E8232B99559E}" type="datetime1">
              <a:rPr lang="en-US" smtClean="0"/>
              <a:t>20-Jul-18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6D6B9-2621-4E80-A0A5-07DBEC647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9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7689"/>
            <a:ext cx="9144000" cy="2387600"/>
          </a:xfrm>
        </p:spPr>
        <p:txBody>
          <a:bodyPr anchor="t">
            <a:normAutofit/>
          </a:bodyPr>
          <a:lstStyle/>
          <a:p>
            <a:r>
              <a:rPr lang="bg-BG" sz="4400" u="sng" dirty="0"/>
              <a:t>Технически университет – София</a:t>
            </a:r>
            <a:br>
              <a:rPr lang="bg-BG" sz="4400" u="sng" dirty="0"/>
            </a:br>
            <a:r>
              <a:rPr lang="bg-BG" sz="4000" u="sng" dirty="0"/>
              <a:t>ФАКУЛТЕТ АВТОМАТИКА</a:t>
            </a:r>
            <a:br>
              <a:rPr lang="bg-BG" sz="4400" u="sng" dirty="0"/>
            </a:br>
            <a:r>
              <a:rPr lang="bg-BG" sz="3600" u="sng" dirty="0"/>
              <a:t>КАТЕДРА „СИСТЕМИ И УПРАВЛЕНИЕ“</a:t>
            </a:r>
            <a:endParaRPr lang="en-US" sz="36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Тема:</a:t>
            </a:r>
            <a:br>
              <a:rPr lang="bg-BG" dirty="0"/>
            </a:br>
            <a:r>
              <a:rPr lang="bg-BG" sz="3200" dirty="0"/>
              <a:t>Система за хардуерна симулация на </a:t>
            </a:r>
            <a:r>
              <a:rPr lang="bg-BG" sz="3200" dirty="0" err="1"/>
              <a:t>полупериодичен</a:t>
            </a:r>
            <a:r>
              <a:rPr lang="bg-BG" sz="3200" dirty="0"/>
              <a:t> </a:t>
            </a:r>
            <a:r>
              <a:rPr lang="bg-BG" sz="3200" dirty="0" err="1"/>
              <a:t>биотехнологичен</a:t>
            </a:r>
            <a:r>
              <a:rPr lang="bg-BG" sz="3200" dirty="0"/>
              <a:t> процес</a:t>
            </a:r>
            <a:endParaRPr lang="en-US" sz="2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190004"/>
              </p:ext>
            </p:extLst>
          </p:nvPr>
        </p:nvGraphicFramePr>
        <p:xfrm>
          <a:off x="1684535" y="216870"/>
          <a:ext cx="4857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r:id="rId4" imgW="1119188" imgH="1095375" progId="MSDraw">
                  <p:embed/>
                </p:oleObj>
              </mc:Choice>
              <mc:Fallback>
                <p:oleObj r:id="rId4" imgW="1119188" imgH="1095375" progId="MSDraw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535" y="216870"/>
                        <a:ext cx="48577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logo_FA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84535" y="892377"/>
            <a:ext cx="4889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0" y="2290227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bg-BG" sz="3400" dirty="0"/>
              <a:t>Дипломна работа</a:t>
            </a:r>
            <a:br>
              <a:rPr lang="bg-BG" sz="3400" dirty="0"/>
            </a:br>
            <a:endParaRPr lang="en-US" sz="3400" dirty="0"/>
          </a:p>
        </p:txBody>
      </p:sp>
      <p:sp>
        <p:nvSpPr>
          <p:cNvPr id="8" name="TextBox 7"/>
          <p:cNvSpPr txBox="1"/>
          <p:nvPr/>
        </p:nvSpPr>
        <p:spPr>
          <a:xfrm>
            <a:off x="2292439" y="5563673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Дипломант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962681" y="5494406"/>
            <a:ext cx="2375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400" dirty="0"/>
              <a:t>Павел Димитров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7962681" y="5915678"/>
            <a:ext cx="2649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400" dirty="0"/>
              <a:t>доц. Цоньо Славов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292439" y="5915678"/>
            <a:ext cx="2960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400" dirty="0"/>
              <a:t>Научен ръководител: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14178" y="6211669"/>
            <a:ext cx="13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– София –</a:t>
            </a:r>
            <a:endParaRPr lang="bg-BG" dirty="0"/>
          </a:p>
          <a:p>
            <a:pPr algn="ctr"/>
            <a:r>
              <a:rPr lang="bg-BG" dirty="0"/>
              <a:t>2</a:t>
            </a:r>
            <a:r>
              <a:rPr lang="en-US" dirty="0"/>
              <a:t>0.07</a:t>
            </a:r>
            <a:r>
              <a:rPr lang="bg-BG" dirty="0"/>
              <a:t>.201</a:t>
            </a:r>
            <a:r>
              <a:rPr lang="en-US" dirty="0"/>
              <a:t>8</a:t>
            </a:r>
            <a:r>
              <a:rPr lang="bg-BG" dirty="0"/>
              <a:t>г.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35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633" y="97137"/>
            <a:ext cx="10515600" cy="1325563"/>
          </a:xfrm>
        </p:spPr>
        <p:txBody>
          <a:bodyPr>
            <a:normAutofit/>
          </a:bodyPr>
          <a:lstStyle/>
          <a:p>
            <a:r>
              <a:rPr lang="bg-BG" sz="4200" dirty="0"/>
              <a:t>Идентификация и линеаризиране на модела</a:t>
            </a:r>
            <a:endParaRPr lang="en-US" sz="4200" dirty="0"/>
          </a:p>
        </p:txBody>
      </p:sp>
      <p:sp>
        <p:nvSpPr>
          <p:cNvPr id="5" name="TextBox 4"/>
          <p:cNvSpPr txBox="1"/>
          <p:nvPr/>
        </p:nvSpPr>
        <p:spPr>
          <a:xfrm>
            <a:off x="9623253" y="2603429"/>
            <a:ext cx="22783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Получен модел:</a:t>
            </a:r>
            <a:endParaRPr lang="en-US" sz="2400" dirty="0"/>
          </a:p>
          <a:p>
            <a:pPr algn="ctr"/>
            <a:r>
              <a:rPr lang="en-US" sz="2400" dirty="0"/>
              <a:t>ARMAX</a:t>
            </a:r>
            <a:endParaRPr lang="bg-BG" sz="2400" dirty="0"/>
          </a:p>
          <a:p>
            <a:pPr algn="ctr"/>
            <a:r>
              <a:rPr lang="en-US" sz="2400" dirty="0"/>
              <a:t>dim</a:t>
            </a:r>
            <a:r>
              <a:rPr lang="bg-BG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= 3</a:t>
            </a:r>
          </a:p>
          <a:p>
            <a:pPr algn="ctr"/>
            <a:r>
              <a:rPr lang="en-US" sz="2400" dirty="0"/>
              <a:t>dim</a:t>
            </a:r>
            <a:r>
              <a:rPr lang="bg-BG" sz="2400" dirty="0"/>
              <a:t> </a:t>
            </a:r>
            <a:r>
              <a:rPr lang="en-US" sz="2400" dirty="0" err="1"/>
              <a:t>nb</a:t>
            </a:r>
            <a:r>
              <a:rPr lang="en-US" sz="2400" dirty="0"/>
              <a:t> = 3</a:t>
            </a:r>
          </a:p>
          <a:p>
            <a:pPr algn="ctr"/>
            <a:r>
              <a:rPr lang="en-US" sz="2400" dirty="0"/>
              <a:t>dim</a:t>
            </a:r>
            <a:r>
              <a:rPr lang="bg-BG" sz="2400" dirty="0"/>
              <a:t> </a:t>
            </a:r>
            <a:r>
              <a:rPr lang="en-US" sz="2400" dirty="0" err="1"/>
              <a:t>nc</a:t>
            </a:r>
            <a:r>
              <a:rPr lang="en-US" sz="2400" dirty="0"/>
              <a:t> = 3</a:t>
            </a:r>
          </a:p>
          <a:p>
            <a:pPr algn="ctr"/>
            <a:r>
              <a:rPr lang="en-US" sz="2400" dirty="0"/>
              <a:t>dim</a:t>
            </a:r>
            <a:r>
              <a:rPr lang="bg-BG" sz="2400" dirty="0"/>
              <a:t> </a:t>
            </a:r>
            <a:r>
              <a:rPr lang="en-US" sz="2400" dirty="0" err="1"/>
              <a:t>nk</a:t>
            </a:r>
            <a:r>
              <a:rPr lang="en-US" sz="2400" dirty="0"/>
              <a:t> = </a:t>
            </a:r>
            <a:r>
              <a:rPr lang="bg-BG" sz="2400" dirty="0"/>
              <a:t>1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24D431-AFE3-4C8E-B20C-50A61E9BE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33" y="1555115"/>
            <a:ext cx="8297473" cy="49377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7488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0CBA-1872-478D-9862-38CD0949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41"/>
            <a:ext cx="10515600" cy="674979"/>
          </a:xfrm>
        </p:spPr>
        <p:txBody>
          <a:bodyPr>
            <a:normAutofit fontScale="90000"/>
          </a:bodyPr>
          <a:lstStyle/>
          <a:p>
            <a:r>
              <a:rPr lang="bg-BG" dirty="0"/>
              <a:t>Валидиране на модела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1A9D5-3479-480A-8E0D-220C4CF9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3FAB5-868A-47B8-9B24-0F4830C480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54"/>
          <a:stretch/>
        </p:blipFill>
        <p:spPr>
          <a:xfrm>
            <a:off x="1340612" y="3601266"/>
            <a:ext cx="4210058" cy="3395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924FF8-4430-4285-8749-B772AAF8D8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00" r="6499"/>
          <a:stretch/>
        </p:blipFill>
        <p:spPr>
          <a:xfrm>
            <a:off x="6517255" y="3561407"/>
            <a:ext cx="4186689" cy="3474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3CF9A0-394D-41A3-B171-4C56E3F966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88" r="6751"/>
          <a:stretch/>
        </p:blipFill>
        <p:spPr>
          <a:xfrm>
            <a:off x="6541283" y="136525"/>
            <a:ext cx="4138631" cy="34747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ACAD96-24D3-4891-833C-8A1B16C313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0612" y="1078300"/>
            <a:ext cx="4385310" cy="18382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1270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 anchor="t"/>
          <a:lstStyle/>
          <a:p>
            <a:pPr algn="ctr"/>
            <a:r>
              <a:rPr lang="bg-BG" dirty="0"/>
              <a:t>Цифров ПИД регулатор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61911" y="2096486"/>
            <a:ext cx="40703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u</a:t>
            </a:r>
            <a:r>
              <a:rPr lang="en-US" sz="3200" baseline="-250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p</a:t>
            </a:r>
            <a:r>
              <a:rPr lang="bg-BG" sz="32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(</a:t>
            </a:r>
            <a:r>
              <a:rPr lang="en-US" sz="32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k</a:t>
            </a:r>
            <a:r>
              <a:rPr lang="bg-BG" sz="32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) = </a:t>
            </a:r>
            <a:r>
              <a:rPr lang="en-US" sz="3200" dirty="0" err="1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K</a:t>
            </a:r>
            <a:r>
              <a:rPr lang="en-US" sz="3200" baseline="-25000" dirty="0" err="1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p</a:t>
            </a:r>
            <a:r>
              <a:rPr lang="bg-BG" sz="32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(</a:t>
            </a:r>
            <a:r>
              <a:rPr lang="en-US" sz="3200" dirty="0" err="1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br</a:t>
            </a:r>
            <a:r>
              <a:rPr lang="bg-BG" sz="32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(</a:t>
            </a:r>
            <a:r>
              <a:rPr lang="en-US" sz="32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k</a:t>
            </a:r>
            <a:r>
              <a:rPr lang="bg-BG" sz="32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) - </a:t>
            </a:r>
            <a:r>
              <a:rPr lang="en-US" sz="3200" dirty="0" err="1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γ</a:t>
            </a:r>
            <a:r>
              <a:rPr lang="en-US" sz="3200" baseline="-25000" dirty="0" err="1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s</a:t>
            </a:r>
            <a:r>
              <a:rPr lang="bg-BG" sz="32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(</a:t>
            </a:r>
            <a:r>
              <a:rPr lang="en-US" sz="32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k</a:t>
            </a:r>
            <a:r>
              <a:rPr lang="bg-BG" sz="32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))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1752583" y="3118900"/>
            <a:ext cx="39917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u</a:t>
            </a:r>
            <a:r>
              <a:rPr lang="en-US" sz="3200" baseline="-250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i</a:t>
            </a:r>
            <a:r>
              <a:rPr lang="en-US" sz="3200" dirty="0">
                <a:latin typeface="Times New Roman" panose="02020603050405020304" pitchFamily="18" charset="0"/>
                <a:ea typeface="MS Mincho" panose="02020609040205080304" pitchFamily="49" charset="-128"/>
              </a:rPr>
              <a:t>(k) = </a:t>
            </a:r>
            <a:r>
              <a:rPr lang="en-US" sz="32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u</a:t>
            </a:r>
            <a:r>
              <a:rPr lang="en-US" sz="3200" baseline="-250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i</a:t>
            </a:r>
            <a:r>
              <a:rPr lang="en-US" sz="3200" dirty="0">
                <a:latin typeface="Times New Roman" panose="02020603050405020304" pitchFamily="18" charset="0"/>
                <a:ea typeface="MS Mincho" panose="02020609040205080304" pitchFamily="49" charset="-128"/>
              </a:rPr>
              <a:t>(k-1) + b</a:t>
            </a:r>
            <a:r>
              <a:rPr lang="en-US" sz="32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i1</a:t>
            </a:r>
            <a:r>
              <a:rPr lang="en-US" sz="3200" dirty="0">
                <a:latin typeface="Times New Roman" panose="02020603050405020304" pitchFamily="18" charset="0"/>
                <a:ea typeface="MS Mincho" panose="02020609040205080304" pitchFamily="49" charset="-128"/>
              </a:rPr>
              <a:t>e(k)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56013" y="5275965"/>
                <a:ext cx="1992469" cy="892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</a:t>
                </a:r>
                <a:r>
                  <a:rPr lang="en-US" sz="3200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b</a:t>
                </a:r>
                <a:r>
                  <a:rPr lang="en-US" sz="3200" baseline="-250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i1</a:t>
                </a:r>
                <a:r>
                  <a:rPr lang="en-US" sz="32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p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i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T</a:t>
                </a:r>
                <a:r>
                  <a:rPr lang="en-US" sz="3200" baseline="-250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0</a:t>
                </a:r>
                <a:endParaRPr lang="en-US" sz="3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013" y="5275965"/>
                <a:ext cx="1992469" cy="892104"/>
              </a:xfrm>
              <a:prstGeom prst="rect">
                <a:avLst/>
              </a:prstGeom>
              <a:blipFill rotWithShape="0">
                <a:blip r:embed="rId3"/>
                <a:stretch>
                  <a:fillRect l="-3976" r="-2446" b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756013" y="4229128"/>
            <a:ext cx="86292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u</a:t>
            </a:r>
            <a:r>
              <a:rPr lang="en-US" sz="3200" baseline="-25000" dirty="0" err="1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d</a:t>
            </a:r>
            <a:r>
              <a:rPr lang="bg-BG" sz="32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(</a:t>
            </a:r>
            <a:r>
              <a:rPr lang="en-US" sz="32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k</a:t>
            </a:r>
            <a:r>
              <a:rPr lang="bg-BG" sz="32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) = </a:t>
            </a:r>
            <a:r>
              <a:rPr lang="en-US" sz="3200" dirty="0" err="1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a</a:t>
            </a:r>
            <a:r>
              <a:rPr lang="en-US" sz="3200" baseline="-25000" dirty="0" err="1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d</a:t>
            </a:r>
            <a:r>
              <a:rPr lang="en-US" sz="3200" dirty="0" err="1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u</a:t>
            </a:r>
            <a:r>
              <a:rPr lang="en-US" sz="3200" baseline="-25000" dirty="0" err="1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d</a:t>
            </a:r>
            <a:r>
              <a:rPr lang="bg-BG" sz="32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(</a:t>
            </a:r>
            <a:r>
              <a:rPr lang="en-US" sz="32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k</a:t>
            </a:r>
            <a:r>
              <a:rPr lang="bg-BG" sz="32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 -1) + </a:t>
            </a:r>
            <a:r>
              <a:rPr lang="en-US" sz="3200" dirty="0" err="1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b</a:t>
            </a:r>
            <a:r>
              <a:rPr lang="en-US" sz="3200" baseline="-25000" dirty="0" err="1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d</a:t>
            </a:r>
            <a:r>
              <a:rPr lang="bg-BG" sz="32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(</a:t>
            </a:r>
            <a:r>
              <a:rPr lang="en-US" sz="3200" dirty="0" err="1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cr</a:t>
            </a:r>
            <a:r>
              <a:rPr lang="bg-BG" sz="32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(</a:t>
            </a:r>
            <a:r>
              <a:rPr lang="en-US" sz="32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k</a:t>
            </a:r>
            <a:r>
              <a:rPr lang="bg-BG" sz="32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) – </a:t>
            </a:r>
            <a:r>
              <a:rPr lang="en-US" sz="3200" dirty="0" err="1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cr</a:t>
            </a:r>
            <a:r>
              <a:rPr lang="bg-BG" sz="32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(</a:t>
            </a:r>
            <a:r>
              <a:rPr lang="en-US" sz="32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k</a:t>
            </a:r>
            <a:r>
              <a:rPr lang="bg-BG" sz="32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-1)</a:t>
            </a:r>
            <a:r>
              <a:rPr lang="en-US" sz="3200" dirty="0" err="1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γ</a:t>
            </a:r>
            <a:r>
              <a:rPr lang="en-US" sz="3200" baseline="-25000" dirty="0" err="1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s</a:t>
            </a:r>
            <a:r>
              <a:rPr lang="bg-BG" sz="32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(</a:t>
            </a:r>
            <a:r>
              <a:rPr lang="en-US" sz="32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k</a:t>
            </a:r>
            <a:r>
              <a:rPr lang="bg-BG" sz="32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) - </a:t>
            </a:r>
            <a:r>
              <a:rPr lang="en-US" sz="3200" dirty="0" err="1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γ</a:t>
            </a:r>
            <a:r>
              <a:rPr lang="en-US" sz="3200" baseline="-25000" dirty="0" err="1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s</a:t>
            </a:r>
            <a:r>
              <a:rPr lang="bg-BG" sz="32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(</a:t>
            </a:r>
            <a:r>
              <a:rPr lang="en-US" sz="32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k</a:t>
            </a:r>
            <a:r>
              <a:rPr lang="bg-BG" sz="32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-1))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999769" y="5339356"/>
                <a:ext cx="2192460" cy="8673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a</a:t>
                </a:r>
                <a:r>
                  <a:rPr lang="en-US" sz="3200" baseline="-25000" dirty="0">
                    <a:effectLst/>
                    <a:latin typeface="Cambria Math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d</a:t>
                </a:r>
                <a:r>
                  <a:rPr lang="en-US" sz="3200" dirty="0">
                    <a:effectLst/>
                    <a:latin typeface="Cambria Math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d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d</m:t>
                            </m:r>
                          </m:sub>
                        </m:sSub>
                        <m:r>
                          <a:rPr lang="en-US" sz="32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NT</m:t>
                            </m:r>
                          </m:e>
                          <m:sub>
                            <m:r>
                              <a:rPr lang="en-US" sz="320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769" y="5339356"/>
                <a:ext cx="2192460" cy="867353"/>
              </a:xfrm>
              <a:prstGeom prst="rect">
                <a:avLst/>
              </a:prstGeom>
              <a:blipFill rotWithShape="0">
                <a:blip r:embed="rId4"/>
                <a:stretch>
                  <a:fillRect l="-6944"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9137295" y="5271798"/>
                <a:ext cx="2216504" cy="8962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err="1">
                    <a:latin typeface="Cambria Math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b</a:t>
                </a:r>
                <a:r>
                  <a:rPr lang="en-US" sz="3200" baseline="-25000" dirty="0" err="1">
                    <a:effectLst/>
                    <a:latin typeface="Cambria Math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d</a:t>
                </a:r>
                <a:r>
                  <a:rPr lang="en-US" sz="3200" dirty="0">
                    <a:effectLst/>
                    <a:latin typeface="Cambria Math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p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d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32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N</m:t>
                        </m:r>
                      </m:num>
                      <m:den>
                        <m:sSub>
                          <m:sSubPr>
                            <m:ctrlPr>
                              <a:rPr lang="en-US" sz="3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d</m:t>
                            </m:r>
                          </m:sub>
                        </m:sSub>
                        <m:r>
                          <a:rPr lang="en-US" sz="32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NT</m:t>
                            </m:r>
                          </m:e>
                          <m:sub>
                            <m:r>
                              <a:rPr lang="en-US" sz="320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295" y="5271798"/>
                <a:ext cx="2216504" cy="896271"/>
              </a:xfrm>
              <a:prstGeom prst="rect">
                <a:avLst/>
              </a:prstGeom>
              <a:blipFill rotWithShape="0">
                <a:blip r:embed="rId5"/>
                <a:stretch>
                  <a:fillRect l="-7163" b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752583" y="1033175"/>
            <a:ext cx="4799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u</a:t>
            </a:r>
            <a:r>
              <a:rPr lang="en-US" sz="3200" baseline="-25000" dirty="0" err="1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fb</a:t>
            </a:r>
            <a:r>
              <a:rPr lang="en-US" sz="32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(k) = u</a:t>
            </a:r>
            <a:r>
              <a:rPr lang="en-US" sz="3200" baseline="-250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p</a:t>
            </a:r>
            <a:r>
              <a:rPr lang="en-US" sz="32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(k) + </a:t>
            </a:r>
            <a:r>
              <a:rPr lang="en-US" sz="3200" dirty="0" err="1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u</a:t>
            </a:r>
            <a:r>
              <a:rPr lang="en-US" sz="3200" baseline="-25000" dirty="0" err="1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(k) + </a:t>
            </a:r>
            <a:r>
              <a:rPr lang="en-US" sz="3200" dirty="0" err="1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u</a:t>
            </a:r>
            <a:r>
              <a:rPr lang="en-US" sz="3200" baseline="-25000" dirty="0" err="1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d</a:t>
            </a:r>
            <a:r>
              <a:rPr lang="en-US" sz="3200" dirty="0">
                <a:latin typeface="Times New Roman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(k)</a:t>
            </a:r>
            <a:endParaRPr lang="en-US" sz="32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79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915" y="46723"/>
            <a:ext cx="10515600" cy="1325563"/>
          </a:xfrm>
        </p:spPr>
        <p:txBody>
          <a:bodyPr anchor="t"/>
          <a:lstStyle/>
          <a:p>
            <a:pPr algn="ctr"/>
            <a:r>
              <a:rPr lang="bg-BG" dirty="0"/>
              <a:t>Схема на цифров ПИД регулатор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950975"/>
            <a:ext cx="10515600" cy="56793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27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08" y="0"/>
            <a:ext cx="11943184" cy="1325563"/>
          </a:xfrm>
        </p:spPr>
        <p:txBody>
          <a:bodyPr anchor="t">
            <a:normAutofit/>
          </a:bodyPr>
          <a:lstStyle/>
          <a:p>
            <a:pPr algn="ctr"/>
            <a:r>
              <a:rPr lang="bg-BG" sz="3800" dirty="0"/>
              <a:t>Оптимизационна процедура с конвенционален метод</a:t>
            </a:r>
            <a:endParaRPr lang="en-US" sz="3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7" y="6052971"/>
            <a:ext cx="5522595" cy="5448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DF7423-3468-4265-9229-402CCE2F8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815" y="950703"/>
            <a:ext cx="7884385" cy="38092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7" y="5022197"/>
            <a:ext cx="4756998" cy="7685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743" y="5248525"/>
            <a:ext cx="4193340" cy="9896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18675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0C2F02-59A7-4848-B927-A3BC29DC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46E3783-DF39-41E9-8AF7-027F3F7AFEC9}"/>
              </a:ext>
            </a:extLst>
          </p:cNvPr>
          <p:cNvSpPr txBox="1">
            <a:spLocks/>
          </p:cNvSpPr>
          <p:nvPr/>
        </p:nvSpPr>
        <p:spPr>
          <a:xfrm>
            <a:off x="838200" y="-52746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dirty="0"/>
              <a:t>Линейно-квадратичен </a:t>
            </a:r>
            <a:r>
              <a:rPr lang="bg-BG" dirty="0" err="1"/>
              <a:t>гаусов</a:t>
            </a:r>
            <a:r>
              <a:rPr lang="bg-BG" dirty="0"/>
              <a:t> регулатор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FAF391-5E86-45B1-A31A-6E5FE78E0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03" y="876765"/>
            <a:ext cx="5886450" cy="9620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9F6D48-1496-412E-B179-32ADFB882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2396105"/>
            <a:ext cx="7153275" cy="6572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B3AAB7-1EB4-4C0D-B969-EAFDBC68A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887" y="4651436"/>
            <a:ext cx="6175587" cy="6400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D3E537-B22C-4FB9-8827-D65C6593F7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129"/>
          <a:stretch/>
        </p:blipFill>
        <p:spPr>
          <a:xfrm>
            <a:off x="1512887" y="3490433"/>
            <a:ext cx="3800793" cy="7048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7402CA-6DB1-437B-A01D-E2662DD30E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750" r="4196"/>
          <a:stretch/>
        </p:blipFill>
        <p:spPr>
          <a:xfrm>
            <a:off x="5664199" y="3509483"/>
            <a:ext cx="5892801" cy="685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57140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466B9C-8985-4C77-AF0D-8CC2BF9A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DBAF3-9C65-4985-BD83-7E306DBCE8E5}"/>
              </a:ext>
            </a:extLst>
          </p:cNvPr>
          <p:cNvSpPr txBox="1"/>
          <p:nvPr/>
        </p:nvSpPr>
        <p:spPr>
          <a:xfrm>
            <a:off x="815128" y="883126"/>
            <a:ext cx="4752552" cy="25545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3200" dirty="0"/>
              <a:t>Q = 1000      0      0           0</a:t>
            </a:r>
          </a:p>
          <a:p>
            <a:r>
              <a:rPr lang="en-US" sz="3200" dirty="0"/>
              <a:t>              0      0      0           0</a:t>
            </a:r>
          </a:p>
          <a:p>
            <a:r>
              <a:rPr lang="en-US" sz="3200" dirty="0"/>
              <a:t>              0      0      0           0</a:t>
            </a:r>
          </a:p>
          <a:p>
            <a:r>
              <a:rPr lang="en-US" sz="3200" dirty="0"/>
              <a:t>              0      0      0  0.0025	</a:t>
            </a:r>
            <a:endParaRPr lang="bg-BG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8702B4-B73E-4174-986C-F3941C37B7DE}"/>
              </a:ext>
            </a:extLst>
          </p:cNvPr>
          <p:cNvSpPr txBox="1"/>
          <p:nvPr/>
        </p:nvSpPr>
        <p:spPr>
          <a:xfrm>
            <a:off x="6096000" y="890677"/>
            <a:ext cx="2794000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3200" dirty="0"/>
              <a:t>R = 1</a:t>
            </a:r>
            <a:endParaRPr lang="bg-BG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E4F0B-8DC2-46EB-BD47-CBF05B990B88}"/>
              </a:ext>
            </a:extLst>
          </p:cNvPr>
          <p:cNvSpPr txBox="1"/>
          <p:nvPr/>
        </p:nvSpPr>
        <p:spPr>
          <a:xfrm>
            <a:off x="3662680" y="3823970"/>
            <a:ext cx="4866640" cy="584775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[K, S, e] = </a:t>
            </a:r>
            <a:r>
              <a:rPr lang="en-US" sz="3200" dirty="0" err="1"/>
              <a:t>dlqr</a:t>
            </a:r>
            <a:r>
              <a:rPr lang="en-US" sz="3200" dirty="0"/>
              <a:t>(A1, B1, Q, R)</a:t>
            </a:r>
            <a:endParaRPr lang="bg-BG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E0363-4E9D-4942-ACCA-84833890FE1C}"/>
              </a:ext>
            </a:extLst>
          </p:cNvPr>
          <p:cNvSpPr txBox="1"/>
          <p:nvPr/>
        </p:nvSpPr>
        <p:spPr>
          <a:xfrm>
            <a:off x="1549400" y="5201414"/>
            <a:ext cx="8036560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3200" dirty="0"/>
              <a:t>K= [-26.9109	0.1330	0.1550	0.1744]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1584844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49AFB-DBBD-4EE5-8FEB-722EBD4C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F218DB7-0B35-434B-B204-CE3823B1EEA1}"/>
              </a:ext>
            </a:extLst>
          </p:cNvPr>
          <p:cNvSpPr txBox="1">
            <a:spLocks/>
          </p:cNvSpPr>
          <p:nvPr/>
        </p:nvSpPr>
        <p:spPr>
          <a:xfrm>
            <a:off x="838200" y="-52746"/>
            <a:ext cx="105156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dirty="0"/>
              <a:t>Линейно-квадратичен </a:t>
            </a:r>
            <a:r>
              <a:rPr lang="bg-BG" dirty="0" err="1"/>
              <a:t>гаусов</a:t>
            </a:r>
            <a:r>
              <a:rPr lang="bg-BG" dirty="0"/>
              <a:t> регулатор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48E65-3FF2-4849-B60E-8CEAFFA8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81" y="1024715"/>
            <a:ext cx="10206038" cy="52078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72631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7B3762-1540-4AB2-8C94-76EAD99C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1034AA3-E012-459F-BA68-4CD9735312E5}"/>
              </a:ext>
            </a:extLst>
          </p:cNvPr>
          <p:cNvSpPr txBox="1">
            <a:spLocks/>
          </p:cNvSpPr>
          <p:nvPr/>
        </p:nvSpPr>
        <p:spPr>
          <a:xfrm>
            <a:off x="40640" y="14605"/>
            <a:ext cx="12110720" cy="666115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4000" dirty="0"/>
              <a:t>Сравнение между резултатите от </a:t>
            </a:r>
            <a:r>
              <a:rPr lang="en-US" sz="4000" dirty="0"/>
              <a:t>Simulink </a:t>
            </a:r>
            <a:r>
              <a:rPr lang="bg-BG" sz="4000" dirty="0"/>
              <a:t>симулациите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64FC7D-A9B2-4252-923F-AA79ACF4B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48" t="1892" r="7510" b="1782"/>
          <a:stretch/>
        </p:blipFill>
        <p:spPr>
          <a:xfrm>
            <a:off x="7344623" y="3582017"/>
            <a:ext cx="3787178" cy="3139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200B17-C92A-4A84-9746-15992E451D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02" t="2422" r="7494" b="1954"/>
          <a:stretch/>
        </p:blipFill>
        <p:spPr>
          <a:xfrm>
            <a:off x="619013" y="573079"/>
            <a:ext cx="3781090" cy="3116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200302-0E80-4AC4-B959-927D9B3431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0" t="2806" r="7253" b="1955"/>
          <a:stretch/>
        </p:blipFill>
        <p:spPr>
          <a:xfrm>
            <a:off x="609175" y="3753970"/>
            <a:ext cx="3790928" cy="3104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5D9724-8B49-475E-B275-602F4380981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20" t="2890" r="7253" b="2890"/>
          <a:stretch/>
        </p:blipFill>
        <p:spPr>
          <a:xfrm>
            <a:off x="7344623" y="574994"/>
            <a:ext cx="3790928" cy="307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11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FCFD0E-B07E-41C1-866E-D1A02A11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CBE68-F967-4766-B947-31EC155B04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1" r="1"/>
          <a:stretch/>
        </p:blipFill>
        <p:spPr>
          <a:xfrm>
            <a:off x="972466" y="1828800"/>
            <a:ext cx="10495883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72473F-90C3-4A15-9165-0DA7FC416118}"/>
              </a:ext>
            </a:extLst>
          </p:cNvPr>
          <p:cNvSpPr txBox="1">
            <a:spLocks/>
          </p:cNvSpPr>
          <p:nvPr/>
        </p:nvSpPr>
        <p:spPr>
          <a:xfrm>
            <a:off x="248816" y="365126"/>
            <a:ext cx="11943184" cy="6299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3800" dirty="0"/>
              <a:t>Система за хардуерна симулация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410006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9" y="455277"/>
            <a:ext cx="10515600" cy="1325563"/>
          </a:xfrm>
        </p:spPr>
        <p:txBody>
          <a:bodyPr/>
          <a:lstStyle/>
          <a:p>
            <a:pPr algn="ctr"/>
            <a:r>
              <a:rPr lang="bg-BG" dirty="0"/>
              <a:t>Цел на разработката: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565" y="2154752"/>
            <a:ext cx="9580808" cy="16516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4400" dirty="0"/>
              <a:t>Разработване на система за хардуерна симулация на системата за управление на </a:t>
            </a:r>
            <a:r>
              <a:rPr lang="bg-BG" sz="4400" dirty="0" err="1"/>
              <a:t>полупериодичен</a:t>
            </a:r>
            <a:r>
              <a:rPr lang="bg-BG" sz="4400" dirty="0"/>
              <a:t> </a:t>
            </a:r>
            <a:r>
              <a:rPr lang="bg-BG" sz="4400" dirty="0" err="1"/>
              <a:t>биотехнологичен</a:t>
            </a:r>
            <a:r>
              <a:rPr lang="bg-BG" sz="4400" dirty="0"/>
              <a:t> процес.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08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45660"/>
            <a:ext cx="10515601" cy="1325563"/>
          </a:xfrm>
        </p:spPr>
        <p:txBody>
          <a:bodyPr anchor="t">
            <a:normAutofit/>
          </a:bodyPr>
          <a:lstStyle/>
          <a:p>
            <a:r>
              <a:rPr lang="bg-BG" sz="4000" dirty="0"/>
              <a:t>Симулатор на обекта работещ в реално време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20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EDA921-B62D-41BC-B61A-8B49EB1408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4" r="2328"/>
          <a:stretch/>
        </p:blipFill>
        <p:spPr>
          <a:xfrm>
            <a:off x="398790" y="1143952"/>
            <a:ext cx="11394418" cy="5029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82406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4670"/>
            <a:ext cx="10515600" cy="716700"/>
          </a:xfrm>
        </p:spPr>
        <p:txBody>
          <a:bodyPr anchor="t"/>
          <a:lstStyle/>
          <a:p>
            <a:pPr algn="ctr"/>
            <a:r>
              <a:rPr lang="en-US" dirty="0"/>
              <a:t>Arduino Due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6D3CFD-8522-4763-906F-BB7FDBF19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1" y="1371600"/>
            <a:ext cx="6559420" cy="4114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E142474-0805-446B-B2F9-5C75D848D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85460"/>
              </p:ext>
            </p:extLst>
          </p:nvPr>
        </p:nvGraphicFramePr>
        <p:xfrm>
          <a:off x="7492482" y="1258425"/>
          <a:ext cx="4525347" cy="434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165">
                  <a:extLst>
                    <a:ext uri="{9D8B030D-6E8A-4147-A177-3AD203B41FA5}">
                      <a16:colId xmlns:a16="http://schemas.microsoft.com/office/drawing/2014/main" val="2667970475"/>
                    </a:ext>
                  </a:extLst>
                </a:gridCol>
                <a:gridCol w="2562182">
                  <a:extLst>
                    <a:ext uri="{9D8B030D-6E8A-4147-A177-3AD203B41FA5}">
                      <a16:colId xmlns:a16="http://schemas.microsoft.com/office/drawing/2014/main" val="2066522546"/>
                    </a:ext>
                  </a:extLst>
                </a:gridCol>
              </a:tblGrid>
              <a:tr h="79213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Microcontroller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AT91SAM3X8E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358106"/>
                  </a:ext>
                </a:extLst>
              </a:tr>
              <a:tr h="8402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Clock Speed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84MHz</a:t>
                      </a:r>
                      <a:endParaRPr lang="bg-B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407739"/>
                  </a:ext>
                </a:extLst>
              </a:tr>
              <a:tr h="8280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Flash Memory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512 KB</a:t>
                      </a:r>
                      <a:endParaRPr lang="bg-B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454285"/>
                  </a:ext>
                </a:extLst>
              </a:tr>
              <a:tr h="86811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SRAM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96 KB</a:t>
                      </a:r>
                      <a:endParaRPr lang="bg-B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45739"/>
                  </a:ext>
                </a:extLst>
              </a:tr>
              <a:tr h="1012629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Dimentions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101.52 X 53.3 mm, 36 g</a:t>
                      </a:r>
                      <a:endParaRPr lang="bg-B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382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853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427"/>
            <a:ext cx="10515600" cy="1325563"/>
          </a:xfrm>
        </p:spPr>
        <p:txBody>
          <a:bodyPr anchor="t">
            <a:normAutofit/>
          </a:bodyPr>
          <a:lstStyle/>
          <a:p>
            <a:pPr algn="ctr"/>
            <a:r>
              <a:rPr lang="bg-BG" sz="4200" dirty="0"/>
              <a:t>Среда за разработка </a:t>
            </a:r>
            <a:r>
              <a:rPr lang="en-US" sz="4200" dirty="0"/>
              <a:t>Arduino IDE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7AAF4C-02F6-4CC2-877C-77B05F9E4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052512"/>
            <a:ext cx="5486400" cy="5486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37178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F8D8F-D154-485B-8DAB-633CC3F7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A4A41-DD2A-42F1-A1A8-7BB59B06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65" y="166211"/>
            <a:ext cx="8844740" cy="65255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71015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E74AB-D25D-4A56-96C1-577C06F3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CE1BB-71D1-4A12-8160-AD556671B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928" y="320675"/>
            <a:ext cx="8296355" cy="6400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56671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85527-74BC-4BF0-A18C-5D093675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50298-7BB8-4862-BA2F-7371498C90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83" t="2188" r="7253" b="2890"/>
          <a:stretch/>
        </p:blipFill>
        <p:spPr>
          <a:xfrm>
            <a:off x="606550" y="237722"/>
            <a:ext cx="4092457" cy="32999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7365C3-D749-466B-B301-DAB43FE4B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75" t="1487" r="7252" b="6395"/>
          <a:stretch/>
        </p:blipFill>
        <p:spPr>
          <a:xfrm>
            <a:off x="6948409" y="286461"/>
            <a:ext cx="4059939" cy="32024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5785B4-284F-4EF2-9427-27F50BE12B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93" t="2656" r="7252" b="2656"/>
          <a:stretch/>
        </p:blipFill>
        <p:spPr>
          <a:xfrm>
            <a:off x="634997" y="3537667"/>
            <a:ext cx="4035562" cy="3291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78AC27-D93C-4BE1-B8A1-67E110548E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48" t="3123" r="7252" b="2188"/>
          <a:stretch/>
        </p:blipFill>
        <p:spPr>
          <a:xfrm>
            <a:off x="6956550" y="3566155"/>
            <a:ext cx="4051798" cy="329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65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A405B-C1A5-4A24-93FE-386C2631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29BE0-0FB1-4474-A6E3-B93FC41AD7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0" t="3123" r="7252" b="1954"/>
          <a:stretch/>
        </p:blipFill>
        <p:spPr>
          <a:xfrm>
            <a:off x="567444" y="129020"/>
            <a:ext cx="4076174" cy="32999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07EBB6-03CB-4AA2-AEF3-7666636D37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77" t="3824" r="7258" b="2889"/>
          <a:stretch/>
        </p:blipFill>
        <p:spPr>
          <a:xfrm>
            <a:off x="6560889" y="331150"/>
            <a:ext cx="4087798" cy="3243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957672-2681-4620-B6CE-FF3602DCF9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74" t="2889" r="7253" b="2655"/>
          <a:stretch/>
        </p:blipFill>
        <p:spPr>
          <a:xfrm>
            <a:off x="565402" y="3574255"/>
            <a:ext cx="4059939" cy="32837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A1F95A-4A42-4DAD-A32C-419C5825603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30" t="2890" r="7252" b="1954"/>
          <a:stretch/>
        </p:blipFill>
        <p:spPr>
          <a:xfrm>
            <a:off x="6572513" y="3413395"/>
            <a:ext cx="4076174" cy="330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19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7C2E0-AE36-423F-A719-AD92FE0E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6091C4-A8E1-401C-AA19-C3624F367E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01" t="3123" r="7252" b="2654"/>
          <a:stretch/>
        </p:blipFill>
        <p:spPr>
          <a:xfrm>
            <a:off x="599441" y="284481"/>
            <a:ext cx="4068127" cy="3275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2A85D3-F944-4E5A-AC46-8154A2FF43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00" t="3309" r="7340" b="3170"/>
          <a:stretch/>
        </p:blipFill>
        <p:spPr>
          <a:xfrm>
            <a:off x="6878320" y="3470235"/>
            <a:ext cx="4064034" cy="3251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4CAC0B-0DE8-4FC4-B1EF-82EBA0986B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89" t="3123" r="7173" b="3123"/>
          <a:stretch/>
        </p:blipFill>
        <p:spPr>
          <a:xfrm>
            <a:off x="6846415" y="104235"/>
            <a:ext cx="4095939" cy="3259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5E8B2E-074A-474A-ADCB-536D49968E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165" t="3591" r="7253" b="2189"/>
          <a:stretch/>
        </p:blipFill>
        <p:spPr>
          <a:xfrm>
            <a:off x="640147" y="3560021"/>
            <a:ext cx="4027421" cy="327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16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FD84D-FD43-48A7-9EEF-934F3241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55939-EE9E-480B-B0DD-4C798F77CE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74" t="2188" r="7253" b="2422"/>
          <a:stretch/>
        </p:blipFill>
        <p:spPr>
          <a:xfrm>
            <a:off x="6333709" y="144695"/>
            <a:ext cx="4059939" cy="3316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E51EB5-4B02-4CA0-941A-70A73DCAF0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48" t="2593" r="7857" b="2483"/>
          <a:stretch/>
        </p:blipFill>
        <p:spPr>
          <a:xfrm>
            <a:off x="6360129" y="3460910"/>
            <a:ext cx="4023327" cy="3300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7EA698-72C3-46A8-8AE9-6F21BB60EA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29" t="2655" r="7339" b="1720"/>
          <a:stretch/>
        </p:blipFill>
        <p:spPr>
          <a:xfrm>
            <a:off x="477521" y="144695"/>
            <a:ext cx="4072127" cy="33243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EDE695-07DC-4E17-B147-78F67F0478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470" t="2422" r="7333" b="1955"/>
          <a:stretch/>
        </p:blipFill>
        <p:spPr>
          <a:xfrm>
            <a:off x="493286" y="3533685"/>
            <a:ext cx="4056362" cy="33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38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57142-792A-485A-9C99-9B736A93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FA29F-E976-4D7D-8705-DDF7E7A6A6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74" t="1954" r="7253" b="2656"/>
          <a:stretch/>
        </p:blipFill>
        <p:spPr>
          <a:xfrm>
            <a:off x="4066030" y="227966"/>
            <a:ext cx="4059939" cy="3316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FC936A-3408-4453-A057-814B2F2213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52" t="2890" r="7252" b="1954"/>
          <a:stretch/>
        </p:blipFill>
        <p:spPr>
          <a:xfrm>
            <a:off x="391161" y="3413395"/>
            <a:ext cx="4023374" cy="3308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A59754-F2EC-4529-A4C2-C80EDBB3E0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0" t="3123" r="8029" b="1808"/>
          <a:stretch/>
        </p:blipFill>
        <p:spPr>
          <a:xfrm>
            <a:off x="7007355" y="3324979"/>
            <a:ext cx="4039610" cy="33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3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27" y="365125"/>
            <a:ext cx="10515600" cy="1325563"/>
          </a:xfrm>
        </p:spPr>
        <p:txBody>
          <a:bodyPr/>
          <a:lstStyle/>
          <a:p>
            <a:r>
              <a:rPr lang="bg-BG" dirty="0"/>
              <a:t>Въведение: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27" y="1690688"/>
            <a:ext cx="11807686" cy="435133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bg-BG" sz="3000" dirty="0"/>
              <a:t>Описание на обекта за управление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bg-BG" sz="3000" dirty="0"/>
              <a:t>Проектиране на регулатори и филтри на </a:t>
            </a:r>
            <a:r>
              <a:rPr lang="bg-BG" sz="3000" dirty="0" err="1"/>
              <a:t>Калман</a:t>
            </a:r>
            <a:endParaRPr lang="bg-BG" sz="3000" dirty="0"/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bg-BG" sz="3000" dirty="0"/>
              <a:t>Изграждане на симулатор на обекта работещ в реално време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bg-BG" sz="3000" dirty="0"/>
              <a:t>Разработка на софтуерно осигуряване на системата за управление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bg-BG" sz="3000" dirty="0"/>
              <a:t>Резултати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bg-BG" sz="3000" dirty="0"/>
              <a:t>Заключение</a:t>
            </a:r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13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bg-BG" dirty="0"/>
              <a:t>Заключение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83" y="1825625"/>
            <a:ext cx="11955517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bg-BG" dirty="0"/>
              <a:t>Разработена е система за хардуерна симулация в реално време на нелинеен </a:t>
            </a:r>
            <a:r>
              <a:rPr lang="bg-BG" dirty="0" err="1"/>
              <a:t>симулационен</a:t>
            </a:r>
            <a:r>
              <a:rPr lang="bg-BG" dirty="0"/>
              <a:t> модел на ППФП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/>
              <a:t>Изградена е комуникация между </a:t>
            </a:r>
            <a:r>
              <a:rPr lang="bg-BG" dirty="0" err="1"/>
              <a:t>микроконтролера</a:t>
            </a:r>
            <a:r>
              <a:rPr lang="bg-BG" dirty="0"/>
              <a:t> и </a:t>
            </a:r>
            <a:r>
              <a:rPr lang="en-US" dirty="0"/>
              <a:t>Simulink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/>
              <a:t>ПИД регулаторът е настроен по два метода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bg-BG" dirty="0"/>
              <a:t>Разработен е линейно-квадратичен </a:t>
            </a:r>
            <a:r>
              <a:rPr lang="bg-BG" dirty="0" err="1"/>
              <a:t>гаусов</a:t>
            </a:r>
            <a:r>
              <a:rPr lang="bg-BG" dirty="0"/>
              <a:t> регулатор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/>
              <a:t>Синтезиран е и е реализиран разширен филтър на </a:t>
            </a:r>
            <a:r>
              <a:rPr lang="bg-BG" dirty="0" err="1"/>
              <a:t>Калман</a:t>
            </a:r>
            <a:endParaRPr lang="bg-BG" dirty="0"/>
          </a:p>
          <a:p>
            <a:pPr>
              <a:buFont typeface="Wingdings" panose="05000000000000000000" pitchFamily="2" charset="2"/>
              <a:buChar char="Ø"/>
            </a:pPr>
            <a:r>
              <a:rPr lang="bg-BG" dirty="0"/>
              <a:t>Близостта на резултатите потвърждава работоспособността на системата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/>
              <a:t>Постигнати са оптимални условия на растеж на микроорганизмите и задоволителен обем на </a:t>
            </a:r>
            <a:r>
              <a:rPr lang="bg-BG" dirty="0" err="1"/>
              <a:t>биореактора</a:t>
            </a:r>
            <a:endParaRPr lang="bg-BG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95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8737"/>
          </a:xfrm>
        </p:spPr>
        <p:txBody>
          <a:bodyPr>
            <a:noAutofit/>
          </a:bodyPr>
          <a:lstStyle/>
          <a:p>
            <a:pPr algn="ctr"/>
            <a:r>
              <a:rPr lang="bg-BG" sz="8800" dirty="0"/>
              <a:t>Благодаря Ви</a:t>
            </a:r>
            <a:br>
              <a:rPr lang="bg-BG" sz="8800" dirty="0"/>
            </a:br>
            <a:r>
              <a:rPr lang="bg-BG" sz="8800" dirty="0"/>
              <a:t> за вниманието!</a:t>
            </a:r>
            <a:endParaRPr lang="en-US" sz="8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65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5D66-CDEF-4DA0-9D1C-42E0228E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2792"/>
          </a:xfrm>
        </p:spPr>
        <p:txBody>
          <a:bodyPr/>
          <a:lstStyle/>
          <a:p>
            <a:r>
              <a:rPr lang="bg-BG" dirty="0"/>
              <a:t>Въпроси от рецензията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A4F5D-98E6-43A9-B346-897B5CF27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9316"/>
            <a:ext cx="10515600" cy="546703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Как от опитните данни е оценена неточността в модела с конкретни стойности за дисперсията?</a:t>
            </a:r>
          </a:p>
          <a:p>
            <a:r>
              <a:rPr lang="bg-BG" dirty="0"/>
              <a:t>При положение, че обемът на биомасата и нейната концентрация не се мерят в реално време, а се мери единствено концентрацията на субстрата, може ли да се очаква, че дори с разширен филтър на </a:t>
            </a:r>
            <a:r>
              <a:rPr lang="bg-BG" dirty="0" err="1"/>
              <a:t>Калман</a:t>
            </a:r>
            <a:r>
              <a:rPr lang="bg-BG" dirty="0"/>
              <a:t> поведението на реалния обект ще е близко до това на модела, след като има голяма степен на непредвидимост в него?</a:t>
            </a:r>
          </a:p>
          <a:p>
            <a:r>
              <a:rPr lang="bg-BG" dirty="0"/>
              <a:t>Какво ще стане на фиг. 4.20, 4.25 – 4.28 и следващите подобни фигури след седмия час с управлението и управляваната величина, ако системата се остави да работи?</a:t>
            </a:r>
          </a:p>
          <a:p>
            <a:r>
              <a:rPr lang="bg-BG" dirty="0"/>
              <a:t>Няма ли да е полезно на контролера </a:t>
            </a:r>
            <a:r>
              <a:rPr lang="en-US" dirty="0"/>
              <a:t>Arduino Due </a:t>
            </a:r>
            <a:r>
              <a:rPr lang="bg-BG" dirty="0"/>
              <a:t>да се добави и дисплей, който да показва някои от оценяваните величини и друга полезна информация?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D30DC-5D19-4285-98A0-B7345F3E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6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обекта за управление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80" y="1588588"/>
            <a:ext cx="10590820" cy="47765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492" y="1750370"/>
            <a:ext cx="3646916" cy="11637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7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35"/>
            <a:ext cx="10515600" cy="1325563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/>
              <a:t>Simulink </a:t>
            </a:r>
            <a:r>
              <a:rPr lang="bg-BG" sz="4000" dirty="0"/>
              <a:t>модел на обекта</a:t>
            </a:r>
            <a:endParaRPr lang="en-US" sz="4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752122"/>
              </p:ext>
            </p:extLst>
          </p:nvPr>
        </p:nvGraphicFramePr>
        <p:xfrm>
          <a:off x="838199" y="4855335"/>
          <a:ext cx="5923209" cy="18185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91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641">
                <a:tc gridSpan="2">
                  <a:txBody>
                    <a:bodyPr/>
                    <a:lstStyle/>
                    <a:p>
                      <a:pPr algn="ctr"/>
                      <a:r>
                        <a:rPr lang="bg-BG" sz="2200" dirty="0"/>
                        <a:t>Начални условия</a:t>
                      </a:r>
                      <a:endParaRPr lang="en-US" sz="2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41">
                <a:tc>
                  <a:txBody>
                    <a:bodyPr/>
                    <a:lstStyle/>
                    <a:p>
                      <a:r>
                        <a:rPr lang="bg-BG" sz="2200" dirty="0"/>
                        <a:t>Концентрация на биомасата: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200" dirty="0"/>
                        <a:t>1.25</a:t>
                      </a:r>
                      <a:r>
                        <a:rPr lang="en-US" sz="2200" dirty="0"/>
                        <a:t> gl</a:t>
                      </a:r>
                      <a:r>
                        <a:rPr lang="en-US" sz="2200" baseline="30000" dirty="0"/>
                        <a:t>-1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41">
                <a:tc>
                  <a:txBody>
                    <a:bodyPr/>
                    <a:lstStyle/>
                    <a:p>
                      <a:r>
                        <a:rPr lang="bg-BG" sz="2200" dirty="0"/>
                        <a:t>Концентрация на субстрата: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200" dirty="0"/>
                        <a:t>0.81</a:t>
                      </a:r>
                      <a:r>
                        <a:rPr lang="en-US" sz="2200" dirty="0"/>
                        <a:t> gl</a:t>
                      </a:r>
                      <a:r>
                        <a:rPr lang="en-US" sz="2200" baseline="30000" dirty="0"/>
                        <a:t>-1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41">
                <a:tc>
                  <a:txBody>
                    <a:bodyPr/>
                    <a:lstStyle/>
                    <a:p>
                      <a:r>
                        <a:rPr lang="bg-BG" sz="2200" dirty="0"/>
                        <a:t>Обем на </a:t>
                      </a:r>
                      <a:r>
                        <a:rPr lang="bg-BG" sz="2200" dirty="0" err="1"/>
                        <a:t>биореактора</a:t>
                      </a:r>
                      <a:r>
                        <a:rPr lang="bg-BG" sz="2200" baseline="0" dirty="0"/>
                        <a:t>: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200" dirty="0"/>
                        <a:t>1.35 </a:t>
                      </a:r>
                      <a:r>
                        <a:rPr lang="en-US" sz="22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17702"/>
              </p:ext>
            </p:extLst>
          </p:nvPr>
        </p:nvGraphicFramePr>
        <p:xfrm>
          <a:off x="9078531" y="689114"/>
          <a:ext cx="2615486" cy="3496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3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4130">
                <a:tc gridSpan="2">
                  <a:txBody>
                    <a:bodyPr/>
                    <a:lstStyle/>
                    <a:p>
                      <a:pPr algn="ctr"/>
                      <a:r>
                        <a:rPr lang="bg-BG" sz="2200" dirty="0"/>
                        <a:t>Дисперсии</a:t>
                      </a:r>
                      <a:r>
                        <a:rPr lang="bg-BG" sz="2200" baseline="0" dirty="0"/>
                        <a:t> на ш</a:t>
                      </a:r>
                      <a:r>
                        <a:rPr lang="bg-BG" sz="2200" dirty="0"/>
                        <a:t>умовете</a:t>
                      </a:r>
                      <a:endParaRPr lang="en-US" sz="2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3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</a:t>
                      </a:r>
                      <a:r>
                        <a:rPr lang="el-GR" sz="2200" baseline="-25000" dirty="0"/>
                        <a:t>ηγ</a:t>
                      </a:r>
                      <a:r>
                        <a:rPr lang="en-US" sz="2200" baseline="-25000" dirty="0"/>
                        <a:t>x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0.0025 </a:t>
                      </a:r>
                      <a:r>
                        <a:rPr lang="en-US" sz="2200" baseline="0" dirty="0"/>
                        <a:t>g</a:t>
                      </a:r>
                      <a:r>
                        <a:rPr lang="bg-BG" sz="2200" baseline="30000" dirty="0"/>
                        <a:t>2</a:t>
                      </a:r>
                      <a:r>
                        <a:rPr lang="en-US" sz="2200" baseline="0" dirty="0"/>
                        <a:t>l</a:t>
                      </a:r>
                      <a:r>
                        <a:rPr lang="en-US" sz="2200" baseline="30000" dirty="0"/>
                        <a:t>-</a:t>
                      </a:r>
                      <a:r>
                        <a:rPr lang="bg-BG" sz="2200" baseline="30000" dirty="0"/>
                        <a:t>2</a:t>
                      </a:r>
                      <a:r>
                        <a:rPr lang="en-US" sz="2200" baseline="0" dirty="0"/>
                        <a:t>h</a:t>
                      </a:r>
                      <a:r>
                        <a:rPr lang="en-US" sz="2200" baseline="30000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3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</a:t>
                      </a:r>
                      <a:r>
                        <a:rPr lang="el-GR" sz="2200" baseline="-25000" dirty="0"/>
                        <a:t>ηγ</a:t>
                      </a:r>
                      <a:r>
                        <a:rPr lang="en-US" sz="2200" baseline="-25000" dirty="0"/>
                        <a:t>s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0.001 gl</a:t>
                      </a:r>
                      <a:r>
                        <a:rPr lang="en-US" sz="2200" baseline="30000" dirty="0"/>
                        <a:t>-1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3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</a:t>
                      </a:r>
                      <a:r>
                        <a:rPr lang="el-GR" sz="2200" baseline="-25000" dirty="0"/>
                        <a:t>ξ</a:t>
                      </a:r>
                      <a:endParaRPr lang="en-US" sz="22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0.0025 </a:t>
                      </a:r>
                      <a:r>
                        <a:rPr lang="en-US" sz="2200" baseline="0" dirty="0"/>
                        <a:t>g</a:t>
                      </a:r>
                      <a:r>
                        <a:rPr lang="bg-BG" sz="2200" baseline="30000" dirty="0"/>
                        <a:t>2</a:t>
                      </a:r>
                      <a:r>
                        <a:rPr lang="en-US" sz="2200" baseline="0" dirty="0"/>
                        <a:t>l</a:t>
                      </a:r>
                      <a:r>
                        <a:rPr lang="en-US" sz="2200" baseline="30000" dirty="0"/>
                        <a:t>-</a:t>
                      </a:r>
                      <a:r>
                        <a:rPr lang="bg-BG" sz="2200" baseline="30000" dirty="0"/>
                        <a:t>2</a:t>
                      </a:r>
                      <a:r>
                        <a:rPr lang="en-US" sz="2200" baseline="0" dirty="0"/>
                        <a:t>h</a:t>
                      </a:r>
                      <a:r>
                        <a:rPr lang="en-US" sz="2200" baseline="30000" dirty="0"/>
                        <a:t>-3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C4DD86-E4E4-4DBE-B889-4876F6D62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06" y="735141"/>
            <a:ext cx="7640320" cy="39502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414" y="4564309"/>
            <a:ext cx="4577912" cy="21482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7649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078" y="103724"/>
            <a:ext cx="10515600" cy="1325563"/>
          </a:xfrm>
        </p:spPr>
        <p:txBody>
          <a:bodyPr anchor="t">
            <a:normAutofit/>
          </a:bodyPr>
          <a:lstStyle/>
          <a:p>
            <a:pPr algn="ctr"/>
            <a:r>
              <a:rPr lang="bg-BG" sz="4000" dirty="0"/>
              <a:t>Нелинейна съставка </a:t>
            </a:r>
            <a:r>
              <a:rPr lang="bg-BG" sz="4000" dirty="0" err="1"/>
              <a:t>съставка</a:t>
            </a:r>
            <a:r>
              <a:rPr lang="bg-BG" sz="4000" dirty="0"/>
              <a:t> на управлението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06" y="2606992"/>
            <a:ext cx="6833144" cy="39319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A29AB-AEF5-420E-8C54-36103B5B8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841" y="964687"/>
            <a:ext cx="6028317" cy="12472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7841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t">
            <a:normAutofit/>
          </a:bodyPr>
          <a:lstStyle/>
          <a:p>
            <a:pPr algn="ctr"/>
            <a:r>
              <a:rPr lang="bg-BG" sz="4000" dirty="0"/>
              <a:t>Разширен филтър на </a:t>
            </a:r>
            <a:r>
              <a:rPr lang="bg-BG" sz="4000" dirty="0" err="1"/>
              <a:t>Калман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958" y="1005547"/>
            <a:ext cx="5606489" cy="9602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41" y="4156158"/>
            <a:ext cx="3340525" cy="6168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41" y="3156114"/>
            <a:ext cx="8430511" cy="6882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41" y="5042771"/>
            <a:ext cx="6274358" cy="5909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957" y="2310817"/>
            <a:ext cx="3219535" cy="6316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8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3BC91-5C10-4DDD-A68B-26035316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B2507-EC3D-4728-9EA3-B6CA5E27C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838" y="772795"/>
            <a:ext cx="4246323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07DACC-A8CF-4B8B-AF44-C2F577F1C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4" y="3185159"/>
            <a:ext cx="11530969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1837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2746"/>
            <a:ext cx="10515600" cy="1325563"/>
          </a:xfrm>
        </p:spPr>
        <p:txBody>
          <a:bodyPr anchor="t"/>
          <a:lstStyle/>
          <a:p>
            <a:pPr algn="ctr"/>
            <a:r>
              <a:rPr lang="bg-BG" dirty="0"/>
              <a:t>Оптимизационна процедура с ГА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49002" y="1272817"/>
            <a:ext cx="24068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32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Kp</a:t>
            </a:r>
            <a:r>
              <a:rPr lang="en-US" sz="32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0.6502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63617" y="1272816"/>
            <a:ext cx="18934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3200" dirty="0">
                <a:latin typeface="Times New Roman" panose="02020603050405020304" pitchFamily="18" charset="0"/>
                <a:ea typeface="MS Mincho" panose="02020609040205080304" pitchFamily="49" charset="-128"/>
              </a:rPr>
              <a:t>Ti=0.0556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56237" y="1857591"/>
            <a:ext cx="19992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MS Mincho" panose="02020609040205080304" pitchFamily="49" charset="-128"/>
              </a:rPr>
              <a:t>Td=0.5184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6449002" y="2442366"/>
            <a:ext cx="1749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MS Mincho" panose="02020609040205080304" pitchFamily="49" charset="-128"/>
              </a:rPr>
              <a:t>b=0.2352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9130329" y="2432184"/>
            <a:ext cx="1726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MS Mincho" panose="02020609040205080304" pitchFamily="49" charset="-128"/>
              </a:rPr>
              <a:t>c=0.7181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7832992" y="2890766"/>
            <a:ext cx="20457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MS Mincho" panose="02020609040205080304" pitchFamily="49" charset="-128"/>
              </a:rPr>
              <a:t>N = 0.4832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453506" y="4422429"/>
                <a:ext cx="4403578" cy="768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err="1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I</a:t>
                </a:r>
                <a:r>
                  <a:rPr lang="en-US" sz="3200" baseline="-25000" dirty="0" err="1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ise</a:t>
                </a:r>
                <a:r>
                  <a:rPr lang="en-US" sz="32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6.68</m:t>
                        </m:r>
                      </m:sub>
                      <m:sup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15</m:t>
                        </m:r>
                      </m:sup>
                      <m:e>
                        <m:sSup>
                          <m:sSupPr>
                            <m:ctrlPr>
                              <a:rPr lang="en-US" sz="3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s</m:t>
                                </m:r>
                              </m:sub>
                            </m:s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506" y="4422429"/>
                <a:ext cx="4403578" cy="768480"/>
              </a:xfrm>
              <a:prstGeom prst="rect">
                <a:avLst/>
              </a:prstGeom>
              <a:blipFill rotWithShape="0">
                <a:blip r:embed="rId4"/>
                <a:stretch>
                  <a:fillRect l="-3601" b="-14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449002" y="3923941"/>
            <a:ext cx="1925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/>
              <a:t>Критерий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D6B9-2621-4E80-A0A5-07DBEC647B1A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C1B8F-BCDA-4B57-AB33-D4F38AF6D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73" y="842962"/>
            <a:ext cx="5438775" cy="55133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280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3058</TotalTime>
  <Words>1035</Words>
  <Application>Microsoft Office PowerPoint</Application>
  <PresentationFormat>Widescreen</PresentationFormat>
  <Paragraphs>170</Paragraphs>
  <Slides>32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MS Mincho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MSDraw</vt:lpstr>
      <vt:lpstr>Технически университет – София ФАКУЛТЕТ АВТОМАТИКА КАТЕДРА „СИСТЕМИ И УПРАВЛЕНИЕ“</vt:lpstr>
      <vt:lpstr>Цел на разработката:</vt:lpstr>
      <vt:lpstr>Въведение:</vt:lpstr>
      <vt:lpstr>Описание на обекта за управление</vt:lpstr>
      <vt:lpstr>Simulink модел на обекта</vt:lpstr>
      <vt:lpstr>Нелинейна съставка съставка на управлението</vt:lpstr>
      <vt:lpstr>Разширен филтър на Калман</vt:lpstr>
      <vt:lpstr>PowerPoint Presentation</vt:lpstr>
      <vt:lpstr>Оптимизационна процедура с ГА</vt:lpstr>
      <vt:lpstr>Идентификация и линеаризиране на модела</vt:lpstr>
      <vt:lpstr>Валидиране на модела</vt:lpstr>
      <vt:lpstr>Цифров ПИД регулатор</vt:lpstr>
      <vt:lpstr>Схема на цифров ПИД регулатор</vt:lpstr>
      <vt:lpstr>Оптимизационна процедура с конвенционален метод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Симулатор на обекта работещ в реално време</vt:lpstr>
      <vt:lpstr>Arduino Due</vt:lpstr>
      <vt:lpstr>Среда за разработка Arduino 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Заключение</vt:lpstr>
      <vt:lpstr>Благодаря Ви  за вниманието!</vt:lpstr>
      <vt:lpstr>Въпроси от рецензията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wgefgfd</dc:title>
  <dc:creator>Alex</dc:creator>
  <cp:lastModifiedBy>user</cp:lastModifiedBy>
  <cp:revision>97</cp:revision>
  <dcterms:created xsi:type="dcterms:W3CDTF">2014-07-23T14:14:02Z</dcterms:created>
  <dcterms:modified xsi:type="dcterms:W3CDTF">2018-07-20T07:18:23Z</dcterms:modified>
</cp:coreProperties>
</file>