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2"/>
  </p:notesMasterIdLst>
  <p:sldIdLst>
    <p:sldId id="270" r:id="rId2"/>
    <p:sldId id="280" r:id="rId3"/>
    <p:sldId id="269" r:id="rId4"/>
    <p:sldId id="278" r:id="rId5"/>
    <p:sldId id="279" r:id="rId6"/>
    <p:sldId id="267" r:id="rId7"/>
    <p:sldId id="275" r:id="rId8"/>
    <p:sldId id="264" r:id="rId9"/>
    <p:sldId id="273" r:id="rId10"/>
    <p:sldId id="271" r:id="rId11"/>
  </p:sldIdLst>
  <p:sldSz cx="18288000" cy="10282238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Robo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496" y="56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330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1pPr>
    <a:lvl2pPr marL="914713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2pPr>
    <a:lvl3pPr marL="182942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3pPr>
    <a:lvl4pPr marL="2744137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4pPr>
    <a:lvl5pPr marL="365884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5pPr>
    <a:lvl6pPr marL="4573561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6pPr>
    <a:lvl7pPr marL="5488274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7pPr>
    <a:lvl8pPr marL="640298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8pPr>
    <a:lvl9pPr marL="731769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[Mandatory Slide]</a:t>
            </a:r>
            <a:br>
              <a:rPr lang="en-US" dirty="0"/>
            </a:br>
            <a:r>
              <a:rPr lang="en-US" dirty="0"/>
              <a:t>This would be the introduction slide</a:t>
            </a:r>
            <a:r>
              <a:rPr lang="en-US" baseline="0" dirty="0"/>
              <a:t> of the topic that you are covering in this subsection.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aseline="0" dirty="0"/>
              <a:t>When this slide plays, you could talk about the main aim that we’d be covering in this video.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35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[Mandatory Slide]</a:t>
            </a:r>
            <a:br>
              <a:rPr lang="en-US" dirty="0"/>
            </a:br>
            <a:r>
              <a:rPr lang="en-US" dirty="0"/>
              <a:t>This would be the introduction slide</a:t>
            </a:r>
            <a:r>
              <a:rPr lang="en-US" baseline="0" dirty="0"/>
              <a:t> of the topic that you are covering in this section.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aseline="0" dirty="0"/>
              <a:t>When this slide plays, you could talk about the main aim that we’d be covering in this section.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4512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826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Like mentioned – best for flowcharts, block diagram, and images in the split-view of course!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7897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5951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3416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[Mandatory Slide]</a:t>
            </a:r>
            <a:br>
              <a:rPr lang="en-US" dirty="0"/>
            </a:br>
            <a:r>
              <a:rPr lang="en-US" dirty="0"/>
              <a:t>This would be the slide</a:t>
            </a:r>
            <a:r>
              <a:rPr lang="en-US" baseline="0" dirty="0"/>
              <a:t> of the next video that you will be covering.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aseline="0" dirty="0"/>
              <a:t>When this slide plays, you could talk about the main aim that we’d be covering in the next video.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899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5"/>
            </a:lvl2pPr>
            <a:lvl3pPr lvl="2" rtl="0">
              <a:spcBef>
                <a:spcPts val="0"/>
              </a:spcBef>
              <a:buSzPct val="100000"/>
              <a:defRPr sz="9605"/>
            </a:lvl3pPr>
            <a:lvl4pPr lvl="3" rtl="0">
              <a:spcBef>
                <a:spcPts val="0"/>
              </a:spcBef>
              <a:buSzPct val="100000"/>
              <a:defRPr sz="9605"/>
            </a:lvl4pPr>
            <a:lvl5pPr lvl="4" rtl="0">
              <a:spcBef>
                <a:spcPts val="0"/>
              </a:spcBef>
              <a:buSzPct val="100000"/>
              <a:defRPr sz="9605"/>
            </a:lvl5pPr>
            <a:lvl6pPr lvl="5" rtl="0">
              <a:spcBef>
                <a:spcPts val="0"/>
              </a:spcBef>
              <a:buSzPct val="100000"/>
              <a:defRPr sz="9605"/>
            </a:lvl6pPr>
            <a:lvl7pPr lvl="6" rtl="0">
              <a:spcBef>
                <a:spcPts val="0"/>
              </a:spcBef>
              <a:buSzPct val="100000"/>
              <a:defRPr sz="9605"/>
            </a:lvl7pPr>
            <a:lvl8pPr lvl="7" rtl="0">
              <a:spcBef>
                <a:spcPts val="0"/>
              </a:spcBef>
              <a:buSzPct val="100000"/>
              <a:defRPr sz="9605"/>
            </a:lvl8pPr>
            <a:lvl9pPr lvl="8" rtl="0">
              <a:spcBef>
                <a:spcPts val="0"/>
              </a:spcBef>
              <a:buSzPct val="100000"/>
              <a:defRPr sz="960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rot="10800000" flipH="1">
            <a:off x="0" y="3370445"/>
            <a:ext cx="18288000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 dirty="0"/>
          </a:p>
        </p:txBody>
      </p:sp>
      <p:sp>
        <p:nvSpPr>
          <p:cNvPr id="21" name="Shape 21"/>
          <p:cNvSpPr/>
          <p:nvPr/>
        </p:nvSpPr>
        <p:spPr>
          <a:xfrm>
            <a:off x="0" y="3370445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 dirty="0"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4002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602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202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 dirty="0"/>
          </a:p>
        </p:txBody>
      </p:sp>
      <p:sp>
        <p:nvSpPr>
          <p:cNvPr id="34" name="Shape 34"/>
          <p:cNvSpPr/>
          <p:nvPr/>
        </p:nvSpPr>
        <p:spPr>
          <a:xfrm>
            <a:off x="0" y="1312097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 dirty="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2"/>
            </a:lvl1pPr>
            <a:lvl2pPr lvl="1" rtl="0">
              <a:spcBef>
                <a:spcPts val="0"/>
              </a:spcBef>
              <a:buSzPct val="100000"/>
              <a:defRPr sz="3602"/>
            </a:lvl2pPr>
            <a:lvl3pPr lvl="2" rtl="0">
              <a:spcBef>
                <a:spcPts val="0"/>
              </a:spcBef>
              <a:buSzPct val="100000"/>
              <a:defRPr sz="3602"/>
            </a:lvl3pPr>
            <a:lvl4pPr lvl="3" rtl="0">
              <a:spcBef>
                <a:spcPts val="0"/>
              </a:spcBef>
              <a:buSzPct val="100000"/>
              <a:defRPr sz="3602"/>
            </a:lvl4pPr>
            <a:lvl5pPr lvl="4" rtl="0">
              <a:spcBef>
                <a:spcPts val="0"/>
              </a:spcBef>
              <a:buSzPct val="100000"/>
              <a:defRPr sz="3602"/>
            </a:lvl5pPr>
            <a:lvl6pPr lvl="5" rtl="0">
              <a:spcBef>
                <a:spcPts val="0"/>
              </a:spcBef>
              <a:buSzPct val="100000"/>
              <a:defRPr sz="3602"/>
            </a:lvl6pPr>
            <a:lvl7pPr lvl="6" rtl="0">
              <a:spcBef>
                <a:spcPts val="0"/>
              </a:spcBef>
              <a:buSzPct val="100000"/>
              <a:defRPr sz="3602"/>
            </a:lvl7pPr>
            <a:lvl8pPr lvl="7" rtl="0">
              <a:spcBef>
                <a:spcPts val="0"/>
              </a:spcBef>
              <a:buSzPct val="100000"/>
              <a:defRPr sz="3602"/>
            </a:lvl8pPr>
            <a:lvl9pPr lvl="8" rtl="0">
              <a:spcBef>
                <a:spcPts val="0"/>
              </a:spcBef>
              <a:buSzPct val="100000"/>
              <a:defRPr sz="3602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/>
        </p:nvSpPr>
        <p:spPr>
          <a:xfrm rot="10800000" flipH="1">
            <a:off x="6553204" y="55"/>
            <a:ext cx="117348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 dirty="0"/>
          </a:p>
        </p:txBody>
      </p:sp>
      <p:sp>
        <p:nvSpPr>
          <p:cNvPr id="39" name="Shape 39"/>
          <p:cNvSpPr/>
          <p:nvPr/>
        </p:nvSpPr>
        <p:spPr>
          <a:xfrm rot="-5400000">
            <a:off x="1520686" y="5032523"/>
            <a:ext cx="10282238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 dirty="0"/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2153" y="715269"/>
            <a:ext cx="5616000" cy="1905917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defRPr sz="4802"/>
            </a:lvl1pPr>
            <a:lvl2pPr lvl="1" rtl="0">
              <a:spcBef>
                <a:spcPts val="0"/>
              </a:spcBef>
              <a:buSzPct val="100000"/>
              <a:defRPr sz="4802"/>
            </a:lvl2pPr>
            <a:lvl3pPr lvl="2" rtl="0">
              <a:spcBef>
                <a:spcPts val="0"/>
              </a:spcBef>
              <a:buSzPct val="100000"/>
              <a:defRPr sz="4802"/>
            </a:lvl3pPr>
            <a:lvl4pPr lvl="3" rtl="0">
              <a:spcBef>
                <a:spcPts val="0"/>
              </a:spcBef>
              <a:buSzPct val="100000"/>
              <a:defRPr sz="4802"/>
            </a:lvl4pPr>
            <a:lvl5pPr lvl="4" rtl="0">
              <a:spcBef>
                <a:spcPts val="0"/>
              </a:spcBef>
              <a:buSzPct val="100000"/>
              <a:defRPr sz="4802"/>
            </a:lvl5pPr>
            <a:lvl6pPr lvl="5" rtl="0">
              <a:spcBef>
                <a:spcPts val="0"/>
              </a:spcBef>
              <a:buSzPct val="100000"/>
              <a:defRPr sz="4802"/>
            </a:lvl6pPr>
            <a:lvl7pPr lvl="6" rtl="0">
              <a:spcBef>
                <a:spcPts val="0"/>
              </a:spcBef>
              <a:buSzPct val="100000"/>
              <a:defRPr sz="4802"/>
            </a:lvl7pPr>
            <a:lvl8pPr lvl="7" rtl="0">
              <a:spcBef>
                <a:spcPts val="0"/>
              </a:spcBef>
              <a:buSzPct val="100000"/>
              <a:defRPr sz="4802"/>
            </a:lvl8pPr>
            <a:lvl9pPr lvl="8" rtl="0">
              <a:spcBef>
                <a:spcPts val="0"/>
              </a:spcBef>
              <a:buSzPct val="100000"/>
              <a:defRPr sz="4802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2149" y="2930243"/>
            <a:ext cx="5616000" cy="6324071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buFont typeface="Calibri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32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Font typeface="Calibri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980501" y="976048"/>
            <a:ext cx="16068000" cy="817781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12006"/>
            </a:lvl1pPr>
            <a:lvl2pPr lvl="1" rtl="0">
              <a:spcBef>
                <a:spcPts val="0"/>
              </a:spcBef>
              <a:buSzPct val="100000"/>
              <a:defRPr sz="12006"/>
            </a:lvl2pPr>
            <a:lvl3pPr lvl="2" rtl="0">
              <a:spcBef>
                <a:spcPts val="0"/>
              </a:spcBef>
              <a:buSzPct val="100000"/>
              <a:defRPr sz="12006"/>
            </a:lvl3pPr>
            <a:lvl4pPr lvl="3" rtl="0">
              <a:spcBef>
                <a:spcPts val="0"/>
              </a:spcBef>
              <a:buSzPct val="100000"/>
              <a:defRPr sz="12006"/>
            </a:lvl4pPr>
            <a:lvl5pPr lvl="4" rtl="0">
              <a:spcBef>
                <a:spcPts val="0"/>
              </a:spcBef>
              <a:buSzPct val="100000"/>
              <a:defRPr sz="12006"/>
            </a:lvl5pPr>
            <a:lvl6pPr lvl="5" rtl="0">
              <a:spcBef>
                <a:spcPts val="0"/>
              </a:spcBef>
              <a:buSzPct val="100000"/>
              <a:defRPr sz="12006"/>
            </a:lvl6pPr>
            <a:lvl7pPr lvl="6" rtl="0">
              <a:spcBef>
                <a:spcPts val="0"/>
              </a:spcBef>
              <a:buSzPct val="100000"/>
              <a:defRPr sz="12006"/>
            </a:lvl7pPr>
            <a:lvl8pPr lvl="7" rtl="0">
              <a:spcBef>
                <a:spcPts val="0"/>
              </a:spcBef>
              <a:buSzPct val="100000"/>
              <a:defRPr sz="12006"/>
            </a:lvl8pPr>
            <a:lvl9pPr lvl="8" rtl="0">
              <a:spcBef>
                <a:spcPts val="0"/>
              </a:spcBef>
              <a:buSzPct val="100000"/>
              <a:defRPr sz="1200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ummar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H="1">
            <a:off x="1" y="6"/>
            <a:ext cx="91440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 dirty="0"/>
          </a:p>
        </p:txBody>
      </p:sp>
      <p:sp>
        <p:nvSpPr>
          <p:cNvPr id="48" name="Shape 48"/>
          <p:cNvSpPr/>
          <p:nvPr/>
        </p:nvSpPr>
        <p:spPr>
          <a:xfrm rot="5400000">
            <a:off x="3895230" y="5033122"/>
            <a:ext cx="10281038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 dirty="0"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531001" y="2465213"/>
            <a:ext cx="8090400" cy="2963228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algn="ctr" rtl="0">
              <a:spcBef>
                <a:spcPts val="0"/>
              </a:spcBef>
              <a:buClr>
                <a:srgbClr val="434343"/>
              </a:buClr>
              <a:buSzPct val="100000"/>
              <a:defRPr sz="8404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8404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8404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8404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8404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8404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8404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8404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8404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531001" y="5556365"/>
            <a:ext cx="8090400" cy="2469055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None/>
              <a:defRPr sz="4202"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2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2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2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2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2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2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2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2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9879004" y="1447735"/>
            <a:ext cx="7674000" cy="7386779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202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 dirty="0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5"/>
            <a:ext cx="18288000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 dirty="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4000" cy="892987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1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60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4207953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" dirty="0"/>
              <a:t>ASP.NET Core 3 in 7 Days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83212" y="6260123"/>
            <a:ext cx="2850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Burdett Wilson</a:t>
            </a:r>
          </a:p>
        </p:txBody>
      </p:sp>
    </p:spTree>
    <p:extLst>
      <p:ext uri="{BB962C8B-B14F-4D97-AF65-F5344CB8AC3E}">
        <p14:creationId xmlns:p14="http://schemas.microsoft.com/office/powerpoint/2010/main" val="2174107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3636868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US" dirty="0"/>
              <a:t>Understanding Kestrel and IIS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5575681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r>
              <a:rPr lang="en-US" dirty="0"/>
              <a:t>Next Video 1.2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01070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170C83-6FE8-481D-A301-5D3C53AEF935}"/>
              </a:ext>
            </a:extLst>
          </p:cNvPr>
          <p:cNvSpPr/>
          <p:nvPr/>
        </p:nvSpPr>
        <p:spPr>
          <a:xfrm>
            <a:off x="-182880" y="4119775"/>
            <a:ext cx="17956530" cy="2924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5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DAY ONE </a:t>
            </a:r>
            <a:r>
              <a:rPr lang="en-US" sz="8800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– GETTING STARTED WITH .NET CORE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502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3636868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" dirty="0"/>
              <a:t>Discovering the .NET CORE philosophy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5575681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r>
              <a:rPr lang="en-US" dirty="0"/>
              <a:t>Day One – Video One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2C31C-50F5-4839-AEDD-E972C991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What is .NET Core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8292C-2A92-431A-8B4C-A24C72A9D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3804" y="3836379"/>
            <a:ext cx="11338251" cy="5417891"/>
          </a:xfrm>
        </p:spPr>
        <p:txBody>
          <a:bodyPr/>
          <a:lstStyle/>
          <a:p>
            <a:r>
              <a:rPr lang="en-US" dirty="0"/>
              <a:t>.NET Core 3 Framework operates in three fields: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Client / User Facing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Logic/Business Object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Data Object</a:t>
            </a:r>
          </a:p>
        </p:txBody>
      </p:sp>
    </p:spTree>
    <p:extLst>
      <p:ext uri="{BB962C8B-B14F-4D97-AF65-F5344CB8AC3E}">
        <p14:creationId xmlns:p14="http://schemas.microsoft.com/office/powerpoint/2010/main" val="302019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Shape 114"/>
          <p:cNvCxnSpPr/>
          <p:nvPr/>
        </p:nvCxnSpPr>
        <p:spPr>
          <a:xfrm rot="10800000">
            <a:off x="1356493" y="4304760"/>
            <a:ext cx="0" cy="22441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1450666" y="3989950"/>
            <a:ext cx="3629881" cy="783838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" sz="3600" b="1" dirty="0">
                <a:solidFill>
                  <a:srgbClr val="4285F4"/>
                </a:solidFill>
              </a:rPr>
              <a:t>Video One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1450666" y="4569735"/>
            <a:ext cx="3629881" cy="1156864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algn="ctr">
              <a:spcAft>
                <a:spcPts val="3201"/>
              </a:spcAft>
            </a:pPr>
            <a:r>
              <a:rPr lang="en-US" sz="2800" dirty="0">
                <a:solidFill>
                  <a:srgbClr val="424242"/>
                </a:solidFill>
              </a:rPr>
              <a:t>Discovering the .NET Core philosophy</a:t>
            </a:r>
            <a:endParaRPr lang="en" sz="2800" dirty="0">
              <a:solidFill>
                <a:srgbClr val="424242"/>
              </a:solidFill>
            </a:endParaRPr>
          </a:p>
        </p:txBody>
      </p:sp>
      <p:cxnSp>
        <p:nvCxnSpPr>
          <p:cNvPr id="117" name="Shape 117"/>
          <p:cNvCxnSpPr/>
          <p:nvPr/>
        </p:nvCxnSpPr>
        <p:spPr>
          <a:xfrm>
            <a:off x="4226023" y="6589354"/>
            <a:ext cx="0" cy="133498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320162" y="7447204"/>
            <a:ext cx="4648553" cy="783838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" sz="3600" dirty="0">
                <a:solidFill>
                  <a:srgbClr val="4285F4"/>
                </a:solidFill>
              </a:rPr>
              <a:t>Video Two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320192" y="8026970"/>
            <a:ext cx="3629881" cy="1156864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algn="ctr">
              <a:spcAft>
                <a:spcPts val="3201"/>
              </a:spcAft>
            </a:pPr>
            <a:r>
              <a:rPr lang="en-US" sz="2800" dirty="0">
                <a:solidFill>
                  <a:srgbClr val="424242"/>
                </a:solidFill>
              </a:rPr>
              <a:t>Understanding Kestrel and IIS</a:t>
            </a:r>
            <a:endParaRPr lang="en" sz="2800" dirty="0">
              <a:solidFill>
                <a:srgbClr val="424242"/>
              </a:solidFill>
            </a:endParaRPr>
          </a:p>
        </p:txBody>
      </p:sp>
      <p:cxnSp>
        <p:nvCxnSpPr>
          <p:cNvPr id="120" name="Shape 120"/>
          <p:cNvCxnSpPr/>
          <p:nvPr/>
        </p:nvCxnSpPr>
        <p:spPr>
          <a:xfrm rot="10800000">
            <a:off x="6298632" y="4288329"/>
            <a:ext cx="0" cy="23101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392804" y="3989978"/>
            <a:ext cx="3629881" cy="783838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" sz="3600" dirty="0">
                <a:solidFill>
                  <a:srgbClr val="4285F4"/>
                </a:solidFill>
              </a:rPr>
              <a:t>Video Three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392804" y="4569762"/>
            <a:ext cx="3629881" cy="1156864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r>
              <a:rPr lang="en-US" sz="2800" dirty="0">
                <a:solidFill>
                  <a:srgbClr val="424242"/>
                </a:solidFill>
              </a:rPr>
              <a:t>Migrating to .NET Core</a:t>
            </a:r>
            <a:endParaRPr lang="en" sz="2801" dirty="0">
              <a:solidFill>
                <a:schemeClr val="dk2"/>
              </a:solidFill>
            </a:endParaRPr>
          </a:p>
        </p:txBody>
      </p:sp>
      <p:cxnSp>
        <p:nvCxnSpPr>
          <p:cNvPr id="123" name="Shape 123"/>
          <p:cNvCxnSpPr/>
          <p:nvPr/>
        </p:nvCxnSpPr>
        <p:spPr>
          <a:xfrm>
            <a:off x="9915308" y="6589354"/>
            <a:ext cx="0" cy="133498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10009480" y="7440640"/>
            <a:ext cx="3629880" cy="783838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" sz="3600" dirty="0">
                <a:solidFill>
                  <a:srgbClr val="4285F4"/>
                </a:solidFill>
              </a:rPr>
              <a:t>Video Four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10009480" y="8020425"/>
            <a:ext cx="3629880" cy="1156864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algn="ctr">
              <a:spcAft>
                <a:spcPts val="3201"/>
              </a:spcAft>
            </a:pPr>
            <a:r>
              <a:rPr lang="en-US" sz="3200" dirty="0"/>
              <a:t>Installing the Different tools</a:t>
            </a:r>
            <a:endParaRPr lang="en" sz="3702" dirty="0">
              <a:solidFill>
                <a:srgbClr val="424242"/>
              </a:solidFill>
            </a:endParaRPr>
          </a:p>
        </p:txBody>
      </p:sp>
      <p:cxnSp>
        <p:nvCxnSpPr>
          <p:cNvPr id="126" name="Shape 126"/>
          <p:cNvCxnSpPr/>
          <p:nvPr/>
        </p:nvCxnSpPr>
        <p:spPr>
          <a:xfrm rot="10800000">
            <a:off x="11240772" y="4288540"/>
            <a:ext cx="0" cy="233471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1334940" y="3989978"/>
            <a:ext cx="3629881" cy="783838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" sz="3600" dirty="0">
                <a:solidFill>
                  <a:srgbClr val="4285F4"/>
                </a:solidFill>
              </a:rPr>
              <a:t>Video Five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11334940" y="4569762"/>
            <a:ext cx="3629881" cy="1156864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algn="ctr">
              <a:spcAft>
                <a:spcPts val="3201"/>
              </a:spcAft>
            </a:pPr>
            <a:r>
              <a:rPr lang="en-US" sz="2800" dirty="0">
                <a:solidFill>
                  <a:srgbClr val="424242"/>
                </a:solidFill>
              </a:rPr>
              <a:t>Writing a “hello world” program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940003" y="1476772"/>
            <a:ext cx="16451820" cy="1534689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" sz="4402" dirty="0"/>
              <a:t>What We’ll Learn?</a:t>
            </a:r>
          </a:p>
        </p:txBody>
      </p:sp>
      <p:grpSp>
        <p:nvGrpSpPr>
          <p:cNvPr id="130" name="Shape 130"/>
          <p:cNvGrpSpPr/>
          <p:nvPr/>
        </p:nvGrpSpPr>
        <p:grpSpPr>
          <a:xfrm>
            <a:off x="762998" y="5981660"/>
            <a:ext cx="16762037" cy="1334981"/>
            <a:chOff x="383437" y="2845250"/>
            <a:chExt cx="8377136" cy="667800"/>
          </a:xfrm>
        </p:grpSpPr>
        <p:sp>
          <p:nvSpPr>
            <p:cNvPr id="131" name="Shape 131"/>
            <p:cNvSpPr/>
            <p:nvPr/>
          </p:nvSpPr>
          <p:spPr>
            <a:xfrm rot="5400000">
              <a:off x="8137924" y="2890400"/>
              <a:ext cx="667800" cy="577500"/>
            </a:xfrm>
            <a:prstGeom prst="triangle">
              <a:avLst>
                <a:gd name="adj" fmla="val 50000"/>
              </a:avLst>
            </a:prstGeom>
            <a:solidFill>
              <a:srgbClr val="333333"/>
            </a:solidFill>
            <a:ln>
              <a:noFill/>
            </a:ln>
          </p:spPr>
          <p:txBody>
            <a:bodyPr lIns="121956" tIns="121956" rIns="121956" bIns="121956" anchor="ctr" anchorCtr="0">
              <a:noAutofit/>
            </a:bodyPr>
            <a:lstStyle/>
            <a:p>
              <a:endParaRPr sz="3702" dirty="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383437" y="3057650"/>
              <a:ext cx="7904700" cy="2430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txBody>
            <a:bodyPr lIns="121956" tIns="121956" rIns="121956" bIns="121956" anchor="ctr" anchorCtr="0">
              <a:noAutofit/>
            </a:bodyPr>
            <a:lstStyle/>
            <a:p>
              <a:endParaRPr sz="3702" dirty="0"/>
            </a:p>
          </p:txBody>
        </p:sp>
      </p:grpSp>
    </p:spTree>
    <p:extLst>
      <p:ext uri="{BB962C8B-B14F-4D97-AF65-F5344CB8AC3E}">
        <p14:creationId xmlns:p14="http://schemas.microsoft.com/office/powerpoint/2010/main" val="35350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527009" y="2465210"/>
            <a:ext cx="8094149" cy="2963229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" dirty="0"/>
              <a:t>Why Use ASP.NET Core 3?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2"/>
          </p:nvPr>
        </p:nvSpPr>
        <p:spPr>
          <a:xfrm>
            <a:off x="9879345" y="1447733"/>
            <a:ext cx="7677556" cy="7386778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US" dirty="0"/>
              <a:t>Model-View-Controller (MVC) </a:t>
            </a:r>
          </a:p>
          <a:p>
            <a:r>
              <a:rPr lang="en-US" dirty="0"/>
              <a:t>Cloud and Internet Ready</a:t>
            </a:r>
          </a:p>
          <a:p>
            <a:r>
              <a:rPr lang="en-US" dirty="0"/>
              <a:t>Razor Pages </a:t>
            </a:r>
          </a:p>
          <a:p>
            <a:r>
              <a:rPr lang="en-US" dirty="0"/>
              <a:t>Tag Helpers</a:t>
            </a:r>
          </a:p>
          <a:p>
            <a:r>
              <a:rPr lang="en-US" dirty="0"/>
              <a:t>Multiple Data Formats </a:t>
            </a:r>
          </a:p>
          <a:p>
            <a:r>
              <a:rPr lang="en-US" dirty="0"/>
              <a:t>Designed For Testing </a:t>
            </a:r>
            <a:endParaRPr lang="en" dirty="0"/>
          </a:p>
        </p:txBody>
      </p:sp>
      <p:sp>
        <p:nvSpPr>
          <p:cNvPr id="197" name="Shape 197"/>
          <p:cNvSpPr txBox="1">
            <a:spLocks noGrp="1"/>
          </p:cNvSpPr>
          <p:nvPr>
            <p:ph type="subTitle" idx="1"/>
          </p:nvPr>
        </p:nvSpPr>
        <p:spPr>
          <a:xfrm>
            <a:off x="527009" y="5556366"/>
            <a:ext cx="8094149" cy="2469055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r>
              <a:rPr lang="en" dirty="0"/>
              <a:t>Because you need to build modern API and Web Based UI quickly with Modern </a:t>
            </a:r>
            <a:r>
              <a:rPr lang="en-US" dirty="0"/>
              <a:t>Architecture</a:t>
            </a:r>
            <a:r>
              <a:rPr lang="en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48126" y="715274"/>
            <a:ext cx="5618602" cy="1905917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" sz="5603" dirty="0"/>
              <a:t>ASP.Net Core 3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448122" y="2930243"/>
            <a:ext cx="5618602" cy="6324071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algn="ctr"/>
            <a:r>
              <a:rPr lang="en" sz="3202" dirty="0"/>
              <a:t>Modern Archetecture for your projects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6656526" y="1303931"/>
            <a:ext cx="5207920" cy="1873920"/>
          </a:xfrm>
          <a:prstGeom prst="rect">
            <a:avLst/>
          </a:prstGeom>
          <a:solidFill>
            <a:srgbClr val="3E5DAA"/>
          </a:solidFill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" dirty="0"/>
              <a:t>Client</a:t>
            </a:r>
          </a:p>
        </p:txBody>
      </p:sp>
      <p:cxnSp>
        <p:nvCxnSpPr>
          <p:cNvPr id="187" name="Shape 187"/>
          <p:cNvCxnSpPr/>
          <p:nvPr/>
        </p:nvCxnSpPr>
        <p:spPr>
          <a:xfrm>
            <a:off x="9222959" y="3206345"/>
            <a:ext cx="0" cy="1228231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6656526" y="4434576"/>
            <a:ext cx="5207920" cy="1475289"/>
          </a:xfrm>
          <a:prstGeom prst="rect">
            <a:avLst/>
          </a:prstGeom>
          <a:solidFill>
            <a:srgbClr val="4C3896"/>
          </a:solidFill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" dirty="0"/>
              <a:t>Logic / Business</a:t>
            </a:r>
          </a:p>
        </p:txBody>
      </p:sp>
      <p:cxnSp>
        <p:nvCxnSpPr>
          <p:cNvPr id="189" name="Shape 189"/>
          <p:cNvCxnSpPr/>
          <p:nvPr/>
        </p:nvCxnSpPr>
        <p:spPr>
          <a:xfrm>
            <a:off x="9172218" y="5909865"/>
            <a:ext cx="0" cy="1228231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6656526" y="7166591"/>
            <a:ext cx="5207920" cy="1392069"/>
          </a:xfrm>
          <a:prstGeom prst="rect">
            <a:avLst/>
          </a:prstGeom>
          <a:solidFill>
            <a:srgbClr val="BE1A8C"/>
          </a:solidFill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" dirty="0"/>
              <a:t>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2554" y="1303931"/>
            <a:ext cx="5461722" cy="751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88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976721" y="976049"/>
            <a:ext cx="16075446" cy="8177813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" sz="5400" dirty="0"/>
              <a:t>ASP.NET Core is a Full Stack development </a:t>
            </a:r>
            <a:r>
              <a:rPr lang="en-US" sz="5400" dirty="0"/>
              <a:t>environment</a:t>
            </a:r>
            <a:endParaRPr lang="en" sz="5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" sz="4402" dirty="0"/>
              <a:t>What makes Net Core 3 popular ? 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Integration of modern, client-side frameworks and development workflows.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A cloud-ready, environment-based configuration system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Built-in dependency injection.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A lightweight, high-performance, and modular HTTP request pipeline.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Razor Pages makes coding page-focused scenarios easier and more productive.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Architected for testability.</a:t>
            </a:r>
            <a:endParaRPr lang="en" sz="4002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593753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3550</TotalTime>
  <Words>253</Words>
  <Application>Microsoft Office PowerPoint</Application>
  <PresentationFormat>Custom</PresentationFormat>
  <Paragraphs>51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Roboto</vt:lpstr>
      <vt:lpstr>Calibri</vt:lpstr>
      <vt:lpstr>Packt</vt:lpstr>
      <vt:lpstr>ASP.NET Core 3 in 7 Days</vt:lpstr>
      <vt:lpstr>PowerPoint Presentation</vt:lpstr>
      <vt:lpstr>Discovering the .NET CORE philosophy</vt:lpstr>
      <vt:lpstr>What is .NET Core ?</vt:lpstr>
      <vt:lpstr>Video One</vt:lpstr>
      <vt:lpstr>Why Use ASP.NET Core 3?</vt:lpstr>
      <vt:lpstr>ASP.Net Core 3</vt:lpstr>
      <vt:lpstr>ASP.NET Core is a Full Stack development environment</vt:lpstr>
      <vt:lpstr>What makes Net Core 3 popular ? </vt:lpstr>
      <vt:lpstr>Understanding Kestrel and IIS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Goes Here</dc:title>
  <dc:creator>Burdett E. Wilson</dc:creator>
  <cp:lastModifiedBy>Burdett wilson</cp:lastModifiedBy>
  <cp:revision>38</cp:revision>
  <dcterms:modified xsi:type="dcterms:W3CDTF">2018-12-26T19:15:19Z</dcterms:modified>
</cp:coreProperties>
</file>