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42" Type="http://schemas.openxmlformats.org/officeDocument/2006/relationships/slide" Target="slides/slide37.xml"/><Relationship Id="rId21" Type="http://schemas.openxmlformats.org/officeDocument/2006/relationships/slide" Target="slides/slide16.xml"/><Relationship Id="rId84" Type="http://schemas.openxmlformats.org/officeDocument/2006/relationships/slide" Target="slides/slide79.xml"/><Relationship Id="rId138" Type="http://schemas.openxmlformats.org/officeDocument/2006/relationships/slide" Target="slides/slide133.xml"/><Relationship Id="rId63" Type="http://schemas.openxmlformats.org/officeDocument/2006/relationships/slide" Target="slides/slide58.xml"/><Relationship Id="rId159" Type="http://schemas.openxmlformats.org/officeDocument/2006/relationships/slide" Target="slides/slide154.xml"/><Relationship Id="rId191" Type="http://schemas.openxmlformats.org/officeDocument/2006/relationships/slide" Target="slides/slide186.xml"/><Relationship Id="rId170" Type="http://schemas.openxmlformats.org/officeDocument/2006/relationships/slide" Target="slides/slide165.xml"/><Relationship Id="rId205" Type="http://schemas.openxmlformats.org/officeDocument/2006/relationships/slide" Target="slides/slide200.xml"/><Relationship Id="rId107" Type="http://schemas.openxmlformats.org/officeDocument/2006/relationships/slide" Target="slides/slide102.xml"/><Relationship Id="rId32" Type="http://schemas.openxmlformats.org/officeDocument/2006/relationships/slide" Target="slides/slide27.xml"/><Relationship Id="rId11" Type="http://schemas.openxmlformats.org/officeDocument/2006/relationships/slide" Target="slides/slide6.xml"/><Relationship Id="rId149" Type="http://schemas.openxmlformats.org/officeDocument/2006/relationships/slide" Target="slides/slide144.xml"/><Relationship Id="rId74" Type="http://schemas.openxmlformats.org/officeDocument/2006/relationships/slide" Target="slides/slide69.xml"/><Relationship Id="rId53" Type="http://schemas.openxmlformats.org/officeDocument/2006/relationships/slide" Target="slides/slide48.xml"/><Relationship Id="rId128" Type="http://schemas.openxmlformats.org/officeDocument/2006/relationships/slide" Target="slides/slide123.xml"/><Relationship Id="rId181" Type="http://schemas.openxmlformats.org/officeDocument/2006/relationships/slide" Target="slides/slide176.xml"/><Relationship Id="rId5" Type="http://schemas.openxmlformats.org/officeDocument/2006/relationships/notesMaster" Target="notesMasters/notesMaster1.xml"/><Relationship Id="rId160" Type="http://schemas.openxmlformats.org/officeDocument/2006/relationships/slide" Target="slides/slide155.xml"/><Relationship Id="rId95" Type="http://schemas.openxmlformats.org/officeDocument/2006/relationships/slide" Target="slides/slide90.xml"/><Relationship Id="rId43" Type="http://schemas.openxmlformats.org/officeDocument/2006/relationships/slide" Target="slides/slide38.xml"/><Relationship Id="rId22" Type="http://schemas.openxmlformats.org/officeDocument/2006/relationships/slide" Target="slides/slide17.xml"/><Relationship Id="rId139" Type="http://schemas.openxmlformats.org/officeDocument/2006/relationships/slide" Target="slides/slide134.xml"/><Relationship Id="rId64" Type="http://schemas.openxmlformats.org/officeDocument/2006/relationships/slide" Target="slides/slide59.xml"/><Relationship Id="rId118" Type="http://schemas.openxmlformats.org/officeDocument/2006/relationships/slide" Target="slides/slide113.xml"/><Relationship Id="rId192" Type="http://schemas.openxmlformats.org/officeDocument/2006/relationships/slide" Target="slides/slide187.xml"/><Relationship Id="rId85" Type="http://schemas.openxmlformats.org/officeDocument/2006/relationships/slide" Target="slides/slide80.xml"/><Relationship Id="rId150" Type="http://schemas.openxmlformats.org/officeDocument/2006/relationships/slide" Target="slides/slide145.xml"/><Relationship Id="rId171" Type="http://schemas.openxmlformats.org/officeDocument/2006/relationships/slide" Target="slides/slide166.xml"/><Relationship Id="rId206" Type="http://schemas.openxmlformats.org/officeDocument/2006/relationships/slide" Target="slides/slide201.xml"/><Relationship Id="rId33" Type="http://schemas.openxmlformats.org/officeDocument/2006/relationships/slide" Target="slides/slide28.xml"/><Relationship Id="rId12" Type="http://schemas.openxmlformats.org/officeDocument/2006/relationships/slide" Target="slides/slide7.xml"/><Relationship Id="rId108" Type="http://schemas.openxmlformats.org/officeDocument/2006/relationships/slide" Target="slides/slide103.xml"/><Relationship Id="rId129" Type="http://schemas.openxmlformats.org/officeDocument/2006/relationships/slide" Target="slides/slide124.xml"/><Relationship Id="rId182" Type="http://schemas.openxmlformats.org/officeDocument/2006/relationships/slide" Target="slides/slide177.xml"/><Relationship Id="rId140" Type="http://schemas.openxmlformats.org/officeDocument/2006/relationships/slide" Target="slides/slide135.xml"/><Relationship Id="rId75" Type="http://schemas.openxmlformats.org/officeDocument/2006/relationships/slide" Target="slides/slide70.xml"/><Relationship Id="rId161" Type="http://schemas.openxmlformats.org/officeDocument/2006/relationships/slide" Target="slides/slide156.xml"/><Relationship Id="rId54" Type="http://schemas.openxmlformats.org/officeDocument/2006/relationships/slide" Target="slides/slide49.xml"/><Relationship Id="rId96" Type="http://schemas.openxmlformats.org/officeDocument/2006/relationships/slide" Target="slides/slide91.xml"/><Relationship Id="rId6" Type="http://schemas.openxmlformats.org/officeDocument/2006/relationships/slide" Target="slides/slide1.xml"/><Relationship Id="rId23" Type="http://schemas.openxmlformats.org/officeDocument/2006/relationships/slide" Target="slides/slide18.xml"/><Relationship Id="rId119" Type="http://schemas.openxmlformats.org/officeDocument/2006/relationships/slide" Target="slides/slide114.xml"/><Relationship Id="rId44" Type="http://schemas.openxmlformats.org/officeDocument/2006/relationships/slide" Target="slides/slide39.xml"/><Relationship Id="rId86" Type="http://schemas.openxmlformats.org/officeDocument/2006/relationships/slide" Target="slides/slide81.xml"/><Relationship Id="rId130" Type="http://schemas.openxmlformats.org/officeDocument/2006/relationships/slide" Target="slides/slide125.xml"/><Relationship Id="rId65" Type="http://schemas.openxmlformats.org/officeDocument/2006/relationships/slide" Target="slides/slide60.xml"/><Relationship Id="rId151" Type="http://schemas.openxmlformats.org/officeDocument/2006/relationships/slide" Target="slides/slide146.xml"/><Relationship Id="rId193" Type="http://schemas.openxmlformats.org/officeDocument/2006/relationships/slide" Target="slides/slide188.xml"/><Relationship Id="rId172" Type="http://schemas.openxmlformats.org/officeDocument/2006/relationships/slide" Target="slides/slide167.xml"/><Relationship Id="rId207" Type="http://schemas.openxmlformats.org/officeDocument/2006/relationships/customXml" Target="../customXml/item1.xml"/><Relationship Id="rId13" Type="http://schemas.openxmlformats.org/officeDocument/2006/relationships/slide" Target="slides/slide8.xml"/><Relationship Id="rId109" Type="http://schemas.openxmlformats.org/officeDocument/2006/relationships/slide" Target="slides/slide104.xml"/><Relationship Id="rId34" Type="http://schemas.openxmlformats.org/officeDocument/2006/relationships/slide" Target="slides/slide29.xml"/><Relationship Id="rId141" Type="http://schemas.openxmlformats.org/officeDocument/2006/relationships/slide" Target="slides/slide136.xml"/><Relationship Id="rId76" Type="http://schemas.openxmlformats.org/officeDocument/2006/relationships/slide" Target="slides/slide71.xml"/><Relationship Id="rId55" Type="http://schemas.openxmlformats.org/officeDocument/2006/relationships/slide" Target="slides/slide50.xml"/><Relationship Id="rId120" Type="http://schemas.openxmlformats.org/officeDocument/2006/relationships/slide" Target="slides/slide115.xml"/><Relationship Id="rId97" Type="http://schemas.openxmlformats.org/officeDocument/2006/relationships/slide" Target="slides/slide92.xml"/><Relationship Id="rId183" Type="http://schemas.openxmlformats.org/officeDocument/2006/relationships/slide" Target="slides/slide178.xml"/><Relationship Id="rId7" Type="http://schemas.openxmlformats.org/officeDocument/2006/relationships/slide" Target="slides/slide2.xml"/><Relationship Id="rId162" Type="http://schemas.openxmlformats.org/officeDocument/2006/relationships/slide" Target="slides/slide157.xml"/><Relationship Id="rId45" Type="http://schemas.openxmlformats.org/officeDocument/2006/relationships/slide" Target="slides/slide40.xml"/><Relationship Id="rId24" Type="http://schemas.openxmlformats.org/officeDocument/2006/relationships/slide" Target="slides/slide19.xml"/><Relationship Id="rId87" Type="http://schemas.openxmlformats.org/officeDocument/2006/relationships/slide" Target="slides/slide82.xml"/><Relationship Id="rId131" Type="http://schemas.openxmlformats.org/officeDocument/2006/relationships/slide" Target="slides/slide126.xml"/><Relationship Id="rId66" Type="http://schemas.openxmlformats.org/officeDocument/2006/relationships/slide" Target="slides/slide61.xml"/><Relationship Id="rId110" Type="http://schemas.openxmlformats.org/officeDocument/2006/relationships/slide" Target="slides/slide105.xml"/><Relationship Id="rId194" Type="http://schemas.openxmlformats.org/officeDocument/2006/relationships/slide" Target="slides/slide189.xml"/><Relationship Id="rId173" Type="http://schemas.openxmlformats.org/officeDocument/2006/relationships/slide" Target="slides/slide168.xml"/><Relationship Id="rId199" Type="http://schemas.openxmlformats.org/officeDocument/2006/relationships/slide" Target="slides/slide194.xml"/><Relationship Id="rId82" Type="http://schemas.openxmlformats.org/officeDocument/2006/relationships/slide" Target="slides/slide77.xml"/><Relationship Id="rId61" Type="http://schemas.openxmlformats.org/officeDocument/2006/relationships/slide" Target="slides/slide56.xml"/><Relationship Id="rId152" Type="http://schemas.openxmlformats.org/officeDocument/2006/relationships/slide" Target="slides/slide147.xml"/><Relationship Id="rId203" Type="http://schemas.openxmlformats.org/officeDocument/2006/relationships/slide" Target="slides/slide198.xml"/><Relationship Id="rId208" Type="http://schemas.openxmlformats.org/officeDocument/2006/relationships/customXml" Target="../customXml/item2.xml"/><Relationship Id="rId19" Type="http://schemas.openxmlformats.org/officeDocument/2006/relationships/slide" Target="slides/slide14.xml"/><Relationship Id="rId30" Type="http://schemas.openxmlformats.org/officeDocument/2006/relationships/slide" Target="slides/slide25.xml"/><Relationship Id="rId35" Type="http://schemas.openxmlformats.org/officeDocument/2006/relationships/slide" Target="slides/slide30.xml"/><Relationship Id="rId14" Type="http://schemas.openxmlformats.org/officeDocument/2006/relationships/slide" Target="slides/slide9.xml"/><Relationship Id="rId147" Type="http://schemas.openxmlformats.org/officeDocument/2006/relationships/slide" Target="slides/slide142.xml"/><Relationship Id="rId77" Type="http://schemas.openxmlformats.org/officeDocument/2006/relationships/slide" Target="slides/slide72.xml"/><Relationship Id="rId168" Type="http://schemas.openxmlformats.org/officeDocument/2006/relationships/slide" Target="slides/slide163.xml"/><Relationship Id="rId56" Type="http://schemas.openxmlformats.org/officeDocument/2006/relationships/slide" Target="slides/slide51.xml"/><Relationship Id="rId105" Type="http://schemas.openxmlformats.org/officeDocument/2006/relationships/slide" Target="slides/slide100.xml"/><Relationship Id="rId100" Type="http://schemas.openxmlformats.org/officeDocument/2006/relationships/slide" Target="slides/slide95.xml"/><Relationship Id="rId126" Type="http://schemas.openxmlformats.org/officeDocument/2006/relationships/slide" Target="slides/slide121.xml"/><Relationship Id="rId184" Type="http://schemas.openxmlformats.org/officeDocument/2006/relationships/slide" Target="slides/slide179.xml"/><Relationship Id="rId189" Type="http://schemas.openxmlformats.org/officeDocument/2006/relationships/slide" Target="slides/slide184.xml"/><Relationship Id="rId142" Type="http://schemas.openxmlformats.org/officeDocument/2006/relationships/slide" Target="slides/slide137.xml"/><Relationship Id="rId8" Type="http://schemas.openxmlformats.org/officeDocument/2006/relationships/slide" Target="slides/slide3.xml"/><Relationship Id="rId72" Type="http://schemas.openxmlformats.org/officeDocument/2006/relationships/slide" Target="slides/slide67.xml"/><Relationship Id="rId163" Type="http://schemas.openxmlformats.org/officeDocument/2006/relationships/slide" Target="slides/slide158.xml"/><Relationship Id="rId51" Type="http://schemas.openxmlformats.org/officeDocument/2006/relationships/slide" Target="slides/slide46.xml"/><Relationship Id="rId121" Type="http://schemas.openxmlformats.org/officeDocument/2006/relationships/slide" Target="slides/slide116.xml"/><Relationship Id="rId98" Type="http://schemas.openxmlformats.org/officeDocument/2006/relationships/slide" Target="slides/slide93.xml"/><Relationship Id="rId93" Type="http://schemas.openxmlformats.org/officeDocument/2006/relationships/slide" Target="slides/slide88.xml"/><Relationship Id="rId3" Type="http://schemas.openxmlformats.org/officeDocument/2006/relationships/presProps" Target="presProps.xml"/><Relationship Id="rId46" Type="http://schemas.openxmlformats.org/officeDocument/2006/relationships/slide" Target="slides/slide41.xml"/><Relationship Id="rId25" Type="http://schemas.openxmlformats.org/officeDocument/2006/relationships/slide" Target="slides/slide20.xml"/><Relationship Id="rId137" Type="http://schemas.openxmlformats.org/officeDocument/2006/relationships/slide" Target="slides/slide132.xml"/><Relationship Id="rId67" Type="http://schemas.openxmlformats.org/officeDocument/2006/relationships/slide" Target="slides/slide62.xml"/><Relationship Id="rId158" Type="http://schemas.openxmlformats.org/officeDocument/2006/relationships/slide" Target="slides/slide153.xml"/><Relationship Id="rId116" Type="http://schemas.openxmlformats.org/officeDocument/2006/relationships/slide" Target="slides/slide111.xml"/><Relationship Id="rId41" Type="http://schemas.openxmlformats.org/officeDocument/2006/relationships/slide" Target="slides/slide36.xml"/><Relationship Id="rId174" Type="http://schemas.openxmlformats.org/officeDocument/2006/relationships/slide" Target="slides/slide169.xml"/><Relationship Id="rId179" Type="http://schemas.openxmlformats.org/officeDocument/2006/relationships/slide" Target="slides/slide174.xml"/><Relationship Id="rId20" Type="http://schemas.openxmlformats.org/officeDocument/2006/relationships/slide" Target="slides/slide15.xml"/><Relationship Id="rId195" Type="http://schemas.openxmlformats.org/officeDocument/2006/relationships/slide" Target="slides/slide190.xml"/><Relationship Id="rId83" Type="http://schemas.openxmlformats.org/officeDocument/2006/relationships/slide" Target="slides/slide78.xml"/><Relationship Id="rId88" Type="http://schemas.openxmlformats.org/officeDocument/2006/relationships/slide" Target="slides/slide83.xml"/><Relationship Id="rId132" Type="http://schemas.openxmlformats.org/officeDocument/2006/relationships/slide" Target="slides/slide127.xml"/><Relationship Id="rId62" Type="http://schemas.openxmlformats.org/officeDocument/2006/relationships/slide" Target="slides/slide57.xml"/><Relationship Id="rId153" Type="http://schemas.openxmlformats.org/officeDocument/2006/relationships/slide" Target="slides/slide148.xml"/><Relationship Id="rId111" Type="http://schemas.openxmlformats.org/officeDocument/2006/relationships/slide" Target="slides/slide106.xml"/><Relationship Id="rId209" Type="http://schemas.openxmlformats.org/officeDocument/2006/relationships/customXml" Target="../customXml/item3.xml"/><Relationship Id="rId190" Type="http://schemas.openxmlformats.org/officeDocument/2006/relationships/slide" Target="slides/slide185.xml"/><Relationship Id="rId204" Type="http://schemas.openxmlformats.org/officeDocument/2006/relationships/slide" Target="slides/slide199.xml"/><Relationship Id="rId36" Type="http://schemas.openxmlformats.org/officeDocument/2006/relationships/slide" Target="slides/slide31.xml"/><Relationship Id="rId15" Type="http://schemas.openxmlformats.org/officeDocument/2006/relationships/slide" Target="slides/slide10.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85" Type="http://schemas.openxmlformats.org/officeDocument/2006/relationships/slide" Target="slides/slide180.xml"/><Relationship Id="rId31" Type="http://schemas.openxmlformats.org/officeDocument/2006/relationships/slide" Target="slides/slide26.xml"/><Relationship Id="rId10" Type="http://schemas.openxmlformats.org/officeDocument/2006/relationships/slide" Target="slides/slide5.xml"/><Relationship Id="rId148" Type="http://schemas.openxmlformats.org/officeDocument/2006/relationships/slide" Target="slides/slide143.xml"/><Relationship Id="rId143" Type="http://schemas.openxmlformats.org/officeDocument/2006/relationships/slide" Target="slides/slide138.xml"/><Relationship Id="rId73" Type="http://schemas.openxmlformats.org/officeDocument/2006/relationships/slide" Target="slides/slide68.xml"/><Relationship Id="rId78" Type="http://schemas.openxmlformats.org/officeDocument/2006/relationships/slide" Target="slides/slide73.xml"/><Relationship Id="rId164" Type="http://schemas.openxmlformats.org/officeDocument/2006/relationships/slide" Target="slides/slide159.xml"/><Relationship Id="rId169" Type="http://schemas.openxmlformats.org/officeDocument/2006/relationships/slide" Target="slides/slide164.xml"/><Relationship Id="rId52" Type="http://schemas.openxmlformats.org/officeDocument/2006/relationships/slide" Target="slides/slide47.xml"/><Relationship Id="rId101" Type="http://schemas.openxmlformats.org/officeDocument/2006/relationships/slide" Target="slides/slide96.xml"/><Relationship Id="rId122" Type="http://schemas.openxmlformats.org/officeDocument/2006/relationships/slide" Target="slides/slide117.xml"/><Relationship Id="rId94" Type="http://schemas.openxmlformats.org/officeDocument/2006/relationships/slide" Target="slides/slide89.xml"/><Relationship Id="rId99" Type="http://schemas.openxmlformats.org/officeDocument/2006/relationships/slide" Target="slides/slide94.xml"/><Relationship Id="rId180" Type="http://schemas.openxmlformats.org/officeDocument/2006/relationships/slide" Target="slides/slide175.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7" Type="http://schemas.openxmlformats.org/officeDocument/2006/relationships/slide" Target="slides/slide42.xml"/><Relationship Id="rId175" Type="http://schemas.openxmlformats.org/officeDocument/2006/relationships/slide" Target="slides/slide170.xml"/><Relationship Id="rId89" Type="http://schemas.openxmlformats.org/officeDocument/2006/relationships/slide" Target="slides/slide84.xml"/><Relationship Id="rId133" Type="http://schemas.openxmlformats.org/officeDocument/2006/relationships/slide" Target="slides/slide128.xml"/><Relationship Id="rId68" Type="http://schemas.openxmlformats.org/officeDocument/2006/relationships/slide" Target="slides/slide63.xml"/><Relationship Id="rId154" Type="http://schemas.openxmlformats.org/officeDocument/2006/relationships/slide" Target="slides/slide149.xml"/><Relationship Id="rId112" Type="http://schemas.openxmlformats.org/officeDocument/2006/relationships/slide" Target="slides/slide107.xml"/><Relationship Id="rId196" Type="http://schemas.openxmlformats.org/officeDocument/2006/relationships/slide" Target="slides/slide191.xml"/><Relationship Id="rId200" Type="http://schemas.openxmlformats.org/officeDocument/2006/relationships/slide" Target="slides/slide195.xml"/><Relationship Id="rId16" Type="http://schemas.openxmlformats.org/officeDocument/2006/relationships/slide" Target="slides/slide11.xml"/><Relationship Id="rId37" Type="http://schemas.openxmlformats.org/officeDocument/2006/relationships/slide" Target="slides/slide32.xml"/><Relationship Id="rId144" Type="http://schemas.openxmlformats.org/officeDocument/2006/relationships/slide" Target="slides/slide139.xml"/><Relationship Id="rId79" Type="http://schemas.openxmlformats.org/officeDocument/2006/relationships/slide" Target="slides/slide74.xml"/><Relationship Id="rId58" Type="http://schemas.openxmlformats.org/officeDocument/2006/relationships/slide" Target="slides/slide53.xml"/><Relationship Id="rId102" Type="http://schemas.openxmlformats.org/officeDocument/2006/relationships/slide" Target="slides/slide97.xml"/><Relationship Id="rId123" Type="http://schemas.openxmlformats.org/officeDocument/2006/relationships/slide" Target="slides/slide118.xml"/><Relationship Id="rId186" Type="http://schemas.openxmlformats.org/officeDocument/2006/relationships/slide" Target="slides/slide181.xml"/><Relationship Id="rId165" Type="http://schemas.openxmlformats.org/officeDocument/2006/relationships/slide" Target="slides/slide160.xml"/><Relationship Id="rId90" Type="http://schemas.openxmlformats.org/officeDocument/2006/relationships/slide" Target="slides/slide85.xml"/><Relationship Id="rId48" Type="http://schemas.openxmlformats.org/officeDocument/2006/relationships/slide" Target="slides/slide43.xml"/><Relationship Id="rId27" Type="http://schemas.openxmlformats.org/officeDocument/2006/relationships/slide" Target="slides/slide22.xml"/><Relationship Id="rId134" Type="http://schemas.openxmlformats.org/officeDocument/2006/relationships/slide" Target="slides/slide129.xml"/><Relationship Id="rId69" Type="http://schemas.openxmlformats.org/officeDocument/2006/relationships/slide" Target="slides/slide64.xml"/><Relationship Id="rId113" Type="http://schemas.openxmlformats.org/officeDocument/2006/relationships/slide" Target="slides/slide108.xml"/><Relationship Id="rId176" Type="http://schemas.openxmlformats.org/officeDocument/2006/relationships/slide" Target="slides/slide171.xml"/><Relationship Id="rId197" Type="http://schemas.openxmlformats.org/officeDocument/2006/relationships/slide" Target="slides/slide192.xml"/><Relationship Id="rId80" Type="http://schemas.openxmlformats.org/officeDocument/2006/relationships/slide" Target="slides/slide75.xml"/><Relationship Id="rId155" Type="http://schemas.openxmlformats.org/officeDocument/2006/relationships/slide" Target="slides/slide150.xml"/><Relationship Id="rId201" Type="http://schemas.openxmlformats.org/officeDocument/2006/relationships/slide" Target="slides/slide196.xml"/><Relationship Id="rId38" Type="http://schemas.openxmlformats.org/officeDocument/2006/relationships/slide" Target="slides/slide33.xml"/><Relationship Id="rId17" Type="http://schemas.openxmlformats.org/officeDocument/2006/relationships/slide" Target="slides/slide12.xml"/><Relationship Id="rId59" Type="http://schemas.openxmlformats.org/officeDocument/2006/relationships/slide" Target="slides/slide54.xml"/><Relationship Id="rId103" Type="http://schemas.openxmlformats.org/officeDocument/2006/relationships/slide" Target="slides/slide98.xml"/><Relationship Id="rId124" Type="http://schemas.openxmlformats.org/officeDocument/2006/relationships/slide" Target="slides/slide119.xml"/><Relationship Id="rId187" Type="http://schemas.openxmlformats.org/officeDocument/2006/relationships/slide" Target="slides/slide182.xml"/><Relationship Id="rId145" Type="http://schemas.openxmlformats.org/officeDocument/2006/relationships/slide" Target="slides/slide140.xml"/><Relationship Id="rId70" Type="http://schemas.openxmlformats.org/officeDocument/2006/relationships/slide" Target="slides/slide65.xml"/><Relationship Id="rId166" Type="http://schemas.openxmlformats.org/officeDocument/2006/relationships/slide" Target="slides/slide161.xml"/><Relationship Id="rId91" Type="http://schemas.openxmlformats.org/officeDocument/2006/relationships/slide" Target="slides/slide86.xml"/><Relationship Id="rId1" Type="http://schemas.openxmlformats.org/officeDocument/2006/relationships/theme" Target="theme/theme2.xml"/><Relationship Id="rId49" Type="http://schemas.openxmlformats.org/officeDocument/2006/relationships/slide" Target="slides/slide44.xml"/><Relationship Id="rId28" Type="http://schemas.openxmlformats.org/officeDocument/2006/relationships/slide" Target="slides/slide23.xml"/><Relationship Id="rId114" Type="http://schemas.openxmlformats.org/officeDocument/2006/relationships/slide" Target="slides/slide109.xml"/><Relationship Id="rId177" Type="http://schemas.openxmlformats.org/officeDocument/2006/relationships/slide" Target="slides/slide172.xml"/><Relationship Id="rId198" Type="http://schemas.openxmlformats.org/officeDocument/2006/relationships/slide" Target="slides/slide193.xml"/><Relationship Id="rId81" Type="http://schemas.openxmlformats.org/officeDocument/2006/relationships/slide" Target="slides/slide76.xml"/><Relationship Id="rId135" Type="http://schemas.openxmlformats.org/officeDocument/2006/relationships/slide" Target="slides/slide130.xml"/><Relationship Id="rId60" Type="http://schemas.openxmlformats.org/officeDocument/2006/relationships/slide" Target="slides/slide55.xml"/><Relationship Id="rId156" Type="http://schemas.openxmlformats.org/officeDocument/2006/relationships/slide" Target="slides/slide151.xml"/><Relationship Id="rId202" Type="http://schemas.openxmlformats.org/officeDocument/2006/relationships/slide" Target="slides/slide197.xml"/><Relationship Id="rId39" Type="http://schemas.openxmlformats.org/officeDocument/2006/relationships/slide" Target="slides/slide34.xml"/><Relationship Id="rId18" Type="http://schemas.openxmlformats.org/officeDocument/2006/relationships/slide" Target="slides/slide13.xml"/><Relationship Id="rId188" Type="http://schemas.openxmlformats.org/officeDocument/2006/relationships/slide" Target="slides/slide183.xml"/><Relationship Id="rId146" Type="http://schemas.openxmlformats.org/officeDocument/2006/relationships/slide" Target="slides/slide141.xml"/><Relationship Id="rId167" Type="http://schemas.openxmlformats.org/officeDocument/2006/relationships/slide" Target="slides/slide162.xml"/><Relationship Id="rId50" Type="http://schemas.openxmlformats.org/officeDocument/2006/relationships/slide" Target="slides/slide45.xml"/><Relationship Id="rId104" Type="http://schemas.openxmlformats.org/officeDocument/2006/relationships/slide" Target="slides/slide99.xml"/><Relationship Id="rId125" Type="http://schemas.openxmlformats.org/officeDocument/2006/relationships/slide" Target="slides/slide120.xml"/><Relationship Id="rId71" Type="http://schemas.openxmlformats.org/officeDocument/2006/relationships/slide" Target="slides/slide66.xml"/><Relationship Id="rId92" Type="http://schemas.openxmlformats.org/officeDocument/2006/relationships/slide" Target="slides/slide87.xml"/><Relationship Id="rId29" Type="http://schemas.openxmlformats.org/officeDocument/2006/relationships/slide" Target="slides/slide24.xml"/><Relationship Id="rId2" Type="http://schemas.openxmlformats.org/officeDocument/2006/relationships/viewProps" Target="viewProps.xml"/><Relationship Id="rId40" Type="http://schemas.openxmlformats.org/officeDocument/2006/relationships/slide" Target="slides/slide35.xml"/><Relationship Id="rId178" Type="http://schemas.openxmlformats.org/officeDocument/2006/relationships/slide" Target="slides/slide173.xml"/><Relationship Id="rId136" Type="http://schemas.openxmlformats.org/officeDocument/2006/relationships/slide" Target="slides/slide131.xml"/><Relationship Id="rId157" Type="http://schemas.openxmlformats.org/officeDocument/2006/relationships/slide" Target="slides/slide152.xml"/><Relationship Id="rId115" Type="http://schemas.openxmlformats.org/officeDocument/2006/relationships/slide" Target="slides/slide1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0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0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0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0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0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0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0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0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0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p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p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p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p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p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p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p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p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p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p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p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p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p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p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p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p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p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p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p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p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p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p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p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p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p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p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p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p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p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p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p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p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p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p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p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p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p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p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p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p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p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p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p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p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p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p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p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p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p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p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p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p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p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p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p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1" name="Shape 1091"/>
        <p:cNvGrpSpPr/>
        <p:nvPr/>
      </p:nvGrpSpPr>
      <p:grpSpPr>
        <a:xfrm>
          <a:off x="0" y="0"/>
          <a:ext cx="0" cy="0"/>
          <a:chOff x="0" y="0"/>
          <a:chExt cx="0" cy="0"/>
        </a:xfrm>
      </p:grpSpPr>
      <p:sp>
        <p:nvSpPr>
          <p:cNvPr id="1092" name="Google Shape;1092;p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p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p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p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p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2" name="Shape 1122"/>
        <p:cNvGrpSpPr/>
        <p:nvPr/>
      </p:nvGrpSpPr>
      <p:grpSpPr>
        <a:xfrm>
          <a:off x="0" y="0"/>
          <a:ext cx="0" cy="0"/>
          <a:chOff x="0" y="0"/>
          <a:chExt cx="0" cy="0"/>
        </a:xfrm>
      </p:grpSpPr>
      <p:sp>
        <p:nvSpPr>
          <p:cNvPr id="1123" name="Google Shape;1123;p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p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p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p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p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p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9" name="Shape 1159"/>
        <p:cNvGrpSpPr/>
        <p:nvPr/>
      </p:nvGrpSpPr>
      <p:grpSpPr>
        <a:xfrm>
          <a:off x="0" y="0"/>
          <a:ext cx="0" cy="0"/>
          <a:chOff x="0" y="0"/>
          <a:chExt cx="0" cy="0"/>
        </a:xfrm>
      </p:grpSpPr>
      <p:sp>
        <p:nvSpPr>
          <p:cNvPr id="1160" name="Google Shape;1160;p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5" name="Shape 1165"/>
        <p:cNvGrpSpPr/>
        <p:nvPr/>
      </p:nvGrpSpPr>
      <p:grpSpPr>
        <a:xfrm>
          <a:off x="0" y="0"/>
          <a:ext cx="0" cy="0"/>
          <a:chOff x="0" y="0"/>
          <a:chExt cx="0" cy="0"/>
        </a:xfrm>
      </p:grpSpPr>
      <p:sp>
        <p:nvSpPr>
          <p:cNvPr id="1166" name="Google Shape;1166;p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1" name="Shape 1171"/>
        <p:cNvGrpSpPr/>
        <p:nvPr/>
      </p:nvGrpSpPr>
      <p:grpSpPr>
        <a:xfrm>
          <a:off x="0" y="0"/>
          <a:ext cx="0" cy="0"/>
          <a:chOff x="0" y="0"/>
          <a:chExt cx="0" cy="0"/>
        </a:xfrm>
      </p:grpSpPr>
      <p:sp>
        <p:nvSpPr>
          <p:cNvPr id="1172" name="Google Shape;1172;p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7" name="Shape 1177"/>
        <p:cNvGrpSpPr/>
        <p:nvPr/>
      </p:nvGrpSpPr>
      <p:grpSpPr>
        <a:xfrm>
          <a:off x="0" y="0"/>
          <a:ext cx="0" cy="0"/>
          <a:chOff x="0" y="0"/>
          <a:chExt cx="0" cy="0"/>
        </a:xfrm>
      </p:grpSpPr>
      <p:sp>
        <p:nvSpPr>
          <p:cNvPr id="1178" name="Google Shape;1178;p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3" name="Shape 1183"/>
        <p:cNvGrpSpPr/>
        <p:nvPr/>
      </p:nvGrpSpPr>
      <p:grpSpPr>
        <a:xfrm>
          <a:off x="0" y="0"/>
          <a:ext cx="0" cy="0"/>
          <a:chOff x="0" y="0"/>
          <a:chExt cx="0" cy="0"/>
        </a:xfrm>
      </p:grpSpPr>
      <p:sp>
        <p:nvSpPr>
          <p:cNvPr id="1184" name="Google Shape;1184;p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9" name="Shape 1189"/>
        <p:cNvGrpSpPr/>
        <p:nvPr/>
      </p:nvGrpSpPr>
      <p:grpSpPr>
        <a:xfrm>
          <a:off x="0" y="0"/>
          <a:ext cx="0" cy="0"/>
          <a:chOff x="0" y="0"/>
          <a:chExt cx="0" cy="0"/>
        </a:xfrm>
      </p:grpSpPr>
      <p:sp>
        <p:nvSpPr>
          <p:cNvPr id="1190" name="Google Shape;1190;p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p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p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7" name="Shape 1207"/>
        <p:cNvGrpSpPr/>
        <p:nvPr/>
      </p:nvGrpSpPr>
      <p:grpSpPr>
        <a:xfrm>
          <a:off x="0" y="0"/>
          <a:ext cx="0" cy="0"/>
          <a:chOff x="0" y="0"/>
          <a:chExt cx="0" cy="0"/>
        </a:xfrm>
      </p:grpSpPr>
      <p:sp>
        <p:nvSpPr>
          <p:cNvPr id="1208" name="Google Shape;1208;p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p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9" name="Shape 1219"/>
        <p:cNvGrpSpPr/>
        <p:nvPr/>
      </p:nvGrpSpPr>
      <p:grpSpPr>
        <a:xfrm>
          <a:off x="0" y="0"/>
          <a:ext cx="0" cy="0"/>
          <a:chOff x="0" y="0"/>
          <a:chExt cx="0" cy="0"/>
        </a:xfrm>
      </p:grpSpPr>
      <p:sp>
        <p:nvSpPr>
          <p:cNvPr id="1220" name="Google Shape;1220;p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5" name="Shape 1225"/>
        <p:cNvGrpSpPr/>
        <p:nvPr/>
      </p:nvGrpSpPr>
      <p:grpSpPr>
        <a:xfrm>
          <a:off x="0" y="0"/>
          <a:ext cx="0" cy="0"/>
          <a:chOff x="0" y="0"/>
          <a:chExt cx="0" cy="0"/>
        </a:xfrm>
      </p:grpSpPr>
      <p:sp>
        <p:nvSpPr>
          <p:cNvPr id="1226" name="Google Shape;1226;p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1" name="Shape 1231"/>
        <p:cNvGrpSpPr/>
        <p:nvPr/>
      </p:nvGrpSpPr>
      <p:grpSpPr>
        <a:xfrm>
          <a:off x="0" y="0"/>
          <a:ext cx="0" cy="0"/>
          <a:chOff x="0" y="0"/>
          <a:chExt cx="0" cy="0"/>
        </a:xfrm>
      </p:grpSpPr>
      <p:sp>
        <p:nvSpPr>
          <p:cNvPr id="1232" name="Google Shape;1232;p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7" name="Shape 1237"/>
        <p:cNvGrpSpPr/>
        <p:nvPr/>
      </p:nvGrpSpPr>
      <p:grpSpPr>
        <a:xfrm>
          <a:off x="0" y="0"/>
          <a:ext cx="0" cy="0"/>
          <a:chOff x="0" y="0"/>
          <a:chExt cx="0" cy="0"/>
        </a:xfrm>
      </p:grpSpPr>
      <p:sp>
        <p:nvSpPr>
          <p:cNvPr id="1238" name="Google Shape;1238;p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3" name="Shape 1243"/>
        <p:cNvGrpSpPr/>
        <p:nvPr/>
      </p:nvGrpSpPr>
      <p:grpSpPr>
        <a:xfrm>
          <a:off x="0" y="0"/>
          <a:ext cx="0" cy="0"/>
          <a:chOff x="0" y="0"/>
          <a:chExt cx="0" cy="0"/>
        </a:xfrm>
      </p:grpSpPr>
      <p:sp>
        <p:nvSpPr>
          <p:cNvPr id="1244" name="Google Shape;1244;p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p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5" name="Shape 1255"/>
        <p:cNvGrpSpPr/>
        <p:nvPr/>
      </p:nvGrpSpPr>
      <p:grpSpPr>
        <a:xfrm>
          <a:off x="0" y="0"/>
          <a:ext cx="0" cy="0"/>
          <a:chOff x="0" y="0"/>
          <a:chExt cx="0" cy="0"/>
        </a:xfrm>
      </p:grpSpPr>
      <p:sp>
        <p:nvSpPr>
          <p:cNvPr id="1256" name="Google Shape;1256;p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9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2" name="Shape 1262"/>
        <p:cNvGrpSpPr/>
        <p:nvPr/>
      </p:nvGrpSpPr>
      <p:grpSpPr>
        <a:xfrm>
          <a:off x="0" y="0"/>
          <a:ext cx="0" cy="0"/>
          <a:chOff x="0" y="0"/>
          <a:chExt cx="0" cy="0"/>
        </a:xfrm>
      </p:grpSpPr>
      <p:sp>
        <p:nvSpPr>
          <p:cNvPr id="1263" name="Google Shape;1263;p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9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8" name="Shape 1268"/>
        <p:cNvGrpSpPr/>
        <p:nvPr/>
      </p:nvGrpSpPr>
      <p:grpSpPr>
        <a:xfrm>
          <a:off x="0" y="0"/>
          <a:ext cx="0" cy="0"/>
          <a:chOff x="0" y="0"/>
          <a:chExt cx="0" cy="0"/>
        </a:xfrm>
      </p:grpSpPr>
      <p:sp>
        <p:nvSpPr>
          <p:cNvPr id="1269" name="Google Shape;1269;p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0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p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0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9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ím és tartalom"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2" name="Google Shape;52;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53" name="Google Shape;53;p13"/>
          <p:cNvSpPr txBox="1"/>
          <p:nvPr>
            <p:ph idx="12" type="sldNum"/>
          </p:nvPr>
        </p:nvSpPr>
        <p:spPr>
          <a:xfrm>
            <a:off x="6553200" y="6245225"/>
            <a:ext cx="2133600" cy="4761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0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0.xml"/><Relationship Id="rId3" Type="http://schemas.openxmlformats.org/officeDocument/2006/relationships/image" Target="../media/image5.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2.xml"/><Relationship Id="rId3" Type="http://schemas.openxmlformats.org/officeDocument/2006/relationships/image" Target="../media/image6.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0.xml"/><Relationship Id="rId3" Type="http://schemas.openxmlformats.org/officeDocument/2006/relationships/image" Target="../media/image2.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4.xml"/><Relationship Id="rId3" Type="http://schemas.openxmlformats.org/officeDocument/2006/relationships/hyperlink" Target="https://raidboxes.io/" TargetMode="External"/><Relationship Id="rId4" Type="http://schemas.openxmlformats.org/officeDocument/2006/relationships/hyperlink" Target="https://testproject.io/" TargetMode="External"/><Relationship Id="rId5" Type="http://schemas.openxmlformats.org/officeDocument/2006/relationships/hyperlink" Target="https://validator.w3.org/" TargetMode="Externa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5.xml"/><Relationship Id="rId3" Type="http://schemas.openxmlformats.org/officeDocument/2006/relationships/hyperlink" Target="https://validator.w3.org/" TargetMode="External"/><Relationship Id="rId4" Type="http://schemas.openxmlformats.org/officeDocument/2006/relationships/hyperlink" Target="https://validator.w3.org/" TargetMode="Externa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8.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0.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7.xml"/><Relationship Id="rId3" Type="http://schemas.openxmlformats.org/officeDocument/2006/relationships/image" Target="../media/image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6.xml"/><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1.xml"/><Relationship Id="rId3" Type="http://schemas.openxmlformats.org/officeDocument/2006/relationships/image" Target="../media/image4.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4"/>
          <p:cNvSpPr txBox="1"/>
          <p:nvPr>
            <p:ph type="ctrTitle"/>
          </p:nvPr>
        </p:nvSpPr>
        <p:spPr>
          <a:xfrm>
            <a:off x="1908175" y="5516562"/>
            <a:ext cx="7056437" cy="54451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dk1"/>
              </a:buClr>
              <a:buSzPts val="3600"/>
              <a:buFont typeface="Arial"/>
              <a:buNone/>
            </a:pPr>
            <a:r>
              <a:rPr b="1" i="0" lang="en-US" sz="3600" u="none">
                <a:solidFill>
                  <a:schemeClr val="dk1"/>
                </a:solidFill>
                <a:latin typeface="Arial"/>
                <a:ea typeface="Arial"/>
                <a:cs typeface="Arial"/>
                <a:sym typeface="Arial"/>
              </a:rPr>
              <a:t>The New Features Of HTML5</a:t>
            </a:r>
            <a:endParaRPr/>
          </a:p>
        </p:txBody>
      </p:sp>
      <p:sp>
        <p:nvSpPr>
          <p:cNvPr id="59" name="Google Shape;59;p14"/>
          <p:cNvSpPr txBox="1"/>
          <p:nvPr/>
        </p:nvSpPr>
        <p:spPr>
          <a:xfrm>
            <a:off x="4572000" y="6021387"/>
            <a:ext cx="4392612" cy="5032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Laurence Svekis &amp; WebTech Studies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5.</a:t>
            </a:r>
            <a:endParaRPr/>
          </a:p>
        </p:txBody>
      </p:sp>
      <p:sp>
        <p:nvSpPr>
          <p:cNvPr id="113" name="Google Shape;113;p2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The … HTML5 form attribute is used for defining the acceptable character pattern for a field.</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field</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fieldpattern</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pattern</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valid</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11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50.</a:t>
            </a:r>
            <a:endParaRPr/>
          </a:p>
        </p:txBody>
      </p:sp>
      <p:sp>
        <p:nvSpPr>
          <p:cNvPr id="659" name="Google Shape;659;p11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The … HTML element is used for giving contact information of the website owner.</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&lt;map&gt;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B,</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&lt;section&gt;</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&lt;address&gt;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&lt;area&gt;</a:t>
            </a:r>
            <a:endParaRPr/>
          </a:p>
          <a:p>
            <a:pPr indent="-241300" lvl="0" marL="342900" marR="0" rtl="0" algn="l">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1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50.</a:t>
            </a:r>
            <a:endParaRPr/>
          </a:p>
        </p:txBody>
      </p:sp>
      <p:sp>
        <p:nvSpPr>
          <p:cNvPr id="665" name="Google Shape;665;p11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The &lt;address&gt; HTML tag is used for giving a contact information. An example of it: </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&lt;address&gt;</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&lt;a href="mailto: example@gmail.com"&gt;example@gmail.com&lt;/a&gt;</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&lt;a href="tel: (213) 662-0199"&gt;(213) 662-0199&lt;/a&gt;</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&lt;/address&gt;</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1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51.</a:t>
            </a:r>
            <a:endParaRPr/>
          </a:p>
        </p:txBody>
      </p:sp>
      <p:sp>
        <p:nvSpPr>
          <p:cNvPr id="671" name="Google Shape;671;p11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The … HTML5 element is used for holding an image.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&lt;figcaption&gt;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&lt;figure&gt;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&lt;embed&gt;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&lt;span&gt;</a:t>
            </a:r>
            <a:endParaRPr/>
          </a:p>
          <a:p>
            <a:pPr indent="-241300" lvl="0" marL="342900" marR="0" rtl="0" algn="l">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1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51.</a:t>
            </a:r>
            <a:endParaRPr/>
          </a:p>
        </p:txBody>
      </p:sp>
      <p:sp>
        <p:nvSpPr>
          <p:cNvPr id="677" name="Google Shape;677;p11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B</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The &lt;figure&gt; HTML element is used for defining a container for an image. </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11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52.</a:t>
            </a:r>
            <a:endParaRPr/>
          </a:p>
        </p:txBody>
      </p:sp>
      <p:sp>
        <p:nvSpPr>
          <p:cNvPr id="683" name="Google Shape;683;p11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What is the &lt;figcaption&gt; HTML element?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adds a caption to the &lt;figure&gt; element.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adds a title to the &lt;figure&gt; element.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adds a background to the used image inside the &lt;figure&gt; element.</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11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52.</a:t>
            </a:r>
            <a:endParaRPr/>
          </a:p>
        </p:txBody>
      </p:sp>
      <p:sp>
        <p:nvSpPr>
          <p:cNvPr id="689" name="Google Shape;689;p11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Correct: A</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The &lt;figcaption&gt; is used for defining a caption for the &lt;figure&gt; element. </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1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53.</a:t>
            </a:r>
            <a:endParaRPr/>
          </a:p>
        </p:txBody>
      </p:sp>
      <p:sp>
        <p:nvSpPr>
          <p:cNvPr id="695" name="Google Shape;695;p11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Is it possible to integrate a video, or audio to an HTML document, that comes from our server?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Yes</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No</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1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53.</a:t>
            </a:r>
            <a:endParaRPr/>
          </a:p>
        </p:txBody>
      </p:sp>
      <p:sp>
        <p:nvSpPr>
          <p:cNvPr id="701" name="Google Shape;701;p12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Correct: A</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It is possible, but in most cases, it is recommended to embed a video from an external provider, like YouTube. The reason is the functionality, and our server is not going to be debited. </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1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54.</a:t>
            </a:r>
            <a:endParaRPr/>
          </a:p>
        </p:txBody>
      </p:sp>
      <p:sp>
        <p:nvSpPr>
          <p:cNvPr id="707" name="Google Shape;707;p12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What is the main difference between &lt;audio&gt; and &lt;video&gt; HTML5 elements?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There is no difference at all.</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The &lt;video&gt; displays a screen also, the &lt;audio&gt; not.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The &lt;audio&gt; displays a screen also, the &lt;video&gt; not.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The &lt;audio&gt; is not supported anymore in HTML, while &lt;video&gt; is supported. </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1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54.</a:t>
            </a:r>
            <a:endParaRPr/>
          </a:p>
        </p:txBody>
      </p:sp>
      <p:sp>
        <p:nvSpPr>
          <p:cNvPr id="713" name="Google Shape;713;p12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Correct: B</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The &lt;audio&gt; element is used for only listening to an audio or music. The &lt;video&gt; also displays a changing screen.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5.</a:t>
            </a:r>
            <a:endParaRPr/>
          </a:p>
        </p:txBody>
      </p:sp>
      <p:sp>
        <p:nvSpPr>
          <p:cNvPr id="119" name="Google Shape;119;p2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C</a:t>
            </a:r>
            <a:endParaRPr/>
          </a:p>
          <a:p>
            <a:pPr indent="0" lvl="0" marL="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The „pattern” HTML5 attribute enables us to select the acceptable character pattern for a field.</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12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55.</a:t>
            </a:r>
            <a:endParaRPr/>
          </a:p>
        </p:txBody>
      </p:sp>
      <p:sp>
        <p:nvSpPr>
          <p:cNvPr id="719" name="Google Shape;719;p12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What statements are true for the „controls” HTML5 attribute?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allows controlling on „video”, or „audio” media elements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allows controlling on „video” media elements</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starts automatically playing the video element </a:t>
            </a:r>
            <a:endParaRPr/>
          </a:p>
          <a:p>
            <a:pPr indent="-241300" lvl="0" marL="342900" marR="0" rtl="0" algn="l">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1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55.</a:t>
            </a:r>
            <a:endParaRPr/>
          </a:p>
        </p:txBody>
      </p:sp>
      <p:sp>
        <p:nvSpPr>
          <p:cNvPr id="725" name="Google Shape;725;p12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A</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It enables controlling, like play, pause, the sound volume of an audio or video element.</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12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56.</a:t>
            </a:r>
            <a:endParaRPr/>
          </a:p>
        </p:txBody>
      </p:sp>
      <p:sp>
        <p:nvSpPr>
          <p:cNvPr id="731" name="Google Shape;731;p12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When using the controls attribute on a video, which operations are provided surely?</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Play</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Seek</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Pause</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Subtitles</a:t>
            </a:r>
            <a:endParaRPr/>
          </a:p>
        </p:txBody>
      </p:sp>
      <p:sp>
        <p:nvSpPr>
          <p:cNvPr id="732" name="Google Shape;732;p125"/>
          <p:cNvSpPr txBox="1"/>
          <p:nvPr/>
        </p:nvSpPr>
        <p:spPr>
          <a:xfrm>
            <a:off x="4067175" y="2708275"/>
            <a:ext cx="3241675" cy="23098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Volume setting </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F,</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Fullscreen toggle</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G,</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Tracking</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12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56.</a:t>
            </a:r>
            <a:endParaRPr/>
          </a:p>
        </p:txBody>
      </p:sp>
      <p:sp>
        <p:nvSpPr>
          <p:cNvPr id="738" name="Google Shape;738;p12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Correct: A, B, C, E, F</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When defining a video, and we use the „controls” attribute, several of them are surely provided. For example, the play, seek, fullscreen toggle and pause, or the volume settings.</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12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57.</a:t>
            </a:r>
            <a:endParaRPr/>
          </a:p>
        </p:txBody>
      </p:sp>
      <p:sp>
        <p:nvSpPr>
          <p:cNvPr id="744" name="Google Shape;744;p12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What is the „autoplay” HTML5 attribute?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enables us to start the video play automatically when the page is visited.</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enables us to create a button, that can be clicked, to play the video.</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enables us to create a button, that can be clicked, to play the audio.</a:t>
            </a:r>
            <a:endParaRPr/>
          </a:p>
          <a:p>
            <a:pPr indent="-241300" lvl="0" marL="342900" marR="0" rtl="0" algn="l">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p:txBody>
      </p:sp>
      <p:sp>
        <p:nvSpPr>
          <p:cNvPr id="745" name="Google Shape;745;p127"/>
          <p:cNvSpPr txBox="1"/>
          <p:nvPr/>
        </p:nvSpPr>
        <p:spPr>
          <a:xfrm>
            <a:off x="4067175" y="2708275"/>
            <a:ext cx="3241675"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12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57.</a:t>
            </a:r>
            <a:endParaRPr/>
          </a:p>
        </p:txBody>
      </p:sp>
      <p:sp>
        <p:nvSpPr>
          <p:cNvPr id="751" name="Google Shape;751;p12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A</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The „autoplay” HTML attribute enables us to start the video play automatically when the page is visited. </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12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58.</a:t>
            </a:r>
            <a:endParaRPr/>
          </a:p>
        </p:txBody>
      </p:sp>
      <p:sp>
        <p:nvSpPr>
          <p:cNvPr id="757" name="Google Shape;757;p12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When defining a video on your website, and you would like to start it automatically on arriving, you should use the … and … attributes together. </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muted, controls</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autoplay, controls</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autoplay, muted</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13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58.</a:t>
            </a:r>
            <a:endParaRPr/>
          </a:p>
        </p:txBody>
      </p:sp>
      <p:sp>
        <p:nvSpPr>
          <p:cNvPr id="763" name="Google Shape;763;p13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Correct: C</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It is important to use the „muted” attribute if we use „autoplay”. The reason is some of the browsers may not start playing if the video is not muted.</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13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59.</a:t>
            </a:r>
            <a:endParaRPr/>
          </a:p>
        </p:txBody>
      </p:sp>
      <p:sp>
        <p:nvSpPr>
          <p:cNvPr id="769" name="Google Shape;769;p13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Is it possible to make a custom video player in HTML5? </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is not possible. The lookout of a playable video can’t be changed. It remains the default.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Yes, it is possible, with the HTML5 Video API.</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Yes, it is possible, with the HTML5 Application Cache.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Yes, it is possible, with the HTML5 SVG technology. </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13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59.</a:t>
            </a:r>
            <a:endParaRPr/>
          </a:p>
        </p:txBody>
      </p:sp>
      <p:sp>
        <p:nvSpPr>
          <p:cNvPr id="775" name="Google Shape;775;p13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Correct: B</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It is possible, and it is true for audio also. By using the HTML5 Video API, it is possible to create a custom video player.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6.</a:t>
            </a:r>
            <a:endParaRPr/>
          </a:p>
        </p:txBody>
      </p:sp>
      <p:sp>
        <p:nvSpPr>
          <p:cNvPr id="125" name="Google Shape;125;p2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You would like to let the text input automatically focused when arriving on the page. Which solution would you apply, for defining the form? </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20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A,</a:t>
            </a:r>
            <a:endParaRPr/>
          </a:p>
          <a:p>
            <a:pPr indent="0" lvl="0" marL="0" marR="0" rtl="0" algn="l">
              <a:lnSpc>
                <a:spcPct val="100000"/>
              </a:lnSpc>
              <a:spcBef>
                <a:spcPts val="20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&lt;form method="post" action="process.php" autofocus="name"&gt;</a:t>
            </a:r>
            <a:endParaRPr/>
          </a:p>
          <a:p>
            <a:pPr indent="0" lvl="0" marL="0" marR="0" rtl="0" algn="l">
              <a:lnSpc>
                <a:spcPct val="100000"/>
              </a:lnSpc>
              <a:spcBef>
                <a:spcPts val="20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         &lt;input type="text" name="name"&gt;</a:t>
            </a:r>
            <a:endParaRPr/>
          </a:p>
          <a:p>
            <a:pPr indent="0" lvl="0" marL="0" marR="0" rtl="0" algn="l">
              <a:lnSpc>
                <a:spcPct val="100000"/>
              </a:lnSpc>
              <a:spcBef>
                <a:spcPts val="200"/>
              </a:spcBef>
              <a:spcAft>
                <a:spcPts val="0"/>
              </a:spcAft>
              <a:buClr>
                <a:schemeClr val="dk1"/>
              </a:buClr>
              <a:buSzPts val="1000"/>
              <a:buFont typeface="Arial"/>
              <a:buNone/>
            </a:pPr>
            <a:r>
              <a:t/>
            </a:r>
            <a:endParaRPr b="0" i="0" sz="1000" u="none">
              <a:solidFill>
                <a:schemeClr val="dk1"/>
              </a:solidFill>
              <a:latin typeface="Arial"/>
              <a:ea typeface="Arial"/>
              <a:cs typeface="Arial"/>
              <a:sym typeface="Arial"/>
            </a:endParaRPr>
          </a:p>
          <a:p>
            <a:pPr indent="0" lvl="0" marL="0" marR="0" rtl="0" algn="l">
              <a:lnSpc>
                <a:spcPct val="100000"/>
              </a:lnSpc>
              <a:spcBef>
                <a:spcPts val="20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         &lt;input type="submit"&gt;</a:t>
            </a:r>
            <a:endParaRPr/>
          </a:p>
          <a:p>
            <a:pPr indent="0" lvl="0" marL="0" marR="0" rtl="0" algn="l">
              <a:lnSpc>
                <a:spcPct val="100000"/>
              </a:lnSpc>
              <a:spcBef>
                <a:spcPts val="20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&lt;/form&gt;</a:t>
            </a:r>
            <a:endParaRPr/>
          </a:p>
          <a:p>
            <a:pPr indent="0" lvl="0" marL="0" marR="0" rtl="0" algn="l">
              <a:lnSpc>
                <a:spcPct val="100000"/>
              </a:lnSpc>
              <a:spcBef>
                <a:spcPts val="200"/>
              </a:spcBef>
              <a:spcAft>
                <a:spcPts val="0"/>
              </a:spcAft>
              <a:buClr>
                <a:schemeClr val="dk1"/>
              </a:buClr>
              <a:buSzPts val="1000"/>
              <a:buFont typeface="Arial"/>
              <a:buNone/>
            </a:pPr>
            <a:r>
              <a:t/>
            </a:r>
            <a:endParaRPr b="0" i="0" sz="1000" u="none">
              <a:solidFill>
                <a:schemeClr val="dk1"/>
              </a:solidFill>
              <a:latin typeface="Arial"/>
              <a:ea typeface="Arial"/>
              <a:cs typeface="Arial"/>
              <a:sym typeface="Arial"/>
            </a:endParaRPr>
          </a:p>
          <a:p>
            <a:pPr indent="0" lvl="0" marL="0" marR="0" rtl="0" algn="l">
              <a:lnSpc>
                <a:spcPct val="100000"/>
              </a:lnSpc>
              <a:spcBef>
                <a:spcPts val="20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B,</a:t>
            </a:r>
            <a:endParaRPr/>
          </a:p>
          <a:p>
            <a:pPr indent="0" lvl="0" marL="0" marR="0" rtl="0" algn="l">
              <a:lnSpc>
                <a:spcPct val="100000"/>
              </a:lnSpc>
              <a:spcBef>
                <a:spcPts val="20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&lt;form method="post" action="process.php" autofocus&gt;</a:t>
            </a:r>
            <a:endParaRPr/>
          </a:p>
          <a:p>
            <a:pPr indent="0" lvl="0" marL="0" marR="0" rtl="0" algn="l">
              <a:lnSpc>
                <a:spcPct val="100000"/>
              </a:lnSpc>
              <a:spcBef>
                <a:spcPts val="20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           &lt;input type="text" name="name"&gt;</a:t>
            </a:r>
            <a:endParaRPr/>
          </a:p>
          <a:p>
            <a:pPr indent="0" lvl="0" marL="0" marR="0" rtl="0" algn="l">
              <a:lnSpc>
                <a:spcPct val="100000"/>
              </a:lnSpc>
              <a:spcBef>
                <a:spcPts val="200"/>
              </a:spcBef>
              <a:spcAft>
                <a:spcPts val="0"/>
              </a:spcAft>
              <a:buClr>
                <a:schemeClr val="dk1"/>
              </a:buClr>
              <a:buSzPts val="1000"/>
              <a:buFont typeface="Arial"/>
              <a:buNone/>
            </a:pPr>
            <a:r>
              <a:t/>
            </a:r>
            <a:endParaRPr b="0" i="0" sz="1000" u="none">
              <a:solidFill>
                <a:schemeClr val="dk1"/>
              </a:solidFill>
              <a:latin typeface="Arial"/>
              <a:ea typeface="Arial"/>
              <a:cs typeface="Arial"/>
              <a:sym typeface="Arial"/>
            </a:endParaRPr>
          </a:p>
          <a:p>
            <a:pPr indent="0" lvl="0" marL="0" marR="0" rtl="0" algn="l">
              <a:lnSpc>
                <a:spcPct val="100000"/>
              </a:lnSpc>
              <a:spcBef>
                <a:spcPts val="20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           &lt;input type="submit"&gt;</a:t>
            </a:r>
            <a:endParaRPr/>
          </a:p>
          <a:p>
            <a:pPr indent="0" lvl="0" marL="0" marR="0" rtl="0" algn="l">
              <a:lnSpc>
                <a:spcPct val="100000"/>
              </a:lnSpc>
              <a:spcBef>
                <a:spcPts val="20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&lt;/form&gt;</a:t>
            </a:r>
            <a:endParaRPr/>
          </a:p>
          <a:p>
            <a:pPr indent="0" lvl="0" marL="0" marR="0" rtl="0" algn="l">
              <a:lnSpc>
                <a:spcPct val="100000"/>
              </a:lnSpc>
              <a:spcBef>
                <a:spcPts val="200"/>
              </a:spcBef>
              <a:spcAft>
                <a:spcPts val="0"/>
              </a:spcAft>
              <a:buClr>
                <a:schemeClr val="dk1"/>
              </a:buClr>
              <a:buSzPts val="1000"/>
              <a:buFont typeface="Arial"/>
              <a:buNone/>
            </a:pPr>
            <a:r>
              <a:t/>
            </a:r>
            <a:endParaRPr b="0" i="0" sz="1000" u="none">
              <a:solidFill>
                <a:schemeClr val="dk1"/>
              </a:solidFill>
              <a:latin typeface="Arial"/>
              <a:ea typeface="Arial"/>
              <a:cs typeface="Arial"/>
              <a:sym typeface="Arial"/>
            </a:endParaRPr>
          </a:p>
          <a:p>
            <a:pPr indent="0" lvl="0" marL="0" marR="0" rtl="0" algn="l">
              <a:lnSpc>
                <a:spcPct val="100000"/>
              </a:lnSpc>
              <a:spcBef>
                <a:spcPts val="20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C,  </a:t>
            </a:r>
            <a:endParaRPr/>
          </a:p>
          <a:p>
            <a:pPr indent="0" lvl="0" marL="0" marR="0" rtl="0" algn="l">
              <a:lnSpc>
                <a:spcPct val="100000"/>
              </a:lnSpc>
              <a:spcBef>
                <a:spcPts val="20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&lt;form method="post" action="process.php"&gt;</a:t>
            </a:r>
            <a:endParaRPr/>
          </a:p>
          <a:p>
            <a:pPr indent="0" lvl="0" marL="0" marR="0" rtl="0" algn="l">
              <a:lnSpc>
                <a:spcPct val="100000"/>
              </a:lnSpc>
              <a:spcBef>
                <a:spcPts val="20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             &lt;input type="text" name="name" autofocus&gt;</a:t>
            </a:r>
            <a:endParaRPr/>
          </a:p>
          <a:p>
            <a:pPr indent="0" lvl="0" marL="0" marR="0" rtl="0" algn="l">
              <a:lnSpc>
                <a:spcPct val="100000"/>
              </a:lnSpc>
              <a:spcBef>
                <a:spcPts val="200"/>
              </a:spcBef>
              <a:spcAft>
                <a:spcPts val="0"/>
              </a:spcAft>
              <a:buClr>
                <a:schemeClr val="dk1"/>
              </a:buClr>
              <a:buSzPts val="1000"/>
              <a:buFont typeface="Arial"/>
              <a:buNone/>
            </a:pPr>
            <a:r>
              <a:t/>
            </a:r>
            <a:endParaRPr b="0" i="0" sz="1000" u="none">
              <a:solidFill>
                <a:schemeClr val="dk1"/>
              </a:solidFill>
              <a:latin typeface="Arial"/>
              <a:ea typeface="Arial"/>
              <a:cs typeface="Arial"/>
              <a:sym typeface="Arial"/>
            </a:endParaRPr>
          </a:p>
          <a:p>
            <a:pPr indent="0" lvl="0" marL="0" marR="0" rtl="0" algn="l">
              <a:lnSpc>
                <a:spcPct val="100000"/>
              </a:lnSpc>
              <a:spcBef>
                <a:spcPts val="20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             &lt;input type="submit"&gt;</a:t>
            </a:r>
            <a:endParaRPr/>
          </a:p>
          <a:p>
            <a:pPr indent="0" lvl="0" marL="0" marR="0" rtl="0" algn="l">
              <a:lnSpc>
                <a:spcPct val="100000"/>
              </a:lnSpc>
              <a:spcBef>
                <a:spcPts val="20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&lt;/form&gt;</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13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60.</a:t>
            </a:r>
            <a:endParaRPr/>
          </a:p>
        </p:txBody>
      </p:sp>
      <p:sp>
        <p:nvSpPr>
          <p:cNvPr id="781" name="Google Shape;781;p13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What is the HTML5 Geolocation API? </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is an API, that is used for defining the current geographical position of the client.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is an embedded Google map, by using Iframes. This API provides the proper coordinates.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is an API, that is used for defining the type of the internet network of the client.</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13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60.</a:t>
            </a:r>
            <a:endParaRPr/>
          </a:p>
        </p:txBody>
      </p:sp>
      <p:sp>
        <p:nvSpPr>
          <p:cNvPr id="787" name="Google Shape;787;p13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A</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The HTML5 Geolocation API is an API, that is used for defining the current geographical position of the client.</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13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61.</a:t>
            </a:r>
            <a:endParaRPr/>
          </a:p>
        </p:txBody>
      </p:sp>
      <p:sp>
        <p:nvSpPr>
          <p:cNvPr id="793" name="Google Shape;793;p13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You would like to use a video as an introduction to a website. On arrival, this video should be played automatically, to introduce the firm. Which solution is proper? </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&lt;video width="300" height="200" autoplay&gt;</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&lt;source src="files/firm.mp4" type="video/mp4"&gt;</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&lt;/video&gt;</a:t>
            </a:r>
            <a:endParaRPr/>
          </a:p>
          <a:p>
            <a:pPr indent="0" lvl="0" marL="0" marR="0" rtl="0" algn="l">
              <a:lnSpc>
                <a:spcPct val="100000"/>
              </a:lnSpc>
              <a:spcBef>
                <a:spcPts val="280"/>
              </a:spcBef>
              <a:spcAft>
                <a:spcPts val="0"/>
              </a:spcAft>
              <a:buClr>
                <a:schemeClr val="dk1"/>
              </a:buClr>
              <a:buSzPts val="1400"/>
              <a:buFont typeface="Arial"/>
              <a:buNone/>
            </a:pPr>
            <a:r>
              <a:t/>
            </a:r>
            <a:endParaRPr b="0" i="0" sz="1400" u="none">
              <a:solidFill>
                <a:schemeClr val="dk1"/>
              </a:solidFill>
              <a:latin typeface="Arial"/>
              <a:ea typeface="Arial"/>
              <a:cs typeface="Arial"/>
              <a:sym typeface="Arial"/>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B,</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&lt;video width="300" height="200" autoplay muted&gt;</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&lt;source src="files/firm.mp4" type="video/mp4"&gt;</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&lt;/video&gt;</a:t>
            </a:r>
            <a:endParaRPr/>
          </a:p>
          <a:p>
            <a:pPr indent="0" lvl="0" marL="0" marR="0" rtl="0" algn="l">
              <a:lnSpc>
                <a:spcPct val="100000"/>
              </a:lnSpc>
              <a:spcBef>
                <a:spcPts val="280"/>
              </a:spcBef>
              <a:spcAft>
                <a:spcPts val="0"/>
              </a:spcAft>
              <a:buClr>
                <a:schemeClr val="dk1"/>
              </a:buClr>
              <a:buSzPts val="1400"/>
              <a:buFont typeface="Arial"/>
              <a:buNone/>
            </a:pPr>
            <a:r>
              <a:t/>
            </a:r>
            <a:endParaRPr b="0" i="0" sz="1400" u="none">
              <a:solidFill>
                <a:schemeClr val="dk1"/>
              </a:solidFill>
              <a:latin typeface="Arial"/>
              <a:ea typeface="Arial"/>
              <a:cs typeface="Arial"/>
              <a:sym typeface="Arial"/>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&lt;video width="300" height="200" autoplay muted&gt;</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&lt;source href="files/firm.mp4" type="video/mp4"&gt;</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&lt;/video&gt;</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13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61.</a:t>
            </a:r>
            <a:endParaRPr/>
          </a:p>
        </p:txBody>
      </p:sp>
      <p:sp>
        <p:nvSpPr>
          <p:cNvPr id="799" name="Google Shape;799;p13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Correct: B</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For defining the dimensions, use the width and height properties. The autoplay is responsible for starting automatically, but it may not work in many browsers if we don’t use the muted also. To define the source, use the src attribute.</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13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62.</a:t>
            </a:r>
            <a:endParaRPr/>
          </a:p>
        </p:txBody>
      </p:sp>
      <p:sp>
        <p:nvSpPr>
          <p:cNvPr id="805" name="Google Shape;805;p13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The supported HTML5 video formats are…</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MP4, WebM, Ogg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MP4, WebM, MOV</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MP4, AVI, MOV</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13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62.</a:t>
            </a:r>
            <a:endParaRPr/>
          </a:p>
        </p:txBody>
      </p:sp>
      <p:sp>
        <p:nvSpPr>
          <p:cNvPr id="811" name="Google Shape;811;p13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A</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The MP4, WebM, and Ogg are the supported video formats in HTML5. </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13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63.</a:t>
            </a:r>
            <a:endParaRPr/>
          </a:p>
        </p:txBody>
      </p:sp>
      <p:sp>
        <p:nvSpPr>
          <p:cNvPr id="817" name="Google Shape;817;p13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What is HTML5 Canvas? </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An HTML5 API that enables us to draw pixel-based Graphics with JavaScript on an HTML element.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An HTML5 API that enables us to draw vector-based Graphics with JavaScript on an HTML element.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An HTML5 API that enables us to find the location of a User.</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HTML is a 2D canvas itself by default. It is used for defining an image, where there are different clickable parts. </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14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63.</a:t>
            </a:r>
            <a:endParaRPr/>
          </a:p>
        </p:txBody>
      </p:sp>
      <p:sp>
        <p:nvSpPr>
          <p:cNvPr id="823" name="Google Shape;823;p14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Correct: A</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Canvas is an HTML5 API that enables us to draw pixel-based graphics with JavaScript on an HTML element.</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14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64.</a:t>
            </a:r>
            <a:endParaRPr/>
          </a:p>
        </p:txBody>
      </p:sp>
      <p:sp>
        <p:nvSpPr>
          <p:cNvPr id="829" name="Google Shape;829;p14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Given the following canvas. We would like to draw a red rectangle, which has an 80px width, and 100px height. The rectangle has a distance from the left side 20px, and the top side 40px. Which is the proper solution? </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&lt;canvas id="mycanvas" width="300" height="300"&gt;&lt;/canvas&gt;</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var canvas = document.getElementById("mycanvas");</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var ctx = canvas.getContext("2d");</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ctx.fillStyle = "red";</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ctx.fillRect(80, 100, 20, 40);</a:t>
            </a:r>
            <a:endParaRPr/>
          </a:p>
          <a:p>
            <a:pPr indent="0" lvl="0" marL="0" marR="0" rtl="0" algn="l">
              <a:lnSpc>
                <a:spcPct val="100000"/>
              </a:lnSpc>
              <a:spcBef>
                <a:spcPts val="280"/>
              </a:spcBef>
              <a:spcAft>
                <a:spcPts val="0"/>
              </a:spcAft>
              <a:buClr>
                <a:schemeClr val="dk1"/>
              </a:buClr>
              <a:buSzPts val="1400"/>
              <a:buFont typeface="Arial"/>
              <a:buNone/>
            </a:pPr>
            <a:r>
              <a:t/>
            </a:r>
            <a:endParaRPr b="0" i="0" sz="1400" u="none">
              <a:solidFill>
                <a:schemeClr val="dk1"/>
              </a:solidFill>
              <a:latin typeface="Arial"/>
              <a:ea typeface="Arial"/>
              <a:cs typeface="Arial"/>
              <a:sym typeface="Arial"/>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B,</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var canvas = document.getElementById("mycanvas");</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var ctx = canvas.getContext("2d");</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ctx.fillStyle = "red";</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ctx.fillRect(20, 80, 40, 100);</a:t>
            </a:r>
            <a:endParaRPr/>
          </a:p>
          <a:p>
            <a:pPr indent="-254000" lvl="0" marL="342900" marR="0" rtl="0" algn="l">
              <a:spcBef>
                <a:spcPts val="280"/>
              </a:spcBef>
              <a:spcAft>
                <a:spcPts val="0"/>
              </a:spcAft>
              <a:buClr>
                <a:schemeClr val="dk1"/>
              </a:buClr>
              <a:buSzPts val="1400"/>
              <a:buFont typeface="Arial"/>
              <a:buNone/>
            </a:pPr>
            <a:r>
              <a:t/>
            </a:r>
            <a:endParaRPr b="0" i="0" sz="1400" u="none">
              <a:solidFill>
                <a:schemeClr val="dk1"/>
              </a:solidFill>
              <a:latin typeface="Arial"/>
              <a:ea typeface="Arial"/>
              <a:cs typeface="Arial"/>
              <a:sym typeface="Arial"/>
            </a:endParaRPr>
          </a:p>
        </p:txBody>
      </p:sp>
      <p:sp>
        <p:nvSpPr>
          <p:cNvPr id="830" name="Google Shape;830;p141"/>
          <p:cNvSpPr txBox="1"/>
          <p:nvPr/>
        </p:nvSpPr>
        <p:spPr>
          <a:xfrm>
            <a:off x="4787900" y="3429000"/>
            <a:ext cx="4679950" cy="14462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a:t>
            </a:r>
            <a:endParaRPr/>
          </a:p>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var canvas = document.getElementById("mycanvas");</a:t>
            </a:r>
            <a:endParaRPr/>
          </a:p>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var ctx = canvas.getContext("2d");</a:t>
            </a:r>
            <a:endParaRPr/>
          </a:p>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ctx.fillStyle = "red";</a:t>
            </a:r>
            <a:endParaRPr/>
          </a:p>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ctx.fillRect(20, 40, 80, 100);</a:t>
            </a:r>
            <a:endParaRPr/>
          </a:p>
          <a:p>
            <a:pPr indent="0" lvl="0" marL="0" marR="0" rtl="0" algn="l">
              <a:lnSpc>
                <a:spcPct val="100000"/>
              </a:lnSpc>
              <a:spcBef>
                <a:spcPts val="0"/>
              </a:spcBef>
              <a:spcAft>
                <a:spcPts val="0"/>
              </a:spcAft>
              <a:buNone/>
            </a:pPr>
            <a:r>
              <a:t/>
            </a:r>
            <a:endParaRPr b="0" i="0" sz="1400" u="none">
              <a:solidFill>
                <a:schemeClr val="dk1"/>
              </a:solidFill>
              <a:latin typeface="Arial"/>
              <a:ea typeface="Arial"/>
              <a:cs typeface="Arial"/>
              <a:sym typeface="Arial"/>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14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64.</a:t>
            </a:r>
            <a:endParaRPr/>
          </a:p>
        </p:txBody>
      </p:sp>
      <p:sp>
        <p:nvSpPr>
          <p:cNvPr id="836" name="Google Shape;836;p14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Correct: C</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When defining an element on the canvas, the fillStyle property is used for defining the proper background. The fillRect() is used for defining the rectangle shape. It accepts four arguments: the first is the distance from the left side, the second is the distance from the top side, the third is the width, and the fourth is the height.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6.</a:t>
            </a:r>
            <a:endParaRPr/>
          </a:p>
        </p:txBody>
      </p:sp>
      <p:sp>
        <p:nvSpPr>
          <p:cNvPr id="131" name="Google Shape;131;p2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C</a:t>
            </a:r>
            <a:endParaRPr/>
          </a:p>
          <a:p>
            <a:pPr indent="0" lvl="0" marL="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0" lvl="0" marL="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For this goal, just use the „autofocus” attribute on the wanted form input itself.</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14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65.</a:t>
            </a:r>
            <a:endParaRPr/>
          </a:p>
        </p:txBody>
      </p:sp>
      <p:sp>
        <p:nvSpPr>
          <p:cNvPr id="842" name="Google Shape;842;p14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Given the following canvas. You would like to achieve the seen result on the screen. Which solution would you apply? </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&lt;canvas id="mycanvas" width="300" height="300" style="background: blue"&gt;</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&lt;/canvas&gt;</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var canvas = document.getElementById("mycanvas");</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var ctx = canvas.getContext("2d");</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ctx.fillStyle = "red";</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ctx.fillRect(100, 0, 100, 100);</a:t>
            </a:r>
            <a:endParaRPr/>
          </a:p>
          <a:p>
            <a:pPr indent="0" lvl="0" marL="0" marR="0" rtl="0" algn="l">
              <a:lnSpc>
                <a:spcPct val="100000"/>
              </a:lnSpc>
              <a:spcBef>
                <a:spcPts val="280"/>
              </a:spcBef>
              <a:spcAft>
                <a:spcPts val="0"/>
              </a:spcAft>
              <a:buClr>
                <a:schemeClr val="dk1"/>
              </a:buClr>
              <a:buSzPts val="1400"/>
              <a:buFont typeface="Arial"/>
              <a:buNone/>
            </a:pPr>
            <a:r>
              <a:t/>
            </a:r>
            <a:endParaRPr b="0" i="0" sz="1400" u="none">
              <a:solidFill>
                <a:schemeClr val="dk1"/>
              </a:solidFill>
              <a:latin typeface="Arial"/>
              <a:ea typeface="Arial"/>
              <a:cs typeface="Arial"/>
              <a:sym typeface="Arial"/>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B,</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var canvas = document.getElementById("mycanvas");</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var ctx = canvas.getContext("2d");</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ctx.fillStyle = "red";</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ctx.fillRect(0, 100, 100, 100);</a:t>
            </a:r>
            <a:endParaRPr/>
          </a:p>
        </p:txBody>
      </p:sp>
      <p:sp>
        <p:nvSpPr>
          <p:cNvPr id="843" name="Google Shape;843;p143"/>
          <p:cNvSpPr txBox="1"/>
          <p:nvPr/>
        </p:nvSpPr>
        <p:spPr>
          <a:xfrm>
            <a:off x="4787900" y="3862387"/>
            <a:ext cx="4679950" cy="11699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a:t>
            </a:r>
            <a:endParaRPr/>
          </a:p>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var canvas = document.getElementById("mycanvas");</a:t>
            </a:r>
            <a:endParaRPr/>
          </a:p>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var ctx = canvas.getContext("2d");</a:t>
            </a:r>
            <a:endParaRPr/>
          </a:p>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ctx.fillStyle = "red";</a:t>
            </a:r>
            <a:endParaRPr/>
          </a:p>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ctx.fillRect(100, 100, 0, 100);</a:t>
            </a:r>
            <a:endParaRPr/>
          </a:p>
        </p:txBody>
      </p:sp>
      <p:pic>
        <p:nvPicPr>
          <p:cNvPr id="844" name="Google Shape;844;p143"/>
          <p:cNvPicPr preferRelativeResize="0"/>
          <p:nvPr/>
        </p:nvPicPr>
        <p:blipFill rotWithShape="1">
          <a:blip r:embed="rId3">
            <a:alphaModFix/>
          </a:blip>
          <a:srcRect b="0" l="0" r="0" t="0"/>
          <a:stretch/>
        </p:blipFill>
        <p:spPr>
          <a:xfrm>
            <a:off x="7004050" y="2116137"/>
            <a:ext cx="1682750" cy="1655762"/>
          </a:xfrm>
          <a:prstGeom prst="rect">
            <a:avLst/>
          </a:prstGeom>
          <a:noFill/>
          <a:ln>
            <a:noFill/>
          </a:ln>
        </p:spPr>
      </p:pic>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14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65.</a:t>
            </a:r>
            <a:endParaRPr/>
          </a:p>
        </p:txBody>
      </p:sp>
      <p:sp>
        <p:nvSpPr>
          <p:cNvPr id="850" name="Google Shape;850;p14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When defining an element on the canvas, the fillStyle property is used for defining the proper background. The fillRect() is used for defining the rectangle shape. It accepts four arguments: the first is the distance from the left side, the second is the distance from the top side, the third is the width, and the fourth is the height. If the width is 100, then, the left distance should be 100 for creating a centering. If the height is 100, then, the top distance should be 0 for placing the element in the top line.</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14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66.</a:t>
            </a:r>
            <a:endParaRPr/>
          </a:p>
        </p:txBody>
      </p:sp>
      <p:sp>
        <p:nvSpPr>
          <p:cNvPr id="856" name="Google Shape;856;p14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Given the following canvas. You would like to achieve the seen result on the screen. Which solution would you apply? HAGYJUKHAGYJUK</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&lt;canvas id="mycanvas" width="300" height="300" style="background: blue"&gt;</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&lt;/canvas&gt;</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var canvas = document.getElementById("mycanvas");</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var ctx = canvas.getContext("2d");</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ctx.fillStyle = "red";</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ctx.fillRect(200, 100, 100, 100);</a:t>
            </a:r>
            <a:endParaRPr/>
          </a:p>
          <a:p>
            <a:pPr indent="0" lvl="0" marL="0" marR="0" rtl="0" algn="l">
              <a:lnSpc>
                <a:spcPct val="100000"/>
              </a:lnSpc>
              <a:spcBef>
                <a:spcPts val="280"/>
              </a:spcBef>
              <a:spcAft>
                <a:spcPts val="0"/>
              </a:spcAft>
              <a:buClr>
                <a:schemeClr val="dk1"/>
              </a:buClr>
              <a:buSzPts val="1400"/>
              <a:buFont typeface="Arial"/>
              <a:buNone/>
            </a:pPr>
            <a:r>
              <a:t/>
            </a:r>
            <a:endParaRPr b="0" i="0" sz="1400" u="none">
              <a:solidFill>
                <a:schemeClr val="dk1"/>
              </a:solidFill>
              <a:latin typeface="Arial"/>
              <a:ea typeface="Arial"/>
              <a:cs typeface="Arial"/>
              <a:sym typeface="Arial"/>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B,</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var canvas = document.getElementById("mycanvas");</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var ctx = canvas.getContext("2d");</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ctx.fillStyle = "red";</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ctx.fillRect(100, 200, 100, 100);</a:t>
            </a:r>
            <a:endParaRPr/>
          </a:p>
        </p:txBody>
      </p:sp>
      <p:sp>
        <p:nvSpPr>
          <p:cNvPr id="857" name="Google Shape;857;p145"/>
          <p:cNvSpPr txBox="1"/>
          <p:nvPr/>
        </p:nvSpPr>
        <p:spPr>
          <a:xfrm>
            <a:off x="4787900" y="4060825"/>
            <a:ext cx="4679950" cy="116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a:t>
            </a:r>
            <a:endParaRPr/>
          </a:p>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var canvas = document.getElementById("mycanvas");</a:t>
            </a:r>
            <a:endParaRPr/>
          </a:p>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var ctx = canvas.getContext("2d");</a:t>
            </a:r>
            <a:endParaRPr/>
          </a:p>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ctx.fillStyle = "red";</a:t>
            </a:r>
            <a:endParaRPr/>
          </a:p>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ctx.fillRect(100, 100, 200, 100);</a:t>
            </a:r>
            <a:endParaRPr/>
          </a:p>
        </p:txBody>
      </p:sp>
      <p:pic>
        <p:nvPicPr>
          <p:cNvPr id="858" name="Google Shape;858;p145"/>
          <p:cNvPicPr preferRelativeResize="0"/>
          <p:nvPr/>
        </p:nvPicPr>
        <p:blipFill rotWithShape="1">
          <a:blip r:embed="rId3">
            <a:alphaModFix/>
          </a:blip>
          <a:srcRect b="0" l="0" r="0" t="0"/>
          <a:stretch/>
        </p:blipFill>
        <p:spPr>
          <a:xfrm>
            <a:off x="6904037" y="2309812"/>
            <a:ext cx="1782762" cy="1779587"/>
          </a:xfrm>
          <a:prstGeom prst="rect">
            <a:avLst/>
          </a:prstGeom>
          <a:noFill/>
          <a:ln>
            <a:noFill/>
          </a:ln>
        </p:spPr>
      </p:pic>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14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66.</a:t>
            </a:r>
            <a:endParaRPr/>
          </a:p>
        </p:txBody>
      </p:sp>
      <p:sp>
        <p:nvSpPr>
          <p:cNvPr id="864" name="Google Shape;864;p14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a:t>
            </a:r>
            <a:r>
              <a:rPr b="0" i="0" lang="en-US" sz="2800" u="none">
                <a:solidFill>
                  <a:schemeClr val="dk1"/>
                </a:solidFill>
                <a:latin typeface="Arial"/>
                <a:ea typeface="Arial"/>
                <a:cs typeface="Arial"/>
                <a:sym typeface="Arial"/>
              </a:rPr>
              <a:t>Correct: B</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When defining an element on the canvas, the fillStyle property is used for defining the proper background. The fillRect() is used for defining the rectangle shape. It accepts four arguments: the first is the distance from the left side, the second is the distance from the top side, the third is the width, and the fourth is the height. If the width is 100, then, the left distance should be 100 for creating a symmetrical layout. If the height is 100, then, the top distance should be 200 for pushing the bottom. </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14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67.</a:t>
            </a:r>
            <a:endParaRPr/>
          </a:p>
        </p:txBody>
      </p:sp>
      <p:sp>
        <p:nvSpPr>
          <p:cNvPr id="870" name="Google Shape;870;p14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Which element can not be drawn on an HTML5 Canvas?</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Line</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Gradient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Circle</a:t>
            </a:r>
            <a:endParaRPr/>
          </a:p>
        </p:txBody>
      </p:sp>
      <p:sp>
        <p:nvSpPr>
          <p:cNvPr id="871" name="Google Shape;871;p147"/>
          <p:cNvSpPr txBox="1"/>
          <p:nvPr/>
        </p:nvSpPr>
        <p:spPr>
          <a:xfrm>
            <a:off x="4572000" y="2349500"/>
            <a:ext cx="5113337" cy="13223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Rectangle</a:t>
            </a:r>
            <a:endParaRPr/>
          </a:p>
          <a:p>
            <a:pPr indent="0" lvl="0" marL="0" marR="0" rtl="0" algn="l">
              <a:lnSpc>
                <a:spcPct val="100000"/>
              </a:lnSpc>
              <a:spcBef>
                <a:spcPts val="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E,</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All of them can be drawn </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14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67.</a:t>
            </a:r>
            <a:endParaRPr/>
          </a:p>
        </p:txBody>
      </p:sp>
      <p:sp>
        <p:nvSpPr>
          <p:cNvPr id="877" name="Google Shape;877;p14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Correct: E</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Using Canvas, it is possible to draw a line, gradient, circle, or rectangle also. </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14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68.</a:t>
            </a:r>
            <a:endParaRPr/>
          </a:p>
        </p:txBody>
      </p:sp>
      <p:sp>
        <p:nvSpPr>
          <p:cNvPr id="883" name="Google Shape;883;p14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is a vector-based graphics for drawing 2D shapes.</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HTML5 SVG</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HTML5 Canvas</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HTML5 Application Cache</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JSON</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15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68.</a:t>
            </a:r>
            <a:endParaRPr/>
          </a:p>
        </p:txBody>
      </p:sp>
      <p:sp>
        <p:nvSpPr>
          <p:cNvPr id="889" name="Google Shape;889;p15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A</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HTML5 SVG is a vector-based graphics for drawing 2D shapes.</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15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69.</a:t>
            </a:r>
            <a:endParaRPr/>
          </a:p>
        </p:txBody>
      </p:sp>
      <p:sp>
        <p:nvSpPr>
          <p:cNvPr id="895" name="Google Shape;895;p15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The … gives the base language of HTML5 SVG. </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HTML</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XML</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Java</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JavaScript</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15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69.</a:t>
            </a:r>
            <a:endParaRPr/>
          </a:p>
        </p:txBody>
      </p:sp>
      <p:sp>
        <p:nvSpPr>
          <p:cNvPr id="901" name="Google Shape;901;p15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Correct: B</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HTML5 SVG is a vector-based graphics for drawing 2D shapes. Its base language is XML.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7.</a:t>
            </a:r>
            <a:endParaRPr/>
          </a:p>
        </p:txBody>
      </p:sp>
      <p:sp>
        <p:nvSpPr>
          <p:cNvPr id="137" name="Google Shape;137;p2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What is the difference between an input with „text” type, and input with „email” type?</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They both are accepting normal characters, but the email type only accepts a valid email address.</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The input with a text type is multiline, the input with email not.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The input with a text type accepts only numbers, the input with email not.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The input with text type can not accept the „@” character, the input with email type yes.</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15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70.</a:t>
            </a:r>
            <a:endParaRPr/>
          </a:p>
        </p:txBody>
      </p:sp>
      <p:sp>
        <p:nvSpPr>
          <p:cNvPr id="907" name="Google Shape;907;p15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You would like to draw a purple circle using SVG, with a pink border. Which is a proper code? </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&lt;svg width="300" height="300"&gt;</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&lt;circle cx="150" cy="150" r="90" border="pink" fill="purple" border-width="10" /&gt;</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&lt;/svg&gt;</a:t>
            </a:r>
            <a:endParaRPr/>
          </a:p>
          <a:p>
            <a:pPr indent="0" lvl="0" marL="0" marR="0" rtl="0" algn="l">
              <a:lnSpc>
                <a:spcPct val="100000"/>
              </a:lnSpc>
              <a:spcBef>
                <a:spcPts val="280"/>
              </a:spcBef>
              <a:spcAft>
                <a:spcPts val="0"/>
              </a:spcAft>
              <a:buClr>
                <a:schemeClr val="dk1"/>
              </a:buClr>
              <a:buSzPts val="1400"/>
              <a:buFont typeface="Arial"/>
              <a:buNone/>
            </a:pPr>
            <a:r>
              <a:t/>
            </a:r>
            <a:endParaRPr b="0" i="0" sz="1400" u="none">
              <a:solidFill>
                <a:schemeClr val="dk1"/>
              </a:solidFill>
              <a:latin typeface="Arial"/>
              <a:ea typeface="Arial"/>
              <a:cs typeface="Arial"/>
              <a:sym typeface="Arial"/>
            </a:endParaRPr>
          </a:p>
          <a:p>
            <a:pPr indent="0" lvl="0" marL="0" marR="0" rtl="0" algn="l">
              <a:lnSpc>
                <a:spcPct val="100000"/>
              </a:lnSpc>
              <a:spcBef>
                <a:spcPts val="280"/>
              </a:spcBef>
              <a:spcAft>
                <a:spcPts val="0"/>
              </a:spcAft>
              <a:buClr>
                <a:schemeClr val="dk1"/>
              </a:buClr>
              <a:buSzPts val="1400"/>
              <a:buFont typeface="Arial"/>
              <a:buNone/>
            </a:pPr>
            <a:r>
              <a:t/>
            </a:r>
            <a:endParaRPr b="0" i="0" sz="1400" u="none">
              <a:solidFill>
                <a:schemeClr val="dk1"/>
              </a:solidFill>
              <a:latin typeface="Arial"/>
              <a:ea typeface="Arial"/>
              <a:cs typeface="Arial"/>
              <a:sym typeface="Arial"/>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B,</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&lt;svg width="300" height="300"&gt;</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&lt;circle cx="150" cy="150" r="90" stroke="pink" fill="purple" stroke-width="10" /&gt;</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&lt;/svg&gt;</a:t>
            </a:r>
            <a:endParaRPr/>
          </a:p>
          <a:p>
            <a:pPr indent="0" lvl="0" marL="0" marR="0" rtl="0" algn="l">
              <a:lnSpc>
                <a:spcPct val="100000"/>
              </a:lnSpc>
              <a:spcBef>
                <a:spcPts val="280"/>
              </a:spcBef>
              <a:spcAft>
                <a:spcPts val="0"/>
              </a:spcAft>
              <a:buClr>
                <a:schemeClr val="dk1"/>
              </a:buClr>
              <a:buSzPts val="1400"/>
              <a:buFont typeface="Arial"/>
              <a:buNone/>
            </a:pPr>
            <a:r>
              <a:t/>
            </a:r>
            <a:endParaRPr b="0" i="0" sz="1400" u="none">
              <a:solidFill>
                <a:schemeClr val="dk1"/>
              </a:solidFill>
              <a:latin typeface="Arial"/>
              <a:ea typeface="Arial"/>
              <a:cs typeface="Arial"/>
              <a:sym typeface="Arial"/>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&lt;svg width="300" height="300"&gt;</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&lt;circle c-x="150" c-y="150" radius="90" stroke="pink" fill="purple" stroke-width="10" /&gt;</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&lt;/svg&gt;</a:t>
            </a:r>
            <a:endParaRPr/>
          </a:p>
        </p:txBody>
      </p:sp>
      <p:pic>
        <p:nvPicPr>
          <p:cNvPr id="908" name="Google Shape;908;p153"/>
          <p:cNvPicPr preferRelativeResize="0"/>
          <p:nvPr/>
        </p:nvPicPr>
        <p:blipFill rotWithShape="1">
          <a:blip r:embed="rId3">
            <a:alphaModFix/>
          </a:blip>
          <a:srcRect b="0" l="0" r="0" t="0"/>
          <a:stretch/>
        </p:blipFill>
        <p:spPr>
          <a:xfrm>
            <a:off x="7129462" y="2060575"/>
            <a:ext cx="1978025" cy="1944687"/>
          </a:xfrm>
          <a:prstGeom prst="rect">
            <a:avLst/>
          </a:prstGeom>
          <a:noFill/>
          <a:ln>
            <a:noFill/>
          </a:ln>
        </p:spPr>
      </p:pic>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15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70.</a:t>
            </a:r>
            <a:endParaRPr/>
          </a:p>
        </p:txBody>
      </p:sp>
      <p:sp>
        <p:nvSpPr>
          <p:cNvPr id="914" name="Google Shape;914;p15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Correct: B</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For defining a circle shape using SVG, use the &lt;circle&gt; tag. For defining the center point, use the cx, and cy properties. The border is defined by the stroke property, the default background is by the fill property. The width of the border is defined by the stroke-width property.</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15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71.</a:t>
            </a:r>
            <a:endParaRPr/>
          </a:p>
        </p:txBody>
      </p:sp>
      <p:sp>
        <p:nvSpPr>
          <p:cNvPr id="920" name="Google Shape;920;p15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For interactive, and more dynamic browser-applications which technology would you choose? </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HTML5 SVG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HTML5 Canvas </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15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71.</a:t>
            </a:r>
            <a:endParaRPr/>
          </a:p>
        </p:txBody>
      </p:sp>
      <p:sp>
        <p:nvSpPr>
          <p:cNvPr id="926" name="Google Shape;926;p15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Correct: B</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Canvas is typically used for defining interactive applications. It redraws the screen every time on changing. HTML5 SVG is a vector-based graphics for drawing 2D shapes.</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15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72.</a:t>
            </a:r>
            <a:endParaRPr/>
          </a:p>
        </p:txBody>
      </p:sp>
      <p:sp>
        <p:nvSpPr>
          <p:cNvPr id="932" name="Google Shape;932;p15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For designing a logo, which technology would you choose?</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HTML5 SVG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HTML5 Canvas </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15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72.</a:t>
            </a:r>
            <a:endParaRPr/>
          </a:p>
        </p:txBody>
      </p:sp>
      <p:sp>
        <p:nvSpPr>
          <p:cNvPr id="938" name="Google Shape;938;p15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A</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HTML5 SVG is a vector-based graphics for drawing 2D shapes. It is better because Canvas is pixel-based. </a:t>
            </a:r>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sp>
        <p:nvSpPr>
          <p:cNvPr id="943" name="Google Shape;943;p15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73.</a:t>
            </a:r>
            <a:endParaRPr/>
          </a:p>
        </p:txBody>
      </p:sp>
      <p:sp>
        <p:nvSpPr>
          <p:cNvPr id="944" name="Google Shape;944;p15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The HTML5 Canvas technology redraws the entire Canvas screen if something is changed.</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True</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False</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16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73.</a:t>
            </a:r>
            <a:endParaRPr/>
          </a:p>
        </p:txBody>
      </p:sp>
      <p:sp>
        <p:nvSpPr>
          <p:cNvPr id="950" name="Google Shape;950;p16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Correct: A</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The HTML5 Canvas is used for defining dynamic web applications. It redraws the entire screen if something is changed.</a:t>
            </a:r>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16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74.</a:t>
            </a:r>
            <a:endParaRPr/>
          </a:p>
        </p:txBody>
      </p:sp>
      <p:sp>
        <p:nvSpPr>
          <p:cNvPr id="956" name="Google Shape;956;p16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What is HTML5 API? </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An Interface, that is used for creating web applications. They are existing tools &amp; components, that can be integrated into a website.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This is the name of the storage, that contains every stored data in the browser, by the WebStorage.</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 new feature of HTML5, that enables us to run web applications offline.</a:t>
            </a:r>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16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74.</a:t>
            </a:r>
            <a:endParaRPr/>
          </a:p>
        </p:txBody>
      </p:sp>
      <p:sp>
        <p:nvSpPr>
          <p:cNvPr id="962" name="Google Shape;962;p16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Correct: A</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HTML5 API is an Interface, that is used for creating web applications. They are existing tools &amp; components, that can be integrated into a website.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7.</a:t>
            </a:r>
            <a:endParaRPr/>
          </a:p>
        </p:txBody>
      </p:sp>
      <p:sp>
        <p:nvSpPr>
          <p:cNvPr id="143" name="Google Shape;143;p2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A</a:t>
            </a:r>
            <a:endParaRPr/>
          </a:p>
          <a:p>
            <a:pPr indent="0" lvl="0" marL="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There is a little difference between the two inputs. They both are accepting normal characters, but the email type only accepts a valid email address.</a:t>
            </a:r>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16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75.</a:t>
            </a:r>
            <a:endParaRPr/>
          </a:p>
        </p:txBody>
      </p:sp>
      <p:sp>
        <p:nvSpPr>
          <p:cNvPr id="968" name="Google Shape;968;p16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How can we improve the application performance?</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Use a CDN.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Put stylesheets at the top.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Use the application cache.</a:t>
            </a:r>
            <a:endParaRPr/>
          </a:p>
          <a:p>
            <a:pPr indent="-241300" lvl="0" marL="342900" marR="0" rtl="0" algn="l">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p:txBody>
      </p:sp>
      <p:sp>
        <p:nvSpPr>
          <p:cNvPr id="969" name="Google Shape;969;p163"/>
          <p:cNvSpPr txBox="1"/>
          <p:nvPr/>
        </p:nvSpPr>
        <p:spPr>
          <a:xfrm>
            <a:off x="3765550" y="2276475"/>
            <a:ext cx="4921250" cy="17541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Put the scripts at the top of the page.</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Put the scripts at the bottom of the page.</a:t>
            </a:r>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16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75.</a:t>
            </a:r>
            <a:endParaRPr/>
          </a:p>
        </p:txBody>
      </p:sp>
      <p:sp>
        <p:nvSpPr>
          <p:cNvPr id="975" name="Google Shape;975;p16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Correct: A, B, C, E</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There are several ways of improving a website’s performance. Using a CDN is really handy because high-quality servers are serving the content. We need to put the scripts at the bottom of the page because this way the rendering is not blocked. If using Application Cache, some of the files may won’t be downloaded again unnecessarily. </a:t>
            </a:r>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16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76.</a:t>
            </a:r>
            <a:endParaRPr/>
          </a:p>
        </p:txBody>
      </p:sp>
      <p:sp>
        <p:nvSpPr>
          <p:cNvPr id="981" name="Google Shape;981;p16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What are the „defer”, and „async” script attributes? </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They enable us to include the JavaScript to our file in a much secure way.</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They enable us to make asynchronous external script loading.</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They enable us to define valid JavaScript code on that specified HTML element.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They are not existing HTML attributes.</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16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76.</a:t>
            </a:r>
            <a:endParaRPr/>
          </a:p>
        </p:txBody>
      </p:sp>
      <p:sp>
        <p:nvSpPr>
          <p:cNvPr id="987" name="Google Shape;987;p16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B</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When we include an external script to our page, the other parts on an HTML page are not going to be loaded, until the script is loaded fully. If we use a script tag in the HEAD of the document, this can harm the speed performance. The async, and defer attributes prevent this problem, by enabling the asynchronous parsing. </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16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77.</a:t>
            </a:r>
            <a:endParaRPr/>
          </a:p>
        </p:txBody>
      </p:sp>
      <p:sp>
        <p:nvSpPr>
          <p:cNvPr id="993" name="Google Shape;993;p16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You would like to use an attribute on an external script. It is important to not be executed the code before the HTML document is fully loaded, because it may break some of the functionalities. But, you would like to enable async HTML and JS parsing. Which solution would you apply? </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&lt;script async src="myscript.js"&gt;&lt;/script&gt;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&lt;script defer src="myscript.js"&gt;&lt;/script&gt;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&lt;script waitend src="myscript.js"&gt;&lt;/script&gt;</a:t>
            </a:r>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p16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77.</a:t>
            </a:r>
            <a:endParaRPr/>
          </a:p>
        </p:txBody>
      </p:sp>
      <p:sp>
        <p:nvSpPr>
          <p:cNvPr id="999" name="Google Shape;999;p16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Correct: B</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For this goal use the „defer” attribute. </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16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78.</a:t>
            </a:r>
            <a:endParaRPr/>
          </a:p>
        </p:txBody>
      </p:sp>
      <p:sp>
        <p:nvSpPr>
          <p:cNvPr id="1005" name="Google Shape;1005;p16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The … HTML element is used for including one external resource into our HTML document. </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&lt;include&gt;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&lt;join&gt;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&lt;embed&gt;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None of them. </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p17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78.</a:t>
            </a:r>
            <a:endParaRPr/>
          </a:p>
        </p:txBody>
      </p:sp>
      <p:sp>
        <p:nvSpPr>
          <p:cNvPr id="1011" name="Google Shape;1011;p170"/>
          <p:cNvSpPr txBox="1"/>
          <p:nvPr>
            <p:ph idx="1" type="body"/>
          </p:nvPr>
        </p:nvSpPr>
        <p:spPr>
          <a:xfrm>
            <a:off x="449262" y="1628775"/>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Correct: C</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The HTML &lt;embed&gt; tag is used for including one external resource into our HTML document. It can be for example another HTML document, an image, text file, and videos. </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p17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79.</a:t>
            </a:r>
            <a:endParaRPr/>
          </a:p>
        </p:txBody>
      </p:sp>
      <p:sp>
        <p:nvSpPr>
          <p:cNvPr id="1017" name="Google Shape;1017;p17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What is HTML5 Application Cache?</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 feature, that enables us to run web applications offline.</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 feature, that enables the autocompleting of form fields.</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 feature, that remembers the user’s credentials.</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 language, for data transferring between the browser, and the server. </a:t>
            </a:r>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sp>
        <p:nvSpPr>
          <p:cNvPr id="1022" name="Google Shape;1022;p17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79.</a:t>
            </a:r>
            <a:endParaRPr/>
          </a:p>
        </p:txBody>
      </p:sp>
      <p:sp>
        <p:nvSpPr>
          <p:cNvPr id="1023" name="Google Shape;1023;p172"/>
          <p:cNvSpPr txBox="1"/>
          <p:nvPr>
            <p:ph idx="1" type="body"/>
          </p:nvPr>
        </p:nvSpPr>
        <p:spPr>
          <a:xfrm>
            <a:off x="449262" y="1628775"/>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Correct: A</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HTML5 Application Cache is a feature, that enables us to run web applications offline.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8.</a:t>
            </a:r>
            <a:endParaRPr/>
          </a:p>
        </p:txBody>
      </p:sp>
      <p:sp>
        <p:nvSpPr>
          <p:cNvPr id="149" name="Google Shape;149;p2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What is the general use of an &lt;input&gt; element, with search type?</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This is not an existing concept.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is used for defining a text-like input, for entering a search query on forms, with the „post” form method attribute.</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is used for defining a text-like input, for entering a search query on forms, with the „get” form method attribute.</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is used for defining a text input, where a dropdown helps the client to find the proper keyword. </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sp>
        <p:nvSpPr>
          <p:cNvPr id="1028" name="Google Shape;1028;p17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80.</a:t>
            </a:r>
            <a:endParaRPr/>
          </a:p>
        </p:txBody>
      </p:sp>
      <p:sp>
        <p:nvSpPr>
          <p:cNvPr id="1029" name="Google Shape;1029;p173"/>
          <p:cNvSpPr txBox="1"/>
          <p:nvPr>
            <p:ph idx="1" type="body"/>
          </p:nvPr>
        </p:nvSpPr>
        <p:spPr>
          <a:xfrm>
            <a:off x="457200" y="1628775"/>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What are WebSockets?</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 communication technology for web applications, based on HTML and JavaScript.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 design trend, that is often used on Flat websites.</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 data storage for web applications, based on the client’s browser.</a:t>
            </a:r>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17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80.</a:t>
            </a:r>
            <a:endParaRPr/>
          </a:p>
        </p:txBody>
      </p:sp>
      <p:sp>
        <p:nvSpPr>
          <p:cNvPr id="1035" name="Google Shape;1035;p174"/>
          <p:cNvSpPr txBox="1"/>
          <p:nvPr>
            <p:ph idx="1" type="body"/>
          </p:nvPr>
        </p:nvSpPr>
        <p:spPr>
          <a:xfrm>
            <a:off x="449262" y="1628775"/>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Correct: A</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WebSockets are a communication technology for web applications, based on HTML and JavaScript.</a:t>
            </a:r>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9" name="Shape 1039"/>
        <p:cNvGrpSpPr/>
        <p:nvPr/>
      </p:nvGrpSpPr>
      <p:grpSpPr>
        <a:xfrm>
          <a:off x="0" y="0"/>
          <a:ext cx="0" cy="0"/>
          <a:chOff x="0" y="0"/>
          <a:chExt cx="0" cy="0"/>
        </a:xfrm>
      </p:grpSpPr>
      <p:sp>
        <p:nvSpPr>
          <p:cNvPr id="1040" name="Google Shape;1040;p17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81.</a:t>
            </a:r>
            <a:endParaRPr/>
          </a:p>
        </p:txBody>
      </p:sp>
      <p:sp>
        <p:nvSpPr>
          <p:cNvPr id="1041" name="Google Shape;1041;p175"/>
          <p:cNvSpPr txBox="1"/>
          <p:nvPr>
            <p:ph idx="1" type="body"/>
          </p:nvPr>
        </p:nvSpPr>
        <p:spPr>
          <a:xfrm>
            <a:off x="457200" y="1628775"/>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For which application would you surely use WebSockets?</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 realtime chat application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 polling counter</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 video platform</a:t>
            </a:r>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17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81.</a:t>
            </a:r>
            <a:endParaRPr/>
          </a:p>
        </p:txBody>
      </p:sp>
      <p:sp>
        <p:nvSpPr>
          <p:cNvPr id="1047" name="Google Shape;1047;p176"/>
          <p:cNvSpPr txBox="1"/>
          <p:nvPr>
            <p:ph idx="1" type="body"/>
          </p:nvPr>
        </p:nvSpPr>
        <p:spPr>
          <a:xfrm>
            <a:off x="449262" y="1628775"/>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Correct: A</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In a realtime chat application, it is necessary to have total synchrony. For this reason, use WebSockets. </a:t>
            </a:r>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sp>
        <p:nvSpPr>
          <p:cNvPr id="1052" name="Google Shape;1052;p17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82.</a:t>
            </a:r>
            <a:endParaRPr/>
          </a:p>
        </p:txBody>
      </p:sp>
      <p:sp>
        <p:nvSpPr>
          <p:cNvPr id="1053" name="Google Shape;1053;p177"/>
          <p:cNvSpPr txBox="1"/>
          <p:nvPr>
            <p:ph idx="1" type="body"/>
          </p:nvPr>
        </p:nvSpPr>
        <p:spPr>
          <a:xfrm>
            <a:off x="433387" y="1700212"/>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What are HTML Web Workers?</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is a running script in the background, that reduces a little the performance of the page or blocking other scripts.</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is a running script in the background, without affecting the performance of the page, or blocking other scripts.</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is a running script in the background, that reduces hard the performance of the page or blocking other scripts.</a:t>
            </a:r>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17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82.</a:t>
            </a:r>
            <a:endParaRPr/>
          </a:p>
        </p:txBody>
      </p:sp>
      <p:sp>
        <p:nvSpPr>
          <p:cNvPr id="1059" name="Google Shape;1059;p178"/>
          <p:cNvSpPr txBox="1"/>
          <p:nvPr>
            <p:ph idx="1" type="body"/>
          </p:nvPr>
        </p:nvSpPr>
        <p:spPr>
          <a:xfrm>
            <a:off x="449262" y="1628775"/>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Correct: B</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It is a running script in the background, without affecting the performance of the page, or blocking other scripts.</a:t>
            </a:r>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17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83.</a:t>
            </a:r>
            <a:endParaRPr/>
          </a:p>
        </p:txBody>
      </p:sp>
      <p:sp>
        <p:nvSpPr>
          <p:cNvPr id="1065" name="Google Shape;1065;p179"/>
          <p:cNvSpPr txBox="1"/>
          <p:nvPr>
            <p:ph idx="1" type="body"/>
          </p:nvPr>
        </p:nvSpPr>
        <p:spPr>
          <a:xfrm>
            <a:off x="433387" y="1700212"/>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What is the HTML5 Drag and Drop API? </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enables the client to let the browser to find the current location of the device.</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enables the client to grab a part of the document and put it to a different location.</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enables the client to communicate with the server by sending data.</a:t>
            </a:r>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18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83.</a:t>
            </a:r>
            <a:endParaRPr/>
          </a:p>
        </p:txBody>
      </p:sp>
      <p:sp>
        <p:nvSpPr>
          <p:cNvPr id="1071" name="Google Shape;1071;p180"/>
          <p:cNvSpPr txBox="1"/>
          <p:nvPr>
            <p:ph idx="1" type="body"/>
          </p:nvPr>
        </p:nvSpPr>
        <p:spPr>
          <a:xfrm>
            <a:off x="449262" y="1628775"/>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B</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The HTML5 Drag and Drop API enables the client to grab a part of the document and put it to a different location.</a:t>
            </a:r>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sp>
        <p:nvSpPr>
          <p:cNvPr id="1076" name="Google Shape;1076;p18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84.</a:t>
            </a:r>
            <a:endParaRPr/>
          </a:p>
        </p:txBody>
      </p:sp>
      <p:sp>
        <p:nvSpPr>
          <p:cNvPr id="1077" name="Google Shape;1077;p181"/>
          <p:cNvSpPr txBox="1"/>
          <p:nvPr>
            <p:ph idx="1" type="body"/>
          </p:nvPr>
        </p:nvSpPr>
        <p:spPr>
          <a:xfrm>
            <a:off x="433387" y="1700212"/>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You would like to let the users modify the content of this list below when clicking on it. Which attribute-value pair would you use? </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&lt;h3&gt;Ingredients&lt;/h3&gt;</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&lt;ul&gt;</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&lt;li&gt;Eggs&lt;/li&gt;</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&lt;li&gt;Sausages&lt;/li&gt;</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&lt;li&gt;Cucumbers&lt;/li&gt;</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&lt;/ul&gt;</a:t>
            </a:r>
            <a:endParaRPr/>
          </a:p>
          <a:p>
            <a:pPr indent="0" lvl="0" marL="0" marR="0" rtl="0" algn="l">
              <a:lnSpc>
                <a:spcPct val="100000"/>
              </a:lnSpc>
              <a:spcBef>
                <a:spcPts val="280"/>
              </a:spcBef>
              <a:spcAft>
                <a:spcPts val="0"/>
              </a:spcAft>
              <a:buClr>
                <a:schemeClr val="dk1"/>
              </a:buClr>
              <a:buSzPts val="1400"/>
              <a:buFont typeface="Arial"/>
              <a:buNone/>
            </a:pPr>
            <a:r>
              <a:t/>
            </a:r>
            <a:endParaRPr b="0" i="0" sz="14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contenteditable="true"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editable="true"</a:t>
            </a:r>
            <a:endParaRPr/>
          </a:p>
        </p:txBody>
      </p:sp>
      <p:sp>
        <p:nvSpPr>
          <p:cNvPr id="1078" name="Google Shape;1078;p181"/>
          <p:cNvSpPr txBox="1"/>
          <p:nvPr/>
        </p:nvSpPr>
        <p:spPr>
          <a:xfrm>
            <a:off x="4284662" y="4478337"/>
            <a:ext cx="4057650" cy="17541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modifyable="true„</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accessible="true„</a:t>
            </a:r>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18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84.</a:t>
            </a:r>
            <a:endParaRPr/>
          </a:p>
        </p:txBody>
      </p:sp>
      <p:sp>
        <p:nvSpPr>
          <p:cNvPr id="1084" name="Google Shape;1084;p182"/>
          <p:cNvSpPr txBox="1"/>
          <p:nvPr>
            <p:ph idx="1" type="body"/>
          </p:nvPr>
        </p:nvSpPr>
        <p:spPr>
          <a:xfrm>
            <a:off x="449262" y="1628775"/>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Correct: A</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For this goal, use the contenteditable attribute. This way, the entire list can be edited by the user.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8.</a:t>
            </a:r>
            <a:endParaRPr/>
          </a:p>
        </p:txBody>
      </p:sp>
      <p:sp>
        <p:nvSpPr>
          <p:cNvPr id="155" name="Google Shape;155;p3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C</a:t>
            </a:r>
            <a:endParaRPr b="0" i="0" sz="2800" u="none">
              <a:solidFill>
                <a:schemeClr val="dk1"/>
              </a:solidFill>
              <a:latin typeface="Arial"/>
              <a:ea typeface="Arial"/>
              <a:cs typeface="Arial"/>
              <a:sym typeface="Arial"/>
            </a:endParaRPr>
          </a:p>
          <a:p>
            <a:pPr indent="0" lvl="0" marL="0" marR="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This input was introduced by HTML5. It is used for defining a text-like input, for entering a search query on forms, with the „get” method attribute.</a:t>
            </a:r>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p18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85.</a:t>
            </a:r>
            <a:endParaRPr/>
          </a:p>
        </p:txBody>
      </p:sp>
      <p:sp>
        <p:nvSpPr>
          <p:cNvPr id="1090" name="Google Shape;1090;p183"/>
          <p:cNvSpPr txBox="1"/>
          <p:nvPr>
            <p:ph idx="1" type="body"/>
          </p:nvPr>
        </p:nvSpPr>
        <p:spPr>
          <a:xfrm>
            <a:off x="433387" y="1700212"/>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In HTML5, it is still obligatory to use the type attribute on scripts, and links.</a:t>
            </a:r>
            <a:endParaRPr/>
          </a:p>
          <a:p>
            <a:pPr indent="0" lvl="0" marL="0" marR="0" rtl="0" algn="l">
              <a:lnSpc>
                <a:spcPct val="100000"/>
              </a:lnSpc>
              <a:spcBef>
                <a:spcPts val="280"/>
              </a:spcBef>
              <a:spcAft>
                <a:spcPts val="0"/>
              </a:spcAft>
              <a:buClr>
                <a:schemeClr val="dk1"/>
              </a:buClr>
              <a:buSzPts val="1400"/>
              <a:buFont typeface="Arial"/>
              <a:buNone/>
            </a:pPr>
            <a:r>
              <a:t/>
            </a:r>
            <a:endParaRPr b="0" i="0" sz="14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True</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False</a:t>
            </a:r>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4" name="Shape 1094"/>
        <p:cNvGrpSpPr/>
        <p:nvPr/>
      </p:nvGrpSpPr>
      <p:grpSpPr>
        <a:xfrm>
          <a:off x="0" y="0"/>
          <a:ext cx="0" cy="0"/>
          <a:chOff x="0" y="0"/>
          <a:chExt cx="0" cy="0"/>
        </a:xfrm>
      </p:grpSpPr>
      <p:sp>
        <p:nvSpPr>
          <p:cNvPr id="1095" name="Google Shape;1095;p18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85.</a:t>
            </a:r>
            <a:endParaRPr/>
          </a:p>
        </p:txBody>
      </p:sp>
      <p:sp>
        <p:nvSpPr>
          <p:cNvPr id="1096" name="Google Shape;1096;p184"/>
          <p:cNvSpPr txBox="1"/>
          <p:nvPr>
            <p:ph idx="1" type="body"/>
          </p:nvPr>
        </p:nvSpPr>
        <p:spPr>
          <a:xfrm>
            <a:off x="449262" y="1628775"/>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Correct: B</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In HTML5, it is not necessary anymore, the websites still may appear well. </a:t>
            </a:r>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p18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86.</a:t>
            </a:r>
            <a:endParaRPr/>
          </a:p>
        </p:txBody>
      </p:sp>
      <p:sp>
        <p:nvSpPr>
          <p:cNvPr id="1102" name="Google Shape;1102;p185"/>
          <p:cNvSpPr txBox="1"/>
          <p:nvPr>
            <p:ph idx="1" type="body"/>
          </p:nvPr>
        </p:nvSpPr>
        <p:spPr>
          <a:xfrm>
            <a:off x="433387" y="1700212"/>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Which solutions are acceptable in HTML5?</a:t>
            </a:r>
            <a:endParaRPr/>
          </a:p>
          <a:p>
            <a:pPr indent="0" lvl="0" marL="0" marR="0" rtl="0" algn="l">
              <a:lnSpc>
                <a:spcPct val="100000"/>
              </a:lnSpc>
              <a:spcBef>
                <a:spcPts val="280"/>
              </a:spcBef>
              <a:spcAft>
                <a:spcPts val="0"/>
              </a:spcAft>
              <a:buClr>
                <a:schemeClr val="dk1"/>
              </a:buClr>
              <a:buSzPts val="1400"/>
              <a:buFont typeface="Arial"/>
              <a:buNone/>
            </a:pPr>
            <a:r>
              <a:t/>
            </a:r>
            <a:endParaRPr b="0" i="0" sz="14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&lt;input type=text name=name&gt;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&lt;input type="text" name="name"&gt;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&lt;input type='text' name='name'&gt; </a:t>
            </a:r>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18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86.</a:t>
            </a:r>
            <a:endParaRPr/>
          </a:p>
        </p:txBody>
      </p:sp>
      <p:sp>
        <p:nvSpPr>
          <p:cNvPr id="1108" name="Google Shape;1108;p186"/>
          <p:cNvSpPr txBox="1"/>
          <p:nvPr>
            <p:ph idx="1" type="body"/>
          </p:nvPr>
        </p:nvSpPr>
        <p:spPr>
          <a:xfrm>
            <a:off x="449262" y="1628775"/>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Correct: A, B, C</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Unlike in XHTML, it is not necessary to use quotes on single-word attribute values, however, it is really recommended for structuring.</a:t>
            </a:r>
            <a:endParaRP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2" name="Shape 1112"/>
        <p:cNvGrpSpPr/>
        <p:nvPr/>
      </p:nvGrpSpPr>
      <p:grpSpPr>
        <a:xfrm>
          <a:off x="0" y="0"/>
          <a:ext cx="0" cy="0"/>
          <a:chOff x="0" y="0"/>
          <a:chExt cx="0" cy="0"/>
        </a:xfrm>
      </p:grpSpPr>
      <p:sp>
        <p:nvSpPr>
          <p:cNvPr id="1113" name="Google Shape;1113;p18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87.</a:t>
            </a:r>
            <a:endParaRPr/>
          </a:p>
        </p:txBody>
      </p:sp>
      <p:sp>
        <p:nvSpPr>
          <p:cNvPr id="1114" name="Google Shape;1114;p187"/>
          <p:cNvSpPr txBox="1"/>
          <p:nvPr>
            <p:ph idx="1" type="body"/>
          </p:nvPr>
        </p:nvSpPr>
        <p:spPr>
          <a:xfrm>
            <a:off x="433387" y="1700212"/>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From the list below, which elements are deprecated in HTML5? </a:t>
            </a:r>
            <a:endParaRPr/>
          </a:p>
          <a:p>
            <a:pPr indent="0" lvl="0" marL="0" marR="0" rtl="0" algn="l">
              <a:lnSpc>
                <a:spcPct val="100000"/>
              </a:lnSpc>
              <a:spcBef>
                <a:spcPts val="280"/>
              </a:spcBef>
              <a:spcAft>
                <a:spcPts val="0"/>
              </a:spcAft>
              <a:buClr>
                <a:schemeClr val="dk1"/>
              </a:buClr>
              <a:buSzPts val="1400"/>
              <a:buFont typeface="Arial"/>
              <a:buNone/>
            </a:pPr>
            <a:r>
              <a:t/>
            </a:r>
            <a:endParaRPr b="0" i="0" sz="14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&lt;applet&gt;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&lt;datalist&gt;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&lt;big&gt;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&lt;center&gt;</a:t>
            </a:r>
            <a:endParaRPr/>
          </a:p>
        </p:txBody>
      </p:sp>
      <p:sp>
        <p:nvSpPr>
          <p:cNvPr id="1115" name="Google Shape;1115;p187"/>
          <p:cNvSpPr txBox="1"/>
          <p:nvPr/>
        </p:nvSpPr>
        <p:spPr>
          <a:xfrm>
            <a:off x="3492500" y="2274887"/>
            <a:ext cx="2473325" cy="2308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&lt;ul&gt;</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F,</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&lt;font&gt;</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G,</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&lt;small&gt;</a:t>
            </a:r>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9" name="Shape 1119"/>
        <p:cNvGrpSpPr/>
        <p:nvPr/>
      </p:nvGrpSpPr>
      <p:grpSpPr>
        <a:xfrm>
          <a:off x="0" y="0"/>
          <a:ext cx="0" cy="0"/>
          <a:chOff x="0" y="0"/>
          <a:chExt cx="0" cy="0"/>
        </a:xfrm>
      </p:grpSpPr>
      <p:sp>
        <p:nvSpPr>
          <p:cNvPr id="1120" name="Google Shape;1120;p18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87.</a:t>
            </a:r>
            <a:endParaRPr/>
          </a:p>
        </p:txBody>
      </p:sp>
      <p:sp>
        <p:nvSpPr>
          <p:cNvPr id="1121" name="Google Shape;1121;p188"/>
          <p:cNvSpPr txBox="1"/>
          <p:nvPr>
            <p:ph idx="1" type="body"/>
          </p:nvPr>
        </p:nvSpPr>
        <p:spPr>
          <a:xfrm>
            <a:off x="449262" y="1628775"/>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Correct: A, C, D, F</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In HTML5, some of the elements are deprecated. For example, the &lt;applet&gt;, &lt;font&gt;, &lt;big&gt;, &lt;center&gt; elements. </a:t>
            </a:r>
            <a:endParaRP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5" name="Shape 1125"/>
        <p:cNvGrpSpPr/>
        <p:nvPr/>
      </p:nvGrpSpPr>
      <p:grpSpPr>
        <a:xfrm>
          <a:off x="0" y="0"/>
          <a:ext cx="0" cy="0"/>
          <a:chOff x="0" y="0"/>
          <a:chExt cx="0" cy="0"/>
        </a:xfrm>
      </p:grpSpPr>
      <p:sp>
        <p:nvSpPr>
          <p:cNvPr id="1126" name="Google Shape;1126;p18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88.</a:t>
            </a:r>
            <a:endParaRPr/>
          </a:p>
        </p:txBody>
      </p:sp>
      <p:sp>
        <p:nvSpPr>
          <p:cNvPr id="1127" name="Google Shape;1127;p189"/>
          <p:cNvSpPr txBox="1"/>
          <p:nvPr>
            <p:ph idx="1" type="body"/>
          </p:nvPr>
        </p:nvSpPr>
        <p:spPr>
          <a:xfrm>
            <a:off x="433387" y="1700212"/>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The … is an API, that is used for defining the current geographical position of the client.</a:t>
            </a:r>
            <a:endParaRPr/>
          </a:p>
          <a:p>
            <a:pPr indent="0" lvl="0" marL="0" marR="0" rtl="0" algn="l">
              <a:lnSpc>
                <a:spcPct val="100000"/>
              </a:lnSpc>
              <a:spcBef>
                <a:spcPts val="280"/>
              </a:spcBef>
              <a:spcAft>
                <a:spcPts val="0"/>
              </a:spcAft>
              <a:buClr>
                <a:schemeClr val="dk1"/>
              </a:buClr>
              <a:buSzPts val="1400"/>
              <a:buFont typeface="Arial"/>
              <a:buNone/>
            </a:pPr>
            <a:r>
              <a:t/>
            </a:r>
            <a:endParaRPr b="0" i="0" sz="14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HTML5 Geolocation API</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HTML5 Video API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WebSocket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HTML5 SVG</a:t>
            </a:r>
            <a:endParaRPr/>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19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88.</a:t>
            </a:r>
            <a:endParaRPr/>
          </a:p>
        </p:txBody>
      </p:sp>
      <p:sp>
        <p:nvSpPr>
          <p:cNvPr id="1133" name="Google Shape;1133;p190"/>
          <p:cNvSpPr txBox="1"/>
          <p:nvPr>
            <p:ph idx="1" type="body"/>
          </p:nvPr>
        </p:nvSpPr>
        <p:spPr>
          <a:xfrm>
            <a:off x="449262" y="1628775"/>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A</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The HTML5 Geolocation API is an API, that is used for defining the current geographical position of the client.</a:t>
            </a:r>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7" name="Shape 1137"/>
        <p:cNvGrpSpPr/>
        <p:nvPr/>
      </p:nvGrpSpPr>
      <p:grpSpPr>
        <a:xfrm>
          <a:off x="0" y="0"/>
          <a:ext cx="0" cy="0"/>
          <a:chOff x="0" y="0"/>
          <a:chExt cx="0" cy="0"/>
        </a:xfrm>
      </p:grpSpPr>
      <p:sp>
        <p:nvSpPr>
          <p:cNvPr id="1138" name="Google Shape;1138;p19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89.</a:t>
            </a:r>
            <a:endParaRPr/>
          </a:p>
        </p:txBody>
      </p:sp>
      <p:sp>
        <p:nvSpPr>
          <p:cNvPr id="1139" name="Google Shape;1139;p191"/>
          <p:cNvSpPr txBox="1"/>
          <p:nvPr>
            <p:ph idx="1" type="body"/>
          </p:nvPr>
        </p:nvSpPr>
        <p:spPr>
          <a:xfrm>
            <a:off x="433387" y="1700212"/>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What are the key differences between HTML, and XML? </a:t>
            </a:r>
            <a:endParaRPr/>
          </a:p>
          <a:p>
            <a:pPr indent="0" lvl="0" marL="0" marR="0" rtl="0" algn="l">
              <a:lnSpc>
                <a:spcPct val="100000"/>
              </a:lnSpc>
              <a:spcBef>
                <a:spcPts val="280"/>
              </a:spcBef>
              <a:spcAft>
                <a:spcPts val="0"/>
              </a:spcAft>
              <a:buClr>
                <a:schemeClr val="dk1"/>
              </a:buClr>
              <a:buSzPts val="1400"/>
              <a:buFont typeface="Arial"/>
              <a:buNone/>
            </a:pPr>
            <a:r>
              <a:t/>
            </a:r>
            <a:endParaRPr b="0" i="0" sz="14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XML is used for data transferring, while HTML is for presentation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XML uses predefined tags, whereas HTML not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HTML uses predefined tags, whereas XML not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The case-sensitiveness </a:t>
            </a:r>
            <a:endParaRPr/>
          </a:p>
        </p:txBody>
      </p:sp>
      <p:sp>
        <p:nvSpPr>
          <p:cNvPr id="1140" name="Google Shape;1140;p191"/>
          <p:cNvSpPr txBox="1"/>
          <p:nvPr/>
        </p:nvSpPr>
        <p:spPr>
          <a:xfrm>
            <a:off x="5057775" y="3125787"/>
            <a:ext cx="4176712" cy="203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XML is not using tags, where HTML uses it</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F,</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XML is vector-based, whereas HTML</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is pixel-based</a:t>
            </a:r>
            <a:endParaRP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4" name="Shape 1144"/>
        <p:cNvGrpSpPr/>
        <p:nvPr/>
      </p:nvGrpSpPr>
      <p:grpSpPr>
        <a:xfrm>
          <a:off x="0" y="0"/>
          <a:ext cx="0" cy="0"/>
          <a:chOff x="0" y="0"/>
          <a:chExt cx="0" cy="0"/>
        </a:xfrm>
      </p:grpSpPr>
      <p:sp>
        <p:nvSpPr>
          <p:cNvPr id="1145" name="Google Shape;1145;p19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89.</a:t>
            </a:r>
            <a:endParaRPr/>
          </a:p>
        </p:txBody>
      </p:sp>
      <p:sp>
        <p:nvSpPr>
          <p:cNvPr id="1146" name="Google Shape;1146;p192"/>
          <p:cNvSpPr txBox="1"/>
          <p:nvPr>
            <p:ph idx="1" type="body"/>
          </p:nvPr>
        </p:nvSpPr>
        <p:spPr>
          <a:xfrm>
            <a:off x="449262" y="1628775"/>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Correct: A, C, D</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XML, and HTML are two different languages. XML is used for data transferring, while HTML is for presentation. HTML uses predefined tags, whereas XML does not. XML case-sensitive, whereas HTML not.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9.</a:t>
            </a:r>
            <a:endParaRPr/>
          </a:p>
        </p:txBody>
      </p:sp>
      <p:sp>
        <p:nvSpPr>
          <p:cNvPr id="161" name="Google Shape;161;p3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You would like to let the client give his website address URL, in a valid format. Which solution would you apply? </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Use the &lt;input&gt; with url type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Use the &lt;input&gt; with URL type, and a correct pattern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Use a range input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Use a text input</a:t>
            </a:r>
            <a:endParaRPr/>
          </a:p>
          <a:p>
            <a:pPr indent="-241300" lvl="0" marL="342900" marR="0" rtl="0" algn="l">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sp>
        <p:nvSpPr>
          <p:cNvPr id="1151" name="Google Shape;1151;p19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90.</a:t>
            </a:r>
            <a:endParaRPr/>
          </a:p>
        </p:txBody>
      </p:sp>
      <p:sp>
        <p:nvSpPr>
          <p:cNvPr id="1152" name="Google Shape;1152;p193"/>
          <p:cNvSpPr txBox="1"/>
          <p:nvPr>
            <p:ph idx="1" type="body"/>
          </p:nvPr>
        </p:nvSpPr>
        <p:spPr>
          <a:xfrm>
            <a:off x="433387" y="1700212"/>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You store the content of the sidebar in a separate file. You would like to include it in your main script. Which solution would you apply? The main script file and the sidebar file are at the same levels. </a:t>
            </a:r>
            <a:endParaRPr/>
          </a:p>
          <a:p>
            <a:pPr indent="0" lvl="0" marL="0" marR="0" rtl="0" algn="l">
              <a:lnSpc>
                <a:spcPct val="100000"/>
              </a:lnSpc>
              <a:spcBef>
                <a:spcPts val="280"/>
              </a:spcBef>
              <a:spcAft>
                <a:spcPts val="0"/>
              </a:spcAft>
              <a:buClr>
                <a:schemeClr val="dk1"/>
              </a:buClr>
              <a:buSzPts val="1400"/>
              <a:buFont typeface="Arial"/>
              <a:buNone/>
            </a:pPr>
            <a:r>
              <a:t/>
            </a:r>
            <a:endParaRPr b="0" i="0" sz="14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&lt;embed href="/sidebar.html"&gt;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&lt;embed href="sidebar.html"&gt;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&lt;embed src="/sidebar.html"&gt;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&lt;embed src="sidebar.html"&gt;</a:t>
            </a:r>
            <a:endParaRPr/>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6" name="Shape 1156"/>
        <p:cNvGrpSpPr/>
        <p:nvPr/>
      </p:nvGrpSpPr>
      <p:grpSpPr>
        <a:xfrm>
          <a:off x="0" y="0"/>
          <a:ext cx="0" cy="0"/>
          <a:chOff x="0" y="0"/>
          <a:chExt cx="0" cy="0"/>
        </a:xfrm>
      </p:grpSpPr>
      <p:sp>
        <p:nvSpPr>
          <p:cNvPr id="1157" name="Google Shape;1157;p19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90.</a:t>
            </a:r>
            <a:endParaRPr/>
          </a:p>
        </p:txBody>
      </p:sp>
      <p:sp>
        <p:nvSpPr>
          <p:cNvPr id="1158" name="Google Shape;1158;p194"/>
          <p:cNvSpPr txBox="1"/>
          <p:nvPr>
            <p:ph idx="1" type="body"/>
          </p:nvPr>
        </p:nvSpPr>
        <p:spPr>
          <a:xfrm>
            <a:off x="449262" y="1628775"/>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D</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For embedding the content of another file on your website, use the &lt;embed&gt; HTML tag. The src is used for defining the path. We should use a relative path in this situation.</a:t>
            </a:r>
            <a:endParaRP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2" name="Shape 1162"/>
        <p:cNvGrpSpPr/>
        <p:nvPr/>
      </p:nvGrpSpPr>
      <p:grpSpPr>
        <a:xfrm>
          <a:off x="0" y="0"/>
          <a:ext cx="0" cy="0"/>
          <a:chOff x="0" y="0"/>
          <a:chExt cx="0" cy="0"/>
        </a:xfrm>
      </p:grpSpPr>
      <p:sp>
        <p:nvSpPr>
          <p:cNvPr id="1163" name="Google Shape;1163;p19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91.</a:t>
            </a:r>
            <a:endParaRPr/>
          </a:p>
        </p:txBody>
      </p:sp>
      <p:sp>
        <p:nvSpPr>
          <p:cNvPr id="1164" name="Google Shape;1164;p195"/>
          <p:cNvSpPr txBox="1"/>
          <p:nvPr>
            <p:ph idx="1" type="body"/>
          </p:nvPr>
        </p:nvSpPr>
        <p:spPr>
          <a:xfrm>
            <a:off x="433387" y="1700212"/>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Using the &lt;embed&gt; HTML element, we can include to our website… </a:t>
            </a:r>
            <a:endParaRPr/>
          </a:p>
          <a:p>
            <a:pPr indent="0" lvl="0" marL="0" marR="0" rtl="0" algn="l">
              <a:lnSpc>
                <a:spcPct val="100000"/>
              </a:lnSpc>
              <a:spcBef>
                <a:spcPts val="280"/>
              </a:spcBef>
              <a:spcAft>
                <a:spcPts val="0"/>
              </a:spcAft>
              <a:buClr>
                <a:schemeClr val="dk1"/>
              </a:buClr>
              <a:buSzPts val="1400"/>
              <a:buFont typeface="Arial"/>
              <a:buNone/>
            </a:pPr>
            <a:r>
              <a:t/>
            </a:r>
            <a:endParaRPr b="0" i="0" sz="14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Videos</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Text files</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Images</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Another HTML documents</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E,</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All of them </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8" name="Shape 1168"/>
        <p:cNvGrpSpPr/>
        <p:nvPr/>
      </p:nvGrpSpPr>
      <p:grpSpPr>
        <a:xfrm>
          <a:off x="0" y="0"/>
          <a:ext cx="0" cy="0"/>
          <a:chOff x="0" y="0"/>
          <a:chExt cx="0" cy="0"/>
        </a:xfrm>
      </p:grpSpPr>
      <p:sp>
        <p:nvSpPr>
          <p:cNvPr id="1169" name="Google Shape;1169;p19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91.</a:t>
            </a:r>
            <a:endParaRPr/>
          </a:p>
        </p:txBody>
      </p:sp>
      <p:sp>
        <p:nvSpPr>
          <p:cNvPr id="1170" name="Google Shape;1170;p196"/>
          <p:cNvSpPr txBox="1"/>
          <p:nvPr>
            <p:ph idx="1" type="body"/>
          </p:nvPr>
        </p:nvSpPr>
        <p:spPr>
          <a:xfrm>
            <a:off x="449262" y="1628775"/>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E</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The HTML &lt;embed&gt; tag is used for including one external resource into our HTML document. It can be for example another HTML document, an image, text file, and videos.</a:t>
            </a:r>
            <a:endParaRPr/>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4" name="Shape 1174"/>
        <p:cNvGrpSpPr/>
        <p:nvPr/>
      </p:nvGrpSpPr>
      <p:grpSpPr>
        <a:xfrm>
          <a:off x="0" y="0"/>
          <a:ext cx="0" cy="0"/>
          <a:chOff x="0" y="0"/>
          <a:chExt cx="0" cy="0"/>
        </a:xfrm>
      </p:grpSpPr>
      <p:sp>
        <p:nvSpPr>
          <p:cNvPr id="1175" name="Google Shape;1175;p19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92.</a:t>
            </a:r>
            <a:endParaRPr/>
          </a:p>
        </p:txBody>
      </p:sp>
      <p:sp>
        <p:nvSpPr>
          <p:cNvPr id="1176" name="Google Shape;1176;p197"/>
          <p:cNvSpPr txBox="1"/>
          <p:nvPr>
            <p:ph idx="1" type="body"/>
          </p:nvPr>
        </p:nvSpPr>
        <p:spPr>
          <a:xfrm>
            <a:off x="433387" y="1700212"/>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What is HTML5 WebStorage?</a:t>
            </a:r>
            <a:endParaRPr/>
          </a:p>
          <a:p>
            <a:pPr indent="0" lvl="0" marL="0" marR="0" rtl="0" algn="l">
              <a:lnSpc>
                <a:spcPct val="100000"/>
              </a:lnSpc>
              <a:spcBef>
                <a:spcPts val="280"/>
              </a:spcBef>
              <a:spcAft>
                <a:spcPts val="0"/>
              </a:spcAft>
              <a:buClr>
                <a:schemeClr val="dk1"/>
              </a:buClr>
              <a:buSzPts val="1400"/>
              <a:buFont typeface="Arial"/>
              <a:buNone/>
            </a:pPr>
            <a:r>
              <a:t/>
            </a:r>
            <a:endParaRPr b="0" i="0" sz="14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 mechanism, that enables us to store data in the client’s browser.</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is the database itself, that is used to store the user’s credentials.</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is the server, that stores the website’s HTML files.</a:t>
            </a:r>
            <a:endParaRPr/>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0" name="Shape 1180"/>
        <p:cNvGrpSpPr/>
        <p:nvPr/>
      </p:nvGrpSpPr>
      <p:grpSpPr>
        <a:xfrm>
          <a:off x="0" y="0"/>
          <a:ext cx="0" cy="0"/>
          <a:chOff x="0" y="0"/>
          <a:chExt cx="0" cy="0"/>
        </a:xfrm>
      </p:grpSpPr>
      <p:sp>
        <p:nvSpPr>
          <p:cNvPr id="1181" name="Google Shape;1181;p19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92.</a:t>
            </a:r>
            <a:endParaRPr/>
          </a:p>
        </p:txBody>
      </p:sp>
      <p:sp>
        <p:nvSpPr>
          <p:cNvPr id="1182" name="Google Shape;1182;p198"/>
          <p:cNvSpPr txBox="1"/>
          <p:nvPr>
            <p:ph idx="1" type="body"/>
          </p:nvPr>
        </p:nvSpPr>
        <p:spPr>
          <a:xfrm>
            <a:off x="449262" y="1628775"/>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A</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HTML5 WebStorage is a mechanism, that enables us to store data in the client’s browser.</a:t>
            </a:r>
            <a:endParaRPr/>
          </a:p>
        </p:txBody>
      </p:sp>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6" name="Shape 1186"/>
        <p:cNvGrpSpPr/>
        <p:nvPr/>
      </p:nvGrpSpPr>
      <p:grpSpPr>
        <a:xfrm>
          <a:off x="0" y="0"/>
          <a:ext cx="0" cy="0"/>
          <a:chOff x="0" y="0"/>
          <a:chExt cx="0" cy="0"/>
        </a:xfrm>
      </p:grpSpPr>
      <p:sp>
        <p:nvSpPr>
          <p:cNvPr id="1187" name="Google Shape;1187;p19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93.</a:t>
            </a:r>
            <a:endParaRPr/>
          </a:p>
        </p:txBody>
      </p:sp>
      <p:sp>
        <p:nvSpPr>
          <p:cNvPr id="1188" name="Google Shape;1188;p199"/>
          <p:cNvSpPr txBox="1"/>
          <p:nvPr>
            <p:ph idx="1" type="body"/>
          </p:nvPr>
        </p:nvSpPr>
        <p:spPr>
          <a:xfrm>
            <a:off x="433387" y="1700212"/>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What is the main difference between cookies and WebStorage?</a:t>
            </a:r>
            <a:endParaRPr/>
          </a:p>
          <a:p>
            <a:pPr indent="0" lvl="0" marL="0" marR="0" rtl="0" algn="l">
              <a:lnSpc>
                <a:spcPct val="100000"/>
              </a:lnSpc>
              <a:spcBef>
                <a:spcPts val="280"/>
              </a:spcBef>
              <a:spcAft>
                <a:spcPts val="0"/>
              </a:spcAft>
              <a:buClr>
                <a:schemeClr val="dk1"/>
              </a:buClr>
              <a:buSzPts val="1400"/>
              <a:buFont typeface="Arial"/>
              <a:buNone/>
            </a:pPr>
            <a:r>
              <a:t/>
            </a:r>
            <a:endParaRPr b="0" i="0" sz="14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Stored data in cookies is sent to the server by every request, stored data in WebStorage is never sent.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Stored data in cookies is sent to the server by every request, stored data in WebStorage is sometimes sent.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Stored data in WebStorage is sent to the server by every request, stored data in cookies is never sent.</a:t>
            </a:r>
            <a:endParaRPr/>
          </a:p>
        </p:txBody>
      </p:sp>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2" name="Shape 1192"/>
        <p:cNvGrpSpPr/>
        <p:nvPr/>
      </p:nvGrpSpPr>
      <p:grpSpPr>
        <a:xfrm>
          <a:off x="0" y="0"/>
          <a:ext cx="0" cy="0"/>
          <a:chOff x="0" y="0"/>
          <a:chExt cx="0" cy="0"/>
        </a:xfrm>
      </p:grpSpPr>
      <p:sp>
        <p:nvSpPr>
          <p:cNvPr id="1193" name="Google Shape;1193;p20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93.</a:t>
            </a:r>
            <a:endParaRPr/>
          </a:p>
        </p:txBody>
      </p:sp>
      <p:sp>
        <p:nvSpPr>
          <p:cNvPr id="1194" name="Google Shape;1194;p200"/>
          <p:cNvSpPr txBox="1"/>
          <p:nvPr>
            <p:ph idx="1" type="body"/>
          </p:nvPr>
        </p:nvSpPr>
        <p:spPr>
          <a:xfrm>
            <a:off x="449262" y="1628775"/>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Correct: A</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There is a key difference between cookies and WebStorage. The stored data in cookies is sent to the server by every request, stored data in WebStorage is never sent.</a:t>
            </a:r>
            <a:endParaRPr/>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8" name="Shape 1198"/>
        <p:cNvGrpSpPr/>
        <p:nvPr/>
      </p:nvGrpSpPr>
      <p:grpSpPr>
        <a:xfrm>
          <a:off x="0" y="0"/>
          <a:ext cx="0" cy="0"/>
          <a:chOff x="0" y="0"/>
          <a:chExt cx="0" cy="0"/>
        </a:xfrm>
      </p:grpSpPr>
      <p:sp>
        <p:nvSpPr>
          <p:cNvPr id="1199" name="Google Shape;1199;p20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94.</a:t>
            </a:r>
            <a:endParaRPr/>
          </a:p>
        </p:txBody>
      </p:sp>
      <p:sp>
        <p:nvSpPr>
          <p:cNvPr id="1200" name="Google Shape;1200;p201"/>
          <p:cNvSpPr txBox="1"/>
          <p:nvPr>
            <p:ph idx="1" type="body"/>
          </p:nvPr>
        </p:nvSpPr>
        <p:spPr>
          <a:xfrm>
            <a:off x="433387" y="1700212"/>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The … and … are the two main WebStorage objects.</a:t>
            </a:r>
            <a:endParaRPr/>
          </a:p>
          <a:p>
            <a:pPr indent="0" lvl="0" marL="0" marR="0" rtl="0" algn="l">
              <a:lnSpc>
                <a:spcPct val="100000"/>
              </a:lnSpc>
              <a:spcBef>
                <a:spcPts val="280"/>
              </a:spcBef>
              <a:spcAft>
                <a:spcPts val="0"/>
              </a:spcAft>
              <a:buClr>
                <a:schemeClr val="dk1"/>
              </a:buClr>
              <a:buSzPts val="1400"/>
              <a:buFont typeface="Arial"/>
              <a:buNone/>
            </a:pPr>
            <a:r>
              <a:t/>
            </a:r>
            <a:endParaRPr b="0" i="0" sz="14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sessionStorage, Canvas</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localStorage, cookies</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localStorage, sessionStorage</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Canvas, SVG</a:t>
            </a:r>
            <a:endParaRPr/>
          </a:p>
        </p:txBody>
      </p:sp>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sp>
        <p:nvSpPr>
          <p:cNvPr id="1205" name="Google Shape;1205;p20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94.</a:t>
            </a:r>
            <a:endParaRPr/>
          </a:p>
        </p:txBody>
      </p:sp>
      <p:sp>
        <p:nvSpPr>
          <p:cNvPr id="1206" name="Google Shape;1206;p202"/>
          <p:cNvSpPr txBox="1"/>
          <p:nvPr>
            <p:ph idx="1" type="body"/>
          </p:nvPr>
        </p:nvSpPr>
        <p:spPr>
          <a:xfrm>
            <a:off x="449262" y="1628775"/>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C</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In HTML5, there are two main WebStorage objects. They are localStorage and sessionStorage.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9.</a:t>
            </a:r>
            <a:endParaRPr/>
          </a:p>
        </p:txBody>
      </p:sp>
      <p:sp>
        <p:nvSpPr>
          <p:cNvPr id="167" name="Google Shape;167;p3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A</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By default, the URL input is going to make a proper validation. For this reason, we don’t need to use the pattern attribute. </a:t>
            </a:r>
            <a:endParaRPr/>
          </a:p>
        </p:txBody>
      </p:sp>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0" name="Shape 1210"/>
        <p:cNvGrpSpPr/>
        <p:nvPr/>
      </p:nvGrpSpPr>
      <p:grpSpPr>
        <a:xfrm>
          <a:off x="0" y="0"/>
          <a:ext cx="0" cy="0"/>
          <a:chOff x="0" y="0"/>
          <a:chExt cx="0" cy="0"/>
        </a:xfrm>
      </p:grpSpPr>
      <p:sp>
        <p:nvSpPr>
          <p:cNvPr id="1211" name="Google Shape;1211;p20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95.</a:t>
            </a:r>
            <a:endParaRPr/>
          </a:p>
        </p:txBody>
      </p:sp>
      <p:sp>
        <p:nvSpPr>
          <p:cNvPr id="1212" name="Google Shape;1212;p203"/>
          <p:cNvSpPr txBox="1"/>
          <p:nvPr>
            <p:ph idx="1" type="body"/>
          </p:nvPr>
        </p:nvSpPr>
        <p:spPr>
          <a:xfrm>
            <a:off x="433387" y="1700212"/>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What is the difference between localStorage and sessionStorage?</a:t>
            </a:r>
            <a:endParaRPr/>
          </a:p>
          <a:p>
            <a:pPr indent="0" lvl="0" marL="0" marR="0" rtl="0" algn="l">
              <a:lnSpc>
                <a:spcPct val="100000"/>
              </a:lnSpc>
              <a:spcBef>
                <a:spcPts val="280"/>
              </a:spcBef>
              <a:spcAft>
                <a:spcPts val="0"/>
              </a:spcAft>
              <a:buClr>
                <a:schemeClr val="dk1"/>
              </a:buClr>
              <a:buSzPts val="1400"/>
              <a:buFont typeface="Arial"/>
              <a:buNone/>
            </a:pPr>
            <a:r>
              <a:t/>
            </a:r>
            <a:endParaRPr b="0" i="0" sz="14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localStorage store data without expiration time, sessionStorage store data with an expiration.</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sessionStorage store data without expiration time, localStorage store data with an expiration.</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localStorage is used for storing data in the browser, where sessionStorage is a completely serverside technology. </a:t>
            </a:r>
            <a:endParaRPr/>
          </a:p>
        </p:txBody>
      </p:sp>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6" name="Shape 1216"/>
        <p:cNvGrpSpPr/>
        <p:nvPr/>
      </p:nvGrpSpPr>
      <p:grpSpPr>
        <a:xfrm>
          <a:off x="0" y="0"/>
          <a:ext cx="0" cy="0"/>
          <a:chOff x="0" y="0"/>
          <a:chExt cx="0" cy="0"/>
        </a:xfrm>
      </p:grpSpPr>
      <p:sp>
        <p:nvSpPr>
          <p:cNvPr id="1217" name="Google Shape;1217;p20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95.</a:t>
            </a:r>
            <a:endParaRPr/>
          </a:p>
        </p:txBody>
      </p:sp>
      <p:sp>
        <p:nvSpPr>
          <p:cNvPr id="1218" name="Google Shape;1218;p204"/>
          <p:cNvSpPr txBox="1"/>
          <p:nvPr>
            <p:ph idx="1" type="body"/>
          </p:nvPr>
        </p:nvSpPr>
        <p:spPr>
          <a:xfrm>
            <a:off x="449262" y="1628775"/>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Correct: A</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There is a key difference between localStorage and sessionStorage. localStorage store data without expiration time, sessionStorage store data with an expiration.</a:t>
            </a:r>
            <a:endParaRPr/>
          </a:p>
        </p:txBody>
      </p:sp>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2" name="Shape 1222"/>
        <p:cNvGrpSpPr/>
        <p:nvPr/>
      </p:nvGrpSpPr>
      <p:grpSpPr>
        <a:xfrm>
          <a:off x="0" y="0"/>
          <a:ext cx="0" cy="0"/>
          <a:chOff x="0" y="0"/>
          <a:chExt cx="0" cy="0"/>
        </a:xfrm>
      </p:grpSpPr>
      <p:sp>
        <p:nvSpPr>
          <p:cNvPr id="1223" name="Google Shape;1223;p20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96.</a:t>
            </a:r>
            <a:endParaRPr/>
          </a:p>
        </p:txBody>
      </p:sp>
      <p:sp>
        <p:nvSpPr>
          <p:cNvPr id="1224" name="Google Shape;1224;p205"/>
          <p:cNvSpPr txBox="1"/>
          <p:nvPr>
            <p:ph idx="1" type="body"/>
          </p:nvPr>
        </p:nvSpPr>
        <p:spPr>
          <a:xfrm>
            <a:off x="433387" y="1700212"/>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is a program, that helps us to find syntactic, and semantics bugs in our code.</a:t>
            </a:r>
            <a:endParaRPr/>
          </a:p>
          <a:p>
            <a:pPr indent="0" lvl="0" marL="0" marR="0" rtl="0" algn="l">
              <a:lnSpc>
                <a:spcPct val="100000"/>
              </a:lnSpc>
              <a:spcBef>
                <a:spcPts val="280"/>
              </a:spcBef>
              <a:spcAft>
                <a:spcPts val="0"/>
              </a:spcAft>
              <a:buClr>
                <a:schemeClr val="dk1"/>
              </a:buClr>
              <a:buSzPts val="1400"/>
              <a:buFont typeface="Arial"/>
              <a:buNone/>
            </a:pPr>
            <a:r>
              <a:t/>
            </a:r>
            <a:endParaRPr b="0" i="0" sz="14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Geolocation API</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HTML validator</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sessionStorage</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Canvas</a:t>
            </a:r>
            <a:endParaRPr/>
          </a:p>
        </p:txBody>
      </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8" name="Shape 1228"/>
        <p:cNvGrpSpPr/>
        <p:nvPr/>
      </p:nvGrpSpPr>
      <p:grpSpPr>
        <a:xfrm>
          <a:off x="0" y="0"/>
          <a:ext cx="0" cy="0"/>
          <a:chOff x="0" y="0"/>
          <a:chExt cx="0" cy="0"/>
        </a:xfrm>
      </p:grpSpPr>
      <p:sp>
        <p:nvSpPr>
          <p:cNvPr id="1229" name="Google Shape;1229;p20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96.</a:t>
            </a:r>
            <a:endParaRPr/>
          </a:p>
        </p:txBody>
      </p:sp>
      <p:sp>
        <p:nvSpPr>
          <p:cNvPr id="1230" name="Google Shape;1230;p206"/>
          <p:cNvSpPr txBox="1"/>
          <p:nvPr>
            <p:ph idx="1" type="body"/>
          </p:nvPr>
        </p:nvSpPr>
        <p:spPr>
          <a:xfrm>
            <a:off x="449262" y="1628775"/>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B</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The HTML validator is a program, that helps us to find syntactic, and semantics bugs in our code.</a:t>
            </a:r>
            <a:endParaRPr/>
          </a:p>
        </p:txBody>
      </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4" name="Shape 1234"/>
        <p:cNvGrpSpPr/>
        <p:nvPr/>
      </p:nvGrpSpPr>
      <p:grpSpPr>
        <a:xfrm>
          <a:off x="0" y="0"/>
          <a:ext cx="0" cy="0"/>
          <a:chOff x="0" y="0"/>
          <a:chExt cx="0" cy="0"/>
        </a:xfrm>
      </p:grpSpPr>
      <p:sp>
        <p:nvSpPr>
          <p:cNvPr id="1235" name="Google Shape;1235;p20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97.</a:t>
            </a:r>
            <a:endParaRPr/>
          </a:p>
        </p:txBody>
      </p:sp>
      <p:sp>
        <p:nvSpPr>
          <p:cNvPr id="1236" name="Google Shape;1236;p207"/>
          <p:cNvSpPr txBox="1"/>
          <p:nvPr>
            <p:ph idx="1" type="body"/>
          </p:nvPr>
        </p:nvSpPr>
        <p:spPr>
          <a:xfrm>
            <a:off x="433387" y="1700212"/>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The … tool is used for HTML validation.</a:t>
            </a:r>
            <a:endParaRPr/>
          </a:p>
          <a:p>
            <a:pPr indent="0" lvl="0" marL="0" marR="0" rtl="0" algn="l">
              <a:lnSpc>
                <a:spcPct val="100000"/>
              </a:lnSpc>
              <a:spcBef>
                <a:spcPts val="280"/>
              </a:spcBef>
              <a:spcAft>
                <a:spcPts val="0"/>
              </a:spcAft>
              <a:buClr>
                <a:schemeClr val="dk1"/>
              </a:buClr>
              <a:buSzPts val="1400"/>
              <a:buFont typeface="Arial"/>
              <a:buNone/>
            </a:pPr>
            <a:r>
              <a:t/>
            </a:r>
            <a:endParaRPr b="0" i="0" sz="14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sng">
                <a:solidFill>
                  <a:schemeClr val="hlink"/>
                </a:solidFill>
                <a:latin typeface="Arial"/>
                <a:ea typeface="Arial"/>
                <a:cs typeface="Arial"/>
                <a:sym typeface="Arial"/>
                <a:hlinkClick r:id="rId3"/>
              </a:rPr>
              <a:t>https://raidboxes.io/</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sng">
                <a:solidFill>
                  <a:schemeClr val="hlink"/>
                </a:solidFill>
                <a:latin typeface="Arial"/>
                <a:ea typeface="Arial"/>
                <a:cs typeface="Arial"/>
                <a:sym typeface="Arial"/>
                <a:hlinkClick r:id="rId4"/>
              </a:rPr>
              <a:t>https://testproject.io/</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sng">
                <a:solidFill>
                  <a:schemeClr val="hlink"/>
                </a:solidFill>
                <a:latin typeface="Arial"/>
                <a:ea typeface="Arial"/>
                <a:cs typeface="Arial"/>
                <a:sym typeface="Arial"/>
                <a:hlinkClick r:id="rId5"/>
              </a:rPr>
              <a:t>https://validator.w3.org/</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241300" lvl="0" marL="342900" marR="0" rtl="0" algn="l">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p:txBody>
      </p:sp>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0" name="Shape 1240"/>
        <p:cNvGrpSpPr/>
        <p:nvPr/>
      </p:nvGrpSpPr>
      <p:grpSpPr>
        <a:xfrm>
          <a:off x="0" y="0"/>
          <a:ext cx="0" cy="0"/>
          <a:chOff x="0" y="0"/>
          <a:chExt cx="0" cy="0"/>
        </a:xfrm>
      </p:grpSpPr>
      <p:sp>
        <p:nvSpPr>
          <p:cNvPr id="1241" name="Google Shape;1241;p20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97.</a:t>
            </a:r>
            <a:endParaRPr/>
          </a:p>
        </p:txBody>
      </p:sp>
      <p:sp>
        <p:nvSpPr>
          <p:cNvPr id="1242" name="Google Shape;1242;p208"/>
          <p:cNvSpPr txBox="1"/>
          <p:nvPr>
            <p:ph idx="1" type="body"/>
          </p:nvPr>
        </p:nvSpPr>
        <p:spPr>
          <a:xfrm>
            <a:off x="449262" y="1628775"/>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C</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The HTML validator is a program, that helps us to find syntactic, and semantics bugs in our code. This is a great tool: </a:t>
            </a:r>
            <a:r>
              <a:rPr b="0" i="0" lang="en-US" sz="2400" u="sng">
                <a:solidFill>
                  <a:schemeClr val="hlink"/>
                </a:solidFill>
                <a:latin typeface="Arial"/>
                <a:ea typeface="Arial"/>
                <a:cs typeface="Arial"/>
                <a:sym typeface="Arial"/>
                <a:hlinkClick r:id="rId3"/>
              </a:rPr>
              <a:t>https://validator.w3.org/</a:t>
            </a:r>
            <a:endParaRPr/>
          </a:p>
          <a:p>
            <a:pPr indent="-190500" lvl="0" marL="342900" marR="0" rtl="0" algn="l">
              <a:spcBef>
                <a:spcPts val="480"/>
              </a:spcBef>
              <a:spcAft>
                <a:spcPts val="0"/>
              </a:spcAft>
              <a:buClr>
                <a:schemeClr val="dk1"/>
              </a:buClr>
              <a:buSzPts val="2400"/>
              <a:buFont typeface="Arial"/>
              <a:buNone/>
            </a:pPr>
            <a:r>
              <a:t/>
            </a:r>
            <a:endParaRPr b="0" i="0" sz="2400" u="sng">
              <a:solidFill>
                <a:schemeClr val="hlink"/>
              </a:solidFill>
              <a:latin typeface="Arial"/>
              <a:ea typeface="Arial"/>
              <a:cs typeface="Arial"/>
              <a:sym typeface="Arial"/>
              <a:hlinkClick r:id="rId4"/>
            </a:endParaRPr>
          </a:p>
        </p:txBody>
      </p:sp>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6" name="Shape 1246"/>
        <p:cNvGrpSpPr/>
        <p:nvPr/>
      </p:nvGrpSpPr>
      <p:grpSpPr>
        <a:xfrm>
          <a:off x="0" y="0"/>
          <a:ext cx="0" cy="0"/>
          <a:chOff x="0" y="0"/>
          <a:chExt cx="0" cy="0"/>
        </a:xfrm>
      </p:grpSpPr>
      <p:sp>
        <p:nvSpPr>
          <p:cNvPr id="1247" name="Google Shape;1247;p20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98.</a:t>
            </a:r>
            <a:endParaRPr/>
          </a:p>
        </p:txBody>
      </p:sp>
      <p:sp>
        <p:nvSpPr>
          <p:cNvPr id="1248" name="Google Shape;1248;p209"/>
          <p:cNvSpPr txBox="1"/>
          <p:nvPr>
            <p:ph idx="1" type="body"/>
          </p:nvPr>
        </p:nvSpPr>
        <p:spPr>
          <a:xfrm>
            <a:off x="433387" y="1700212"/>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What is the meaning of „HTML Browser compatibility”?</a:t>
            </a:r>
            <a:endParaRPr/>
          </a:p>
          <a:p>
            <a:pPr indent="0" lvl="0" marL="0" marR="0" rtl="0" algn="l">
              <a:lnSpc>
                <a:spcPct val="100000"/>
              </a:lnSpc>
              <a:spcBef>
                <a:spcPts val="280"/>
              </a:spcBef>
              <a:spcAft>
                <a:spcPts val="0"/>
              </a:spcAft>
              <a:buClr>
                <a:schemeClr val="dk1"/>
              </a:buClr>
              <a:buSzPts val="1400"/>
              <a:buFont typeface="Arial"/>
              <a:buNone/>
            </a:pPr>
            <a:r>
              <a:t/>
            </a:r>
            <a:endParaRPr b="0" i="0" sz="14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When coding HTML, some of the HTML elements or attributes may not be supported by the different browsers and their versions.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When coding HTML, some of the HTML elements or attributes may not be supported by the different browsers.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This is not an existing concept. Some of the JavaScript methods may be problematic with some of the browsers, but HTML is browser-compatible.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241300" lvl="0" marL="342900" marR="0" rtl="0" algn="l">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p:txBody>
      </p:sp>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2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98.</a:t>
            </a:r>
            <a:endParaRPr/>
          </a:p>
        </p:txBody>
      </p:sp>
      <p:sp>
        <p:nvSpPr>
          <p:cNvPr id="1254" name="Google Shape;1254;p210"/>
          <p:cNvSpPr txBox="1"/>
          <p:nvPr>
            <p:ph idx="1" type="body"/>
          </p:nvPr>
        </p:nvSpPr>
        <p:spPr>
          <a:xfrm>
            <a:off x="449262" y="1628775"/>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A</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In fact, the different browsers, and their different versions may not visualize the same way your websites, and there is always at least a little difference between the browsers. This is because the different HTML elements are differently supported. We can use the Can I Use tool to check the different compatibilities. </a:t>
            </a:r>
            <a:endParaRPr/>
          </a:p>
        </p:txBody>
      </p:sp>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8" name="Shape 1258"/>
        <p:cNvGrpSpPr/>
        <p:nvPr/>
      </p:nvGrpSpPr>
      <p:grpSpPr>
        <a:xfrm>
          <a:off x="0" y="0"/>
          <a:ext cx="0" cy="0"/>
          <a:chOff x="0" y="0"/>
          <a:chExt cx="0" cy="0"/>
        </a:xfrm>
      </p:grpSpPr>
      <p:sp>
        <p:nvSpPr>
          <p:cNvPr id="1259" name="Google Shape;1259;p2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99.</a:t>
            </a:r>
            <a:endParaRPr/>
          </a:p>
        </p:txBody>
      </p:sp>
      <p:sp>
        <p:nvSpPr>
          <p:cNvPr id="1260" name="Google Shape;1260;p211"/>
          <p:cNvSpPr txBox="1"/>
          <p:nvPr>
            <p:ph idx="1" type="body"/>
          </p:nvPr>
        </p:nvSpPr>
        <p:spPr>
          <a:xfrm>
            <a:off x="433387" y="1700212"/>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From the list below, which HTML elements may not be supported equally by the browsers, and their versions? </a:t>
            </a:r>
            <a:endParaRPr/>
          </a:p>
          <a:p>
            <a:pPr indent="0" lvl="0" marL="0" marR="0" rtl="0" algn="l">
              <a:lnSpc>
                <a:spcPct val="100000"/>
              </a:lnSpc>
              <a:spcBef>
                <a:spcPts val="280"/>
              </a:spcBef>
              <a:spcAft>
                <a:spcPts val="0"/>
              </a:spcAft>
              <a:buClr>
                <a:schemeClr val="dk1"/>
              </a:buClr>
              <a:buSzPts val="1400"/>
              <a:buFont typeface="Arial"/>
              <a:buNone/>
            </a:pPr>
            <a:r>
              <a:t/>
            </a:r>
            <a:endParaRPr b="0" i="0" sz="14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&lt;input&gt; with month type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&lt;input&gt; with number type</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&lt;input&gt; with week type </a:t>
            </a:r>
            <a:endParaRPr/>
          </a:p>
          <a:p>
            <a:pPr indent="-241300" lvl="0" marL="342900" marR="0" rtl="0" algn="l">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p:txBody>
      </p:sp>
      <p:sp>
        <p:nvSpPr>
          <p:cNvPr id="1261" name="Google Shape;1261;p211"/>
          <p:cNvSpPr txBox="1"/>
          <p:nvPr/>
        </p:nvSpPr>
        <p:spPr>
          <a:xfrm>
            <a:off x="4211637" y="2605087"/>
            <a:ext cx="3481387" cy="17541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&lt;input&gt; with radio type</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&lt;div&gt;</a:t>
            </a:r>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5" name="Shape 1265"/>
        <p:cNvGrpSpPr/>
        <p:nvPr/>
      </p:nvGrpSpPr>
      <p:grpSpPr>
        <a:xfrm>
          <a:off x="0" y="0"/>
          <a:ext cx="0" cy="0"/>
          <a:chOff x="0" y="0"/>
          <a:chExt cx="0" cy="0"/>
        </a:xfrm>
      </p:grpSpPr>
      <p:sp>
        <p:nvSpPr>
          <p:cNvPr id="1266" name="Google Shape;1266;p2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99.</a:t>
            </a:r>
            <a:endParaRPr/>
          </a:p>
        </p:txBody>
      </p:sp>
      <p:sp>
        <p:nvSpPr>
          <p:cNvPr id="1267" name="Google Shape;1267;p212"/>
          <p:cNvSpPr txBox="1"/>
          <p:nvPr>
            <p:ph idx="1" type="body"/>
          </p:nvPr>
        </p:nvSpPr>
        <p:spPr>
          <a:xfrm>
            <a:off x="449262" y="1628775"/>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A, C</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In fact, the different browsers, and their different versions may not visualize the same way your websites, and there is always at least a little difference between the browsers. For example, the &lt;input&gt; with week type, or month type can be problematic.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1.</a:t>
            </a:r>
            <a:endParaRPr/>
          </a:p>
        </p:txBody>
      </p:sp>
      <p:sp>
        <p:nvSpPr>
          <p:cNvPr id="65" name="Google Shape;65;p1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There are several new features of HTML5, like inputs. From the list below, which elements are introduced by HTML5? </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&lt;input&gt; with search type</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&lt;input&gt; with text type</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&lt;input&gt; with url type</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D,</a:t>
            </a:r>
            <a:endParaRPr/>
          </a:p>
          <a:p>
            <a:pPr indent="0" lvl="0" marL="0" marR="0" rtl="0" algn="l">
              <a:lnSpc>
                <a:spcPct val="100000"/>
              </a:lnSpc>
              <a:spcBef>
                <a:spcPts val="32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&lt;input&gt; with email type</a:t>
            </a:r>
            <a:endParaRPr/>
          </a:p>
          <a:p>
            <a:pPr indent="-241300" lvl="0" marL="342900" marR="0" rtl="0" algn="l">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10.</a:t>
            </a:r>
            <a:endParaRPr/>
          </a:p>
        </p:txBody>
      </p:sp>
      <p:sp>
        <p:nvSpPr>
          <p:cNvPr id="173" name="Google Shape;173;p3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You would like to let the client give his phone number, in a valid, wanted format. Which solution would you apply as a web developer?</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Use the &lt;input&gt; with tel type</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Use the &lt;input&gt; with tel type, and a correct pattern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Use a range input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Use a &lt;textarea&gt;</a:t>
            </a:r>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1" name="Shape 1271"/>
        <p:cNvGrpSpPr/>
        <p:nvPr/>
      </p:nvGrpSpPr>
      <p:grpSpPr>
        <a:xfrm>
          <a:off x="0" y="0"/>
          <a:ext cx="0" cy="0"/>
          <a:chOff x="0" y="0"/>
          <a:chExt cx="0" cy="0"/>
        </a:xfrm>
      </p:grpSpPr>
      <p:sp>
        <p:nvSpPr>
          <p:cNvPr id="1272" name="Google Shape;1272;p21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100.</a:t>
            </a:r>
            <a:endParaRPr/>
          </a:p>
        </p:txBody>
      </p:sp>
      <p:sp>
        <p:nvSpPr>
          <p:cNvPr id="1273" name="Google Shape;1273;p213"/>
          <p:cNvSpPr txBox="1"/>
          <p:nvPr>
            <p:ph idx="1" type="body"/>
          </p:nvPr>
        </p:nvSpPr>
        <p:spPr>
          <a:xfrm>
            <a:off x="433387" y="1700212"/>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From the list below, which HTML elements may be problematic regarding the browser-compatibility? </a:t>
            </a:r>
            <a:endParaRPr/>
          </a:p>
          <a:p>
            <a:pPr indent="0" lvl="0" marL="0" marR="0" rtl="0" algn="l">
              <a:lnSpc>
                <a:spcPct val="100000"/>
              </a:lnSpc>
              <a:spcBef>
                <a:spcPts val="280"/>
              </a:spcBef>
              <a:spcAft>
                <a:spcPts val="0"/>
              </a:spcAft>
              <a:buClr>
                <a:schemeClr val="dk1"/>
              </a:buClr>
              <a:buSzPts val="1400"/>
              <a:buFont typeface="Arial"/>
              <a:buNone/>
            </a:pPr>
            <a:r>
              <a:t/>
            </a:r>
            <a:endParaRPr b="0" i="0" sz="14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&lt;input&gt; with text type</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&lt;input&gt; with color type</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&lt;span&gt;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&lt;div&gt;</a:t>
            </a:r>
            <a:endParaRPr/>
          </a:p>
        </p:txBody>
      </p:sp>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7" name="Shape 1277"/>
        <p:cNvGrpSpPr/>
        <p:nvPr/>
      </p:nvGrpSpPr>
      <p:grpSpPr>
        <a:xfrm>
          <a:off x="0" y="0"/>
          <a:ext cx="0" cy="0"/>
          <a:chOff x="0" y="0"/>
          <a:chExt cx="0" cy="0"/>
        </a:xfrm>
      </p:grpSpPr>
      <p:sp>
        <p:nvSpPr>
          <p:cNvPr id="1278" name="Google Shape;1278;p2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100.</a:t>
            </a:r>
            <a:endParaRPr/>
          </a:p>
        </p:txBody>
      </p:sp>
      <p:sp>
        <p:nvSpPr>
          <p:cNvPr id="1279" name="Google Shape;1279;p214"/>
          <p:cNvSpPr txBox="1"/>
          <p:nvPr>
            <p:ph idx="1" type="body"/>
          </p:nvPr>
        </p:nvSpPr>
        <p:spPr>
          <a:xfrm>
            <a:off x="449262" y="1628775"/>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B</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In fact, the different browsers, and their different versions may not visualize the same way your websites, and there is always at least a little difference between the browsers. For example, the &lt;input&gt; with color type can be problematic.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10.</a:t>
            </a:r>
            <a:endParaRPr/>
          </a:p>
        </p:txBody>
      </p:sp>
      <p:sp>
        <p:nvSpPr>
          <p:cNvPr id="179" name="Google Shape;179;p3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B</a:t>
            </a:r>
            <a:endParaRPr/>
          </a:p>
          <a:p>
            <a:pPr indent="0" lvl="0" marL="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By default, the tel input is not going to make a proper validation. You should use patterns for this goal.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11.</a:t>
            </a:r>
            <a:endParaRPr/>
          </a:p>
        </p:txBody>
      </p:sp>
      <p:sp>
        <p:nvSpPr>
          <p:cNvPr id="185" name="Google Shape;185;p3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You have defined an &lt;input&gt;, with the given pattern. Which statement is true?</a:t>
            </a:r>
            <a:endParaRPr/>
          </a:p>
          <a:p>
            <a:pPr indent="0" lvl="0" marL="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&lt;input type="text" name="input" pattern="[0-9a-zA-Z]{3}"&gt;</a:t>
            </a:r>
            <a:endParaRPr/>
          </a:p>
          <a:p>
            <a:pPr indent="0" lvl="0" marL="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The input accepts only three characters, with upper and lowercase letters.</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The input accepts only three characters, with upper and lowercase letters, and digits.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The input accepts a maximum of three characters, with upper and lowercase letters, and digits.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11.</a:t>
            </a:r>
            <a:endParaRPr/>
          </a:p>
        </p:txBody>
      </p:sp>
      <p:sp>
        <p:nvSpPr>
          <p:cNvPr id="191" name="Google Shape;191;p3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B</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This input accepts only three characters, with upper and lowercase letters, and numbers. The 0-9 means the digits, the a-z means the lowercase alphabet, the A-Z means the uppercase alphabet. The {} is used for defining the proper length.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12.</a:t>
            </a:r>
            <a:endParaRPr/>
          </a:p>
        </p:txBody>
      </p:sp>
      <p:sp>
        <p:nvSpPr>
          <p:cNvPr id="197" name="Google Shape;197;p3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You have defined an HTML input, using the given pattern. Which statement is true? </a:t>
            </a:r>
            <a:endParaRPr/>
          </a:p>
          <a:p>
            <a:pPr indent="0" lvl="0" marL="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&lt;input name="input" pattern="[0-9A-Za-z\s]+"&gt;</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The input accepts any number of characters, with upper and lowercase letters, and digits.</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The input accepts any number of characters, with upper and lowercase letters, digits, and whitespace.</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The input accepts any number of characters, with upper and lowercase letters, digits, and special characters.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12.</a:t>
            </a:r>
            <a:endParaRPr/>
          </a:p>
        </p:txBody>
      </p:sp>
      <p:sp>
        <p:nvSpPr>
          <p:cNvPr id="203" name="Google Shape;203;p3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B</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This input accepts any number of characters, with upper and lowercase letters, numbers, and whitespace. The 0-9 means the digits, the a-z means the lowercase alphabet, the A-Z means the uppercase alphabet. The + means any number of characters.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13.</a:t>
            </a:r>
            <a:endParaRPr/>
          </a:p>
        </p:txBody>
      </p:sp>
      <p:sp>
        <p:nvSpPr>
          <p:cNvPr id="209" name="Google Shape;209;p3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Given two inputs below, using different patterns. What is the difference between them? </a:t>
            </a:r>
            <a:endParaRPr/>
          </a:p>
          <a:p>
            <a:pPr indent="0" lvl="0" marL="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&lt;input name="input" pattern="[A-Za-z\s]+"&gt;</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&lt;input name="input" pattern="[A-Za-z\s]{8,}"&gt;</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The first input accepts any number of lower-and uppercase letters and spaces, while the second input accepts a minimum of eight lower-and uppercase letters and spaces.</a:t>
            </a:r>
            <a:endParaRPr/>
          </a:p>
          <a:p>
            <a:pPr indent="0" lvl="0" marL="0" marR="0" rtl="0" algn="l">
              <a:lnSpc>
                <a:spcPct val="100000"/>
              </a:lnSpc>
              <a:spcBef>
                <a:spcPts val="280"/>
              </a:spcBef>
              <a:spcAft>
                <a:spcPts val="0"/>
              </a:spcAft>
              <a:buClr>
                <a:schemeClr val="dk1"/>
              </a:buClr>
              <a:buSzPts val="1400"/>
              <a:buFont typeface="Arial"/>
              <a:buNone/>
            </a:pPr>
            <a:r>
              <a:t/>
            </a:r>
            <a:endParaRPr b="0" i="0" sz="1400" u="none">
              <a:solidFill>
                <a:schemeClr val="dk1"/>
              </a:solidFill>
              <a:latin typeface="Arial"/>
              <a:ea typeface="Arial"/>
              <a:cs typeface="Arial"/>
              <a:sym typeface="Arial"/>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B,</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The first input accepts any number of lower-and uppercase letters, while the second input accepts a minimum of eight lower-and uppercase letters.</a:t>
            </a:r>
            <a:endParaRPr/>
          </a:p>
          <a:p>
            <a:pPr indent="0" lvl="0" marL="0" marR="0" rtl="0" algn="l">
              <a:lnSpc>
                <a:spcPct val="100000"/>
              </a:lnSpc>
              <a:spcBef>
                <a:spcPts val="280"/>
              </a:spcBef>
              <a:spcAft>
                <a:spcPts val="0"/>
              </a:spcAft>
              <a:buClr>
                <a:schemeClr val="dk1"/>
              </a:buClr>
              <a:buSzPts val="1400"/>
              <a:buFont typeface="Arial"/>
              <a:buNone/>
            </a:pPr>
            <a:r>
              <a:t/>
            </a:r>
            <a:endParaRPr b="0" i="0" sz="1400" u="none">
              <a:solidFill>
                <a:schemeClr val="dk1"/>
              </a:solidFill>
              <a:latin typeface="Arial"/>
              <a:ea typeface="Arial"/>
              <a:cs typeface="Arial"/>
              <a:sym typeface="Arial"/>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 </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The first input accepts any number of lower-and uppercase letters and spaces, while the second input accepts a maximum of eight lower-and uppercase letters and spaces.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13.</a:t>
            </a:r>
            <a:endParaRPr/>
          </a:p>
        </p:txBody>
      </p:sp>
      <p:sp>
        <p:nvSpPr>
          <p:cNvPr id="215" name="Google Shape;215;p4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Correct: A</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The difference is that the first input accepts any number of lower-and uppercase letters and spaces, while the second input accepts a minimum of eight lower-and uppercase letters and spaces. The a-z means the lowercase alphabet, the A-Z means the uppercase alphabet. The + means any number of characters. The {} is used for defining the exact length.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14.</a:t>
            </a:r>
            <a:endParaRPr/>
          </a:p>
        </p:txBody>
      </p:sp>
      <p:sp>
        <p:nvSpPr>
          <p:cNvPr id="221" name="Google Shape;221;p4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You would like to create an HTML input for the username field. It can contain 6-50 characters, with whitespaces, upper-and lowercase letters, and digits. Which is a proper solution? </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&lt;input name="username" pattern="[A-Za-z\d\s]{6,50}"&gt;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&lt;input name="username" pattern="[A-Za-z/d/s]{6,50}"&gt;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&lt;input name="username" pattern="[A-Za-z\d\s](6,50)"&gt;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&lt;input name="username" pattern="[A-Za-z\s]{6,50}"&gt;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14.</a:t>
            </a:r>
            <a:endParaRPr/>
          </a:p>
        </p:txBody>
      </p:sp>
      <p:sp>
        <p:nvSpPr>
          <p:cNvPr id="227" name="Google Shape;227;p4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A</a:t>
            </a:r>
            <a:endParaRPr/>
          </a:p>
          <a:p>
            <a:pPr indent="0" lvl="0" marL="0" marR="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0" lvl="0" marL="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For using uppercase-and lowercase letters, use A-Z a-z inside square brackets. For defining a minimum and maximum length, use the {} with the proper values inside it. The \d means the digits, the \s means the whitespaces. For defining the proper length in total, use the {} brackets.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1.</a:t>
            </a:r>
            <a:endParaRPr/>
          </a:p>
        </p:txBody>
      </p:sp>
      <p:sp>
        <p:nvSpPr>
          <p:cNvPr id="71" name="Google Shape;71;p1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Correct: A, C, D</a:t>
            </a:r>
            <a:endParaRPr/>
          </a:p>
          <a:p>
            <a:pPr indent="0" lvl="0" marL="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There are several inputs, that were introduced by HTML5. Some of them are &lt;input&gt; with email, url, search type. </a:t>
            </a:r>
            <a:endParaRPr b="0" i="0" sz="2400" u="none">
              <a:solidFill>
                <a:schemeClr val="dk1"/>
              </a:solidFill>
              <a:latin typeface="Arial"/>
              <a:ea typeface="Arial"/>
              <a:cs typeface="Arial"/>
              <a:sym typeface="Arial"/>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15.</a:t>
            </a:r>
            <a:endParaRPr/>
          </a:p>
        </p:txBody>
      </p:sp>
      <p:sp>
        <p:nvSpPr>
          <p:cNvPr id="233" name="Google Shape;233;p4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You would like to create an input, that accepts the phone numbers in the (xxxx) xxx xxxx format. Which is the proper solution? </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&lt;input type="tel" id="phone" name="phone" pattern="([0-9]{4}) [0-9]{3} [0-9]{4}"&gt;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&lt;input type="tel" id="phone" name="phone" pattern="\([0-9]{4}\) [0-9]{3} [0-9]{4}"&gt;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&lt;input type="tel" id="phone" name="phone" pattern="\\([0-9]{4}\\) [0-9]{3} [0-9]{4}"&gt;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15.</a:t>
            </a:r>
            <a:endParaRPr/>
          </a:p>
        </p:txBody>
      </p:sp>
      <p:sp>
        <p:nvSpPr>
          <p:cNvPr id="239" name="Google Shape;239;p4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B</a:t>
            </a:r>
            <a:endParaRPr/>
          </a:p>
          <a:p>
            <a:pPr indent="0" lvl="0" marL="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First, there are four digits, then there are three, and four digits again. The first four digits are inside () parentheses. For defining these characters, we need to use one „\” backslash before them, because they are reserved characters.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16.</a:t>
            </a:r>
            <a:endParaRPr/>
          </a:p>
        </p:txBody>
      </p:sp>
      <p:sp>
        <p:nvSpPr>
          <p:cNvPr id="245" name="Google Shape;245;p4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The HTML5 color input lets the client choose the proper value in the … format. However, the server receives the value in the … format.</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RGB, HEX</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HEX, RGB</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RGBA, HEX</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HEX, RGBA</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16.</a:t>
            </a:r>
            <a:endParaRPr/>
          </a:p>
        </p:txBody>
      </p:sp>
      <p:sp>
        <p:nvSpPr>
          <p:cNvPr id="251" name="Google Shape;251;p4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A</a:t>
            </a:r>
            <a:endParaRPr/>
          </a:p>
          <a:p>
            <a:pPr indent="0" lvl="0" marL="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The HTML5 color input lets the client choose the proper value in the RGB format. However, the server receives the value in the HEX format.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17.</a:t>
            </a:r>
            <a:endParaRPr/>
          </a:p>
        </p:txBody>
      </p:sp>
      <p:sp>
        <p:nvSpPr>
          <p:cNvPr id="257" name="Google Shape;257;p4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What is the use of the „minlength” HTML5 attribute? </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This is used for specifying the minimum number of characters of a text input.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This is used for specifying the minimum number of characters of a text input, or textarea.</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This is used for specifying the minimum acceptable value of a number input.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This is not an existing attribute in HTML5.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17.</a:t>
            </a:r>
            <a:endParaRPr/>
          </a:p>
        </p:txBody>
      </p:sp>
      <p:sp>
        <p:nvSpPr>
          <p:cNvPr id="263" name="Google Shape;263;p4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B</a:t>
            </a:r>
            <a:endParaRPr/>
          </a:p>
          <a:p>
            <a:pPr indent="0" lvl="0" marL="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The minlength HTML5 attribute is used for specifying the minimum number of characters of a text input, or textarea.</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18.</a:t>
            </a:r>
            <a:endParaRPr/>
          </a:p>
        </p:txBody>
      </p:sp>
      <p:sp>
        <p:nvSpPr>
          <p:cNvPr id="269" name="Google Shape;269;p4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You would like to remove every HTML validations from your form. For this reason, use the</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formnovalidate="formnovalidate" attribute-value pair on the &lt;form&gt; itself</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formnovalidate="formnovalidate" attribute-value pair on the submit input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formnovalidate="formnovalidate" attribute-value pair on the necessary form inputs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5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18.</a:t>
            </a:r>
            <a:endParaRPr/>
          </a:p>
        </p:txBody>
      </p:sp>
      <p:sp>
        <p:nvSpPr>
          <p:cNvPr id="275" name="Google Shape;275;p5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B</a:t>
            </a:r>
            <a:endParaRPr/>
          </a:p>
          <a:p>
            <a:pPr indent="0" lvl="0" marL="0" marR="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When using the formnovalidate="formnovalidate" on the submit input itself, then all validation rules are removed. An example: </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&lt;form&gt;</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&lt;input type="number" name="a" required&gt; *</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&lt;input type="number" name="b" required&gt;</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&lt;input type="submit" formnovalidate="formnovalidate"&gt;</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&lt;/form&gt;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19.</a:t>
            </a:r>
            <a:endParaRPr/>
          </a:p>
        </p:txBody>
      </p:sp>
      <p:sp>
        <p:nvSpPr>
          <p:cNvPr id="281" name="Google Shape;281;p5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Which statement is true for the formenctype HTML attribute? </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is used on the &lt;form&gt; element itself. It specifies the form data encoding.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is used on the submit element itself. It specifies the form data encoding.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is used on the &lt;form&gt; element itself. It specifies the sending method.</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is used on the &lt;form&gt; element itself. It specifies the sending location.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19.</a:t>
            </a:r>
            <a:endParaRPr/>
          </a:p>
        </p:txBody>
      </p:sp>
      <p:sp>
        <p:nvSpPr>
          <p:cNvPr id="287" name="Google Shape;287;p5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B</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If there are more submit buttons, we can use different data encoding using this attribute on them.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2.</a:t>
            </a:r>
            <a:endParaRPr/>
          </a:p>
        </p:txBody>
      </p:sp>
      <p:sp>
        <p:nvSpPr>
          <p:cNvPr id="77" name="Google Shape;77;p1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From the list below, which elements were introduced by HTML5? </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&lt;input&gt; with color type</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&lt;input&gt; with checkbox type</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&lt;input&gt; with time type</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&lt;input&gt; with range type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20.</a:t>
            </a:r>
            <a:endParaRPr/>
          </a:p>
        </p:txBody>
      </p:sp>
      <p:sp>
        <p:nvSpPr>
          <p:cNvPr id="293" name="Google Shape;293;p5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The … HTML5 form attribute is used on the submit element itself. It specifies the sending method for that specified submit element.</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method</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sendtype</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formmethod</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action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20.</a:t>
            </a:r>
            <a:endParaRPr/>
          </a:p>
        </p:txBody>
      </p:sp>
      <p:sp>
        <p:nvSpPr>
          <p:cNvPr id="299" name="Google Shape;299;p5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C</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By default, every &lt;form&gt; has a method attribute, that is post, or get. On sending the &lt;form&gt;, this is going to be the method. For overriding this behaviour for an HTML submit element, use the „formmethod” attribute. An example:</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&lt;form action="process.php" method="get"&gt;</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&lt;input type="text" name="mytext"&gt;</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&lt;input type="submit" formmethod="post"&gt;</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&lt;input type="submit"&gt;</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&lt;/form&gt;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21.</a:t>
            </a:r>
            <a:endParaRPr/>
          </a:p>
        </p:txBody>
      </p:sp>
      <p:sp>
        <p:nvSpPr>
          <p:cNvPr id="305" name="Google Shape;305;p5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The … HTML5 form attribute is used on the submit element itself. It specifies the sending destination for that specified submit element. </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destination</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path</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end</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formaction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21.</a:t>
            </a:r>
            <a:endParaRPr/>
          </a:p>
        </p:txBody>
      </p:sp>
      <p:sp>
        <p:nvSpPr>
          <p:cNvPr id="311" name="Google Shape;311;p5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D</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By default, every &lt;form&gt; has an action attribute, that is specified. On sending the &lt;form&gt;, this is going to be the destination path. For overriding this behaviour for an HTML submit element, use the „formaction” attribute. An example: </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&lt;form action="process.php" method="post"&gt;</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&lt;input type="text" name="mytext"&gt;</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&lt;input type="submit" formaction="second.php"&gt;</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&lt;input type="submit"&gt;</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&lt;/form&gt;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22.</a:t>
            </a:r>
            <a:endParaRPr/>
          </a:p>
        </p:txBody>
      </p:sp>
      <p:sp>
        <p:nvSpPr>
          <p:cNvPr id="317" name="Google Shape;317;p5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The … HTML5 form attribute is used on the submit element itself. It specifies, whether on sending the form, the result should appear in a new tab, or not.</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formtarget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target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window</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_blank</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22.</a:t>
            </a:r>
            <a:endParaRPr/>
          </a:p>
        </p:txBody>
      </p:sp>
      <p:sp>
        <p:nvSpPr>
          <p:cNvPr id="323" name="Google Shape;323;p5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A</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By default, on sending a form, the result is going to be seen on the same tab. For overriding this behaviour for an HTML submit element, use the „formtarget” attribute. An example:</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&lt;form method="post" action="process.php"&gt;</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&lt;label for="email"&gt;*Email&lt;/label&gt;&lt;br&gt;</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&lt;input type="email" id="email" name="email" needed&gt;&lt;br&gt;&lt;br&gt;</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&lt;input type="submit" formtarget="_blank"&gt;</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&lt;/form&gt;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23.</a:t>
            </a:r>
            <a:endParaRPr/>
          </a:p>
        </p:txBody>
      </p:sp>
      <p:sp>
        <p:nvSpPr>
          <p:cNvPr id="329" name="Google Shape;329;p5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What is the „autocomplete” HTML5 form attribute? </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enables the users to fill out the form based on earlier form fillings in the browser.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automatically fills the form when arriving on the page based on earlier form fillings in the browser.</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enables an automatic focus on the form fields.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6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23.</a:t>
            </a:r>
            <a:endParaRPr/>
          </a:p>
        </p:txBody>
      </p:sp>
      <p:sp>
        <p:nvSpPr>
          <p:cNvPr id="335" name="Google Shape;335;p6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A</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The „autocomplete” HTML5 form attribute enables the users to fill out the form based on earlier form fillings in the browser.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6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24.</a:t>
            </a:r>
            <a:endParaRPr/>
          </a:p>
        </p:txBody>
      </p:sp>
      <p:sp>
        <p:nvSpPr>
          <p:cNvPr id="341" name="Google Shape;341;p6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You would like to define a partage for a number input, with the number of 5. Which solution would you apply?</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&lt;input type="number" name="points" partage="5"&gt;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&lt;input type="number" name="points" splitting="5"&gt;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&lt;input type="number" name="points" step="5"&gt;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&lt;input type="number" name="points" division="5"&gt;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6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24.</a:t>
            </a:r>
            <a:endParaRPr/>
          </a:p>
        </p:txBody>
      </p:sp>
      <p:sp>
        <p:nvSpPr>
          <p:cNvPr id="347" name="Google Shape;347;p6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C</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For defining a partage, use the „step” HTML5 form attribute.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2.</a:t>
            </a:r>
            <a:endParaRPr/>
          </a:p>
        </p:txBody>
      </p:sp>
      <p:sp>
        <p:nvSpPr>
          <p:cNvPr id="83" name="Google Shape;83;p1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A, C, D</a:t>
            </a:r>
            <a:endParaRPr b="0" i="0" sz="2800" u="none">
              <a:solidFill>
                <a:schemeClr val="dk1"/>
              </a:solidFill>
              <a:latin typeface="Arial"/>
              <a:ea typeface="Arial"/>
              <a:cs typeface="Arial"/>
              <a:sym typeface="Arial"/>
            </a:endParaRPr>
          </a:p>
          <a:p>
            <a:pPr indent="0" lvl="0" marL="0" marR="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There are several inputs, that were introduced by HTML5. Some of them are &lt;input&gt; with time, range, color type.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6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25.</a:t>
            </a:r>
            <a:endParaRPr/>
          </a:p>
        </p:txBody>
      </p:sp>
      <p:sp>
        <p:nvSpPr>
          <p:cNvPr id="353" name="Google Shape;353;p6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The … HTML5 form attribute enables us to select more files or elements from a select list. </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multiply</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multiple</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more</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None of them is proper.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6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25.</a:t>
            </a:r>
            <a:endParaRPr/>
          </a:p>
        </p:txBody>
      </p:sp>
      <p:sp>
        <p:nvSpPr>
          <p:cNvPr id="359" name="Google Shape;359;p6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B</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If it is used on a &lt;select&gt;, or input file type. When using, it enables the client to select more files or list items.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26.</a:t>
            </a:r>
            <a:endParaRPr/>
          </a:p>
        </p:txBody>
      </p:sp>
      <p:sp>
        <p:nvSpPr>
          <p:cNvPr id="365" name="Google Shape;365;p6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You would like to create a layout, where the text &lt;input&gt; element is not inside the belonging form. Which solution is proper? </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0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A,</a:t>
            </a:r>
            <a:endParaRPr/>
          </a:p>
          <a:p>
            <a:pPr indent="0" lvl="0" marL="0" marR="0" rtl="0" algn="l">
              <a:lnSpc>
                <a:spcPct val="100000"/>
              </a:lnSpc>
              <a:spcBef>
                <a:spcPts val="30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&lt;form method="post" id="form1"&gt;</a:t>
            </a:r>
            <a:endParaRPr/>
          </a:p>
          <a:p>
            <a:pPr indent="0" lvl="0" marL="0" marR="0" rtl="0" algn="l">
              <a:lnSpc>
                <a:spcPct val="100000"/>
              </a:lnSpc>
              <a:spcBef>
                <a:spcPts val="30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  &lt;input type="submit"&gt;</a:t>
            </a:r>
            <a:endParaRPr/>
          </a:p>
          <a:p>
            <a:pPr indent="0" lvl="0" marL="0" marR="0" rtl="0" algn="l">
              <a:lnSpc>
                <a:spcPct val="100000"/>
              </a:lnSpc>
              <a:spcBef>
                <a:spcPts val="30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&lt;/form&gt;</a:t>
            </a:r>
            <a:endParaRPr/>
          </a:p>
          <a:p>
            <a:pPr indent="0" lvl="0" marL="0" marR="0" rtl="0" algn="l">
              <a:lnSpc>
                <a:spcPct val="100000"/>
              </a:lnSpc>
              <a:spcBef>
                <a:spcPts val="300"/>
              </a:spcBef>
              <a:spcAft>
                <a:spcPts val="0"/>
              </a:spcAft>
              <a:buClr>
                <a:schemeClr val="dk1"/>
              </a:buClr>
              <a:buSzPts val="1500"/>
              <a:buFont typeface="Arial"/>
              <a:buNone/>
            </a:pPr>
            <a:r>
              <a:t/>
            </a:r>
            <a:endParaRPr b="0" i="0" sz="1500" u="none">
              <a:solidFill>
                <a:schemeClr val="dk1"/>
              </a:solidFill>
              <a:latin typeface="Arial"/>
              <a:ea typeface="Arial"/>
              <a:cs typeface="Arial"/>
              <a:sym typeface="Arial"/>
            </a:endParaRPr>
          </a:p>
          <a:p>
            <a:pPr indent="0" lvl="0" marL="0" marR="0" rtl="0" algn="l">
              <a:lnSpc>
                <a:spcPct val="100000"/>
              </a:lnSpc>
              <a:spcBef>
                <a:spcPts val="30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&lt;input type="text" name="name" form="form1"&gt;</a:t>
            </a:r>
            <a:endParaRPr/>
          </a:p>
          <a:p>
            <a:pPr indent="0" lvl="0" marL="0" marR="0" rtl="0" algn="l">
              <a:lnSpc>
                <a:spcPct val="100000"/>
              </a:lnSpc>
              <a:spcBef>
                <a:spcPts val="300"/>
              </a:spcBef>
              <a:spcAft>
                <a:spcPts val="0"/>
              </a:spcAft>
              <a:buClr>
                <a:schemeClr val="dk1"/>
              </a:buClr>
              <a:buSzPts val="1500"/>
              <a:buFont typeface="Arial"/>
              <a:buNone/>
            </a:pPr>
            <a:r>
              <a:t/>
            </a:r>
            <a:endParaRPr b="0" i="0" sz="1500" u="none">
              <a:solidFill>
                <a:schemeClr val="dk1"/>
              </a:solidFill>
              <a:latin typeface="Arial"/>
              <a:ea typeface="Arial"/>
              <a:cs typeface="Arial"/>
              <a:sym typeface="Arial"/>
            </a:endParaRPr>
          </a:p>
          <a:p>
            <a:pPr indent="0" lvl="0" marL="0" marR="0" rtl="0" algn="l">
              <a:lnSpc>
                <a:spcPct val="100000"/>
              </a:lnSpc>
              <a:spcBef>
                <a:spcPts val="30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B,</a:t>
            </a:r>
            <a:endParaRPr/>
          </a:p>
          <a:p>
            <a:pPr indent="0" lvl="0" marL="0" marR="0" rtl="0" algn="l">
              <a:lnSpc>
                <a:spcPct val="100000"/>
              </a:lnSpc>
              <a:spcBef>
                <a:spcPts val="30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&lt;form method="post" form="form1"&gt;</a:t>
            </a:r>
            <a:endParaRPr/>
          </a:p>
          <a:p>
            <a:pPr indent="0" lvl="0" marL="0" marR="0" rtl="0" algn="l">
              <a:lnSpc>
                <a:spcPct val="100000"/>
              </a:lnSpc>
              <a:spcBef>
                <a:spcPts val="30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  &lt;input type="submit"&gt;</a:t>
            </a:r>
            <a:endParaRPr/>
          </a:p>
          <a:p>
            <a:pPr indent="0" lvl="0" marL="0" marR="0" rtl="0" algn="l">
              <a:lnSpc>
                <a:spcPct val="100000"/>
              </a:lnSpc>
              <a:spcBef>
                <a:spcPts val="30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&lt;/form&gt;</a:t>
            </a:r>
            <a:endParaRPr/>
          </a:p>
          <a:p>
            <a:pPr indent="0" lvl="0" marL="0" marR="0" rtl="0" algn="l">
              <a:lnSpc>
                <a:spcPct val="100000"/>
              </a:lnSpc>
              <a:spcBef>
                <a:spcPts val="300"/>
              </a:spcBef>
              <a:spcAft>
                <a:spcPts val="0"/>
              </a:spcAft>
              <a:buClr>
                <a:schemeClr val="dk1"/>
              </a:buClr>
              <a:buSzPts val="1500"/>
              <a:buFont typeface="Arial"/>
              <a:buNone/>
            </a:pPr>
            <a:r>
              <a:t/>
            </a:r>
            <a:endParaRPr b="0" i="0" sz="1500" u="none">
              <a:solidFill>
                <a:schemeClr val="dk1"/>
              </a:solidFill>
              <a:latin typeface="Arial"/>
              <a:ea typeface="Arial"/>
              <a:cs typeface="Arial"/>
              <a:sym typeface="Arial"/>
            </a:endParaRPr>
          </a:p>
          <a:p>
            <a:pPr indent="0" lvl="0" marL="0" marR="0" rtl="0" algn="l">
              <a:lnSpc>
                <a:spcPct val="100000"/>
              </a:lnSpc>
              <a:spcBef>
                <a:spcPts val="30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&lt;input type="text" name="name" id="form1"&gt;</a:t>
            </a:r>
            <a:endParaRPr/>
          </a:p>
        </p:txBody>
      </p:sp>
      <p:sp>
        <p:nvSpPr>
          <p:cNvPr id="366" name="Google Shape;366;p65"/>
          <p:cNvSpPr txBox="1"/>
          <p:nvPr/>
        </p:nvSpPr>
        <p:spPr>
          <a:xfrm>
            <a:off x="4716462" y="2781300"/>
            <a:ext cx="5029200" cy="17541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C, </a:t>
            </a:r>
            <a:endParaRPr/>
          </a:p>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&lt;form method="post" name="form1"&gt;</a:t>
            </a:r>
            <a:endParaRPr/>
          </a:p>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  &lt;input type="submit"&gt;</a:t>
            </a:r>
            <a:endParaRPr/>
          </a:p>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&lt;/form&gt;</a:t>
            </a:r>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&lt;input type="text" name="name" form="form1"&gt;</a:t>
            </a:r>
            <a:endParaRPr/>
          </a:p>
          <a:p>
            <a:pPr indent="0" lvl="0" marL="0" marR="0" rtl="0" algn="l">
              <a:lnSpc>
                <a:spcPct val="100000"/>
              </a:lnSpc>
              <a:spcBef>
                <a:spcPts val="0"/>
              </a:spcBef>
              <a:spcAft>
                <a:spcPts val="0"/>
              </a:spcAft>
              <a:buNone/>
            </a:pPr>
            <a:r>
              <a:t/>
            </a:r>
            <a:endParaRPr b="0" i="0" sz="1500" u="none">
              <a:solidFill>
                <a:schemeClr val="dk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26.</a:t>
            </a:r>
            <a:endParaRPr/>
          </a:p>
        </p:txBody>
      </p:sp>
      <p:sp>
        <p:nvSpPr>
          <p:cNvPr id="372" name="Google Shape;372;p6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A</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The „form” attribute is used for defining a relationship between the form, and an input. Just give the &lt;form&gt; an ID element, and on the proper input, use this as an attribute value for the form attribute.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27.</a:t>
            </a:r>
            <a:endParaRPr/>
          </a:p>
        </p:txBody>
      </p:sp>
      <p:sp>
        <p:nvSpPr>
          <p:cNvPr id="378" name="Google Shape;378;p6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In HTML, is it possible to let the client choose his best color?</a:t>
            </a:r>
            <a:endParaRPr/>
          </a:p>
          <a:p>
            <a:pPr indent="0" lvl="0" marL="0" marR="0" rtl="0" algn="l">
              <a:lnSpc>
                <a:spcPct val="100000"/>
              </a:lnSpc>
              <a:spcBef>
                <a:spcPts val="220"/>
              </a:spcBef>
              <a:spcAft>
                <a:spcPts val="0"/>
              </a:spcAft>
              <a:buClr>
                <a:schemeClr val="dk1"/>
              </a:buClr>
              <a:buSzPts val="1100"/>
              <a:buFont typeface="Arial"/>
              <a:buNone/>
            </a:pPr>
            <a:r>
              <a:t/>
            </a:r>
            <a:endParaRPr b="0" i="0" sz="11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This is not possible. We need to use a text input, and the proper patterns.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This is possible, by using the &lt;input&gt; with color type.</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Use the &lt;input&gt; with the hex type.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27.</a:t>
            </a:r>
            <a:endParaRPr/>
          </a:p>
        </p:txBody>
      </p:sp>
      <p:sp>
        <p:nvSpPr>
          <p:cNvPr id="384" name="Google Shape;384;p6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B</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In HTML5, it possible to let the client to choose his best color. This element was introduced by HTML5. An example of it: </a:t>
            </a:r>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&lt;input type="color" name="color"&gt;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28.</a:t>
            </a:r>
            <a:endParaRPr/>
          </a:p>
        </p:txBody>
      </p:sp>
      <p:sp>
        <p:nvSpPr>
          <p:cNvPr id="390" name="Google Shape;390;p6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You would like to let the client choose his birthday. Which solution is the practical? </a:t>
            </a:r>
            <a:endParaRPr/>
          </a:p>
          <a:p>
            <a:pPr indent="0" lvl="0" marL="0" marR="0" rtl="0" algn="l">
              <a:lnSpc>
                <a:spcPct val="100000"/>
              </a:lnSpc>
              <a:spcBef>
                <a:spcPts val="220"/>
              </a:spcBef>
              <a:spcAft>
                <a:spcPts val="0"/>
              </a:spcAft>
              <a:buClr>
                <a:schemeClr val="dk1"/>
              </a:buClr>
              <a:buSzPts val="1100"/>
              <a:buFont typeface="Arial"/>
              <a:buNone/>
            </a:pPr>
            <a:r>
              <a:t/>
            </a:r>
            <a:endParaRPr b="0" i="0" sz="11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&lt;input type="date" name="birthday"&gt;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&lt;input type="datetime" name="birthday"&gt;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&lt;date type="date" name="birthday"&gt;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7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28.</a:t>
            </a:r>
            <a:endParaRPr/>
          </a:p>
        </p:txBody>
      </p:sp>
      <p:sp>
        <p:nvSpPr>
          <p:cNvPr id="396" name="Google Shape;396;p7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A</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The simplest way is to use the input with date type, that was introduced by HTML5. The other solutions are not working. </a:t>
            </a:r>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&lt;input type="date" name="birthday"&gt;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7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29.</a:t>
            </a:r>
            <a:endParaRPr/>
          </a:p>
        </p:txBody>
      </p:sp>
      <p:sp>
        <p:nvSpPr>
          <p:cNvPr id="402" name="Google Shape;402;p7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You are creating a bus-scheduling website. In the administrator panel, the admin can specify the exact starting time of a bus. Which is the best solution? </a:t>
            </a:r>
            <a:endParaRPr/>
          </a:p>
          <a:p>
            <a:pPr indent="0" lvl="0" marL="0" marR="0" rtl="0" algn="l">
              <a:lnSpc>
                <a:spcPct val="100000"/>
              </a:lnSpc>
              <a:spcBef>
                <a:spcPts val="220"/>
              </a:spcBef>
              <a:spcAft>
                <a:spcPts val="0"/>
              </a:spcAft>
              <a:buClr>
                <a:schemeClr val="dk1"/>
              </a:buClr>
              <a:buSzPts val="1100"/>
              <a:buFont typeface="Arial"/>
              <a:buNone/>
            </a:pPr>
            <a:r>
              <a:t/>
            </a:r>
            <a:endParaRPr b="0" i="0" sz="11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&lt;input type="time" name="start_time"&gt;</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&lt;input type="date" name="start_date"&gt;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&lt;input type="text" name="start"&gt;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&lt;input type="datetime-local" name="start"&gt;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7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29.</a:t>
            </a:r>
            <a:endParaRPr/>
          </a:p>
        </p:txBody>
      </p:sp>
      <p:sp>
        <p:nvSpPr>
          <p:cNvPr id="408" name="Google Shape;408;p7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Correct: C</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The best solution is C, because a single input enables us to choose both of them the proper way.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3.</a:t>
            </a:r>
            <a:endParaRPr/>
          </a:p>
        </p:txBody>
      </p:sp>
      <p:sp>
        <p:nvSpPr>
          <p:cNvPr id="89" name="Google Shape;89;p1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Which statement is true for the placeholder form attribute, that was introduced by HTML5? </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ensures a blank text within the input itself, that disappears on clicking on the input.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ensures a blank text within the input itself, that disappears when the input has a current value.</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ensures a blank text below the input, that disappears on clicking on the input.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ensures a red text below the input, that appears when the input value is not valid.</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7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30.</a:t>
            </a:r>
            <a:endParaRPr/>
          </a:p>
        </p:txBody>
      </p:sp>
      <p:sp>
        <p:nvSpPr>
          <p:cNvPr id="414" name="Google Shape;414;p7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Your goal is to create a month picker. The picked month can’t be later than 2021-05. Which solution would you apply?</a:t>
            </a:r>
            <a:endParaRPr/>
          </a:p>
          <a:p>
            <a:pPr indent="0" lvl="0" marL="0" marR="0" rtl="0" algn="l">
              <a:lnSpc>
                <a:spcPct val="100000"/>
              </a:lnSpc>
              <a:spcBef>
                <a:spcPts val="220"/>
              </a:spcBef>
              <a:spcAft>
                <a:spcPts val="0"/>
              </a:spcAft>
              <a:buClr>
                <a:schemeClr val="dk1"/>
              </a:buClr>
              <a:buSzPts val="1100"/>
              <a:buFont typeface="Arial"/>
              <a:buNone/>
            </a:pPr>
            <a:r>
              <a:t/>
            </a:r>
            <a:endParaRPr b="0" i="0" sz="11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&lt;input type="month" name="date" max="202105"&gt;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&lt;input type="month" name="date" max="2021 05"&gt;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&lt;input type="month" name="date" max="2021-05"&gt;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&lt;input type="month" name="date" max="2021.05"&gt;</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7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30.</a:t>
            </a:r>
            <a:endParaRPr/>
          </a:p>
        </p:txBody>
      </p:sp>
      <p:sp>
        <p:nvSpPr>
          <p:cNvPr id="420" name="Google Shape;420;p7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C</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For defining a month picker input, use the „month” input type. The proper format is for defining the maximum date is the xxxx-xx format.</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7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31.</a:t>
            </a:r>
            <a:endParaRPr/>
          </a:p>
        </p:txBody>
      </p:sp>
      <p:sp>
        <p:nvSpPr>
          <p:cNvPr id="426" name="Google Shape;426;p7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Which statements are true form the &lt;input&gt; HTML element, with the „time” type?</a:t>
            </a:r>
            <a:endParaRPr/>
          </a:p>
          <a:p>
            <a:pPr indent="0" lvl="0" marL="0" marR="0" rtl="0" algn="l">
              <a:lnSpc>
                <a:spcPct val="100000"/>
              </a:lnSpc>
              <a:spcBef>
                <a:spcPts val="220"/>
              </a:spcBef>
              <a:spcAft>
                <a:spcPts val="0"/>
              </a:spcAft>
              <a:buClr>
                <a:schemeClr val="dk1"/>
              </a:buClr>
              <a:buSzPts val="1100"/>
              <a:buFont typeface="Arial"/>
              <a:buNone/>
            </a:pPr>
            <a:r>
              <a:t/>
            </a:r>
            <a:endParaRPr b="0" i="0" sz="11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allows the client to select a time between 0-24 hours, like 19:30.</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allows the client to select a time between 0-24 hours, like 07:30 PM.</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allows the client to select a time between 0-24 hours and a day of the week, like 03 19:30.</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allows the client to select an exact time, like 2022-06-25 19:30.</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7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31.</a:t>
            </a:r>
            <a:endParaRPr/>
          </a:p>
        </p:txBody>
      </p:sp>
      <p:sp>
        <p:nvSpPr>
          <p:cNvPr id="432" name="Google Shape;432;p7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B</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The &lt;input&gt; with time type allows the client to select a date in the 07:30 PM format and sends it to the server in the 19:30 format.</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7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32.</a:t>
            </a:r>
            <a:endParaRPr/>
          </a:p>
        </p:txBody>
      </p:sp>
      <p:sp>
        <p:nvSpPr>
          <p:cNvPr id="438" name="Google Shape;438;p7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You would like to create a week picker. The picked week can’t be earlier than the 35. week of 2022. Which solution would you apply?</a:t>
            </a:r>
            <a:endParaRPr/>
          </a:p>
          <a:p>
            <a:pPr indent="0" lvl="0" marL="0" marR="0" rtl="0" algn="l">
              <a:lnSpc>
                <a:spcPct val="100000"/>
              </a:lnSpc>
              <a:spcBef>
                <a:spcPts val="220"/>
              </a:spcBef>
              <a:spcAft>
                <a:spcPts val="0"/>
              </a:spcAft>
              <a:buClr>
                <a:schemeClr val="dk1"/>
              </a:buClr>
              <a:buSzPts val="1100"/>
              <a:buFont typeface="Arial"/>
              <a:buNone/>
            </a:pPr>
            <a:r>
              <a:t/>
            </a:r>
            <a:endParaRPr b="0" i="0" sz="11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&lt;input type="week" id="week" name="week" min="2022-W35"&gt;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&lt;input type="week" id="week" name="week" min="2022-35"&gt;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&lt;input type="week" id="week" name="week" min="2022-week35"&gt;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&lt;input type="week" id="week" name="week" min="2022-35W"&gt;</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32.</a:t>
            </a:r>
            <a:endParaRPr/>
          </a:p>
        </p:txBody>
      </p:sp>
      <p:sp>
        <p:nvSpPr>
          <p:cNvPr id="444" name="Google Shape;444;p7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A</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For defining a week picker input, use the „week” type. The proper format is for defining the minimum date is the xxxx-Wxx format.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33.</a:t>
            </a:r>
            <a:endParaRPr/>
          </a:p>
        </p:txBody>
      </p:sp>
      <p:sp>
        <p:nvSpPr>
          <p:cNvPr id="450" name="Google Shape;450;p7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What are HTML entities?</a:t>
            </a:r>
            <a:endParaRPr/>
          </a:p>
          <a:p>
            <a:pPr indent="0" lvl="0" marL="0" marR="0" rtl="0" algn="l">
              <a:lnSpc>
                <a:spcPct val="100000"/>
              </a:lnSpc>
              <a:spcBef>
                <a:spcPts val="220"/>
              </a:spcBef>
              <a:spcAft>
                <a:spcPts val="0"/>
              </a:spcAft>
              <a:buClr>
                <a:schemeClr val="dk1"/>
              </a:buClr>
              <a:buSzPts val="1100"/>
              <a:buFont typeface="Arial"/>
              <a:buNone/>
            </a:pPr>
            <a:r>
              <a:t/>
            </a:r>
            <a:endParaRPr b="0" i="0" sz="11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Some characters are not supported by the browsers. Entities enable us to let these characters to appear in the normal format.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Some characters are interpreted as HTML by default. Entities enable us to let these characters to appear in the normal format. Entities help us to appear special symbols too.</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HTML entities are a group of form fields, that are not supported equally in HTML5.</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Some characters are interpreted as CSS by default. Entities enable us to let these characters to appear in the normal format. Entities help us to appear special symbols too.</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8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33.</a:t>
            </a:r>
            <a:endParaRPr/>
          </a:p>
        </p:txBody>
      </p:sp>
      <p:sp>
        <p:nvSpPr>
          <p:cNvPr id="456" name="Google Shape;456;p8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B</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Some characters are reserved by default-this is why entities are needed.  For example, the  h&amp;lt; and &amp;gt; replaces the „&lt;” and „&gt;” HTML characters. An example of it: </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&amp;lt;a href="https://google.com"&amp;gt;This is a link to Google&amp;lt;/a&amp;gt;</a:t>
            </a:r>
            <a:endParaRPr/>
          </a:p>
          <a:p>
            <a:pPr indent="-228600" lvl="0" marL="342900" marR="0" rtl="0" algn="l">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p:txBody>
      </p:sp>
      <p:pic>
        <p:nvPicPr>
          <p:cNvPr id="457" name="Google Shape;457;p80"/>
          <p:cNvPicPr preferRelativeResize="0"/>
          <p:nvPr/>
        </p:nvPicPr>
        <p:blipFill rotWithShape="1">
          <a:blip r:embed="rId3">
            <a:alphaModFix/>
          </a:blip>
          <a:srcRect b="0" l="0" r="0" t="0"/>
          <a:stretch/>
        </p:blipFill>
        <p:spPr>
          <a:xfrm>
            <a:off x="323850" y="4797425"/>
            <a:ext cx="7380287" cy="614362"/>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8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34.</a:t>
            </a:r>
            <a:endParaRPr/>
          </a:p>
        </p:txBody>
      </p:sp>
      <p:sp>
        <p:nvSpPr>
          <p:cNvPr id="463" name="Google Shape;463;p8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What is the reason, why a valid HTML entity may not appear? </a:t>
            </a:r>
            <a:endParaRPr/>
          </a:p>
          <a:p>
            <a:pPr indent="0" lvl="0" marL="0" marR="0" rtl="0" algn="l">
              <a:lnSpc>
                <a:spcPct val="100000"/>
              </a:lnSpc>
              <a:spcBef>
                <a:spcPts val="220"/>
              </a:spcBef>
              <a:spcAft>
                <a:spcPts val="0"/>
              </a:spcAft>
              <a:buClr>
                <a:schemeClr val="dk1"/>
              </a:buClr>
              <a:buSzPts val="1100"/>
              <a:buFont typeface="Arial"/>
              <a:buNone/>
            </a:pPr>
            <a:r>
              <a:t/>
            </a:r>
            <a:endParaRPr b="0" i="0" sz="11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The browser may not support the given character.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Because we would like to let it appear within a DIV element.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Because there are not entities in HTML, there are entities in CSS.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8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34.</a:t>
            </a:r>
            <a:endParaRPr/>
          </a:p>
        </p:txBody>
      </p:sp>
      <p:sp>
        <p:nvSpPr>
          <p:cNvPr id="469" name="Google Shape;469;p8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A</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The reason: the browser may not support the given character.</a:t>
            </a:r>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3.</a:t>
            </a:r>
            <a:endParaRPr/>
          </a:p>
        </p:txBody>
      </p:sp>
      <p:sp>
        <p:nvSpPr>
          <p:cNvPr id="95" name="Google Shape;95;p2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B</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The HTML5 „placeholder” attribute ensures a blank text within the input itself, that disappears when the input has a current value.</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8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35.</a:t>
            </a:r>
            <a:endParaRPr/>
          </a:p>
        </p:txBody>
      </p:sp>
      <p:sp>
        <p:nvSpPr>
          <p:cNvPr id="475" name="Google Shape;475;p8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What is the concept of semantic HTML elements? </a:t>
            </a:r>
            <a:endParaRPr/>
          </a:p>
          <a:p>
            <a:pPr indent="0" lvl="0" marL="0" marR="0" rtl="0" algn="l">
              <a:lnSpc>
                <a:spcPct val="100000"/>
              </a:lnSpc>
              <a:spcBef>
                <a:spcPts val="220"/>
              </a:spcBef>
              <a:spcAft>
                <a:spcPts val="0"/>
              </a:spcAft>
              <a:buClr>
                <a:schemeClr val="dk1"/>
              </a:buClr>
              <a:buSzPts val="1100"/>
              <a:buFont typeface="Arial"/>
              <a:buNone/>
            </a:pPr>
            <a:r>
              <a:t/>
            </a:r>
            <a:endParaRPr b="0" i="0" sz="11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In HTML, some of the elements can have special attributes. Every element is a semantic element, that has special attributes.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HTML is not a semantics language, because, in HTML5, the semantics is deprecated.</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Some of the elements have a semantics meaning, some of them not.</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8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35.</a:t>
            </a:r>
            <a:endParaRPr/>
          </a:p>
        </p:txBody>
      </p:sp>
      <p:sp>
        <p:nvSpPr>
          <p:cNvPr id="481" name="Google Shape;481;p8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C</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For example: &lt;img&gt;, &lt;ul&gt; are semantics elements, because it is clear, that they represent an image, or a list. &lt;div&gt; is not a semantics element, because it can be used for many goals. Semantics elements are helpful for the developer and the search engines. Many of them were introduced by HTML5.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8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36.</a:t>
            </a:r>
            <a:endParaRPr/>
          </a:p>
        </p:txBody>
      </p:sp>
      <p:sp>
        <p:nvSpPr>
          <p:cNvPr id="487" name="Google Shape;487;p8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What is the use of the &lt;mark&gt; HTML element? </a:t>
            </a:r>
            <a:endParaRPr/>
          </a:p>
          <a:p>
            <a:pPr indent="0" lvl="0" marL="0" marR="0" rtl="0" algn="l">
              <a:lnSpc>
                <a:spcPct val="100000"/>
              </a:lnSpc>
              <a:spcBef>
                <a:spcPts val="220"/>
              </a:spcBef>
              <a:spcAft>
                <a:spcPts val="0"/>
              </a:spcAft>
              <a:buClr>
                <a:schemeClr val="dk1"/>
              </a:buClr>
              <a:buSzPts val="1100"/>
              <a:buFont typeface="Arial"/>
              <a:buNone/>
            </a:pPr>
            <a:r>
              <a:t/>
            </a:r>
            <a:endParaRPr b="0" i="0" sz="11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is used for defining a bold text.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is used for changing the font-size of a text.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is used for highlighting a text.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8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36.</a:t>
            </a:r>
            <a:endParaRPr/>
          </a:p>
        </p:txBody>
      </p:sp>
      <p:sp>
        <p:nvSpPr>
          <p:cNvPr id="493" name="Google Shape;493;p8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C</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In HTML, the &lt;mark&gt; element is used for highlighting a text.</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8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37.</a:t>
            </a:r>
            <a:endParaRPr/>
          </a:p>
        </p:txBody>
      </p:sp>
      <p:sp>
        <p:nvSpPr>
          <p:cNvPr id="499" name="Google Shape;499;p8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For representing an installation process, the … HTML element is the best solution. </a:t>
            </a:r>
            <a:endParaRPr/>
          </a:p>
          <a:p>
            <a:pPr indent="0" lvl="0" marL="0" marR="0" rtl="0" algn="l">
              <a:lnSpc>
                <a:spcPct val="100000"/>
              </a:lnSpc>
              <a:spcBef>
                <a:spcPts val="220"/>
              </a:spcBef>
              <a:spcAft>
                <a:spcPts val="0"/>
              </a:spcAft>
              <a:buClr>
                <a:schemeClr val="dk1"/>
              </a:buClr>
              <a:buSzPts val="1100"/>
              <a:buFont typeface="Arial"/>
              <a:buNone/>
            </a:pPr>
            <a:r>
              <a:t/>
            </a:r>
            <a:endParaRPr b="0" i="0" sz="11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&lt;progess&gt;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&lt;input&gt; with number type.</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&lt;input&gt; with text type.</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There is no such element, that can be used for this goal.</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8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37.</a:t>
            </a:r>
            <a:endParaRPr/>
          </a:p>
        </p:txBody>
      </p:sp>
      <p:sp>
        <p:nvSpPr>
          <p:cNvPr id="505" name="Google Shape;505;p8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A</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For representing an installation process, the &lt;progress&gt; HTML element is the best solution.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8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38.</a:t>
            </a:r>
            <a:endParaRPr/>
          </a:p>
        </p:txBody>
      </p:sp>
      <p:sp>
        <p:nvSpPr>
          <p:cNvPr id="511" name="Google Shape;511;p8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Without using CSS, how would you achieve this result in the browser? The proper HTML elements:</a:t>
            </a:r>
            <a:endParaRPr/>
          </a:p>
          <a:p>
            <a:pPr indent="0" lvl="0" marL="0" marR="0" rtl="0" algn="l">
              <a:lnSpc>
                <a:spcPct val="100000"/>
              </a:lnSpc>
              <a:spcBef>
                <a:spcPts val="220"/>
              </a:spcBef>
              <a:spcAft>
                <a:spcPts val="0"/>
              </a:spcAft>
              <a:buClr>
                <a:schemeClr val="dk1"/>
              </a:buClr>
              <a:buSzPts val="1100"/>
              <a:buFont typeface="Arial"/>
              <a:buNone/>
            </a:pPr>
            <a:r>
              <a:t/>
            </a:r>
            <a:endParaRPr b="0" i="0" sz="11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&lt;ul&gt;, &lt;li&gt;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&lt;details&gt;, &lt;summary&gt;</a:t>
            </a:r>
            <a:endParaRPr/>
          </a:p>
        </p:txBody>
      </p:sp>
      <p:pic>
        <p:nvPicPr>
          <p:cNvPr descr="A képen szöveg látható&#10;&#10;Automatikusan generált leírás" id="512" name="Google Shape;512;p89"/>
          <p:cNvPicPr preferRelativeResize="0"/>
          <p:nvPr/>
        </p:nvPicPr>
        <p:blipFill rotWithShape="1">
          <a:blip r:embed="rId3">
            <a:alphaModFix/>
          </a:blip>
          <a:srcRect b="0" l="0" r="0" t="0"/>
          <a:stretch/>
        </p:blipFill>
        <p:spPr>
          <a:xfrm>
            <a:off x="323850" y="2225675"/>
            <a:ext cx="6581775" cy="2230437"/>
          </a:xfrm>
          <a:prstGeom prst="rect">
            <a:avLst/>
          </a:prstGeom>
          <a:noFill/>
          <a:ln>
            <a:noFill/>
          </a:ln>
        </p:spPr>
      </p:pic>
      <p:sp>
        <p:nvSpPr>
          <p:cNvPr id="513" name="Google Shape;513;p89"/>
          <p:cNvSpPr txBox="1"/>
          <p:nvPr/>
        </p:nvSpPr>
        <p:spPr>
          <a:xfrm>
            <a:off x="4572000" y="4548187"/>
            <a:ext cx="2808287" cy="14763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&lt;time&gt;, &lt;date&gt;</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&lt;details&gt;, &lt;li&gt;</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9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38.</a:t>
            </a:r>
            <a:endParaRPr/>
          </a:p>
        </p:txBody>
      </p:sp>
      <p:sp>
        <p:nvSpPr>
          <p:cNvPr id="519" name="Google Shape;519;p9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B</a:t>
            </a:r>
            <a:endParaRPr/>
          </a:p>
          <a:p>
            <a:pPr indent="0" lvl="0" marL="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For creating clickable layout without using CSS and JavaScript, use the &lt;details&gt; and &lt;summary&gt; elements. The &lt;details&gt; creates the layout, the &lt;summary&gt; the clickable title.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9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39.</a:t>
            </a:r>
            <a:endParaRPr/>
          </a:p>
        </p:txBody>
      </p:sp>
      <p:sp>
        <p:nvSpPr>
          <p:cNvPr id="525" name="Google Shape;525;p9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Given the following code example. Which is the true statement?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&lt;form oninput="x.value=parseInt(a.value)-parseInt(b.value)"&gt;</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&lt;input type="number" id="a" value="50" min=10 max=100&gt; -</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&lt;input type="number" id="b" value="50" min=10 max=100&gt;</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=&lt;output name="x" for="a b"&gt;&lt;/output&gt;</a:t>
            </a:r>
            <a:endParaRPr/>
          </a:p>
          <a:p>
            <a:pPr indent="0" lvl="0" marL="0" marR="0" rtl="0" algn="l">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&lt;/form&gt;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calculates the result when changing the input values, and renders in between the &lt;output&gt; tags.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calculates the result when loading the page, and renders in between the &lt;output&gt; tags.</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This code is not going to do anything, because the &lt;output&gt; tag is not existing.</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9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39.</a:t>
            </a:r>
            <a:endParaRPr/>
          </a:p>
        </p:txBody>
      </p:sp>
      <p:sp>
        <p:nvSpPr>
          <p:cNvPr id="531" name="Google Shape;531;p9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A</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For creating such a layout, use the &lt;output&gt; HTML tag. On the &lt;form&gt; itself, use the „oninput” event attribute. It ensures the calculation on changing. The „for” attribute of the &lt;output&gt; element is the ID of the proper inputs. The parseInt() function is necessary when using the calculation, to make the elements number values.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4.</a:t>
            </a:r>
            <a:endParaRPr/>
          </a:p>
        </p:txBody>
      </p:sp>
      <p:sp>
        <p:nvSpPr>
          <p:cNvPr id="101" name="Google Shape;101;p2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What is the „required” HTML5 form attribute?</a:t>
            </a:r>
            <a:endParaRPr/>
          </a:p>
          <a:p>
            <a:pPr indent="0" lvl="0" marL="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If we use it on any kind of form element, the form can’t be submitted if the element value is not provided.</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If we use it on any kind of form element, the form can’t be submitted if all the form element values are not provided.</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means, that the client can’t leave the page, before submitting the form.</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9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40.</a:t>
            </a:r>
            <a:endParaRPr/>
          </a:p>
        </p:txBody>
      </p:sp>
      <p:sp>
        <p:nvSpPr>
          <p:cNvPr id="537" name="Google Shape;537;p9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What is the difference between &lt;datalist&gt; and &lt;select&gt; form elements?</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The &lt;datalist&gt; is like an input text, the opening dropdown is just helping the user to find an option, while a &lt;select&gt; not allows us to give any kind of values.</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The &lt;select&gt; is like an input text, the opening dropdown is just helping the user to find an option, while a &lt;datalist&gt; not allows us to give any kind of values.</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The &lt;datalist&gt; enables us to select more values by default, the &lt;select&gt; not.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The &lt;datalist&gt; is not supported in HTML5, the &lt;select&gt; is supported.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9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40.</a:t>
            </a:r>
            <a:endParaRPr/>
          </a:p>
        </p:txBody>
      </p:sp>
      <p:sp>
        <p:nvSpPr>
          <p:cNvPr id="543" name="Google Shape;543;p9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A</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The HTML5 &lt;datalist&gt; is an element, that allows the client to type anything, but a dropdown helps him to select an existing option. An example of the usage: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&lt;form&gt;</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&lt;input list="meals"&gt;</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&lt;datalist id="meals"&gt;</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&lt;option value="Fish"&gt;</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&lt;/datalist&gt;</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&lt;/form&gt;</a:t>
            </a:r>
            <a:endParaRPr/>
          </a:p>
        </p:txBody>
      </p:sp>
      <p:pic>
        <p:nvPicPr>
          <p:cNvPr descr="A képen szöveg látható&#10;&#10;Automatikusan generált leírás" id="544" name="Google Shape;544;p94"/>
          <p:cNvPicPr preferRelativeResize="0"/>
          <p:nvPr/>
        </p:nvPicPr>
        <p:blipFill rotWithShape="1">
          <a:blip r:embed="rId3">
            <a:alphaModFix/>
          </a:blip>
          <a:srcRect b="0" l="0" r="0" t="0"/>
          <a:stretch/>
        </p:blipFill>
        <p:spPr>
          <a:xfrm>
            <a:off x="4284662" y="3716337"/>
            <a:ext cx="3536950" cy="2709862"/>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9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41.</a:t>
            </a:r>
            <a:endParaRPr/>
          </a:p>
        </p:txBody>
      </p:sp>
      <p:sp>
        <p:nvSpPr>
          <p:cNvPr id="550" name="Google Shape;550;p9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What are HTML semantics elements?</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Elements, that’s name describes semantically the meaning of them.</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Elements, that have a closing tag.</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Elements, that can have every possible HTML attribute.</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Elements, that are visual parts of the webpage.</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9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41.</a:t>
            </a:r>
            <a:endParaRPr/>
          </a:p>
        </p:txBody>
      </p:sp>
      <p:sp>
        <p:nvSpPr>
          <p:cNvPr id="556" name="Google Shape;556;p9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A</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For example: &lt;img&gt;, &lt;ul&gt; are semantics elements, because it is clear, that they represent an image, or a list. &lt;div&gt; is not a semantics element, because it can be used for many goals. Semantics elements are helpful for the developer and the search engines. Many of them were introduced by HTML5.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9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42.</a:t>
            </a:r>
            <a:endParaRPr/>
          </a:p>
        </p:txBody>
      </p:sp>
      <p:sp>
        <p:nvSpPr>
          <p:cNvPr id="562" name="Google Shape;562;p9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Which statements are true for the &lt;menu&gt; HTML element?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is recommended to use.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is a new feature of HTML5.</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is used for defining some kind of menu system on your website.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None of them.</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9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42.</a:t>
            </a:r>
            <a:endParaRPr/>
          </a:p>
        </p:txBody>
      </p:sp>
      <p:sp>
        <p:nvSpPr>
          <p:cNvPr id="568" name="Google Shape;568;p9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Correct:A, C</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It is not supported by several browsers. It was a feature of HTML, but it was deprecated once, and it was re-introduced in HTML5.</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9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43.</a:t>
            </a:r>
            <a:endParaRPr/>
          </a:p>
        </p:txBody>
      </p:sp>
      <p:sp>
        <p:nvSpPr>
          <p:cNvPr id="574" name="Google Shape;574;p9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What is &lt;article&gt; in HTML?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defines a quotation, for other blogger’s content.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is a container for every blog post, and article on the page.</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is a container for single blog posts and articles.</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10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43.</a:t>
            </a:r>
            <a:endParaRPr/>
          </a:p>
        </p:txBody>
      </p:sp>
      <p:sp>
        <p:nvSpPr>
          <p:cNvPr id="580" name="Google Shape;580;p10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C</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The &lt;article&gt; semantics HTML element represents single article, or post in the document. It was introduced by HTML5.</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10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44.</a:t>
            </a:r>
            <a:endParaRPr/>
          </a:p>
        </p:txBody>
      </p:sp>
      <p:sp>
        <p:nvSpPr>
          <p:cNvPr id="586" name="Google Shape;586;p10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What is the &lt;section&gt; HTML5 element?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represents a single section, that contains logically related elements in general.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represents the footer part of the website.</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represents the header part of the website.</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It represents the testimonial part of the website.</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10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44.</a:t>
            </a:r>
            <a:endParaRPr/>
          </a:p>
        </p:txBody>
      </p:sp>
      <p:sp>
        <p:nvSpPr>
          <p:cNvPr id="592" name="Google Shape;592;p10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A</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The &lt;section&gt; semantics HTML element represents a single section, that contains logically related elements is general. It was introduced in HTML5.</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4.</a:t>
            </a:r>
            <a:endParaRPr/>
          </a:p>
        </p:txBody>
      </p:sp>
      <p:sp>
        <p:nvSpPr>
          <p:cNvPr id="107" name="Google Shape;107;p2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A</a:t>
            </a:r>
            <a:endParaRPr/>
          </a:p>
          <a:p>
            <a:pPr indent="0" lvl="0" marL="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The „required” HTML5 form attribute means that if we use it on any kind of form element, the form can’t be submitted if the element value is not provided.</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10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45.</a:t>
            </a:r>
            <a:endParaRPr/>
          </a:p>
        </p:txBody>
      </p:sp>
      <p:sp>
        <p:nvSpPr>
          <p:cNvPr id="598" name="Google Shape;598;p10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What is the difference between the &lt;footer&gt; and &lt;nav&gt; semantics HTML elements?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The &lt;footer&gt; defines the footer part of the document or a section, the &lt;nav&gt; defines links for the navigation.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The &lt;footer&gt; is not an existing HTML element, it is deprecated now. The &lt;nav&gt; is an existing one.</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The &lt;footer&gt; defines the footer part of a document of a section, the &lt;nav&gt; defines the place for the logo.</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10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45.</a:t>
            </a:r>
            <a:endParaRPr/>
          </a:p>
        </p:txBody>
      </p:sp>
      <p:sp>
        <p:nvSpPr>
          <p:cNvPr id="604" name="Google Shape;604;p10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Correct: A</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In HTML, the &lt;footer&gt; senamtics element defines the footer part of the document or a section, the &lt;nav&gt; defines links for navigation.</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10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46.</a:t>
            </a:r>
            <a:endParaRPr/>
          </a:p>
        </p:txBody>
      </p:sp>
      <p:sp>
        <p:nvSpPr>
          <p:cNvPr id="610" name="Google Shape;610;p10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The … HTML5 semantic element defines the main content of the document.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&lt;grand&gt;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&lt;main&gt;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&lt;prime&gt;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&lt;leader&gt;</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10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46.</a:t>
            </a:r>
            <a:endParaRPr/>
          </a:p>
        </p:txBody>
      </p:sp>
      <p:sp>
        <p:nvSpPr>
          <p:cNvPr id="616" name="Google Shape;616;p10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Correct: B</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The &lt;main&gt; HTML5 element is used for defining the main content of the document.</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10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47.</a:t>
            </a:r>
            <a:endParaRPr/>
          </a:p>
        </p:txBody>
      </p:sp>
      <p:sp>
        <p:nvSpPr>
          <p:cNvPr id="622" name="Google Shape;622;p10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The … HTML element defines a container for the navigation links in general.</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&lt;header&gt;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&lt;navigation&gt;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&lt;nav&gt;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&lt;links&gt;</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10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47.</a:t>
            </a:r>
            <a:endParaRPr/>
          </a:p>
        </p:txBody>
      </p:sp>
      <p:sp>
        <p:nvSpPr>
          <p:cNvPr id="628" name="Google Shape;628;p10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Correct: C</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The &lt;nav&gt; HTML element defines a container for the navigation links in general.</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10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48.</a:t>
            </a:r>
            <a:endParaRPr/>
          </a:p>
        </p:txBody>
      </p:sp>
      <p:sp>
        <p:nvSpPr>
          <p:cNvPr id="634" name="Google Shape;634;p10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What is the general use of the &lt;header&gt; HTML semantics element?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Defining content before the sidebar.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Defining a header section of the document, or for a specified section.</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Defining the footer section of the document.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Defining the header section of the document.</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1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48.</a:t>
            </a:r>
            <a:endParaRPr/>
          </a:p>
        </p:txBody>
      </p:sp>
      <p:sp>
        <p:nvSpPr>
          <p:cNvPr id="640" name="Google Shape;640;p11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B</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The &lt;header&gt; HTML element is used for defining a header section of the document, or for a specified section. It was introduced in HTML5.</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1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Question 49.</a:t>
            </a:r>
            <a:endParaRPr/>
          </a:p>
        </p:txBody>
      </p:sp>
      <p:sp>
        <p:nvSpPr>
          <p:cNvPr id="646" name="Google Shape;646;p11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In HTML5, how would you define the footer part of your website?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&lt;div id="footer"&gt;</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&lt;/div&gt;</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B,</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&lt;div class="footer"&gt;</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&lt;/div&gt;</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241300" lvl="0" marL="342900" marR="0" rtl="0" algn="l">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p:txBody>
      </p:sp>
      <p:sp>
        <p:nvSpPr>
          <p:cNvPr id="647" name="Google Shape;647;p111"/>
          <p:cNvSpPr txBox="1"/>
          <p:nvPr/>
        </p:nvSpPr>
        <p:spPr>
          <a:xfrm>
            <a:off x="5003800" y="2349500"/>
            <a:ext cx="2447925" cy="28622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&lt;footer&gt;</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&lt;/footer&gt;</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&lt;foot&gt;</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&lt;/foot&gt;</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1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Answer 49.</a:t>
            </a:r>
            <a:endParaRPr/>
          </a:p>
        </p:txBody>
      </p:sp>
      <p:sp>
        <p:nvSpPr>
          <p:cNvPr id="653" name="Google Shape;653;p11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Correct: C</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In HTML4, the &lt;div id="footer"&gt; was the solution. But in HTML5, use the &lt;footer&gt; semantics element.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5EC4FAED17FD4FA002B715A7CB3129" ma:contentTypeVersion="12" ma:contentTypeDescription="Create a new document." ma:contentTypeScope="" ma:versionID="4061a8cd1540211dc7a64fbeb10a931a">
  <xsd:schema xmlns:xsd="http://www.w3.org/2001/XMLSchema" xmlns:xs="http://www.w3.org/2001/XMLSchema" xmlns:p="http://schemas.microsoft.com/office/2006/metadata/properties" xmlns:ns2="92e4be8c-5aca-45ec-8e17-deab1f90d7c8" xmlns:ns3="92b31412-8c8f-44f1-a883-141cef3f34cc" targetNamespace="http://schemas.microsoft.com/office/2006/metadata/properties" ma:root="true" ma:fieldsID="3fa8d77d020b26dd482e94517b24c793" ns2:_="" ns3:_="">
    <xsd:import namespace="92e4be8c-5aca-45ec-8e17-deab1f90d7c8"/>
    <xsd:import namespace="92b31412-8c8f-44f1-a883-141cef3f34c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Dur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4be8c-5aca-45ec-8e17-deab1f90d7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2b31412-8c8f-44f1-a883-141cef3f34c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Duration" ma:index="19" nillable="true" ma:displayName="Duration" ma:internalName="Duration">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uration xmlns="92b31412-8c8f-44f1-a883-141cef3f34cc" xsi:nil="true"/>
  </documentManagement>
</p:properties>
</file>

<file path=customXml/itemProps1.xml><?xml version="1.0" encoding="utf-8"?>
<ds:datastoreItem xmlns:ds="http://schemas.openxmlformats.org/officeDocument/2006/customXml" ds:itemID="{6315BF73-C911-4C69-AD38-0D6A81C6561E}"/>
</file>

<file path=customXml/itemProps2.xml><?xml version="1.0" encoding="utf-8"?>
<ds:datastoreItem xmlns:ds="http://schemas.openxmlformats.org/officeDocument/2006/customXml" ds:itemID="{BE857119-B8D8-4BA5-B497-6237081F7436}"/>
</file>

<file path=customXml/itemProps3.xml><?xml version="1.0" encoding="utf-8"?>
<ds:datastoreItem xmlns:ds="http://schemas.openxmlformats.org/officeDocument/2006/customXml" ds:itemID="{2C77696B-F927-4AE2-AE80-77A6B1E90361}"/>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0x010100AF5EC4FAED17FD4FA002B715A7CB3129</vt:lpwstr>
  </property>
</Properties>
</file>