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Lst>
  <p:sldSz cx="12192000" cy="6858000"/>
  <p:notesSz cx="6858000" cy="9144000"/>
  <p:embeddedFontLst>
    <p:embeddedFont>
      <p:font typeface="Calibri" panose="020F0502020204030204" pitchFamily="34" charset="0"/>
      <p:regular r:id="rId204"/>
      <p:bold r:id="rId205"/>
      <p:italic r:id="rId206"/>
      <p:boldItalic r:id="rId207"/>
    </p:embeddedFont>
    <p:embeddedFont>
      <p:font typeface="Garamond" panose="02020404030301010803" pitchFamily="18" charset="0"/>
      <p:regular r:id="rId208"/>
      <p:bold r:id="rId209"/>
      <p:italic r:id="rId210"/>
      <p:boldItalic r:id="rId2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2" roundtripDataSignature="AMtx7mimal3lO4oCuVNwElxyz/IalTnI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3.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microsoft.com/office/2016/11/relationships/changesInfo" Target="changesInfos/changesInfo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font" Target="fonts/font4.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customXml" Target="../customXml/item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font" Target="fonts/font5.fntdata"/><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ustomXml" Target="../customXml/item2.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font" Target="fonts/font6.fntdata"/><Relationship Id="rId190" Type="http://schemas.openxmlformats.org/officeDocument/2006/relationships/slide" Target="slides/slide189.xml"/><Relationship Id="rId204" Type="http://schemas.openxmlformats.org/officeDocument/2006/relationships/font" Target="fonts/font1.fntdata"/><Relationship Id="rId220" Type="http://schemas.openxmlformats.org/officeDocument/2006/relationships/customXml" Target="../customXml/item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font" Target="fonts/font7.fntdata"/><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font" Target="fonts/font8.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customschemas.google.com/relationships/presentationmetadata" Target="meta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shree Shah" userId="8158ba0a-6b06-4033-9584-1502747030af" providerId="ADAL" clId="{FF69C62B-C801-4769-BFAC-10064DE4AB26}"/>
    <pc:docChg chg="delSld">
      <pc:chgData name="Kavyashree Shah" userId="8158ba0a-6b06-4033-9584-1502747030af" providerId="ADAL" clId="{FF69C62B-C801-4769-BFAC-10064DE4AB26}" dt="2022-03-03T13:54:58.464" v="0" actId="47"/>
      <pc:docMkLst>
        <pc:docMk/>
      </pc:docMkLst>
      <pc:sldChg chg="del">
        <pc:chgData name="Kavyashree Shah" userId="8158ba0a-6b06-4033-9584-1502747030af" providerId="ADAL" clId="{FF69C62B-C801-4769-BFAC-10064DE4AB26}" dt="2022-03-03T13:54:58.464" v="0" actId="47"/>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ead377722_1_2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cead377722_1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c78e41f758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gc78e41f758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gc78e41f758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c78e41f758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gc78e41f758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78e41f758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gc78e41f758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c78e41f758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gc78e41f758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gc78e41f758_0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c78e41f758_0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gc78e41f758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c78e41f758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8" name="Google Shape;648;gc78e41f758_0_1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gc78e41f758_0_1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105</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c78e41f758_0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c78e41f758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caecedb0a9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gcaecedb0a9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a0844f8b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g7a0844f8b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7a0844f8b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0" name="Google Shape;670;g7a0844f8b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g7a0844f8bd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ead377722_1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cead377722_1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cead377722_1_2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caecedb0a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gcaecedb0a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caecedb0a9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2" name="Google Shape;682;gcaecedb0a9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gcaecedb0a9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111</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a1a4bcee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g7a1a4bcee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a1a4bceea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g7a1a4bceea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g7a1a4bceea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113</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a1a4bceea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7a1a4bceea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7a1a4bcee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g7a1a4bceea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7a1a4bceea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115</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7a1a4bcee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g7a1a4bcee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7a1a4bceea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g7a1a4bceea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g7a1a4bceea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117</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7a1a4bceea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g7a1a4bcee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7a1a4bcee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Google Shape;730;g7a1a4bceea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g7a1a4bceea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ead377722_1_2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cead377722_1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cbb50d457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gcbb50d45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cbb50d457d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2" name="Google Shape;742;gcbb50d457d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gcbb50d457d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121</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cbb50d457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cbb50d457d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gcbb50d457d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122</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cc947835a3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cc947835a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cc947835a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1" name="Google Shape;761;gcc947835a3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gcc947835a3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124</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cc947835a3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gcc947835a3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cc947835a3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gcc947835a3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gcc947835a3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126</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cc947835a3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gcc947835a3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cc947835a3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5" name="Google Shape;785;gcc947835a3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gcc947835a3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128</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47835a3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cc947835a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ead377722_1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cead377722_1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cead377722_1_2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cc947835a3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gcc947835a3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gcc947835a3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130</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cc947835a3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gcc947835a3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cc947835a3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gcc947835a3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gcc947835a3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132</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a15468e4c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7a15468e4c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7" name="Google Shape;817;g7a15468e4c_0_1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133</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c947835a3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gcc947835a3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47835a3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6" name="Google Shape;826;gcc947835a3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7" name="Google Shape;827;gcc947835a3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135</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cc947835a3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3" name="Google Shape;833;gcc947835a3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cc947835a3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cc947835a3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gcc947835a3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137</a:t>
            </a:fld>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cc947835a3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gcc947835a3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cc947835a3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0" name="Google Shape;850;gcc947835a3_0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1" name="Google Shape;851;gcc947835a3_0_1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139</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ead377722_1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cead377722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947835a3_0_1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gcc947835a3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cc947835a3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gcc947835a3_0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3" name="Google Shape;863;gcc947835a3_0_1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141</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cc947835a3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9" name="Google Shape;869;gcc947835a3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cc947835a3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4" name="Google Shape;874;gcc947835a3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gcc947835a3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143</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cccd85f83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gcccd85f83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cccd85f830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gcccd85f830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gcccd85f830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145</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7a15468e4c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7a15468e4c_0_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4" name="Google Shape;894;g7a15468e4c_0_1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146</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7a15468e4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g7a15468e4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7a15468e4c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3" name="Google Shape;903;g7a15468e4c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g7a15468e4c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148</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c7e1009b8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gc7e1009b8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866b40c4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c866b40c4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c866b40c4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7a15468e4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5" name="Google Shape;915;g7a15468e4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g7a15468e4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150</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7a15468e4c_0_1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g7a15468e4c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7a15468e4c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7" name="Google Shape;927;g7a15468e4c_0_1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g7a15468e4c_0_1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152</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7a15468e4c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4" name="Google Shape;934;g7a15468e4c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7a15468e4c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9" name="Google Shape;939;g7a15468e4c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g7a15468e4c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154</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7e1009b80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c7e1009b80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c7e1009b80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1" name="Google Shape;951;gc7e1009b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gc7e1009b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156</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7a15468e4c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7a15468e4c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7a15468e4c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3" name="Google Shape;963;g7a15468e4c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4" name="Google Shape;964;g7a15468e4c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158</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7a15468e4c_0_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0" name="Google Shape;970;g7a15468e4c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84f043035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c84f043035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7a15468e4c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5" name="Google Shape;975;g7a15468e4c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6" name="Google Shape;976;g7a15468e4c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160</a:t>
            </a:fld>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7a15468e4c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2" name="Google Shape;982;g7a15468e4c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7a15468e4c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7" name="Google Shape;987;g7a15468e4c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g7a15468e4c_0_1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162</a:t>
            </a:fld>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7a15468e4c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7a15468e4c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g7a15468e4c_0_1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163</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7a15468e4c_0_2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g7a15468e4c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7a15468e4c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4" name="Google Shape;1004;g7a15468e4c_0_2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5" name="Google Shape;1005;g7a15468e4c_0_2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165</a:t>
            </a:fld>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7a15468e4c_0_2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1" name="Google Shape;1011;g7a15468e4c_0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7a15468e4c_0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6" name="Google Shape;1016;g7a15468e4c_0_2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g7a15468e4c_0_2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167</a:t>
            </a:fld>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7a15468e4c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3" name="Google Shape;1023;g7a15468e4c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7a15468e4c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g7a15468e4c_0_2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9" name="Google Shape;1029;g7a15468e4c_0_2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7f24334d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c7f24334d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7a15468e4c_0_2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5" name="Google Shape;1035;g7a15468e4c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7a15468e4c_0_2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0" name="Google Shape;1040;g7a15468e4c_0_2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1" name="Google Shape;1041;g7a15468e4c_0_2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171</a:t>
            </a:fld>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7a15468e4c_0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7a15468e4c_0_2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 name="Google Shape;1048;g7a15468e4c_0_2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172</a:t>
            </a:fld>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7a15468e4c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2" name="Google Shape;1052;g7a15468e4c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7a15468e4c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7" name="Google Shape;1057;g7a15468e4c_0_1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8" name="Google Shape;1058;g7a15468e4c_0_1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174</a:t>
            </a:fld>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7a15468e4c_0_1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4" name="Google Shape;1064;g7a15468e4c_0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7a15468e4c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9" name="Google Shape;1069;g7a15468e4c_0_1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0" name="Google Shape;1070;g7a15468e4c_0_1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176</a:t>
            </a:fld>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7a15468e4c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g7a15468e4c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7a15468e4c_0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1" name="Google Shape;1081;g7a15468e4c_0_2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2" name="Google Shape;1082;g7a15468e4c_0_2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178</a:t>
            </a:fld>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7a15468e4c_0_2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8" name="Google Shape;1088;g7a15468e4c_0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84f043035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c84f043035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7a15468e4c_0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3" name="Google Shape;1093;g7a15468e4c_0_2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4" name="Google Shape;1094;g7a15468e4c_0_2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180</a:t>
            </a:fld>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7a1a4bceea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0" name="Google Shape;1100;g7a1a4bceea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ce73078a07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5" name="Google Shape;1105;gce73078a07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ce73078a07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0" name="Google Shape;1110;gce73078a07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gce73078a07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183</a:t>
            </a:fld>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ce73078a0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7" name="Google Shape;1117;gce73078a0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ce73078a0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2" name="Google Shape;1122;gce73078a07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3" name="Google Shape;1123;gce73078a07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185</a:t>
            </a:fld>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ce73078a0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2" name="Google Shape;1132;gce73078a0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ce73078a07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gce73078a07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8" name="Google Shape;1138;gce73078a07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187</a:t>
            </a:fld>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ce73078a07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1" name="Google Shape;1151;gce73078a07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ce73078a07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6" name="Google Shape;1156;gce73078a07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7" name="Google Shape;1157;gce73078a07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84f043035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c84f043035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ce73078a07_0_1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2" name="Google Shape;1172;gce73078a07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c7f2d9192a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7" name="Google Shape;1177;gc7f2d9192a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ce73078a07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2" name="Google Shape;1182;gce73078a07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ce73078a07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7" name="Google Shape;1187;gce73078a07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8" name="Google Shape;1188;gce73078a07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193</a:t>
            </a:fld>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ce73078a07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4" name="Google Shape;1194;gce73078a07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ce73078a07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9" name="Google Shape;1199;gce73078a07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0" name="Google Shape;1200;gce73078a07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195</a:t>
            </a:fld>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ce73078a07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6" name="Google Shape;1206;gce73078a07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ce73078a07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1" name="Google Shape;1211;gce73078a07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ce73078a07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6" name="Google Shape;1216;gce73078a07_0_1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7" name="Google Shape;1217;gce73078a07_0_1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198</a:t>
            </a:fld>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ce73078a07_0_1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gce73078a07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cead377722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gcead37772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84f043035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c84f043035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c84f043035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ce73078a07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8" name="Google Shape;1228;gce73078a07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9" name="Google Shape;1229;gce73078a07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200</a:t>
            </a:fld>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ceebb0d946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5" name="Google Shape;1235;gceebb0d946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84f04303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c84f04303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84f043035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c84f043035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84f043035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c84f043035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c84f043035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84f043035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c84f043035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84f043035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c84f043035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c84f043035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84f043035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c84f04303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866b40c41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c866b40c41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cead37772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gcead377722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gcead377722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866b40c41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c866b40c41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866b40c41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c866b40c41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c866b40c41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866b40c4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c866b40c4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377e075d6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c377e075d6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c377e075d6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c377e075d6_1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c377e075d6_1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377e075d6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c377e075d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377e075d6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c377e075d6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c377e075d6_1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9b52071a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c9b52071a0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9b52071a0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c9b52071a0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c9b52071a0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9b52071a0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c9b52071a0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78e41f75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c78e41f758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377e075d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c377e075d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c377e075d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377e075d6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c377e075d6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377e075d6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c377e075d6_1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c377e075d6_1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c377e075d6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c377e075d6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78e41f758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c78e41f758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c377e075d6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c377e075d6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c377e075d6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c377e075d6_1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c377e075d6_1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ead377722_1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gcead377722_1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gcead377722_1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c377e075d6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gc377e075d6_1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c377e075d6_1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377e075d6_1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c377e075d6_1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c78e41f758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c78e41f758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78e41f758_0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c78e41f758_0_1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c78e41f758_0_1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c78e41f758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78e41f758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78e41f758_0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c78e41f758_0_2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c78e41f758_0_2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78e41f758_0_2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c78e41f758_0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78e41f758_0_1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c78e41f758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c377e075d6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c377e075d6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c377e075d6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377e075d6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c377e075d6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ead377722_1_1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cead377722_1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c377e075d6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c377e075d6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c377e075d6_1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377e075d6_1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c377e075d6_1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c377e075d6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gc377e075d6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c377e075d6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c377e075d6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c377e075d6_0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790dc11e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c790dc11e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c790dc11e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gc790dc11ed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c790dc11ed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c377e075d6_1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c377e075d6_1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c377e075d6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gc377e075d6_1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gc377e075d6_1_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c377e075d6_1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c377e075d6_1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c78e41f758_0_1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gc78e41f758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ead377722_1_2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cead377722_1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c377e075d6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c377e075d6_0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c377e075d6_0_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c78e41f758_0_1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gc78e41f758_0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c377e075d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gc377e075d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c377e075d6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c790dc11ed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gc790dc11ed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c790dc11e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c790dc11ed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c790dc11ed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790dc11ed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c790dc11ed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c377e075d6_1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gc377e075d6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377e075d6_1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gc377e075d6_1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gc377e075d6_1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377e075d6_1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gc377e075d6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377e075d6_1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gc377e075d6_1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ead377722_1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gcead377722_1_2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cead377722_1_2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c377e075d6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gc377e075d6_1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gc377e075d6_1_1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c377e075d6_1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gc377e075d6_1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c377e075d6_1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c377e075d6_1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c377e075d6_1_1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c78e41f75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c78e41f75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c78e41f758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gc78e41f758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c78e41f758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c78e41f758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c78e41f758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78e41f758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c78e41f758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78e41f758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gc78e41f758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gc78e41f758_0_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c78e41f758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c78e41f758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78e41f758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c78e41f75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ead377722_1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cead377722_1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c78e41f758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1" name="Google Shape;561;gc78e41f758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gc78e41f758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c78e41f758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gc78e41f758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c78e41f758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gc78e41f758_0_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gc78e41f758_0_1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c78e41f758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gc78e41f758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78e41f758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c78e41f758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c78e41f758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0" name="Google Shape;590;gc78e41f758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c78e41f758_0_1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c78e41f758_0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gc78e41f758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78e41f758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c78e41f758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c78e41f75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c78e41f758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c78e41f758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c78e41f758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c78e41f758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406FBA"/>
              </a:solidFill>
              <a:latin typeface="Calibri"/>
              <a:ea typeface="Calibri"/>
              <a:cs typeface="Calibri"/>
              <a:sym typeface="Calibri"/>
            </a:endParaRPr>
          </a:p>
        </p:txBody>
      </p:sp>
      <p:sp>
        <p:nvSpPr>
          <p:cNvPr id="17" name="Google Shape;17;p80"/>
          <p:cNvSpPr txBox="1"/>
          <p:nvPr/>
        </p:nvSpPr>
        <p:spPr>
          <a:xfrm>
            <a:off x="214685" y="5404996"/>
            <a:ext cx="4551625"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25DA2"/>
                </a:solidFill>
                <a:latin typeface="Garamond"/>
                <a:ea typeface="Garamond"/>
                <a:cs typeface="Garamond"/>
                <a:sym typeface="Garamond"/>
              </a:rPr>
              <a:t>Kashif Murtaza</a:t>
            </a:r>
            <a:endParaRPr/>
          </a:p>
          <a:p>
            <a:pPr marL="0" marR="0" lvl="0" indent="0" algn="l" rtl="0">
              <a:spcBef>
                <a:spcPts val="0"/>
              </a:spcBef>
              <a:spcAft>
                <a:spcPts val="0"/>
              </a:spcAft>
              <a:buNone/>
            </a:pPr>
            <a:r>
              <a:rPr lang="en-US" sz="1600" b="1">
                <a:solidFill>
                  <a:srgbClr val="125DA2"/>
                </a:solidFill>
                <a:latin typeface="Garamond"/>
                <a:ea typeface="Garamond"/>
                <a:cs typeface="Garamond"/>
                <a:sym typeface="Garamond"/>
              </a:rPr>
              <a:t>AI Sciences Instructor</a:t>
            </a:r>
            <a:endParaRPr/>
          </a:p>
          <a:p>
            <a:pPr marL="0" marR="0" lvl="0" indent="0" algn="l" rtl="0">
              <a:spcBef>
                <a:spcPts val="0"/>
              </a:spcBef>
              <a:spcAft>
                <a:spcPts val="0"/>
              </a:spcAft>
              <a:buNone/>
            </a:pPr>
            <a:endParaRPr sz="2000" b="1">
              <a:solidFill>
                <a:srgbClr val="125DA2"/>
              </a:solidFill>
              <a:latin typeface="Garamond"/>
              <a:ea typeface="Garamond"/>
              <a:cs typeface="Garamond"/>
              <a:sym typeface="Garamond"/>
            </a:endParaRPr>
          </a:p>
          <a:p>
            <a:pPr marL="0" marR="0" lvl="0" indent="0" algn="l" rtl="0">
              <a:spcBef>
                <a:spcPts val="0"/>
              </a:spcBef>
              <a:spcAft>
                <a:spcPts val="0"/>
              </a:spcAft>
              <a:buNone/>
            </a:pPr>
            <a:r>
              <a:rPr lang="en-US" sz="2000" b="1">
                <a:solidFill>
                  <a:srgbClr val="125DA2"/>
                </a:solidFill>
                <a:latin typeface="Garamond"/>
                <a:ea typeface="Garamond"/>
                <a:cs typeface="Garamond"/>
                <a:sym typeface="Garamond"/>
              </a:rPr>
              <a:t>@AISciencesLearn</a:t>
            </a:r>
            <a:endParaRPr/>
          </a:p>
        </p:txBody>
      </p:sp>
      <p:pic>
        <p:nvPicPr>
          <p:cNvPr id="18" name="Google Shape;18;p80"/>
          <p:cNvPicPr preferRelativeResize="0"/>
          <p:nvPr/>
        </p:nvPicPr>
        <p:blipFill rotWithShape="1">
          <a:blip r:embed="rId2">
            <a:alphaModFix/>
          </a:blip>
          <a:srcRect/>
          <a:stretch/>
        </p:blipFill>
        <p:spPr>
          <a:xfrm>
            <a:off x="214685" y="191120"/>
            <a:ext cx="1995778" cy="4450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19"/>
        <p:cNvGrpSpPr/>
        <p:nvPr/>
      </p:nvGrpSpPr>
      <p:grpSpPr>
        <a:xfrm>
          <a:off x="0" y="0"/>
          <a:ext cx="0" cy="0"/>
          <a:chOff x="0" y="0"/>
          <a:chExt cx="0" cy="0"/>
        </a:xfrm>
      </p:grpSpPr>
      <p:sp>
        <p:nvSpPr>
          <p:cNvPr id="20" name="Google Shape;20;p8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406FBA"/>
              </a:buClr>
              <a:buSzPts val="6000"/>
              <a:buFont typeface="Garamond"/>
              <a:buNone/>
              <a:defRPr sz="6000" b="1">
                <a:solidFill>
                  <a:srgbClr val="406FBA"/>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8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125DA2"/>
                </a:solidFill>
                <a:latin typeface="Garamond"/>
                <a:ea typeface="Garamond"/>
                <a:cs typeface="Garamond"/>
                <a:sym typeface="Garamond"/>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49530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Garamond"/>
                <a:ea typeface="Garamond"/>
                <a:cs typeface="Garamond"/>
                <a:sym typeface="Garamond"/>
              </a:defRPr>
            </a:lvl1pPr>
            <a:lvl2pPr marL="0" marR="0" lvl="1" indent="0" algn="l" rtl="0">
              <a:spcBef>
                <a:spcPts val="0"/>
              </a:spcBef>
              <a:buNone/>
              <a:defRPr sz="1800">
                <a:solidFill>
                  <a:schemeClr val="dk1"/>
                </a:solidFill>
                <a:latin typeface="Garamond"/>
                <a:ea typeface="Garamond"/>
                <a:cs typeface="Garamond"/>
                <a:sym typeface="Garamond"/>
              </a:defRPr>
            </a:lvl2pPr>
            <a:lvl3pPr marL="0" marR="0" lvl="2" indent="0" algn="l" rtl="0">
              <a:spcBef>
                <a:spcPts val="0"/>
              </a:spcBef>
              <a:buNone/>
              <a:defRPr sz="1800">
                <a:solidFill>
                  <a:schemeClr val="dk1"/>
                </a:solidFill>
                <a:latin typeface="Garamond"/>
                <a:ea typeface="Garamond"/>
                <a:cs typeface="Garamond"/>
                <a:sym typeface="Garamond"/>
              </a:defRPr>
            </a:lvl3pPr>
            <a:lvl4pPr marL="0" marR="0" lvl="3" indent="0" algn="l" rtl="0">
              <a:spcBef>
                <a:spcPts val="0"/>
              </a:spcBef>
              <a:buNone/>
              <a:defRPr sz="1800">
                <a:solidFill>
                  <a:schemeClr val="dk1"/>
                </a:solidFill>
                <a:latin typeface="Garamond"/>
                <a:ea typeface="Garamond"/>
                <a:cs typeface="Garamond"/>
                <a:sym typeface="Garamond"/>
              </a:defRPr>
            </a:lvl4pPr>
            <a:lvl5pPr marL="0" marR="0" lvl="4" indent="0" algn="l" rtl="0">
              <a:spcBef>
                <a:spcPts val="0"/>
              </a:spcBef>
              <a:buNone/>
              <a:defRPr sz="1800">
                <a:solidFill>
                  <a:schemeClr val="dk1"/>
                </a:solidFill>
                <a:latin typeface="Garamond"/>
                <a:ea typeface="Garamond"/>
                <a:cs typeface="Garamond"/>
                <a:sym typeface="Garamond"/>
              </a:defRPr>
            </a:lvl5pPr>
            <a:lvl6pPr marL="0" marR="0" lvl="5" indent="0" algn="l" rtl="0">
              <a:spcBef>
                <a:spcPts val="0"/>
              </a:spcBef>
              <a:buNone/>
              <a:defRPr sz="1800">
                <a:solidFill>
                  <a:schemeClr val="dk1"/>
                </a:solidFill>
                <a:latin typeface="Garamond"/>
                <a:ea typeface="Garamond"/>
                <a:cs typeface="Garamond"/>
                <a:sym typeface="Garamond"/>
              </a:defRPr>
            </a:lvl6pPr>
            <a:lvl7pPr marL="0" marR="0" lvl="6" indent="0" algn="l" rtl="0">
              <a:spcBef>
                <a:spcPts val="0"/>
              </a:spcBef>
              <a:buNone/>
              <a:defRPr sz="1800">
                <a:solidFill>
                  <a:schemeClr val="dk1"/>
                </a:solidFill>
                <a:latin typeface="Garamond"/>
                <a:ea typeface="Garamond"/>
                <a:cs typeface="Garamond"/>
                <a:sym typeface="Garamond"/>
              </a:defRPr>
            </a:lvl7pPr>
            <a:lvl8pPr marL="0" marR="0" lvl="7" indent="0" algn="l" rtl="0">
              <a:spcBef>
                <a:spcPts val="0"/>
              </a:spcBef>
              <a:buNone/>
              <a:defRPr sz="1800">
                <a:solidFill>
                  <a:schemeClr val="dk1"/>
                </a:solidFill>
                <a:latin typeface="Garamond"/>
                <a:ea typeface="Garamond"/>
                <a:cs typeface="Garamond"/>
                <a:sym typeface="Garamond"/>
              </a:defRPr>
            </a:lvl8pPr>
            <a:lvl9pPr marL="0" marR="0" lvl="8" indent="0" algn="l" rtl="0">
              <a:spcBef>
                <a:spcPts val="0"/>
              </a:spcBef>
              <a:buNone/>
              <a:defRPr sz="1800">
                <a:solidFill>
                  <a:schemeClr val="dk1"/>
                </a:solidFill>
                <a:latin typeface="Garamond"/>
                <a:ea typeface="Garamond"/>
                <a:cs typeface="Garamond"/>
                <a:sym typeface="Garamond"/>
              </a:defRPr>
            </a:lvl9pPr>
          </a:lstStyle>
          <a:p>
            <a:pPr marL="0" lvl="0" indent="0" algn="l" rtl="0">
              <a:spcBef>
                <a:spcPts val="0"/>
              </a:spcBef>
              <a:spcAft>
                <a:spcPts val="0"/>
              </a:spcAft>
              <a:buNone/>
            </a:pPr>
            <a:fld id="{00000000-1234-1234-1234-123412341234}" type="slidenum">
              <a:rPr lang="en-US"/>
              <a:t>‹#›</a:t>
            </a:fld>
            <a:endParaRPr/>
          </a:p>
        </p:txBody>
      </p:sp>
      <p:pic>
        <p:nvPicPr>
          <p:cNvPr id="24" name="Google Shape;24;p81"/>
          <p:cNvPicPr preferRelativeResize="0"/>
          <p:nvPr/>
        </p:nvPicPr>
        <p:blipFill rotWithShape="1">
          <a:blip r:embed="rId2">
            <a:alphaModFix/>
          </a:blip>
          <a:srcRect/>
          <a:stretch/>
        </p:blipFill>
        <p:spPr>
          <a:xfrm>
            <a:off x="943707" y="2149168"/>
            <a:ext cx="1402854" cy="14481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5"/>
        <p:cNvGrpSpPr/>
        <p:nvPr/>
      </p:nvGrpSpPr>
      <p:grpSpPr>
        <a:xfrm>
          <a:off x="0" y="0"/>
          <a:ext cx="0" cy="0"/>
          <a:chOff x="0" y="0"/>
          <a:chExt cx="0" cy="0"/>
        </a:xfrm>
      </p:grpSpPr>
      <p:sp>
        <p:nvSpPr>
          <p:cNvPr id="26" name="Google Shape;26;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06FBA"/>
              </a:buClr>
              <a:buSzPts val="4400"/>
              <a:buFont typeface="Garamond"/>
              <a:buNone/>
              <a:defRPr b="1">
                <a:solidFill>
                  <a:srgbClr val="406FBA"/>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406FBA"/>
              </a:buClr>
              <a:buSzPts val="2800"/>
              <a:buFont typeface="Noto Sans Symbols"/>
              <a:buChar char="▪"/>
              <a:defRPr>
                <a:latin typeface="Garamond"/>
                <a:ea typeface="Garamond"/>
                <a:cs typeface="Garamond"/>
                <a:sym typeface="Garamond"/>
              </a:defRPr>
            </a:lvl1pPr>
            <a:lvl2pPr marL="914400" lvl="1" indent="-381000" algn="l">
              <a:lnSpc>
                <a:spcPct val="90000"/>
              </a:lnSpc>
              <a:spcBef>
                <a:spcPts val="500"/>
              </a:spcBef>
              <a:spcAft>
                <a:spcPts val="0"/>
              </a:spcAft>
              <a:buClr>
                <a:srgbClr val="406FBA"/>
              </a:buClr>
              <a:buSzPts val="2400"/>
              <a:buFont typeface="Noto Sans Symbols"/>
              <a:buChar char="▪"/>
              <a:defRPr>
                <a:latin typeface="Garamond"/>
                <a:ea typeface="Garamond"/>
                <a:cs typeface="Garamond"/>
                <a:sym typeface="Garamond"/>
              </a:defRPr>
            </a:lvl2pPr>
            <a:lvl3pPr marL="1371600" lvl="2" indent="-355600" algn="l">
              <a:lnSpc>
                <a:spcPct val="90000"/>
              </a:lnSpc>
              <a:spcBef>
                <a:spcPts val="500"/>
              </a:spcBef>
              <a:spcAft>
                <a:spcPts val="0"/>
              </a:spcAft>
              <a:buClr>
                <a:srgbClr val="406FBA"/>
              </a:buClr>
              <a:buSzPts val="2000"/>
              <a:buFont typeface="Noto Sans Symbols"/>
              <a:buChar char="▪"/>
              <a:defRPr>
                <a:latin typeface="Garamond"/>
                <a:ea typeface="Garamond"/>
                <a:cs typeface="Garamond"/>
                <a:sym typeface="Garamond"/>
              </a:defRPr>
            </a:lvl3pPr>
            <a:lvl4pPr marL="1828800" lvl="3" indent="-342900" algn="l">
              <a:lnSpc>
                <a:spcPct val="90000"/>
              </a:lnSpc>
              <a:spcBef>
                <a:spcPts val="500"/>
              </a:spcBef>
              <a:spcAft>
                <a:spcPts val="0"/>
              </a:spcAft>
              <a:buClr>
                <a:srgbClr val="406FBA"/>
              </a:buClr>
              <a:buSzPts val="1800"/>
              <a:buFont typeface="Noto Sans Symbols"/>
              <a:buChar char="▪"/>
              <a:defRPr>
                <a:latin typeface="Garamond"/>
                <a:ea typeface="Garamond"/>
                <a:cs typeface="Garamond"/>
                <a:sym typeface="Garamond"/>
              </a:defRPr>
            </a:lvl4pPr>
            <a:lvl5pPr marL="2286000" lvl="4" indent="-342900" algn="l">
              <a:lnSpc>
                <a:spcPct val="90000"/>
              </a:lnSpc>
              <a:spcBef>
                <a:spcPts val="500"/>
              </a:spcBef>
              <a:spcAft>
                <a:spcPts val="0"/>
              </a:spcAft>
              <a:buClr>
                <a:srgbClr val="406FBA"/>
              </a:buClr>
              <a:buSzPts val="1800"/>
              <a:buFont typeface="Noto Sans Symbols"/>
              <a:buChar char="▪"/>
              <a:defRPr>
                <a:latin typeface="Garamond"/>
                <a:ea typeface="Garamond"/>
                <a:cs typeface="Garamond"/>
                <a:sym typeface="Garamon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2"/>
          <p:cNvSpPr txBox="1">
            <a:spLocks noGrp="1"/>
          </p:cNvSpPr>
          <p:nvPr>
            <p:ph type="sldNum" idx="12"/>
          </p:nvPr>
        </p:nvSpPr>
        <p:spPr>
          <a:xfrm>
            <a:off x="41783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Garamond"/>
                <a:ea typeface="Garamond"/>
                <a:cs typeface="Garamond"/>
                <a:sym typeface="Garamond"/>
              </a:defRPr>
            </a:lvl1pPr>
            <a:lvl2pPr marL="0" marR="0" lvl="1" indent="0" algn="l" rtl="0">
              <a:spcBef>
                <a:spcPts val="0"/>
              </a:spcBef>
              <a:buNone/>
              <a:defRPr sz="1800">
                <a:solidFill>
                  <a:schemeClr val="dk1"/>
                </a:solidFill>
                <a:latin typeface="Garamond"/>
                <a:ea typeface="Garamond"/>
                <a:cs typeface="Garamond"/>
                <a:sym typeface="Garamond"/>
              </a:defRPr>
            </a:lvl2pPr>
            <a:lvl3pPr marL="0" marR="0" lvl="2" indent="0" algn="l" rtl="0">
              <a:spcBef>
                <a:spcPts val="0"/>
              </a:spcBef>
              <a:buNone/>
              <a:defRPr sz="1800">
                <a:solidFill>
                  <a:schemeClr val="dk1"/>
                </a:solidFill>
                <a:latin typeface="Garamond"/>
                <a:ea typeface="Garamond"/>
                <a:cs typeface="Garamond"/>
                <a:sym typeface="Garamond"/>
              </a:defRPr>
            </a:lvl3pPr>
            <a:lvl4pPr marL="0" marR="0" lvl="3" indent="0" algn="l" rtl="0">
              <a:spcBef>
                <a:spcPts val="0"/>
              </a:spcBef>
              <a:buNone/>
              <a:defRPr sz="1800">
                <a:solidFill>
                  <a:schemeClr val="dk1"/>
                </a:solidFill>
                <a:latin typeface="Garamond"/>
                <a:ea typeface="Garamond"/>
                <a:cs typeface="Garamond"/>
                <a:sym typeface="Garamond"/>
              </a:defRPr>
            </a:lvl4pPr>
            <a:lvl5pPr marL="0" marR="0" lvl="4" indent="0" algn="l" rtl="0">
              <a:spcBef>
                <a:spcPts val="0"/>
              </a:spcBef>
              <a:buNone/>
              <a:defRPr sz="1800">
                <a:solidFill>
                  <a:schemeClr val="dk1"/>
                </a:solidFill>
                <a:latin typeface="Garamond"/>
                <a:ea typeface="Garamond"/>
                <a:cs typeface="Garamond"/>
                <a:sym typeface="Garamond"/>
              </a:defRPr>
            </a:lvl5pPr>
            <a:lvl6pPr marL="0" marR="0" lvl="5" indent="0" algn="l" rtl="0">
              <a:spcBef>
                <a:spcPts val="0"/>
              </a:spcBef>
              <a:buNone/>
              <a:defRPr sz="1800">
                <a:solidFill>
                  <a:schemeClr val="dk1"/>
                </a:solidFill>
                <a:latin typeface="Garamond"/>
                <a:ea typeface="Garamond"/>
                <a:cs typeface="Garamond"/>
                <a:sym typeface="Garamond"/>
              </a:defRPr>
            </a:lvl6pPr>
            <a:lvl7pPr marL="0" marR="0" lvl="6" indent="0" algn="l" rtl="0">
              <a:spcBef>
                <a:spcPts val="0"/>
              </a:spcBef>
              <a:buNone/>
              <a:defRPr sz="1800">
                <a:solidFill>
                  <a:schemeClr val="dk1"/>
                </a:solidFill>
                <a:latin typeface="Garamond"/>
                <a:ea typeface="Garamond"/>
                <a:cs typeface="Garamond"/>
                <a:sym typeface="Garamond"/>
              </a:defRPr>
            </a:lvl7pPr>
            <a:lvl8pPr marL="0" marR="0" lvl="7" indent="0" algn="l" rtl="0">
              <a:spcBef>
                <a:spcPts val="0"/>
              </a:spcBef>
              <a:buNone/>
              <a:defRPr sz="1800">
                <a:solidFill>
                  <a:schemeClr val="dk1"/>
                </a:solidFill>
                <a:latin typeface="Garamond"/>
                <a:ea typeface="Garamond"/>
                <a:cs typeface="Garamond"/>
                <a:sym typeface="Garamond"/>
              </a:defRPr>
            </a:lvl8pPr>
            <a:lvl9pPr marL="0" marR="0" lvl="8" indent="0" algn="l" rtl="0">
              <a:spcBef>
                <a:spcPts val="0"/>
              </a:spcBef>
              <a:buNone/>
              <a:defRPr sz="1800">
                <a:solidFill>
                  <a:schemeClr val="dk1"/>
                </a:solidFill>
                <a:latin typeface="Garamond"/>
                <a:ea typeface="Garamond"/>
                <a:cs typeface="Garamond"/>
                <a:sym typeface="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30"/>
        <p:cNvGrpSpPr/>
        <p:nvPr/>
      </p:nvGrpSpPr>
      <p:grpSpPr>
        <a:xfrm>
          <a:off x="0" y="0"/>
          <a:ext cx="0" cy="0"/>
          <a:chOff x="0" y="0"/>
          <a:chExt cx="0" cy="0"/>
        </a:xfrm>
      </p:grpSpPr>
      <p:sp>
        <p:nvSpPr>
          <p:cNvPr id="31" name="Google Shape;31;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25DA2"/>
              </a:buClr>
              <a:buSzPts val="4400"/>
              <a:buFont typeface="Garamond"/>
              <a:buNone/>
              <a:defRPr b="1">
                <a:solidFill>
                  <a:srgbClr val="125DA2"/>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3"/>
          <p:cNvSpPr txBox="1">
            <a:spLocks noGrp="1"/>
          </p:cNvSpPr>
          <p:nvPr>
            <p:ph type="sldNum" idx="12"/>
          </p:nvPr>
        </p:nvSpPr>
        <p:spPr>
          <a:xfrm>
            <a:off x="4508500" y="6356349"/>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Garamond"/>
                <a:ea typeface="Garamond"/>
                <a:cs typeface="Garamond"/>
                <a:sym typeface="Garamond"/>
              </a:defRPr>
            </a:lvl1pPr>
            <a:lvl2pPr marL="0" marR="0" lvl="1" indent="0" algn="l" rtl="0">
              <a:spcBef>
                <a:spcPts val="0"/>
              </a:spcBef>
              <a:buNone/>
              <a:defRPr sz="1800">
                <a:solidFill>
                  <a:schemeClr val="dk1"/>
                </a:solidFill>
                <a:latin typeface="Garamond"/>
                <a:ea typeface="Garamond"/>
                <a:cs typeface="Garamond"/>
                <a:sym typeface="Garamond"/>
              </a:defRPr>
            </a:lvl2pPr>
            <a:lvl3pPr marL="0" marR="0" lvl="2" indent="0" algn="l" rtl="0">
              <a:spcBef>
                <a:spcPts val="0"/>
              </a:spcBef>
              <a:buNone/>
              <a:defRPr sz="1800">
                <a:solidFill>
                  <a:schemeClr val="dk1"/>
                </a:solidFill>
                <a:latin typeface="Garamond"/>
                <a:ea typeface="Garamond"/>
                <a:cs typeface="Garamond"/>
                <a:sym typeface="Garamond"/>
              </a:defRPr>
            </a:lvl3pPr>
            <a:lvl4pPr marL="0" marR="0" lvl="3" indent="0" algn="l" rtl="0">
              <a:spcBef>
                <a:spcPts val="0"/>
              </a:spcBef>
              <a:buNone/>
              <a:defRPr sz="1800">
                <a:solidFill>
                  <a:schemeClr val="dk1"/>
                </a:solidFill>
                <a:latin typeface="Garamond"/>
                <a:ea typeface="Garamond"/>
                <a:cs typeface="Garamond"/>
                <a:sym typeface="Garamond"/>
              </a:defRPr>
            </a:lvl4pPr>
            <a:lvl5pPr marL="0" marR="0" lvl="4" indent="0" algn="l" rtl="0">
              <a:spcBef>
                <a:spcPts val="0"/>
              </a:spcBef>
              <a:buNone/>
              <a:defRPr sz="1800">
                <a:solidFill>
                  <a:schemeClr val="dk1"/>
                </a:solidFill>
                <a:latin typeface="Garamond"/>
                <a:ea typeface="Garamond"/>
                <a:cs typeface="Garamond"/>
                <a:sym typeface="Garamond"/>
              </a:defRPr>
            </a:lvl5pPr>
            <a:lvl6pPr marL="0" marR="0" lvl="5" indent="0" algn="l" rtl="0">
              <a:spcBef>
                <a:spcPts val="0"/>
              </a:spcBef>
              <a:buNone/>
              <a:defRPr sz="1800">
                <a:solidFill>
                  <a:schemeClr val="dk1"/>
                </a:solidFill>
                <a:latin typeface="Garamond"/>
                <a:ea typeface="Garamond"/>
                <a:cs typeface="Garamond"/>
                <a:sym typeface="Garamond"/>
              </a:defRPr>
            </a:lvl6pPr>
            <a:lvl7pPr marL="0" marR="0" lvl="6" indent="0" algn="l" rtl="0">
              <a:spcBef>
                <a:spcPts val="0"/>
              </a:spcBef>
              <a:buNone/>
              <a:defRPr sz="1800">
                <a:solidFill>
                  <a:schemeClr val="dk1"/>
                </a:solidFill>
                <a:latin typeface="Garamond"/>
                <a:ea typeface="Garamond"/>
                <a:cs typeface="Garamond"/>
                <a:sym typeface="Garamond"/>
              </a:defRPr>
            </a:lvl7pPr>
            <a:lvl8pPr marL="0" marR="0" lvl="7" indent="0" algn="l" rtl="0">
              <a:spcBef>
                <a:spcPts val="0"/>
              </a:spcBef>
              <a:buNone/>
              <a:defRPr sz="1800">
                <a:solidFill>
                  <a:schemeClr val="dk1"/>
                </a:solidFill>
                <a:latin typeface="Garamond"/>
                <a:ea typeface="Garamond"/>
                <a:cs typeface="Garamond"/>
                <a:sym typeface="Garamond"/>
              </a:defRPr>
            </a:lvl8pPr>
            <a:lvl9pPr marL="0" marR="0" lvl="8" indent="0" algn="l" rtl="0">
              <a:spcBef>
                <a:spcPts val="0"/>
              </a:spcBef>
              <a:buNone/>
              <a:defRPr sz="1800">
                <a:solidFill>
                  <a:schemeClr val="dk1"/>
                </a:solidFill>
                <a:latin typeface="Garamond"/>
                <a:ea typeface="Garamond"/>
                <a:cs typeface="Garamond"/>
                <a:sym typeface="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4" name="Google Shape;14;p79" descr="Une image contenant texte, clipart&#10;&#10;Description générée automatiquement"/>
          <p:cNvPicPr preferRelativeResize="0"/>
          <p:nvPr/>
        </p:nvPicPr>
        <p:blipFill rotWithShape="1">
          <a:blip r:embed="rId6">
            <a:alphaModFix/>
          </a:blip>
          <a:srcRect/>
          <a:stretch/>
        </p:blipFill>
        <p:spPr>
          <a:xfrm>
            <a:off x="9735047" y="6356350"/>
            <a:ext cx="1618753" cy="3609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0" y="1798672"/>
            <a:ext cx="7761900" cy="163032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06FBA"/>
              </a:buClr>
              <a:buSzPts val="5400"/>
              <a:buFont typeface="Garamond"/>
              <a:buNone/>
            </a:pPr>
            <a:r>
              <a:rPr lang="en-US" sz="5400" b="1">
                <a:solidFill>
                  <a:srgbClr val="406FBA"/>
                </a:solidFill>
                <a:latin typeface="Garamond"/>
                <a:ea typeface="Garamond"/>
                <a:cs typeface="Garamond"/>
                <a:sym typeface="Garamond"/>
              </a:rPr>
              <a:t>Scala For Beginner to Pro</a:t>
            </a:r>
            <a:endParaRPr sz="5400" b="1">
              <a:solidFill>
                <a:srgbClr val="406FBA"/>
              </a:solidFill>
              <a:latin typeface="Garamond"/>
              <a:ea typeface="Garamond"/>
              <a:cs typeface="Garamond"/>
              <a:sym typeface="Garamond"/>
            </a:endParaRPr>
          </a:p>
        </p:txBody>
      </p:sp>
      <p:sp>
        <p:nvSpPr>
          <p:cNvPr id="40" name="Google Shape;40;p1"/>
          <p:cNvSpPr txBox="1"/>
          <p:nvPr/>
        </p:nvSpPr>
        <p:spPr>
          <a:xfrm>
            <a:off x="227670" y="3619677"/>
            <a:ext cx="7579020" cy="130665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125DA2"/>
              </a:buClr>
              <a:buSzPts val="4000"/>
              <a:buFont typeface="Garamond"/>
              <a:buNone/>
            </a:pPr>
            <a:endParaRPr sz="4000" b="0">
              <a:solidFill>
                <a:srgbClr val="125DA2"/>
              </a:solidFill>
              <a:latin typeface="Garamond"/>
              <a:ea typeface="Garamond"/>
              <a:cs typeface="Garamond"/>
              <a:sym typeface="Garamond"/>
            </a:endParaRPr>
          </a:p>
        </p:txBody>
      </p:sp>
      <p:sp>
        <p:nvSpPr>
          <p:cNvPr id="41" name="Google Shape;41;p1"/>
          <p:cNvSpPr txBox="1"/>
          <p:nvPr/>
        </p:nvSpPr>
        <p:spPr>
          <a:xfrm>
            <a:off x="227670" y="5453528"/>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25DA2"/>
              </a:buClr>
              <a:buSzPts val="2000"/>
              <a:buFont typeface="Garamond"/>
              <a:buNone/>
            </a:pPr>
            <a:r>
              <a:rPr lang="en-US" sz="2000" b="1">
                <a:solidFill>
                  <a:srgbClr val="125DA2"/>
                </a:solidFill>
                <a:latin typeface="Garamond"/>
                <a:ea typeface="Garamond"/>
                <a:cs typeface="Garamond"/>
                <a:sym typeface="Garamond"/>
              </a:rPr>
              <a:t>Muhammad Ahmad</a:t>
            </a:r>
            <a:endParaRPr sz="2000" b="1">
              <a:solidFill>
                <a:srgbClr val="125DA2"/>
              </a:solidFill>
              <a:latin typeface="Garamond"/>
              <a:ea typeface="Garamond"/>
              <a:cs typeface="Garamond"/>
              <a:sym typeface="Garamond"/>
            </a:endParaRPr>
          </a:p>
        </p:txBody>
      </p:sp>
      <p:sp>
        <p:nvSpPr>
          <p:cNvPr id="42" name="Google Shape;42;p1"/>
          <p:cNvSpPr txBox="1"/>
          <p:nvPr/>
        </p:nvSpPr>
        <p:spPr>
          <a:xfrm>
            <a:off x="227670" y="3619677"/>
            <a:ext cx="7578900" cy="1306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125DA2"/>
              </a:buClr>
              <a:buSzPts val="4000"/>
              <a:buFont typeface="Garamond"/>
              <a:buNone/>
            </a:pPr>
            <a:r>
              <a:rPr lang="en-US" sz="4000" b="0">
                <a:solidFill>
                  <a:srgbClr val="125DA2"/>
                </a:solidFill>
                <a:latin typeface="Garamond"/>
                <a:ea typeface="Garamond"/>
                <a:cs typeface="Garamond"/>
                <a:sym typeface="Garamond"/>
              </a:rPr>
              <a:t>Hands on </a:t>
            </a:r>
            <a:r>
              <a:rPr lang="en-US" sz="4000">
                <a:solidFill>
                  <a:srgbClr val="125DA2"/>
                </a:solidFill>
                <a:latin typeface="Garamond"/>
                <a:ea typeface="Garamond"/>
                <a:cs typeface="Garamond"/>
                <a:sym typeface="Garamond"/>
              </a:rPr>
              <a:t>Scala </a:t>
            </a:r>
            <a:r>
              <a:rPr lang="en-US" sz="4000" b="0">
                <a:solidFill>
                  <a:srgbClr val="125DA2"/>
                </a:solidFill>
                <a:latin typeface="Garamond"/>
                <a:ea typeface="Garamond"/>
                <a:cs typeface="Garamond"/>
                <a:sym typeface="Garamond"/>
              </a:rPr>
              <a:t>course including in demand industry skills</a:t>
            </a:r>
            <a:endParaRPr sz="4000" b="0">
              <a:solidFill>
                <a:srgbClr val="125DA2"/>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cead377722_1_23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Prerequisites</a:t>
            </a:r>
            <a:endParaRPr sz="5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gc78e41f758_0_1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623" name="Google Shape;623;gc78e41f758_0_13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406FBA"/>
              </a:buClr>
              <a:buSzPts val="2400"/>
              <a:buFont typeface="Noto Sans Symbols"/>
              <a:buChar char="▪"/>
            </a:pPr>
            <a:r>
              <a:rPr lang="en-US"/>
              <a:t>You are writing a discount program for an e-commerce store. For that you have to implement the following functions.</a:t>
            </a:r>
            <a:endParaRPr/>
          </a:p>
          <a:p>
            <a:pPr marL="685800" lvl="1" indent="-228600" algn="l" rtl="0">
              <a:lnSpc>
                <a:spcPct val="90000"/>
              </a:lnSpc>
              <a:spcBef>
                <a:spcPts val="0"/>
              </a:spcBef>
              <a:spcAft>
                <a:spcPts val="0"/>
              </a:spcAft>
              <a:buSzPts val="2400"/>
              <a:buChar char="▪"/>
            </a:pPr>
            <a:r>
              <a:rPr lang="en-US"/>
              <a:t>Write a function</a:t>
            </a:r>
            <a:r>
              <a:rPr lang="en-US" b="1"/>
              <a:t> get_bill_amount()</a:t>
            </a:r>
            <a:r>
              <a:rPr lang="en-US"/>
              <a:t> to ask the user to enter the total bill of the customer</a:t>
            </a:r>
            <a:endParaRPr/>
          </a:p>
          <a:p>
            <a:pPr marL="685800" lvl="1" indent="-228600" algn="l" rtl="0">
              <a:lnSpc>
                <a:spcPct val="90000"/>
              </a:lnSpc>
              <a:spcBef>
                <a:spcPts val="0"/>
              </a:spcBef>
              <a:spcAft>
                <a:spcPts val="0"/>
              </a:spcAft>
              <a:buSzPts val="2400"/>
              <a:buChar char="▪"/>
            </a:pPr>
            <a:r>
              <a:rPr lang="en-US"/>
              <a:t>Write a function</a:t>
            </a:r>
            <a:r>
              <a:rPr lang="en-US" b="1"/>
              <a:t> get_discount_amount()</a:t>
            </a:r>
            <a:r>
              <a:rPr lang="en-US"/>
              <a:t> to ask the user to enter the discount amount</a:t>
            </a:r>
            <a:endParaRPr/>
          </a:p>
          <a:p>
            <a:pPr marL="685800" lvl="1" indent="-228600" algn="l" rtl="0">
              <a:spcBef>
                <a:spcPts val="0"/>
              </a:spcBef>
              <a:spcAft>
                <a:spcPts val="0"/>
              </a:spcAft>
              <a:buSzPts val="2400"/>
              <a:buChar char="▪"/>
            </a:pPr>
            <a:r>
              <a:rPr lang="en-US"/>
              <a:t>If the user enters the discount amount equals to 0. Give a default discount of $10</a:t>
            </a:r>
            <a:endParaRPr/>
          </a:p>
          <a:p>
            <a:pPr marL="685800" lvl="1" indent="-228600" algn="l" rtl="0">
              <a:lnSpc>
                <a:spcPct val="90000"/>
              </a:lnSpc>
              <a:spcBef>
                <a:spcPts val="0"/>
              </a:spcBef>
              <a:spcAft>
                <a:spcPts val="0"/>
              </a:spcAft>
              <a:buSzPts val="2400"/>
              <a:buChar char="▪"/>
            </a:pPr>
            <a:r>
              <a:rPr lang="en-US"/>
              <a:t>Write a function </a:t>
            </a:r>
            <a:r>
              <a:rPr lang="en-US" b="1"/>
              <a:t>apply_discount()</a:t>
            </a:r>
            <a:r>
              <a:rPr lang="en-US"/>
              <a:t> to take as parameters the total bill and total discount return the discounted bill</a:t>
            </a:r>
            <a:endParaRPr/>
          </a:p>
          <a:p>
            <a:pPr marL="685800" lvl="1" indent="-228600" algn="l" rtl="0">
              <a:lnSpc>
                <a:spcPct val="90000"/>
              </a:lnSpc>
              <a:spcBef>
                <a:spcPts val="0"/>
              </a:spcBef>
              <a:spcAft>
                <a:spcPts val="0"/>
              </a:spcAft>
              <a:buSzPts val="2400"/>
              <a:buChar char="▪"/>
            </a:pPr>
            <a:r>
              <a:rPr lang="en-US"/>
              <a:t>Write a function </a:t>
            </a:r>
            <a:r>
              <a:rPr lang="en-US" b="1"/>
              <a:t>print_bill()</a:t>
            </a:r>
            <a:r>
              <a:rPr lang="en-US"/>
              <a:t> to take as parameter the discounted bill and actual bill and print both to the user.</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c78e41f758_0_13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c78e41f758_0_6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Anonymous Functions</a:t>
            </a:r>
            <a:endParaRPr sz="5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c78e41f758_0_6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Anonymous Functions</a:t>
            </a:r>
            <a:br>
              <a:rPr lang="en-US"/>
            </a:br>
            <a:br>
              <a:rPr lang="en-US" sz="2800">
                <a:solidFill>
                  <a:schemeClr val="accent1"/>
                </a:solidFill>
              </a:rPr>
            </a:br>
            <a:endParaRPr sz="2800">
              <a:solidFill>
                <a:schemeClr val="accent1"/>
              </a:solidFill>
            </a:endParaRPr>
          </a:p>
        </p:txBody>
      </p:sp>
      <p:sp>
        <p:nvSpPr>
          <p:cNvPr id="640" name="Google Shape;640;gc78e41f758_0_68"/>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Anonymous functions are simple one liner functions for reducing the complexity of code.</a:t>
            </a:r>
            <a:endParaRPr/>
          </a:p>
          <a:p>
            <a:pPr marL="228600" lvl="0" indent="-254000" algn="l" rtl="0">
              <a:lnSpc>
                <a:spcPct val="90000"/>
              </a:lnSpc>
              <a:spcBef>
                <a:spcPts val="0"/>
              </a:spcBef>
              <a:spcAft>
                <a:spcPts val="0"/>
              </a:spcAft>
              <a:buSzPts val="2800"/>
              <a:buChar char="▪"/>
            </a:pPr>
            <a:r>
              <a:rPr lang="en-US"/>
              <a:t>It allows you define simple logics and making code flow simple.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Syntax:</a:t>
            </a:r>
            <a:endParaRPr/>
          </a:p>
          <a:p>
            <a:pPr marL="0" lvl="0" indent="0" algn="l" rtl="0">
              <a:lnSpc>
                <a:spcPct val="90000"/>
              </a:lnSpc>
              <a:spcBef>
                <a:spcPts val="0"/>
              </a:spcBef>
              <a:spcAft>
                <a:spcPts val="0"/>
              </a:spcAft>
              <a:buNone/>
            </a:pPr>
            <a:r>
              <a:rPr lang="en-US"/>
              <a:t>	var inc = (x:Int) =&gt; x+1</a:t>
            </a:r>
            <a:endParaRPr/>
          </a:p>
          <a:p>
            <a:pPr marL="0" lvl="0" indent="0" algn="l" rtl="0">
              <a:lnSpc>
                <a:spcPct val="90000"/>
              </a:lnSpc>
              <a:spcBef>
                <a:spcPts val="0"/>
              </a:spcBef>
              <a:spcAft>
                <a:spcPts val="0"/>
              </a:spcAft>
              <a:buNone/>
            </a:pPr>
            <a:r>
              <a:rPr lang="en-US"/>
              <a:t>	var mul = (x: Int, y: Int) =&gt; x*y</a:t>
            </a:r>
            <a:endParaRPr/>
          </a:p>
          <a:p>
            <a:pPr marL="0" lvl="0" indent="0" algn="l" rtl="0">
              <a:lnSpc>
                <a:spcPct val="90000"/>
              </a:lnSpc>
              <a:spcBef>
                <a:spcPts val="0"/>
              </a:spcBef>
              <a:spcAft>
                <a:spcPts val="0"/>
              </a:spcAft>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gc78e41f758_0_14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c78e41f758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652" name="Google Shape;652;gc78e41f758_0_147"/>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Write anonymous functions for making a calculator.</a:t>
            </a:r>
            <a:endParaRPr/>
          </a:p>
          <a:p>
            <a:pPr marL="685800" lvl="1" indent="-228600" algn="l" rtl="0">
              <a:lnSpc>
                <a:spcPct val="90000"/>
              </a:lnSpc>
              <a:spcBef>
                <a:spcPts val="0"/>
              </a:spcBef>
              <a:spcAft>
                <a:spcPts val="0"/>
              </a:spcAft>
              <a:buSzPts val="2400"/>
              <a:buChar char="▪"/>
            </a:pPr>
            <a:r>
              <a:rPr lang="en-US"/>
              <a:t>Write an anonymous functions </a:t>
            </a:r>
            <a:r>
              <a:rPr lang="en-US" b="1"/>
              <a:t>add </a:t>
            </a:r>
            <a:r>
              <a:rPr lang="en-US"/>
              <a:t>for calculating the sum</a:t>
            </a:r>
            <a:endParaRPr/>
          </a:p>
          <a:p>
            <a:pPr marL="685800" lvl="1" indent="-228600" algn="l" rtl="0">
              <a:spcBef>
                <a:spcPts val="0"/>
              </a:spcBef>
              <a:spcAft>
                <a:spcPts val="0"/>
              </a:spcAft>
              <a:buSzPts val="2400"/>
              <a:buChar char="▪"/>
            </a:pPr>
            <a:r>
              <a:rPr lang="en-US"/>
              <a:t>Write an anonymous functions </a:t>
            </a:r>
            <a:r>
              <a:rPr lang="en-US" b="1"/>
              <a:t>sub </a:t>
            </a:r>
            <a:r>
              <a:rPr lang="en-US"/>
              <a:t>for calculating the subtract</a:t>
            </a:r>
            <a:endParaRPr/>
          </a:p>
          <a:p>
            <a:pPr marL="685800" lvl="1" indent="-228600" algn="l" rtl="0">
              <a:spcBef>
                <a:spcPts val="0"/>
              </a:spcBef>
              <a:spcAft>
                <a:spcPts val="0"/>
              </a:spcAft>
              <a:buSzPts val="2400"/>
              <a:buChar char="▪"/>
            </a:pPr>
            <a:r>
              <a:rPr lang="en-US"/>
              <a:t>Write an anonymous functions </a:t>
            </a:r>
            <a:r>
              <a:rPr lang="en-US" b="1"/>
              <a:t>mul </a:t>
            </a:r>
            <a:r>
              <a:rPr lang="en-US"/>
              <a:t>for calculating the multiplication</a:t>
            </a:r>
            <a:endParaRPr/>
          </a:p>
          <a:p>
            <a:pPr marL="685800" lvl="1" indent="-228600" algn="l" rtl="0">
              <a:spcBef>
                <a:spcPts val="0"/>
              </a:spcBef>
              <a:spcAft>
                <a:spcPts val="0"/>
              </a:spcAft>
              <a:buSzPts val="2400"/>
              <a:buChar char="▪"/>
            </a:pPr>
            <a:r>
              <a:rPr lang="en-US"/>
              <a:t>Write an anonymous functions </a:t>
            </a:r>
            <a:r>
              <a:rPr lang="en-US" b="1"/>
              <a:t>div </a:t>
            </a:r>
            <a:r>
              <a:rPr lang="en-US"/>
              <a:t>for calculating the division</a:t>
            </a:r>
            <a:endParaRPr/>
          </a:p>
          <a:p>
            <a:pPr marL="228600" lvl="0" indent="-228600" algn="l" rtl="0">
              <a:spcBef>
                <a:spcPts val="0"/>
              </a:spcBef>
              <a:spcAft>
                <a:spcPts val="0"/>
              </a:spcAft>
              <a:buSzPts val="2800"/>
              <a:buChar char="▪"/>
            </a:pPr>
            <a:r>
              <a:rPr lang="en-US"/>
              <a:t>Implement the following equation</a:t>
            </a:r>
            <a:endParaRPr/>
          </a:p>
          <a:p>
            <a:pPr marL="1143000" lvl="0" indent="0" algn="l" rtl="0">
              <a:spcBef>
                <a:spcPts val="0"/>
              </a:spcBef>
              <a:spcAft>
                <a:spcPts val="0"/>
              </a:spcAft>
              <a:buNone/>
            </a:pPr>
            <a:r>
              <a:rPr lang="en-US" b="1"/>
              <a:t>( ( ( a + b ) / c ) * a )</a:t>
            </a:r>
            <a:endParaRPr b="1"/>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c78e41f758_0_15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caecedb0a9_0_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Scopes</a:t>
            </a:r>
            <a:endParaRPr sz="5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g7a0844f8bd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g7a0844f8bd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674" name="Google Shape;674;g7a0844f8bd_0_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We are writing a program for an ATM machine.</a:t>
            </a:r>
            <a:endParaRPr/>
          </a:p>
          <a:p>
            <a:pPr marL="228600" lvl="0" indent="-228600" algn="l" rtl="0">
              <a:lnSpc>
                <a:spcPct val="90000"/>
              </a:lnSpc>
              <a:spcBef>
                <a:spcPts val="0"/>
              </a:spcBef>
              <a:spcAft>
                <a:spcPts val="0"/>
              </a:spcAft>
              <a:buSzPts val="2800"/>
              <a:buChar char="▪"/>
            </a:pPr>
            <a:r>
              <a:rPr lang="en-US"/>
              <a:t>Ask the user to enter the 5 digit card number</a:t>
            </a:r>
            <a:endParaRPr/>
          </a:p>
          <a:p>
            <a:pPr marL="228600" lvl="0" indent="-228600" algn="l" rtl="0">
              <a:lnSpc>
                <a:spcPct val="90000"/>
              </a:lnSpc>
              <a:spcBef>
                <a:spcPts val="0"/>
              </a:spcBef>
              <a:spcAft>
                <a:spcPts val="0"/>
              </a:spcAft>
              <a:buSzPts val="2800"/>
              <a:buChar char="▪"/>
            </a:pPr>
            <a:r>
              <a:rPr lang="en-US"/>
              <a:t>Ask the user to enter the 4 digit pin</a:t>
            </a:r>
            <a:endParaRPr/>
          </a:p>
          <a:p>
            <a:pPr marL="228600" lvl="0" indent="-228600" algn="l" rtl="0">
              <a:lnSpc>
                <a:spcPct val="90000"/>
              </a:lnSpc>
              <a:spcBef>
                <a:spcPts val="0"/>
              </a:spcBef>
              <a:spcAft>
                <a:spcPts val="0"/>
              </a:spcAft>
              <a:buSzPts val="2800"/>
              <a:buChar char="▪"/>
            </a:pPr>
            <a:r>
              <a:rPr lang="en-US"/>
              <a:t>If the user provides the credentials correctly prompt him the following options:</a:t>
            </a:r>
            <a:endParaRPr/>
          </a:p>
          <a:p>
            <a:pPr marL="685800" lvl="1" indent="-228600" algn="l" rtl="0">
              <a:lnSpc>
                <a:spcPct val="90000"/>
              </a:lnSpc>
              <a:spcBef>
                <a:spcPts val="0"/>
              </a:spcBef>
              <a:spcAft>
                <a:spcPts val="0"/>
              </a:spcAft>
              <a:buSzPts val="2400"/>
              <a:buChar char="▪"/>
            </a:pPr>
            <a:r>
              <a:rPr lang="en-US"/>
              <a:t>Check balance.</a:t>
            </a:r>
            <a:endParaRPr/>
          </a:p>
          <a:p>
            <a:pPr marL="685800" lvl="1" indent="-228600" algn="l" rtl="0">
              <a:lnSpc>
                <a:spcPct val="90000"/>
              </a:lnSpc>
              <a:spcBef>
                <a:spcPts val="0"/>
              </a:spcBef>
              <a:spcAft>
                <a:spcPts val="0"/>
              </a:spcAft>
              <a:buSzPts val="2400"/>
              <a:buChar char="▪"/>
            </a:pPr>
            <a:r>
              <a:rPr lang="en-US"/>
              <a:t>Withdraw the amount.</a:t>
            </a:r>
            <a:endParaRPr/>
          </a:p>
          <a:p>
            <a:pPr marL="685800" lvl="1" indent="-228600" algn="l" rtl="0">
              <a:lnSpc>
                <a:spcPct val="90000"/>
              </a:lnSpc>
              <a:spcBef>
                <a:spcPts val="0"/>
              </a:spcBef>
              <a:spcAft>
                <a:spcPts val="0"/>
              </a:spcAft>
              <a:buSzPts val="2400"/>
              <a:buChar char="▪"/>
            </a:pPr>
            <a:r>
              <a:rPr lang="en-US"/>
              <a:t>Deposit the amount.</a:t>
            </a:r>
            <a:endParaRPr/>
          </a:p>
          <a:p>
            <a:pPr marL="685800" lvl="1" indent="-228600" algn="l" rtl="0">
              <a:lnSpc>
                <a:spcPct val="90000"/>
              </a:lnSpc>
              <a:spcBef>
                <a:spcPts val="0"/>
              </a:spcBef>
              <a:spcAft>
                <a:spcPts val="0"/>
              </a:spcAft>
              <a:buSzPts val="2400"/>
              <a:buChar char="▪"/>
            </a:pPr>
            <a:r>
              <a:rPr lang="en-US"/>
              <a:t>Quit the program.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cead377722_1_20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Prerequisites</a:t>
            </a:r>
            <a:br>
              <a:rPr lang="en-US" sz="2800">
                <a:solidFill>
                  <a:schemeClr val="accent1"/>
                </a:solidFill>
              </a:rPr>
            </a:br>
            <a:endParaRPr sz="2800">
              <a:solidFill>
                <a:schemeClr val="accent1"/>
              </a:solidFill>
            </a:endParaRPr>
          </a:p>
        </p:txBody>
      </p:sp>
      <p:sp>
        <p:nvSpPr>
          <p:cNvPr id="103" name="Google Shape;103;gcead377722_1_20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This course is designed for absolute beginners with scala</a:t>
            </a:r>
            <a:endParaRPr/>
          </a:p>
          <a:p>
            <a:pPr marL="228600" lvl="0" indent="-228600" algn="l" rtl="0">
              <a:lnSpc>
                <a:spcPct val="90000"/>
              </a:lnSpc>
              <a:spcBef>
                <a:spcPts val="0"/>
              </a:spcBef>
              <a:spcAft>
                <a:spcPts val="0"/>
              </a:spcAft>
              <a:buSzPts val="2800"/>
              <a:buChar char="▪"/>
            </a:pPr>
            <a:r>
              <a:rPr lang="en-US"/>
              <a:t>A prior exposure to programming will be huge plus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gcaecedb0a9_0_1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Classes</a:t>
            </a:r>
            <a:endParaRPr sz="5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caecedb0a9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Classes</a:t>
            </a:r>
            <a:endParaRPr sz="2800">
              <a:solidFill>
                <a:schemeClr val="accent1"/>
              </a:solidFill>
            </a:endParaRPr>
          </a:p>
        </p:txBody>
      </p:sp>
      <p:sp>
        <p:nvSpPr>
          <p:cNvPr id="686" name="Google Shape;686;gcaecedb0a9_0_17"/>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Classes in Scala are blueprints for creating objects</a:t>
            </a:r>
            <a:endParaRPr/>
          </a:p>
          <a:p>
            <a:pPr marL="228600" lvl="0" indent="-228600" algn="l" rtl="0">
              <a:lnSpc>
                <a:spcPct val="90000"/>
              </a:lnSpc>
              <a:spcBef>
                <a:spcPts val="0"/>
              </a:spcBef>
              <a:spcAft>
                <a:spcPts val="0"/>
              </a:spcAft>
              <a:buSzPts val="2800"/>
              <a:buChar char="▪"/>
            </a:pPr>
            <a:r>
              <a:rPr lang="en-US"/>
              <a:t>They can contain methods, values, variables etc</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g7a1a4bceea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Classes</a:t>
            </a:r>
            <a:endParaRPr sz="5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7a1a4bceea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Classes</a:t>
            </a:r>
            <a:endParaRPr sz="2800">
              <a:solidFill>
                <a:schemeClr val="accent1"/>
              </a:solidFill>
            </a:endParaRPr>
          </a:p>
        </p:txBody>
      </p:sp>
      <p:sp>
        <p:nvSpPr>
          <p:cNvPr id="698" name="Google Shape;698;g7a1a4bceea_0_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class className{</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a:t>
            </a:r>
            <a:endParaRPr/>
          </a:p>
          <a:p>
            <a:pPr marL="22860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g7a1a4bceea_0_3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Constructors</a:t>
            </a:r>
            <a:endParaRPr sz="54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g7a1a4bceea_0_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Constructors</a:t>
            </a:r>
            <a:endParaRPr/>
          </a:p>
        </p:txBody>
      </p:sp>
      <p:sp>
        <p:nvSpPr>
          <p:cNvPr id="710" name="Google Shape;710;g7a1a4bceea_0_3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Constructors are used to initialize variables of the class at the time of creating objects.</a:t>
            </a:r>
            <a:endParaRPr/>
          </a:p>
          <a:p>
            <a:pPr marL="457200" lvl="0" indent="-406400" algn="l" rtl="0">
              <a:lnSpc>
                <a:spcPct val="90000"/>
              </a:lnSpc>
              <a:spcBef>
                <a:spcPts val="0"/>
              </a:spcBef>
              <a:spcAft>
                <a:spcPts val="0"/>
              </a:spcAft>
              <a:buSzPts val="2800"/>
              <a:buChar char="▪"/>
            </a:pPr>
            <a:r>
              <a:rPr lang="en-US"/>
              <a:t>It avoids you from the hustle of declaring and initializing separately.</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r>
              <a:rPr lang="en-US"/>
              <a:t>Syntax:</a:t>
            </a:r>
            <a:endParaRPr/>
          </a:p>
          <a:p>
            <a:pPr marL="457200" lvl="0" indent="0" algn="l" rtl="0">
              <a:lnSpc>
                <a:spcPct val="90000"/>
              </a:lnSpc>
              <a:spcBef>
                <a:spcPts val="0"/>
              </a:spcBef>
              <a:spcAft>
                <a:spcPts val="0"/>
              </a:spcAft>
              <a:buNone/>
            </a:pPr>
            <a:r>
              <a:rPr lang="en-US"/>
              <a:t>	class className(param1, param2,...)</a:t>
            </a:r>
            <a:endParaRPr/>
          </a:p>
          <a:p>
            <a:pPr marL="457200" lvl="0" indent="0" algn="l" rtl="0">
              <a:lnSpc>
                <a:spcPct val="90000"/>
              </a:lnSpc>
              <a:spcBef>
                <a:spcPts val="0"/>
              </a:spcBef>
              <a:spcAft>
                <a:spcPts val="0"/>
              </a:spcAft>
              <a:buNone/>
            </a:pPr>
            <a:r>
              <a:rPr lang="en-US"/>
              <a:t>	{</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r>
              <a:rPr lang="en-US"/>
              <a:t>	}</a:t>
            </a:r>
            <a:endParaRPr/>
          </a:p>
          <a:p>
            <a:pPr marL="457200" lvl="0" indent="0" algn="l" rtl="0">
              <a:lnSpc>
                <a:spcPct val="90000"/>
              </a:lnSpc>
              <a:spcBef>
                <a:spcPts val="0"/>
              </a:spcBef>
              <a:spcAft>
                <a:spcPts val="0"/>
              </a:spcAft>
              <a:buNone/>
            </a:pPr>
            <a:r>
              <a:rPr lang="en-US"/>
              <a:t>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g7a1a4bceea_0_1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Functions and Variables in Classes</a:t>
            </a:r>
            <a:endParaRPr sz="5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g7a1a4bceea_0_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Functions and Variables in Classes</a:t>
            </a:r>
            <a:endParaRPr/>
          </a:p>
        </p:txBody>
      </p:sp>
      <p:sp>
        <p:nvSpPr>
          <p:cNvPr id="722" name="Google Shape;722;g7a1a4bceea_0_1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Classes can contain number of functions and variables </a:t>
            </a:r>
            <a:endParaRPr/>
          </a:p>
          <a:p>
            <a:pPr marL="457200" lvl="0" indent="-406400" algn="l" rtl="0">
              <a:lnSpc>
                <a:spcPct val="90000"/>
              </a:lnSpc>
              <a:spcBef>
                <a:spcPts val="0"/>
              </a:spcBef>
              <a:spcAft>
                <a:spcPts val="0"/>
              </a:spcAft>
              <a:buSzPts val="2800"/>
              <a:buChar char="▪"/>
            </a:pPr>
            <a:r>
              <a:rPr lang="en-US"/>
              <a:t>Functions can access all the available variables and can manipulate their values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g7a1a4bceea_0_2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g7a1a4bceea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734" name="Google Shape;734;g7a1a4bceea_0_2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We are writing a program for basic operations</a:t>
            </a:r>
            <a:endParaRPr/>
          </a:p>
          <a:p>
            <a:pPr marL="228600" lvl="0" indent="-228600" algn="l" rtl="0">
              <a:lnSpc>
                <a:spcPct val="90000"/>
              </a:lnSpc>
              <a:spcBef>
                <a:spcPts val="0"/>
              </a:spcBef>
              <a:spcAft>
                <a:spcPts val="0"/>
              </a:spcAft>
              <a:buSzPts val="2800"/>
              <a:buChar char="▪"/>
            </a:pPr>
            <a:r>
              <a:rPr lang="en-US"/>
              <a:t>Write a class Number that will store a value in it</a:t>
            </a:r>
            <a:endParaRPr/>
          </a:p>
          <a:p>
            <a:pPr marL="228600" lvl="0" indent="-228600" algn="l" rtl="0">
              <a:lnSpc>
                <a:spcPct val="90000"/>
              </a:lnSpc>
              <a:spcBef>
                <a:spcPts val="0"/>
              </a:spcBef>
              <a:spcAft>
                <a:spcPts val="0"/>
              </a:spcAft>
              <a:buSzPts val="2800"/>
              <a:buChar char="▪"/>
            </a:pPr>
            <a:r>
              <a:rPr lang="en-US"/>
              <a:t>Write a function in the class Number that will take class Number as the parameter and return the sum of the two classes values</a:t>
            </a:r>
            <a:endParaRPr/>
          </a:p>
          <a:p>
            <a:pPr marL="228600" lvl="0" indent="-228600" algn="l" rtl="0">
              <a:spcBef>
                <a:spcPts val="0"/>
              </a:spcBef>
              <a:spcAft>
                <a:spcPts val="0"/>
              </a:spcAft>
              <a:buSzPts val="2800"/>
              <a:buChar char="▪"/>
            </a:pPr>
            <a:r>
              <a:rPr lang="en-US"/>
              <a:t>Write a function in the class Number that will take class Number as the parameter and return true if parameter, Number class, value is greater than the calling class value else return false.</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cead377722_1_236"/>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Projects Overview</a:t>
            </a:r>
            <a:endParaRPr sz="54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gcbb50d457d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Data Structures</a:t>
            </a:r>
            <a:endParaRPr sz="5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gcbb50d457d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Data Structures</a:t>
            </a:r>
            <a:endParaRPr sz="2800">
              <a:solidFill>
                <a:schemeClr val="accent1"/>
              </a:solidFill>
            </a:endParaRPr>
          </a:p>
        </p:txBody>
      </p:sp>
      <p:sp>
        <p:nvSpPr>
          <p:cNvPr id="746" name="Google Shape;746;gcbb50d457d_0_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Data structure is a data organization, management, and storage format that enables efficient access and modification.</a:t>
            </a:r>
            <a:endParaRPr/>
          </a:p>
          <a:p>
            <a:pPr marL="228600" lvl="0" indent="-228600" algn="l" rtl="0">
              <a:lnSpc>
                <a:spcPct val="90000"/>
              </a:lnSpc>
              <a:spcBef>
                <a:spcPts val="0"/>
              </a:spcBef>
              <a:spcAft>
                <a:spcPts val="0"/>
              </a:spcAft>
              <a:buSzPts val="2800"/>
              <a:buChar char="▪"/>
            </a:pPr>
            <a:r>
              <a:rPr lang="en-US"/>
              <a:t>Data structure is a collection of data values, the relationships among them, and the functions or operations that can be applied to the data.</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cbb50d457d_0_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Types of Data Structures</a:t>
            </a:r>
            <a:endParaRPr sz="2800">
              <a:solidFill>
                <a:schemeClr val="accent1"/>
              </a:solidFill>
            </a:endParaRPr>
          </a:p>
        </p:txBody>
      </p:sp>
      <p:sp>
        <p:nvSpPr>
          <p:cNvPr id="753" name="Google Shape;753;gcbb50d457d_0_1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There are number of data structures and every one has its own use case but some of the most important and commonly used are:</a:t>
            </a:r>
            <a:endParaRPr/>
          </a:p>
          <a:p>
            <a:pPr marL="685800" lvl="1" indent="-228600" algn="l" rtl="0">
              <a:lnSpc>
                <a:spcPct val="90000"/>
              </a:lnSpc>
              <a:spcBef>
                <a:spcPts val="0"/>
              </a:spcBef>
              <a:spcAft>
                <a:spcPts val="0"/>
              </a:spcAft>
              <a:buSzPts val="2400"/>
              <a:buChar char="▪"/>
            </a:pPr>
            <a:r>
              <a:rPr lang="en-US"/>
              <a:t>Lists‌</a:t>
            </a:r>
            <a:endParaRPr/>
          </a:p>
          <a:p>
            <a:pPr marL="685800" lvl="1" indent="-228600" algn="l" rtl="0">
              <a:lnSpc>
                <a:spcPct val="90000"/>
              </a:lnSpc>
              <a:spcBef>
                <a:spcPts val="0"/>
              </a:spcBef>
              <a:spcAft>
                <a:spcPts val="0"/>
              </a:spcAft>
              <a:buSzPts val="2400"/>
              <a:buChar char="▪"/>
            </a:pPr>
            <a:r>
              <a:rPr lang="en-US"/>
              <a:t>Lists Buffer </a:t>
            </a:r>
            <a:endParaRPr/>
          </a:p>
          <a:p>
            <a:pPr marL="685800" lvl="1" indent="-228600" algn="l" rtl="0">
              <a:lnSpc>
                <a:spcPct val="90000"/>
              </a:lnSpc>
              <a:spcBef>
                <a:spcPts val="0"/>
              </a:spcBef>
              <a:spcAft>
                <a:spcPts val="0"/>
              </a:spcAft>
              <a:buSzPts val="2400"/>
              <a:buChar char="▪"/>
            </a:pPr>
            <a:r>
              <a:rPr lang="en-US"/>
              <a:t>Maps‌</a:t>
            </a:r>
            <a:endParaRPr/>
          </a:p>
          <a:p>
            <a:pPr marL="685800" lvl="1" indent="-228600" algn="l" rtl="0">
              <a:lnSpc>
                <a:spcPct val="90000"/>
              </a:lnSpc>
              <a:spcBef>
                <a:spcPts val="0"/>
              </a:spcBef>
              <a:spcAft>
                <a:spcPts val="0"/>
              </a:spcAft>
              <a:buSzPts val="2400"/>
              <a:buChar char="▪"/>
            </a:pPr>
            <a:r>
              <a:rPr lang="en-US"/>
              <a:t>Sets‌</a:t>
            </a:r>
            <a:endParaRPr/>
          </a:p>
          <a:p>
            <a:pPr marL="685800" lvl="1" indent="-228600" algn="l" rtl="0">
              <a:lnSpc>
                <a:spcPct val="90000"/>
              </a:lnSpc>
              <a:spcBef>
                <a:spcPts val="0"/>
              </a:spcBef>
              <a:spcAft>
                <a:spcPts val="0"/>
              </a:spcAft>
              <a:buSzPts val="2400"/>
              <a:buChar char="▪"/>
            </a:pPr>
            <a:r>
              <a:rPr lang="en-US"/>
              <a:t>Stack‌ </a:t>
            </a:r>
            <a:endParaRPr/>
          </a:p>
          <a:p>
            <a:pPr marL="685800" lvl="1" indent="-228600" algn="l" rtl="0">
              <a:lnSpc>
                <a:spcPct val="90000"/>
              </a:lnSpc>
              <a:spcBef>
                <a:spcPts val="0"/>
              </a:spcBef>
              <a:spcAft>
                <a:spcPts val="0"/>
              </a:spcAft>
              <a:buSzPts val="2400"/>
              <a:buChar char="▪"/>
            </a:pPr>
            <a:r>
              <a:rPr lang="en-US"/>
              <a:t>HashMap‌</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cc947835a3_0_6"/>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Lists</a:t>
            </a:r>
            <a:endParaRPr sz="5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cc947835a3_0_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Lists</a:t>
            </a:r>
            <a:endParaRPr sz="2800">
              <a:solidFill>
                <a:schemeClr val="accent1"/>
              </a:solidFill>
            </a:endParaRPr>
          </a:p>
        </p:txBody>
      </p:sp>
      <p:sp>
        <p:nvSpPr>
          <p:cNvPr id="765" name="Google Shape;765;gcc947835a3_0_1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A list is a collection which contains immutable data.</a:t>
            </a:r>
            <a:endParaRPr/>
          </a:p>
          <a:p>
            <a:pPr marL="228600" lvl="0" indent="-228600" algn="l" rtl="0">
              <a:lnSpc>
                <a:spcPct val="90000"/>
              </a:lnSpc>
              <a:spcBef>
                <a:spcPts val="0"/>
              </a:spcBef>
              <a:spcAft>
                <a:spcPts val="0"/>
              </a:spcAft>
              <a:buSzPts val="2800"/>
              <a:buChar char="▪"/>
            </a:pPr>
            <a:r>
              <a:rPr lang="en-US"/>
              <a:t>List represents linked list in Scala.</a:t>
            </a:r>
            <a:endParaRPr/>
          </a:p>
          <a:p>
            <a:pPr marL="228600" lvl="0" indent="-228600" algn="l" rtl="0">
              <a:lnSpc>
                <a:spcPct val="90000"/>
              </a:lnSpc>
              <a:spcBef>
                <a:spcPts val="0"/>
              </a:spcBef>
              <a:spcAft>
                <a:spcPts val="0"/>
              </a:spcAft>
              <a:buSzPts val="2800"/>
              <a:buChar char="▪"/>
            </a:pPr>
            <a:r>
              <a:rPr lang="en-US"/>
              <a:t>Lists are best to use when we don’t want to modify data.</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import scala.collection.immutable._</a:t>
            </a:r>
            <a:endParaRPr/>
          </a:p>
          <a:p>
            <a:pPr marL="228600" lvl="0" indent="0" algn="l" rtl="0">
              <a:lnSpc>
                <a:spcPct val="90000"/>
              </a:lnSpc>
              <a:spcBef>
                <a:spcPts val="0"/>
              </a:spcBef>
              <a:spcAft>
                <a:spcPts val="0"/>
              </a:spcAft>
              <a:buNone/>
            </a:pPr>
            <a:r>
              <a:rPr lang="en-US"/>
              <a:t>	val variable_name: List[type] = List(item1, item2, item3)</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gcc947835a3_0_2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Iterating‌ ‌on‌ ‌Lists‌</a:t>
            </a:r>
            <a:endParaRPr sz="54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gcc947835a3_0_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Iterating‌ ‌on‌ ‌Lists‌</a:t>
            </a:r>
            <a:endParaRPr sz="2800">
              <a:solidFill>
                <a:schemeClr val="accent1"/>
              </a:solidFill>
            </a:endParaRPr>
          </a:p>
        </p:txBody>
      </p:sp>
      <p:sp>
        <p:nvSpPr>
          <p:cNvPr id="777" name="Google Shape;777;gcc947835a3_0_2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For loop can be used for iterating on the Lists</a:t>
            </a:r>
            <a:endParaRPr/>
          </a:p>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for(w&lt;- List)</a:t>
            </a:r>
            <a:endParaRPr/>
          </a:p>
          <a:p>
            <a:pPr marL="228600" lvl="0" indent="0" algn="l" rtl="0">
              <a:lnSpc>
                <a:spcPct val="90000"/>
              </a:lnSpc>
              <a:spcBef>
                <a:spcPts val="0"/>
              </a:spcBef>
              <a:spcAft>
                <a:spcPts val="0"/>
              </a:spcAft>
              <a:buNone/>
            </a:pPr>
            <a:r>
              <a:rPr lang="en-US"/>
              <a:t>	{</a:t>
            </a:r>
            <a:endParaRPr/>
          </a:p>
          <a:p>
            <a:pPr marL="228600" lvl="0" indent="0" algn="l" rtl="0">
              <a:lnSpc>
                <a:spcPct val="90000"/>
              </a:lnSpc>
              <a:spcBef>
                <a:spcPts val="0"/>
              </a:spcBef>
              <a:spcAft>
                <a:spcPts val="0"/>
              </a:spcAft>
              <a:buNone/>
            </a:pPr>
            <a:r>
              <a:rPr lang="en-US"/>
              <a:t>		w</a:t>
            </a:r>
            <a:endParaRPr/>
          </a:p>
          <a:p>
            <a:pPr marL="0" lvl="0" indent="457200" algn="l" rtl="0">
              <a:lnSpc>
                <a:spcPct val="90000"/>
              </a:lnSpc>
              <a:spcBef>
                <a:spcPts val="0"/>
              </a:spcBef>
              <a:spcAft>
                <a:spcPts val="0"/>
              </a:spcAft>
              <a:buNone/>
            </a:pPr>
            <a:r>
              <a:rPr lang="en-US"/>
              <a: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gcc947835a3_0_4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Appending data in ‌Lists‌</a:t>
            </a:r>
            <a:endParaRPr sz="5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gcc947835a3_0_4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Appending data in ‌Lists‌</a:t>
            </a:r>
            <a:endParaRPr/>
          </a:p>
        </p:txBody>
      </p:sp>
      <p:sp>
        <p:nvSpPr>
          <p:cNvPr id="789" name="Google Shape;789;gcc947835a3_0_48"/>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You can append any data type in the list.</a:t>
            </a:r>
            <a:endParaRPr/>
          </a:p>
          <a:p>
            <a:pPr marL="228600" lvl="0" indent="-228600" algn="l" rtl="0">
              <a:lnSpc>
                <a:spcPct val="90000"/>
              </a:lnSpc>
              <a:spcBef>
                <a:spcPts val="0"/>
              </a:spcBef>
              <a:spcAft>
                <a:spcPts val="0"/>
              </a:spcAft>
              <a:buSzPts val="2800"/>
              <a:buChar char="▪"/>
            </a:pPr>
            <a:r>
              <a:rPr lang="en-US"/>
              <a:t>Lists in Scala are immutable, so you can not make changes to the existing list</a:t>
            </a:r>
            <a:endParaRPr/>
          </a:p>
          <a:p>
            <a:pPr marL="0" lvl="0" indent="457200" algn="l" rtl="0">
              <a:lnSpc>
                <a:spcPct val="90000"/>
              </a:lnSpc>
              <a:spcBef>
                <a:spcPts val="0"/>
              </a:spcBef>
              <a:spcAft>
                <a:spcPts val="0"/>
              </a:spcAft>
              <a:buNone/>
            </a:pPr>
            <a:r>
              <a:rPr lang="en-US"/>
              <a:t>Syntax:</a:t>
            </a:r>
            <a:endParaRPr/>
          </a:p>
          <a:p>
            <a:pPr marL="0" lvl="0" indent="457200" algn="l" rtl="0">
              <a:lnSpc>
                <a:spcPct val="90000"/>
              </a:lnSpc>
              <a:spcBef>
                <a:spcPts val="0"/>
              </a:spcBef>
              <a:spcAft>
                <a:spcPts val="0"/>
              </a:spcAft>
              <a:buNone/>
            </a:pPr>
            <a:r>
              <a:rPr lang="en-US"/>
              <a:t>	newItem +: List (adds in the start)</a:t>
            </a:r>
            <a:endParaRPr/>
          </a:p>
          <a:p>
            <a:pPr marL="457200" lvl="0" indent="457200" algn="l" rtl="0">
              <a:lnSpc>
                <a:spcPct val="90000"/>
              </a:lnSpc>
              <a:spcBef>
                <a:spcPts val="0"/>
              </a:spcBef>
              <a:spcAft>
                <a:spcPts val="0"/>
              </a:spcAft>
              <a:buNone/>
            </a:pPr>
            <a:r>
              <a:rPr lang="en-US"/>
              <a:t>List :+ newItem (adds in the end)</a:t>
            </a:r>
            <a:endParaRPr/>
          </a:p>
          <a:p>
            <a:pPr marL="0" lvl="0" indent="457200" algn="l" rtl="0">
              <a:lnSpc>
                <a:spcPct val="90000"/>
              </a:lnSpc>
              <a:spcBef>
                <a:spcPts val="0"/>
              </a:spcBef>
              <a:spcAft>
                <a:spcPts val="0"/>
              </a:spcAft>
              <a:buNone/>
            </a:pP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gcc947835a3_0_6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Removing data from ‌Lists‌</a:t>
            </a:r>
            <a:endParaRPr sz="5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cead377722_1_24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Projects Overview</a:t>
            </a:r>
            <a:endParaRPr/>
          </a:p>
        </p:txBody>
      </p:sp>
      <p:sp>
        <p:nvSpPr>
          <p:cNvPr id="120" name="Google Shape;120;gcead377722_1_24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Mini Projects</a:t>
            </a:r>
            <a:endParaRPr/>
          </a:p>
          <a:p>
            <a:pPr marL="685800" lvl="1" indent="-228600" algn="l" rtl="0">
              <a:lnSpc>
                <a:spcPct val="90000"/>
              </a:lnSpc>
              <a:spcBef>
                <a:spcPts val="0"/>
              </a:spcBef>
              <a:spcAft>
                <a:spcPts val="0"/>
              </a:spcAft>
              <a:buSzPts val="2400"/>
              <a:buChar char="▪"/>
            </a:pPr>
            <a:r>
              <a:rPr lang="en-US"/>
              <a:t>Number Guessing Game</a:t>
            </a:r>
            <a:endParaRPr/>
          </a:p>
          <a:p>
            <a:pPr marL="685800" lvl="1" indent="-228600" algn="l" rtl="0">
              <a:lnSpc>
                <a:spcPct val="90000"/>
              </a:lnSpc>
              <a:spcBef>
                <a:spcPts val="0"/>
              </a:spcBef>
              <a:spcAft>
                <a:spcPts val="0"/>
              </a:spcAft>
              <a:buSzPts val="2400"/>
              <a:buChar char="▪"/>
            </a:pPr>
            <a:r>
              <a:rPr lang="en-US"/>
              <a:t>ATM Machine</a:t>
            </a:r>
            <a:endParaRPr/>
          </a:p>
          <a:p>
            <a:pPr marL="685800" lvl="1" indent="-228600" algn="l" rtl="0">
              <a:lnSpc>
                <a:spcPct val="90000"/>
              </a:lnSpc>
              <a:spcBef>
                <a:spcPts val="0"/>
              </a:spcBef>
              <a:spcAft>
                <a:spcPts val="0"/>
              </a:spcAft>
              <a:buSzPts val="2400"/>
              <a:buChar char="▪"/>
            </a:pPr>
            <a:r>
              <a:rPr lang="en-US"/>
              <a:t>Classes References</a:t>
            </a:r>
            <a:endParaRPr/>
          </a:p>
          <a:p>
            <a:pPr marL="685800" lvl="1" indent="-228600" algn="l" rtl="0">
              <a:lnSpc>
                <a:spcPct val="90000"/>
              </a:lnSpc>
              <a:spcBef>
                <a:spcPts val="0"/>
              </a:spcBef>
              <a:spcAft>
                <a:spcPts val="0"/>
              </a:spcAft>
              <a:buSzPts val="2400"/>
              <a:buChar char="▪"/>
            </a:pPr>
            <a:r>
              <a:rPr lang="en-US"/>
              <a:t>Grocery Store System</a:t>
            </a:r>
            <a:endParaRPr/>
          </a:p>
          <a:p>
            <a:pPr marL="685800" lvl="1" indent="-228600" algn="l" rtl="0">
              <a:lnSpc>
                <a:spcPct val="90000"/>
              </a:lnSpc>
              <a:spcBef>
                <a:spcPts val="0"/>
              </a:spcBef>
              <a:spcAft>
                <a:spcPts val="0"/>
              </a:spcAft>
              <a:buSzPts val="2400"/>
              <a:buChar char="▪"/>
            </a:pPr>
            <a:r>
              <a:rPr lang="en-US"/>
              <a:t>Word Count</a:t>
            </a:r>
            <a:endParaRPr/>
          </a:p>
          <a:p>
            <a:pPr marL="685800" lvl="1" indent="-228600" algn="l" rtl="0">
              <a:lnSpc>
                <a:spcPct val="90000"/>
              </a:lnSpc>
              <a:spcBef>
                <a:spcPts val="0"/>
              </a:spcBef>
              <a:spcAft>
                <a:spcPts val="0"/>
              </a:spcAft>
              <a:buSzPts val="2400"/>
              <a:buChar char="▪"/>
            </a:pPr>
            <a:r>
              <a:rPr lang="en-US"/>
              <a:t>Equation Validator</a:t>
            </a:r>
            <a:endParaRPr/>
          </a:p>
          <a:p>
            <a:pPr marL="228600" lvl="0" indent="-228600" algn="l" rtl="0">
              <a:lnSpc>
                <a:spcPct val="90000"/>
              </a:lnSpc>
              <a:spcBef>
                <a:spcPts val="0"/>
              </a:spcBef>
              <a:spcAft>
                <a:spcPts val="0"/>
              </a:spcAft>
              <a:buSzPts val="2800"/>
              <a:buChar char="▪"/>
            </a:pPr>
            <a:r>
              <a:rPr lang="en-US"/>
              <a:t>Scala Spark</a:t>
            </a:r>
            <a:endParaRPr/>
          </a:p>
          <a:p>
            <a:pPr marL="228600" lvl="0" indent="-228600" algn="l" rtl="0">
              <a:lnSpc>
                <a:spcPct val="90000"/>
              </a:lnSpc>
              <a:spcBef>
                <a:spcPts val="0"/>
              </a:spcBef>
              <a:spcAft>
                <a:spcPts val="0"/>
              </a:spcAft>
              <a:buSzPts val="2800"/>
              <a:buChar char="▪"/>
            </a:pPr>
            <a:r>
              <a:rPr lang="en-US"/>
              <a:t>ETL pipeline from AWS S3 to RDS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gcc947835a3_0_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Removing data from ‌Lists‌</a:t>
            </a:r>
            <a:endParaRPr/>
          </a:p>
        </p:txBody>
      </p:sp>
      <p:sp>
        <p:nvSpPr>
          <p:cNvPr id="801" name="Google Shape;801;gcc947835a3_0_7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A List is immutable, so you can’t delete elements from it.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gcc947835a3_0_8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Take from Lists</a:t>
            </a:r>
            <a:endParaRPr sz="5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gcc947835a3_0_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Take from Lists</a:t>
            </a:r>
            <a:endParaRPr/>
          </a:p>
        </p:txBody>
      </p:sp>
      <p:sp>
        <p:nvSpPr>
          <p:cNvPr id="813" name="Google Shape;813;gcc947835a3_0_8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The take() method belongs to the value member of the class List. It is utilized to take the first n elements from the list.</a:t>
            </a:r>
            <a:endParaRPr/>
          </a:p>
          <a:p>
            <a:pPr marL="228600" lvl="0" indent="0" algn="l" rtl="0">
              <a:lnSpc>
                <a:spcPct val="90000"/>
              </a:lnSpc>
              <a:spcBef>
                <a:spcPts val="0"/>
              </a:spcBef>
              <a:spcAft>
                <a:spcPts val="0"/>
              </a:spcAft>
              <a:buNone/>
            </a:pPr>
            <a:r>
              <a:rPr lang="en-US"/>
              <a:t>	Syntax:</a:t>
            </a:r>
            <a:endParaRPr/>
          </a:p>
          <a:p>
            <a:pPr marL="228600" lvl="0" indent="0" algn="l" rtl="0">
              <a:lnSpc>
                <a:spcPct val="90000"/>
              </a:lnSpc>
              <a:spcBef>
                <a:spcPts val="0"/>
              </a:spcBef>
              <a:spcAft>
                <a:spcPts val="0"/>
              </a:spcAft>
              <a:buNone/>
            </a:pPr>
            <a:r>
              <a:rPr lang="en-US"/>
              <a:t>		var list = List(1, 2, 3, 4, 5, 6, 7)</a:t>
            </a:r>
            <a:endParaRPr/>
          </a:p>
          <a:p>
            <a:pPr marL="228600" lvl="0" indent="0" algn="l" rtl="0">
              <a:lnSpc>
                <a:spcPct val="90000"/>
              </a:lnSpc>
              <a:spcBef>
                <a:spcPts val="0"/>
              </a:spcBef>
              <a:spcAft>
                <a:spcPts val="0"/>
              </a:spcAft>
              <a:buNone/>
            </a:pPr>
            <a:r>
              <a:rPr lang="en-US"/>
              <a:t>		list.take(4)</a:t>
            </a:r>
            <a:endParaRPr/>
          </a:p>
          <a:p>
            <a:pPr marL="0" lvl="0" indent="457200" algn="l" rtl="0">
              <a:lnSpc>
                <a:spcPct val="90000"/>
              </a:lnSpc>
              <a:spcBef>
                <a:spcPts val="0"/>
              </a:spcBef>
              <a:spcAft>
                <a:spcPts val="0"/>
              </a:spcAft>
              <a:buNone/>
            </a:pP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gcc947835a3_0_9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ListBuffer</a:t>
            </a:r>
            <a:endParaRPr sz="5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gcc947835a3_0_9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ListBuffer</a:t>
            </a:r>
            <a:endParaRPr sz="2800">
              <a:solidFill>
                <a:schemeClr val="accent1"/>
              </a:solidFill>
            </a:endParaRPr>
          </a:p>
        </p:txBody>
      </p:sp>
      <p:sp>
        <p:nvSpPr>
          <p:cNvPr id="830" name="Google Shape;830;gcc947835a3_0_9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A listbuffer is a collection which contains mutable data.</a:t>
            </a:r>
            <a:endParaRPr/>
          </a:p>
          <a:p>
            <a:pPr marL="228600" lvl="0" indent="-228600" algn="l" rtl="0">
              <a:lnSpc>
                <a:spcPct val="90000"/>
              </a:lnSpc>
              <a:spcBef>
                <a:spcPts val="0"/>
              </a:spcBef>
              <a:spcAft>
                <a:spcPts val="0"/>
              </a:spcAft>
              <a:buSzPts val="2800"/>
              <a:buChar char="▪"/>
            </a:pPr>
            <a:r>
              <a:rPr lang="en-US"/>
              <a:t>Listbuffer are best to use when we want to update the data</a:t>
            </a:r>
            <a:endParaRPr/>
          </a:p>
          <a:p>
            <a:pPr marL="228600" lvl="0" indent="-228600" algn="l" rtl="0">
              <a:lnSpc>
                <a:spcPct val="90000"/>
              </a:lnSpc>
              <a:spcBef>
                <a:spcPts val="0"/>
              </a:spcBef>
              <a:spcAft>
                <a:spcPts val="0"/>
              </a:spcAft>
              <a:buSzPts val="2800"/>
              <a:buChar char="▪"/>
            </a:pPr>
            <a:r>
              <a:rPr lang="en-US"/>
              <a:t>It supports efficient prepend and append operations</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import scala.collection.mutable.ListBuffer</a:t>
            </a:r>
            <a:endParaRPr/>
          </a:p>
          <a:p>
            <a:pPr marL="228600" lvl="0" indent="0" algn="l" rtl="0">
              <a:lnSpc>
                <a:spcPct val="90000"/>
              </a:lnSpc>
              <a:spcBef>
                <a:spcPts val="0"/>
              </a:spcBef>
              <a:spcAft>
                <a:spcPts val="0"/>
              </a:spcAft>
              <a:buNone/>
            </a:pPr>
            <a:r>
              <a:rPr lang="en-US"/>
              <a:t>	var name = ListBuffer()</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gcc947835a3_0_10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Iterating‌ ‌on‌ ‌ListBuffer</a:t>
            </a:r>
            <a:endParaRPr sz="54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gcc947835a3_0_10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Iterating‌ ‌on‌ ‌ ListBuffer</a:t>
            </a:r>
            <a:endParaRPr sz="2800">
              <a:solidFill>
                <a:schemeClr val="accent1"/>
              </a:solidFill>
            </a:endParaRPr>
          </a:p>
        </p:txBody>
      </p:sp>
      <p:sp>
        <p:nvSpPr>
          <p:cNvPr id="842" name="Google Shape;842;gcc947835a3_0_10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For loop can be used for iterating on the ‌ListBuffer</a:t>
            </a:r>
            <a:endParaRPr/>
          </a:p>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for(w&lt;- ListBuffer)</a:t>
            </a:r>
            <a:endParaRPr/>
          </a:p>
          <a:p>
            <a:pPr marL="228600" lvl="0" indent="0" algn="l" rtl="0">
              <a:lnSpc>
                <a:spcPct val="90000"/>
              </a:lnSpc>
              <a:spcBef>
                <a:spcPts val="0"/>
              </a:spcBef>
              <a:spcAft>
                <a:spcPts val="0"/>
              </a:spcAft>
              <a:buNone/>
            </a:pPr>
            <a:r>
              <a:rPr lang="en-US"/>
              <a:t>	{</a:t>
            </a:r>
            <a:endParaRPr/>
          </a:p>
          <a:p>
            <a:pPr marL="228600" lvl="0" indent="0" algn="l" rtl="0">
              <a:lnSpc>
                <a:spcPct val="90000"/>
              </a:lnSpc>
              <a:spcBef>
                <a:spcPts val="0"/>
              </a:spcBef>
              <a:spcAft>
                <a:spcPts val="0"/>
              </a:spcAft>
              <a:buNone/>
            </a:pPr>
            <a:r>
              <a:rPr lang="en-US"/>
              <a:t>		w</a:t>
            </a:r>
            <a:endParaRPr/>
          </a:p>
          <a:p>
            <a:pPr marL="0" lvl="0" indent="457200" algn="l" rtl="0">
              <a:lnSpc>
                <a:spcPct val="90000"/>
              </a:lnSpc>
              <a:spcBef>
                <a:spcPts val="0"/>
              </a:spcBef>
              <a:spcAft>
                <a:spcPts val="0"/>
              </a:spcAft>
              <a:buNone/>
            </a:pPr>
            <a:r>
              <a:rPr lang="en-US"/>
              <a: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gcc947835a3_0_11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Appending data in ListBuffer</a:t>
            </a:r>
            <a:endParaRPr sz="54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gcc947835a3_0_1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Appending data in ListBuffer</a:t>
            </a:r>
            <a:endParaRPr/>
          </a:p>
        </p:txBody>
      </p:sp>
      <p:sp>
        <p:nvSpPr>
          <p:cNvPr id="854" name="Google Shape;854;gcc947835a3_0_11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You can append any data in the ListBuffer of same data type.</a:t>
            </a:r>
            <a:endParaRPr/>
          </a:p>
          <a:p>
            <a:pPr marL="0" lvl="0" indent="457200" algn="l" rtl="0">
              <a:lnSpc>
                <a:spcPct val="90000"/>
              </a:lnSpc>
              <a:spcBef>
                <a:spcPts val="0"/>
              </a:spcBef>
              <a:spcAft>
                <a:spcPts val="0"/>
              </a:spcAft>
              <a:buNone/>
            </a:pPr>
            <a:endParaRPr/>
          </a:p>
          <a:p>
            <a:pPr marL="0" lvl="0" indent="457200" algn="l" rtl="0">
              <a:lnSpc>
                <a:spcPct val="90000"/>
              </a:lnSpc>
              <a:spcBef>
                <a:spcPts val="0"/>
              </a:spcBef>
              <a:spcAft>
                <a:spcPts val="0"/>
              </a:spcAft>
              <a:buNone/>
            </a:pPr>
            <a:r>
              <a:rPr lang="en-US"/>
              <a:t>Syntax:</a:t>
            </a:r>
            <a:endParaRPr/>
          </a:p>
          <a:p>
            <a:pPr marL="0" lvl="0" indent="457200" algn="l" rtl="0">
              <a:lnSpc>
                <a:spcPct val="90000"/>
              </a:lnSpc>
              <a:spcBef>
                <a:spcPts val="0"/>
              </a:spcBef>
              <a:spcAft>
                <a:spcPts val="0"/>
              </a:spcAft>
              <a:buNone/>
            </a:pPr>
            <a:r>
              <a:rPr lang="en-US"/>
              <a:t>	ListBuffer += newItem (adds in the end)</a:t>
            </a:r>
            <a:endParaRPr/>
          </a:p>
          <a:p>
            <a:pPr marL="457200" lvl="0" indent="457200" algn="l" rtl="0">
              <a:lnSpc>
                <a:spcPct val="90000"/>
              </a:lnSpc>
              <a:spcBef>
                <a:spcPts val="0"/>
              </a:spcBef>
              <a:spcAft>
                <a:spcPts val="0"/>
              </a:spcAft>
              <a:buNone/>
            </a:pPr>
            <a:r>
              <a:rPr lang="en-US"/>
              <a:t>newItem +=: ListBuffer (adds in the start)</a:t>
            </a:r>
            <a:endParaRPr/>
          </a:p>
          <a:p>
            <a:pPr marL="0" lvl="0" indent="457200" algn="l" rtl="0">
              <a:lnSpc>
                <a:spcPct val="90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ead377722_1_9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What is Scala?</a:t>
            </a:r>
            <a:endParaRPr sz="54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gcc947835a3_0_12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Removing data from ‌ListBuffer</a:t>
            </a:r>
            <a:endParaRPr sz="54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gcc947835a3_0_1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Removing data from ListBuffer</a:t>
            </a:r>
            <a:endParaRPr/>
          </a:p>
        </p:txBody>
      </p:sp>
      <p:sp>
        <p:nvSpPr>
          <p:cNvPr id="866" name="Google Shape;866;gcc947835a3_0_12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You can remove any element from the listbuffer by using </a:t>
            </a:r>
            <a:r>
              <a:rPr lang="en-US" b="1"/>
              <a:t>-=</a:t>
            </a:r>
            <a:r>
              <a:rPr lang="en-US"/>
              <a:t>.</a:t>
            </a:r>
            <a:endParaRPr/>
          </a:p>
          <a:p>
            <a:pPr marL="228600" lvl="0" indent="0" algn="l" rtl="0">
              <a:lnSpc>
                <a:spcPct val="90000"/>
              </a:lnSpc>
              <a:spcBef>
                <a:spcPts val="0"/>
              </a:spcBef>
              <a:spcAft>
                <a:spcPts val="0"/>
              </a:spcAft>
              <a:buNone/>
            </a:pPr>
            <a:r>
              <a:rPr lang="en-US"/>
              <a:t>	Syntax:</a:t>
            </a:r>
            <a:endParaRPr/>
          </a:p>
          <a:p>
            <a:pPr marL="228600" lvl="0" indent="0" algn="l" rtl="0">
              <a:lnSpc>
                <a:spcPct val="90000"/>
              </a:lnSpc>
              <a:spcBef>
                <a:spcPts val="0"/>
              </a:spcBef>
              <a:spcAft>
                <a:spcPts val="0"/>
              </a:spcAft>
              <a:buNone/>
            </a:pPr>
            <a:r>
              <a:rPr lang="en-US"/>
              <a:t>		ListBuffer -= (element)</a:t>
            </a:r>
            <a:endParaRPr/>
          </a:p>
          <a:p>
            <a:pPr marL="457200" lvl="0" indent="0" algn="l" rtl="0">
              <a:lnSpc>
                <a:spcPct val="90000"/>
              </a:lnSpc>
              <a:spcBef>
                <a:spcPts val="0"/>
              </a:spcBef>
              <a:spcAft>
                <a:spcPts val="0"/>
              </a:spcAft>
              <a:buNone/>
            </a:pPr>
            <a:endParaRPr/>
          </a:p>
          <a:p>
            <a:pPr marL="457200" lvl="0" indent="-406400" algn="l" rtl="0">
              <a:lnSpc>
                <a:spcPct val="90000"/>
              </a:lnSpc>
              <a:spcBef>
                <a:spcPts val="0"/>
              </a:spcBef>
              <a:spcAft>
                <a:spcPts val="0"/>
              </a:spcAft>
              <a:buSzPts val="2800"/>
              <a:buChar char="▪"/>
            </a:pPr>
            <a:r>
              <a:rPr lang="en-US"/>
              <a:t>You can also remove element from a provided index</a:t>
            </a:r>
            <a:endParaRPr/>
          </a:p>
          <a:p>
            <a:pPr marL="914400" lvl="0" indent="0" algn="l" rtl="0">
              <a:lnSpc>
                <a:spcPct val="90000"/>
              </a:lnSpc>
              <a:spcBef>
                <a:spcPts val="0"/>
              </a:spcBef>
              <a:spcAft>
                <a:spcPts val="0"/>
              </a:spcAft>
              <a:buNone/>
            </a:pPr>
            <a:r>
              <a:rPr lang="en-US"/>
              <a:t>Syntax:</a:t>
            </a:r>
            <a:endParaRPr/>
          </a:p>
          <a:p>
            <a:pPr marL="914400" lvl="0" indent="0" algn="l" rtl="0">
              <a:lnSpc>
                <a:spcPct val="90000"/>
              </a:lnSpc>
              <a:spcBef>
                <a:spcPts val="0"/>
              </a:spcBef>
              <a:spcAft>
                <a:spcPts val="0"/>
              </a:spcAft>
              <a:buNone/>
            </a:pPr>
            <a:r>
              <a:rPr lang="en-US"/>
              <a:t>	ListBuffer.remove(0)</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gcc947835a3_0_13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Take from ListBuffer</a:t>
            </a:r>
            <a:endParaRPr sz="54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gcc947835a3_0_13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Take from ListBuffer</a:t>
            </a:r>
            <a:endParaRPr/>
          </a:p>
        </p:txBody>
      </p:sp>
      <p:sp>
        <p:nvSpPr>
          <p:cNvPr id="878" name="Google Shape;878;gcc947835a3_0_13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The take() method belongs to the value member of the class ListBuffer. It is utilized to take the first n elements from the ListBuffer.</a:t>
            </a:r>
            <a:endParaRPr/>
          </a:p>
          <a:p>
            <a:pPr marL="228600" lvl="0" indent="0" algn="l" rtl="0">
              <a:lnSpc>
                <a:spcPct val="90000"/>
              </a:lnSpc>
              <a:spcBef>
                <a:spcPts val="0"/>
              </a:spcBef>
              <a:spcAft>
                <a:spcPts val="0"/>
              </a:spcAft>
              <a:buNone/>
            </a:pPr>
            <a:r>
              <a:rPr lang="en-US"/>
              <a:t>	Syntax:</a:t>
            </a:r>
            <a:endParaRPr/>
          </a:p>
          <a:p>
            <a:pPr marL="228600" lvl="0" indent="0" algn="l" rtl="0">
              <a:lnSpc>
                <a:spcPct val="90000"/>
              </a:lnSpc>
              <a:spcBef>
                <a:spcPts val="0"/>
              </a:spcBef>
              <a:spcAft>
                <a:spcPts val="0"/>
              </a:spcAft>
              <a:buNone/>
            </a:pPr>
            <a:r>
              <a:rPr lang="en-US"/>
              <a:t>		listBuffer.take(4)</a:t>
            </a:r>
            <a:endParaRPr/>
          </a:p>
          <a:p>
            <a:pPr marL="0" lvl="0" indent="457200" algn="l" rtl="0">
              <a:lnSpc>
                <a:spcPct val="90000"/>
              </a:lnSpc>
              <a:spcBef>
                <a:spcPts val="0"/>
              </a:spcBef>
              <a:spcAft>
                <a:spcPts val="0"/>
              </a:spcAft>
              <a:buNone/>
            </a:pP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gcccd85f830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gcccd85f830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890" name="Google Shape;890;gcccd85f830_0_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We are writing a program for grocery store.</a:t>
            </a:r>
            <a:endParaRPr/>
          </a:p>
          <a:p>
            <a:pPr marL="228600" lvl="0" indent="-228600" algn="l" rtl="0">
              <a:lnSpc>
                <a:spcPct val="90000"/>
              </a:lnSpc>
              <a:spcBef>
                <a:spcPts val="0"/>
              </a:spcBef>
              <a:spcAft>
                <a:spcPts val="0"/>
              </a:spcAft>
              <a:buSzPts val="2800"/>
              <a:buChar char="▪"/>
            </a:pPr>
            <a:r>
              <a:rPr lang="en-US"/>
              <a:t>You have to ask the user to provide with:</a:t>
            </a:r>
            <a:endParaRPr/>
          </a:p>
          <a:p>
            <a:pPr marL="685800" lvl="1" indent="-228600" algn="l" rtl="0">
              <a:lnSpc>
                <a:spcPct val="90000"/>
              </a:lnSpc>
              <a:spcBef>
                <a:spcPts val="0"/>
              </a:spcBef>
              <a:spcAft>
                <a:spcPts val="0"/>
              </a:spcAft>
              <a:buSzPts val="2400"/>
              <a:buChar char="▪"/>
            </a:pPr>
            <a:r>
              <a:rPr lang="en-US"/>
              <a:t>1. Whether to enter the product information</a:t>
            </a:r>
            <a:endParaRPr/>
          </a:p>
          <a:p>
            <a:pPr marL="685800" lvl="1" indent="-228600" algn="l" rtl="0">
              <a:lnSpc>
                <a:spcPct val="90000"/>
              </a:lnSpc>
              <a:spcBef>
                <a:spcPts val="0"/>
              </a:spcBef>
              <a:spcAft>
                <a:spcPts val="0"/>
              </a:spcAft>
              <a:buSzPts val="2400"/>
              <a:buChar char="▪"/>
            </a:pPr>
            <a:r>
              <a:rPr lang="en-US"/>
              <a:t>2. Or to quit the program</a:t>
            </a:r>
            <a:endParaRPr/>
          </a:p>
          <a:p>
            <a:pPr marL="228600" lvl="0" indent="-228600" algn="l" rtl="0">
              <a:lnSpc>
                <a:spcPct val="90000"/>
              </a:lnSpc>
              <a:spcBef>
                <a:spcPts val="0"/>
              </a:spcBef>
              <a:spcAft>
                <a:spcPts val="0"/>
              </a:spcAft>
              <a:buSzPts val="2800"/>
              <a:buChar char="▪"/>
            </a:pPr>
            <a:r>
              <a:rPr lang="en-US"/>
              <a:t> If the user goes for option 1 then ask the name of the item, its price and its count.</a:t>
            </a:r>
            <a:endParaRPr/>
          </a:p>
          <a:p>
            <a:pPr marL="228600" lvl="0" indent="-228600" algn="l" rtl="0">
              <a:lnSpc>
                <a:spcPct val="90000"/>
              </a:lnSpc>
              <a:spcBef>
                <a:spcPts val="0"/>
              </a:spcBef>
              <a:spcAft>
                <a:spcPts val="0"/>
              </a:spcAft>
              <a:buSzPts val="2800"/>
              <a:buChar char="▪"/>
            </a:pPr>
            <a:r>
              <a:rPr lang="en-US"/>
              <a:t>Start saving all the information in the appropriate data structures until user goes for option 2.</a:t>
            </a:r>
            <a:endParaRPr/>
          </a:p>
          <a:p>
            <a:pPr marL="228600" lvl="0" indent="-228600" algn="l" rtl="0">
              <a:lnSpc>
                <a:spcPct val="90000"/>
              </a:lnSpc>
              <a:spcBef>
                <a:spcPts val="0"/>
              </a:spcBef>
              <a:spcAft>
                <a:spcPts val="0"/>
              </a:spcAft>
              <a:buSzPts val="2800"/>
              <a:buChar char="▪"/>
            </a:pPr>
            <a:r>
              <a:rPr lang="en-US"/>
              <a:t>Print the user entered products information and print the total bill</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g7a15468e4c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Maps</a:t>
            </a:r>
            <a:endParaRPr sz="54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g7a15468e4c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Maps</a:t>
            </a:r>
            <a:endParaRPr sz="2800">
              <a:solidFill>
                <a:schemeClr val="accent1"/>
              </a:solidFill>
            </a:endParaRPr>
          </a:p>
        </p:txBody>
      </p:sp>
      <p:sp>
        <p:nvSpPr>
          <p:cNvPr id="907" name="Google Shape;907;g7a15468e4c_0_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2800"/>
              <a:buChar char="▪"/>
            </a:pPr>
            <a:r>
              <a:rPr lang="en-US"/>
              <a:t>Map is a collection of key-value pairs.</a:t>
            </a:r>
            <a:endParaRPr/>
          </a:p>
          <a:p>
            <a:pPr marL="685800" lvl="0" indent="0" algn="l" rtl="0">
              <a:lnSpc>
                <a:spcPct val="90000"/>
              </a:lnSpc>
              <a:spcBef>
                <a:spcPts val="0"/>
              </a:spcBef>
              <a:spcAft>
                <a:spcPts val="0"/>
              </a:spcAft>
              <a:buNone/>
            </a:pPr>
            <a:r>
              <a:rPr lang="en-US"/>
              <a:t>Map = {</a:t>
            </a:r>
            <a:endParaRPr/>
          </a:p>
          <a:p>
            <a:pPr marL="1143000" lvl="0" indent="0" algn="l" rtl="0">
              <a:lnSpc>
                <a:spcPct val="90000"/>
              </a:lnSpc>
              <a:spcBef>
                <a:spcPts val="0"/>
              </a:spcBef>
              <a:spcAft>
                <a:spcPts val="0"/>
              </a:spcAft>
              <a:buNone/>
            </a:pPr>
            <a:r>
              <a:rPr lang="en-US"/>
              <a:t>key = Value,</a:t>
            </a:r>
            <a:endParaRPr/>
          </a:p>
          <a:p>
            <a:pPr marL="1143000" lvl="0" indent="0" algn="l" rtl="0">
              <a:spcBef>
                <a:spcPts val="0"/>
              </a:spcBef>
              <a:spcAft>
                <a:spcPts val="0"/>
              </a:spcAft>
              <a:buClr>
                <a:schemeClr val="dk1"/>
              </a:buClr>
              <a:buSzPts val="1100"/>
              <a:buFont typeface="Arial"/>
              <a:buNone/>
            </a:pPr>
            <a:r>
              <a:rPr lang="en-US"/>
              <a:t>key2 = Value2,</a:t>
            </a:r>
            <a:endParaRPr/>
          </a:p>
          <a:p>
            <a:pPr marL="685800" lvl="0" indent="0" algn="l" rtl="0">
              <a:lnSpc>
                <a:spcPct val="90000"/>
              </a:lnSpc>
              <a:spcBef>
                <a:spcPts val="0"/>
              </a:spcBef>
              <a:spcAft>
                <a:spcPts val="0"/>
              </a:spcAft>
              <a:buNone/>
            </a:pPr>
            <a:r>
              <a:rPr lang="en-US"/>
              <a:t>}</a:t>
            </a:r>
            <a:endParaRPr/>
          </a:p>
          <a:p>
            <a:pPr marL="6858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ts val="2800"/>
              <a:buChar char="▪"/>
            </a:pPr>
            <a:r>
              <a:rPr lang="en-US"/>
              <a:t>Its like dictionaries.</a:t>
            </a:r>
            <a:endParaRPr/>
          </a:p>
          <a:p>
            <a:pPr marL="228600" lvl="0" indent="-228600" algn="l" rtl="0">
              <a:lnSpc>
                <a:spcPct val="90000"/>
              </a:lnSpc>
              <a:spcBef>
                <a:spcPts val="0"/>
              </a:spcBef>
              <a:spcAft>
                <a:spcPts val="0"/>
              </a:spcAft>
              <a:buSzPts val="2800"/>
              <a:buChar char="▪"/>
            </a:pPr>
            <a:r>
              <a:rPr lang="en-US"/>
              <a:t>Keys must be unique and values could repeat it self</a:t>
            </a:r>
            <a:endParaRPr/>
          </a:p>
          <a:p>
            <a:pPr marL="228600" lvl="0" indent="-228600" algn="l" rtl="0">
              <a:lnSpc>
                <a:spcPct val="90000"/>
              </a:lnSpc>
              <a:spcBef>
                <a:spcPts val="0"/>
              </a:spcBef>
              <a:spcAft>
                <a:spcPts val="0"/>
              </a:spcAft>
              <a:buSzPts val="2800"/>
              <a:buChar char="▪"/>
            </a:pPr>
            <a:r>
              <a:rPr lang="en-US"/>
              <a:t>Maps are of two types</a:t>
            </a:r>
            <a:endParaRPr/>
          </a:p>
          <a:p>
            <a:pPr marL="685800" lvl="1" indent="-228600" algn="l" rtl="0">
              <a:lnSpc>
                <a:spcPct val="90000"/>
              </a:lnSpc>
              <a:spcBef>
                <a:spcPts val="0"/>
              </a:spcBef>
              <a:spcAft>
                <a:spcPts val="0"/>
              </a:spcAft>
              <a:buSzPts val="2400"/>
              <a:buChar char="▪"/>
            </a:pPr>
            <a:r>
              <a:rPr lang="en-US"/>
              <a:t> Mutable</a:t>
            </a:r>
            <a:endParaRPr/>
          </a:p>
          <a:p>
            <a:pPr marL="685800" lvl="1" indent="-228600" algn="l" rtl="0">
              <a:lnSpc>
                <a:spcPct val="90000"/>
              </a:lnSpc>
              <a:spcBef>
                <a:spcPts val="0"/>
              </a:spcBef>
              <a:spcAft>
                <a:spcPts val="0"/>
              </a:spcAft>
              <a:buSzPts val="2400"/>
              <a:buChar char="▪"/>
            </a:pPr>
            <a:r>
              <a:rPr lang="en-US"/>
              <a:t>Immutable</a:t>
            </a:r>
            <a:endParaRPr/>
          </a:p>
          <a:p>
            <a:pPr marL="228600" lvl="0" indent="-228600" algn="l" rtl="0">
              <a:lnSpc>
                <a:spcPct val="90000"/>
              </a:lnSpc>
              <a:spcBef>
                <a:spcPts val="0"/>
              </a:spcBef>
              <a:spcAft>
                <a:spcPts val="0"/>
              </a:spcAft>
              <a:buSzPts val="2800"/>
              <a:buChar char="▪"/>
            </a:pPr>
            <a:r>
              <a:rPr lang="en-US"/>
              <a:t>By default Scala provides immutable Map.</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gc7e1009b80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Maps</a:t>
            </a:r>
            <a:endParaRPr sz="5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c866b40c41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What is Scala</a:t>
            </a:r>
            <a:br>
              <a:rPr lang="en-US" sz="2800">
                <a:solidFill>
                  <a:schemeClr val="accent1"/>
                </a:solidFill>
              </a:rPr>
            </a:br>
            <a:endParaRPr sz="2800">
              <a:solidFill>
                <a:schemeClr val="accent1"/>
              </a:solidFill>
            </a:endParaRPr>
          </a:p>
        </p:txBody>
      </p:sp>
      <p:sp>
        <p:nvSpPr>
          <p:cNvPr id="132" name="Google Shape;132;gc866b40c41_0_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Scala combines object-oriented and functional programming in one concise, high-level language.</a:t>
            </a:r>
            <a:endParaRPr/>
          </a:p>
          <a:p>
            <a:pPr marL="228600" lvl="0" indent="-228600" algn="l" rtl="0">
              <a:lnSpc>
                <a:spcPct val="90000"/>
              </a:lnSpc>
              <a:spcBef>
                <a:spcPts val="0"/>
              </a:spcBef>
              <a:spcAft>
                <a:spcPts val="0"/>
              </a:spcAft>
              <a:buSzPts val="2800"/>
              <a:buChar char="▪"/>
            </a:pPr>
            <a:r>
              <a:rPr lang="en-US"/>
              <a:t>Leverage the advantages of JVM</a:t>
            </a:r>
            <a:endParaRPr/>
          </a:p>
          <a:p>
            <a:pPr marL="228600" lvl="0" indent="-228600" algn="l" rtl="0">
              <a:lnSpc>
                <a:spcPct val="90000"/>
              </a:lnSpc>
              <a:spcBef>
                <a:spcPts val="0"/>
              </a:spcBef>
              <a:spcAft>
                <a:spcPts val="0"/>
              </a:spcAft>
              <a:buSzPts val="2800"/>
              <a:buChar char="▪"/>
            </a:pPr>
            <a:r>
              <a:rPr lang="en-US"/>
              <a:t>Keep Java libraries</a:t>
            </a:r>
            <a:endParaRPr/>
          </a:p>
          <a:p>
            <a:pPr marL="0" lvl="0" indent="0" algn="l" rtl="0">
              <a:lnSpc>
                <a:spcPct val="90000"/>
              </a:lnSpc>
              <a:spcBef>
                <a:spcPts val="0"/>
              </a:spcBef>
              <a:spcAft>
                <a:spcPts val="0"/>
              </a:spcAft>
              <a:buNone/>
            </a:pPr>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g7a15468e4c_0_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Maps</a:t>
            </a:r>
            <a:endParaRPr sz="2800">
              <a:solidFill>
                <a:schemeClr val="accent1"/>
              </a:solidFill>
            </a:endParaRPr>
          </a:p>
        </p:txBody>
      </p:sp>
      <p:sp>
        <p:nvSpPr>
          <p:cNvPr id="919" name="Google Shape;919;g7a15468e4c_0_1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a:t>import scala.collection.mutable</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var x = Map(key_1 -&gt; value_1, </a:t>
            </a:r>
            <a:endParaRPr/>
          </a:p>
          <a:p>
            <a:pPr marL="228600" lvl="0" indent="0" algn="l" rtl="0">
              <a:lnSpc>
                <a:spcPct val="90000"/>
              </a:lnSpc>
              <a:spcBef>
                <a:spcPts val="0"/>
              </a:spcBef>
              <a:spcAft>
                <a:spcPts val="0"/>
              </a:spcAft>
              <a:buNone/>
            </a:pPr>
            <a:r>
              <a:rPr lang="en-US"/>
              <a:t>key_2 -&gt; value_2, key_3 -&gt; value_3,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Clr>
                <a:schemeClr val="dk1"/>
              </a:buClr>
              <a:buSzPts val="1100"/>
              <a:buFont typeface="Arial"/>
              <a:buNone/>
            </a:pPr>
            <a:r>
              <a:rPr lang="en-US"/>
              <a:t>var x = Map[key_type, value_type]()</a:t>
            </a:r>
            <a:endParaRPr/>
          </a:p>
          <a:p>
            <a:pPr marL="228600" lvl="0" indent="0" algn="l" rtl="0">
              <a:lnSpc>
                <a:spcPct val="90000"/>
              </a:lnSpc>
              <a:spcBef>
                <a:spcPts val="0"/>
              </a:spcBef>
              <a:spcAft>
                <a:spcPts val="0"/>
              </a:spcAft>
              <a:buNone/>
            </a:pPr>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g7a15468e4c_0_15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Checking key</a:t>
            </a:r>
            <a:endParaRPr sz="54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g7a15468e4c_0_1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Checking key</a:t>
            </a:r>
            <a:endParaRPr/>
          </a:p>
        </p:txBody>
      </p:sp>
      <p:sp>
        <p:nvSpPr>
          <p:cNvPr id="931" name="Google Shape;931;g7a15468e4c_0_15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var x = Map(key_1 -&gt; value_1, </a:t>
            </a:r>
            <a:endParaRPr/>
          </a:p>
          <a:p>
            <a:pPr marL="228600" lvl="0" indent="0" algn="l" rtl="0">
              <a:lnSpc>
                <a:spcPct val="90000"/>
              </a:lnSpc>
              <a:spcBef>
                <a:spcPts val="0"/>
              </a:spcBef>
              <a:spcAft>
                <a:spcPts val="0"/>
              </a:spcAft>
              <a:buNone/>
            </a:pPr>
            <a:r>
              <a:rPr lang="en-US"/>
              <a:t>key_2 -&gt; value_2, key_3 -&gt; value_3,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if (x.contains(key))</a:t>
            </a:r>
            <a:endParaRPr/>
          </a:p>
          <a:p>
            <a:pPr marL="228600" lvl="0" indent="0" algn="l" rtl="0">
              <a:lnSpc>
                <a:spcPct val="90000"/>
              </a:lnSpc>
              <a:spcBef>
                <a:spcPts val="0"/>
              </a:spcBef>
              <a:spcAft>
                <a:spcPts val="0"/>
              </a:spcAft>
              <a:buNone/>
            </a:pPr>
            <a:r>
              <a:rPr lang="en-US"/>
              <a:t>{</a:t>
            </a:r>
            <a:endParaRPr/>
          </a:p>
          <a:p>
            <a:pPr marL="228600" lvl="0" indent="0" algn="l" rtl="0">
              <a:lnSpc>
                <a:spcPct val="90000"/>
              </a:lnSpc>
              <a:spcBef>
                <a:spcPts val="0"/>
              </a:spcBef>
              <a:spcAft>
                <a:spcPts val="0"/>
              </a:spcAft>
              <a:buNone/>
            </a:pPr>
            <a:r>
              <a:rPr lang="en-US"/>
              <a:t>		// key is present in the map</a:t>
            </a:r>
            <a:endParaRPr/>
          </a:p>
          <a:p>
            <a:pPr marL="228600" lvl="0" indent="0" algn="l" rtl="0">
              <a:lnSpc>
                <a:spcPct val="90000"/>
              </a:lnSpc>
              <a:spcBef>
                <a:spcPts val="0"/>
              </a:spcBef>
              <a:spcAft>
                <a:spcPts val="0"/>
              </a:spcAft>
              <a:buNone/>
            </a:pPr>
            <a:r>
              <a:rPr lang="en-US"/>
              <a: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g7a15468e4c_0_2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Updating the key-value pair</a:t>
            </a:r>
            <a:endParaRPr sz="54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g7a15468e4c_0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Updating the key-value pair</a:t>
            </a:r>
            <a:endParaRPr/>
          </a:p>
        </p:txBody>
      </p:sp>
      <p:sp>
        <p:nvSpPr>
          <p:cNvPr id="943" name="Google Shape;943;g7a15468e4c_0_2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var x = Map(key_1 -&gt; value_1, </a:t>
            </a:r>
            <a:endParaRPr/>
          </a:p>
          <a:p>
            <a:pPr marL="228600" lvl="0" indent="0" algn="l" rtl="0">
              <a:lnSpc>
                <a:spcPct val="90000"/>
              </a:lnSpc>
              <a:spcBef>
                <a:spcPts val="0"/>
              </a:spcBef>
              <a:spcAft>
                <a:spcPts val="0"/>
              </a:spcAft>
              <a:buNone/>
            </a:pPr>
            <a:r>
              <a:rPr lang="en-US"/>
              <a:t>key_2 -&gt; value_2, key_3 -&gt; value_3,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x(key1) = value_2</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c7e1009b80_0_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Adding the key-value pair</a:t>
            </a:r>
            <a:endParaRPr sz="54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gc7e1009b80_0_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Adding the key-value pair</a:t>
            </a:r>
            <a:endParaRPr/>
          </a:p>
        </p:txBody>
      </p:sp>
      <p:sp>
        <p:nvSpPr>
          <p:cNvPr id="955" name="Google Shape;955;gc7e1009b80_0_8"/>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var x = Map(key_1 -&gt; value_1, </a:t>
            </a:r>
            <a:endParaRPr/>
          </a:p>
          <a:p>
            <a:pPr marL="228600" lvl="0" indent="0" algn="l" rtl="0">
              <a:lnSpc>
                <a:spcPct val="90000"/>
              </a:lnSpc>
              <a:spcBef>
                <a:spcPts val="0"/>
              </a:spcBef>
              <a:spcAft>
                <a:spcPts val="0"/>
              </a:spcAft>
              <a:buNone/>
            </a:pPr>
            <a:r>
              <a:rPr lang="en-US"/>
              <a:t>key_2 -&gt; value_2, key_3 -&gt; value_3, ....)</a:t>
            </a:r>
            <a:endParaRPr/>
          </a:p>
          <a:p>
            <a:pPr marL="228600" lvl="0" indent="0" algn="l" rtl="0">
              <a:lnSpc>
                <a:spcPct val="90000"/>
              </a:lnSpc>
              <a:spcBef>
                <a:spcPts val="0"/>
              </a:spcBef>
              <a:spcAft>
                <a:spcPts val="0"/>
              </a:spcAft>
              <a:buNone/>
            </a:pPr>
            <a:endParaRPr/>
          </a:p>
          <a:p>
            <a:pPr marL="228600" lvl="0" indent="0" algn="l" rtl="0">
              <a:spcBef>
                <a:spcPts val="0"/>
              </a:spcBef>
              <a:spcAft>
                <a:spcPts val="0"/>
              </a:spcAft>
              <a:buClr>
                <a:schemeClr val="dk1"/>
              </a:buClr>
              <a:buSzPts val="1100"/>
              <a:buFont typeface="Arial"/>
              <a:buNone/>
            </a:pPr>
            <a:r>
              <a:rPr lang="en-US"/>
              <a:t>x += (key_4 -&gt; value_4,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g7a15468e4c_0_5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Deleting the key-value pair</a:t>
            </a:r>
            <a:endParaRPr sz="54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g7a15468e4c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Deleting the key-value pair</a:t>
            </a:r>
            <a:endParaRPr/>
          </a:p>
        </p:txBody>
      </p:sp>
      <p:sp>
        <p:nvSpPr>
          <p:cNvPr id="967" name="Google Shape;967;g7a15468e4c_0_56"/>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var x = Map(key_1 -&gt; value_1, </a:t>
            </a:r>
            <a:endParaRPr/>
          </a:p>
          <a:p>
            <a:pPr marL="228600" lvl="0" indent="0" algn="l" rtl="0">
              <a:lnSpc>
                <a:spcPct val="90000"/>
              </a:lnSpc>
              <a:spcBef>
                <a:spcPts val="0"/>
              </a:spcBef>
              <a:spcAft>
                <a:spcPts val="0"/>
              </a:spcAft>
              <a:buNone/>
            </a:pPr>
            <a:r>
              <a:rPr lang="en-US"/>
              <a:t>key_2 -&gt; value_2, key_3 -&gt; value_3,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x -= (key_1, key_2,....)</a:t>
            </a:r>
            <a:endParaRPr/>
          </a:p>
          <a:p>
            <a:pPr marL="228600" lvl="0" indent="0" algn="l" rtl="0">
              <a:lnSpc>
                <a:spcPct val="90000"/>
              </a:lnSpc>
              <a:spcBef>
                <a:spcPts val="0"/>
              </a:spcBef>
              <a:spcAft>
                <a:spcPts val="0"/>
              </a:spcAft>
              <a:buNone/>
            </a:pP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g7a15468e4c_0_9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Iteration in a Map</a:t>
            </a:r>
            <a:endParaRPr sz="5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c84f043035_0_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Scala Setup</a:t>
            </a:r>
            <a:endParaRPr sz="54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g7a15468e4c_0_10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Iteration in a Map</a:t>
            </a:r>
            <a:endParaRPr/>
          </a:p>
        </p:txBody>
      </p:sp>
      <p:sp>
        <p:nvSpPr>
          <p:cNvPr id="979" name="Google Shape;979;g7a15468e4c_0_10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var x = Map(key_1 -&gt; value_1, </a:t>
            </a:r>
            <a:endParaRPr/>
          </a:p>
          <a:p>
            <a:pPr marL="228600" lvl="0" indent="0" algn="l" rtl="0">
              <a:lnSpc>
                <a:spcPct val="90000"/>
              </a:lnSpc>
              <a:spcBef>
                <a:spcPts val="0"/>
              </a:spcBef>
              <a:spcAft>
                <a:spcPts val="0"/>
              </a:spcAft>
              <a:buNone/>
            </a:pPr>
            <a:r>
              <a:rPr lang="en-US"/>
              <a:t>key_2 -&gt; value_2, key_3 -&gt; value_3,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for((k, v) &lt;- x) </a:t>
            </a:r>
            <a:endParaRPr/>
          </a:p>
          <a:p>
            <a:pPr marL="228600" lvl="0" indent="0" algn="l" rtl="0">
              <a:lnSpc>
                <a:spcPct val="90000"/>
              </a:lnSpc>
              <a:spcBef>
                <a:spcPts val="0"/>
              </a:spcBef>
              <a:spcAft>
                <a:spcPts val="0"/>
              </a:spcAft>
              <a:buNone/>
            </a:pPr>
            <a:r>
              <a:rPr lang="en-US"/>
              <a:t>        {    </a:t>
            </a:r>
            <a:endParaRPr/>
          </a:p>
          <a:p>
            <a:pPr marL="228600" lvl="0" indent="0" algn="l" rtl="0">
              <a:lnSpc>
                <a:spcPct val="90000"/>
              </a:lnSpc>
              <a:spcBef>
                <a:spcPts val="0"/>
              </a:spcBef>
              <a:spcAft>
                <a:spcPts val="0"/>
              </a:spcAft>
              <a:buNone/>
            </a:pPr>
            <a:r>
              <a:rPr lang="en-US"/>
              <a:t>           	k</a:t>
            </a:r>
            <a:endParaRPr/>
          </a:p>
          <a:p>
            <a:pPr marL="228600" lvl="0" indent="0" algn="l" rtl="0">
              <a:lnSpc>
                <a:spcPct val="90000"/>
              </a:lnSpc>
              <a:spcBef>
                <a:spcPts val="0"/>
              </a:spcBef>
              <a:spcAft>
                <a:spcPts val="0"/>
              </a:spcAft>
              <a:buNone/>
            </a:pPr>
            <a:r>
              <a:rPr lang="en-US"/>
              <a:t>			v</a:t>
            </a:r>
            <a:endParaRPr/>
          </a:p>
          <a:p>
            <a:pPr marL="228600" lvl="0" indent="0" algn="l" rtl="0">
              <a:lnSpc>
                <a:spcPct val="90000"/>
              </a:lnSpc>
              <a:spcBef>
                <a:spcPts val="0"/>
              </a:spcBef>
              <a:spcAft>
                <a:spcPts val="0"/>
              </a:spcAft>
              <a:buNone/>
            </a:pPr>
            <a:r>
              <a:rPr lang="en-US"/>
              <a:t>        }</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g7a15468e4c_0_14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g7a15468e4c_0_14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991" name="Google Shape;991;g7a15468e4c_0_14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We are writing a word count program</a:t>
            </a:r>
            <a:endParaRPr/>
          </a:p>
          <a:p>
            <a:pPr marL="228600" lvl="0" indent="-228600" algn="l" rtl="0">
              <a:lnSpc>
                <a:spcPct val="90000"/>
              </a:lnSpc>
              <a:spcBef>
                <a:spcPts val="0"/>
              </a:spcBef>
              <a:spcAft>
                <a:spcPts val="0"/>
              </a:spcAft>
              <a:buSzPts val="2800"/>
              <a:buChar char="▪"/>
            </a:pPr>
            <a:r>
              <a:rPr lang="en-US"/>
              <a:t>Ask the user how many words he wants to enter.</a:t>
            </a:r>
            <a:endParaRPr/>
          </a:p>
          <a:p>
            <a:pPr marL="228600" lvl="0" indent="-228600" algn="l" rtl="0">
              <a:lnSpc>
                <a:spcPct val="90000"/>
              </a:lnSpc>
              <a:spcBef>
                <a:spcPts val="0"/>
              </a:spcBef>
              <a:spcAft>
                <a:spcPts val="0"/>
              </a:spcAft>
              <a:buSzPts val="2800"/>
              <a:buChar char="▪"/>
            </a:pPr>
            <a:r>
              <a:rPr lang="en-US"/>
              <a:t>Take the words from the user.</a:t>
            </a:r>
            <a:endParaRPr/>
          </a:p>
          <a:p>
            <a:pPr marL="228600" lvl="0" indent="-228600" algn="l" rtl="0">
              <a:lnSpc>
                <a:spcPct val="90000"/>
              </a:lnSpc>
              <a:spcBef>
                <a:spcPts val="0"/>
              </a:spcBef>
              <a:spcAft>
                <a:spcPts val="0"/>
              </a:spcAft>
              <a:buSzPts val="2800"/>
              <a:buChar char="▪"/>
            </a:pPr>
            <a:r>
              <a:rPr lang="en-US"/>
              <a:t>Device a mechanism for maintaining the count of every word, if he enters same word twice then its count would be 2.</a:t>
            </a:r>
            <a:endParaRPr/>
          </a:p>
          <a:p>
            <a:pPr marL="228600" lvl="0" indent="-228600" algn="l" rtl="0">
              <a:lnSpc>
                <a:spcPct val="90000"/>
              </a:lnSpc>
              <a:spcBef>
                <a:spcPts val="0"/>
              </a:spcBef>
              <a:spcAft>
                <a:spcPts val="0"/>
              </a:spcAft>
              <a:buSzPts val="2800"/>
              <a:buChar char="▪"/>
            </a:pPr>
            <a:r>
              <a:rPr lang="en-US"/>
              <a:t>After maintaining all the counts, ask user to enter a word and print its count if available.</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g7a15468e4c_0_22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Sets</a:t>
            </a:r>
            <a:endParaRPr sz="54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g7a15468e4c_0_2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Sets</a:t>
            </a:r>
            <a:endParaRPr sz="2800">
              <a:solidFill>
                <a:schemeClr val="accent1"/>
              </a:solidFill>
            </a:endParaRPr>
          </a:p>
        </p:txBody>
      </p:sp>
      <p:sp>
        <p:nvSpPr>
          <p:cNvPr id="1008" name="Google Shape;1008;g7a15468e4c_0_22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A set is a collection which only contains unique items</a:t>
            </a:r>
            <a:endParaRPr/>
          </a:p>
          <a:p>
            <a:pPr marL="228600" lvl="0" indent="-228600" algn="l" rtl="0">
              <a:lnSpc>
                <a:spcPct val="90000"/>
              </a:lnSpc>
              <a:spcBef>
                <a:spcPts val="0"/>
              </a:spcBef>
              <a:spcAft>
                <a:spcPts val="0"/>
              </a:spcAft>
              <a:buSzPts val="2800"/>
              <a:buChar char="▪"/>
            </a:pPr>
            <a:r>
              <a:rPr lang="en-US"/>
              <a:t>Scala has both mutable and immutable versions of a set</a:t>
            </a:r>
            <a:endParaRPr/>
          </a:p>
          <a:p>
            <a:pPr marL="228600" lvl="0" indent="-228600" algn="l" rtl="0">
              <a:lnSpc>
                <a:spcPct val="90000"/>
              </a:lnSpc>
              <a:spcBef>
                <a:spcPts val="0"/>
              </a:spcBef>
              <a:spcAft>
                <a:spcPts val="0"/>
              </a:spcAft>
              <a:buSzPts val="2800"/>
              <a:buChar char="▪"/>
            </a:pPr>
            <a:r>
              <a:rPr lang="en-US"/>
              <a:t>import scala.collection.mutable</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Syntax:</a:t>
            </a:r>
            <a:endParaRPr/>
          </a:p>
          <a:p>
            <a:pPr marL="685800" lvl="0" indent="0" algn="l" rtl="0">
              <a:lnSpc>
                <a:spcPct val="90000"/>
              </a:lnSpc>
              <a:spcBef>
                <a:spcPts val="0"/>
              </a:spcBef>
              <a:spcAft>
                <a:spcPts val="0"/>
              </a:spcAft>
              <a:buNone/>
            </a:pPr>
            <a:r>
              <a:rPr lang="en-US"/>
              <a:t>var x = Set(val_1, val_2, val_3, ...)</a:t>
            </a:r>
            <a:endParaRPr/>
          </a:p>
          <a:p>
            <a:pPr marL="685800" lvl="0" indent="0" algn="l" rtl="0">
              <a:lnSpc>
                <a:spcPct val="90000"/>
              </a:lnSpc>
              <a:spcBef>
                <a:spcPts val="0"/>
              </a:spcBef>
              <a:spcAft>
                <a:spcPts val="0"/>
              </a:spcAft>
              <a:buNone/>
            </a:pPr>
            <a:r>
              <a:rPr lang="en-US"/>
              <a:t>var x = Set[type]()</a:t>
            </a:r>
            <a:endParaRPr/>
          </a:p>
          <a:p>
            <a:pPr marL="685800" lvl="0" indent="0" algn="l" rtl="0">
              <a:lnSpc>
                <a:spcPct val="90000"/>
              </a:lnSpc>
              <a:spcBef>
                <a:spcPts val="0"/>
              </a:spcBef>
              <a:spcAft>
                <a:spcPts val="0"/>
              </a:spcAft>
              <a:buNone/>
            </a:pP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g7a15468e4c_0_23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Adding items in Sets</a:t>
            </a:r>
            <a:endParaRPr sz="54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g7a15468e4c_0_2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Adding items in Sets</a:t>
            </a:r>
            <a:endParaRPr sz="2800">
              <a:solidFill>
                <a:schemeClr val="accent1"/>
              </a:solidFill>
            </a:endParaRPr>
          </a:p>
        </p:txBody>
      </p:sp>
      <p:sp>
        <p:nvSpPr>
          <p:cNvPr id="1020" name="Google Shape;1020;g7a15468e4c_0_24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457200" lvl="0" indent="-406400" algn="l" rtl="0">
              <a:lnSpc>
                <a:spcPct val="90000"/>
              </a:lnSpc>
              <a:spcBef>
                <a:spcPts val="0"/>
              </a:spcBef>
              <a:spcAft>
                <a:spcPts val="0"/>
              </a:spcAft>
              <a:buSzPts val="2800"/>
              <a:buChar char="▪"/>
            </a:pPr>
            <a:r>
              <a:rPr lang="en-US"/>
              <a:t>You can add data in Sets by using </a:t>
            </a:r>
            <a:endParaRPr/>
          </a:p>
          <a:p>
            <a:pPr marL="914400" lvl="1" indent="-381000" algn="l" rtl="0">
              <a:lnSpc>
                <a:spcPct val="90000"/>
              </a:lnSpc>
              <a:spcBef>
                <a:spcPts val="0"/>
              </a:spcBef>
              <a:spcAft>
                <a:spcPts val="0"/>
              </a:spcAft>
              <a:buSzPts val="2400"/>
              <a:buChar char="▪"/>
            </a:pPr>
            <a:r>
              <a:rPr lang="en-US" b="1"/>
              <a:t>+=</a:t>
            </a:r>
            <a:endParaRPr b="1"/>
          </a:p>
          <a:p>
            <a:pPr marL="228600" lvl="0" indent="0" algn="l" rtl="0">
              <a:lnSpc>
                <a:spcPct val="90000"/>
              </a:lnSpc>
              <a:spcBef>
                <a:spcPts val="0"/>
              </a:spcBef>
              <a:spcAft>
                <a:spcPts val="0"/>
              </a:spcAft>
              <a:buNone/>
            </a:pPr>
            <a:r>
              <a:rPr lang="en-US"/>
              <a:t>Syntax:</a:t>
            </a:r>
            <a:endParaRPr/>
          </a:p>
          <a:p>
            <a:pPr marL="685800" lvl="0" indent="0" algn="l" rtl="0">
              <a:lnSpc>
                <a:spcPct val="90000"/>
              </a:lnSpc>
              <a:spcBef>
                <a:spcPts val="0"/>
              </a:spcBef>
              <a:spcAft>
                <a:spcPts val="0"/>
              </a:spcAft>
              <a:buNone/>
            </a:pPr>
            <a:r>
              <a:rPr lang="en-US"/>
              <a:t>var x = Set(val_1, val_2, val_3, ...)</a:t>
            </a:r>
            <a:endParaRPr/>
          </a:p>
          <a:p>
            <a:pPr marL="685800" lvl="0" indent="0" algn="l" rtl="0">
              <a:lnSpc>
                <a:spcPct val="90000"/>
              </a:lnSpc>
              <a:spcBef>
                <a:spcPts val="0"/>
              </a:spcBef>
              <a:spcAft>
                <a:spcPts val="0"/>
              </a:spcAft>
              <a:buNone/>
            </a:pPr>
            <a:r>
              <a:rPr lang="en-US"/>
              <a:t>x += val_4</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g7a15468e4c_0_26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Removing items from Sets</a:t>
            </a:r>
            <a:endParaRPr sz="54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g7a15468e4c_0_26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Removing items from Sets</a:t>
            </a:r>
            <a:endParaRPr/>
          </a:p>
        </p:txBody>
      </p:sp>
      <p:sp>
        <p:nvSpPr>
          <p:cNvPr id="1032" name="Google Shape;1032;g7a15468e4c_0_266"/>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457200" lvl="0" indent="-406400" algn="l" rtl="0">
              <a:lnSpc>
                <a:spcPct val="90000"/>
              </a:lnSpc>
              <a:spcBef>
                <a:spcPts val="0"/>
              </a:spcBef>
              <a:spcAft>
                <a:spcPts val="0"/>
              </a:spcAft>
              <a:buSzPts val="2800"/>
              <a:buChar char="▪"/>
            </a:pPr>
            <a:r>
              <a:rPr lang="en-US"/>
              <a:t>You can remove data from Sets by using </a:t>
            </a:r>
            <a:endParaRPr/>
          </a:p>
          <a:p>
            <a:pPr marL="914400" lvl="1" indent="-381000" algn="l" rtl="0">
              <a:lnSpc>
                <a:spcPct val="90000"/>
              </a:lnSpc>
              <a:spcBef>
                <a:spcPts val="0"/>
              </a:spcBef>
              <a:spcAft>
                <a:spcPts val="0"/>
              </a:spcAft>
              <a:buSzPts val="2400"/>
              <a:buChar char="▪"/>
            </a:pPr>
            <a:r>
              <a:rPr lang="en-US" b="1"/>
              <a:t>-=</a:t>
            </a:r>
            <a:endParaRPr b="1"/>
          </a:p>
          <a:p>
            <a:pPr marL="0" lvl="0" indent="457200" algn="l" rtl="0">
              <a:lnSpc>
                <a:spcPct val="90000"/>
              </a:lnSpc>
              <a:spcBef>
                <a:spcPts val="0"/>
              </a:spcBef>
              <a:spcAft>
                <a:spcPts val="0"/>
              </a:spcAft>
              <a:buNone/>
            </a:pPr>
            <a:r>
              <a:rPr lang="en-US"/>
              <a:t>Syntax:</a:t>
            </a:r>
            <a:endParaRPr/>
          </a:p>
          <a:p>
            <a:pPr marL="685800" lvl="0" indent="0" algn="l" rtl="0">
              <a:lnSpc>
                <a:spcPct val="90000"/>
              </a:lnSpc>
              <a:spcBef>
                <a:spcPts val="0"/>
              </a:spcBef>
              <a:spcAft>
                <a:spcPts val="0"/>
              </a:spcAft>
              <a:buNone/>
            </a:pPr>
            <a:r>
              <a:rPr lang="en-US"/>
              <a:t>var x = Set(val_1, val_2, val_3, ...)</a:t>
            </a:r>
            <a:endParaRPr/>
          </a:p>
          <a:p>
            <a:pPr marL="685800" lvl="0" indent="0" algn="l" rtl="0">
              <a:lnSpc>
                <a:spcPct val="90000"/>
              </a:lnSpc>
              <a:spcBef>
                <a:spcPts val="0"/>
              </a:spcBef>
              <a:spcAft>
                <a:spcPts val="0"/>
              </a:spcAft>
              <a:buNone/>
            </a:pPr>
            <a:r>
              <a:rPr lang="en-US"/>
              <a:t>x -= val_1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c7f24334db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Hello World</a:t>
            </a:r>
            <a:endParaRPr sz="54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g7a15468e4c_0_276"/>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Set Operations</a:t>
            </a:r>
            <a:endParaRPr sz="54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g7a15468e4c_0_2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Set Operations</a:t>
            </a:r>
            <a:endParaRPr/>
          </a:p>
        </p:txBody>
      </p:sp>
      <p:sp>
        <p:nvSpPr>
          <p:cNvPr id="1044" name="Google Shape;1044;g7a15468e4c_0_28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457200" lvl="0" indent="-406400" algn="l" rtl="0">
              <a:lnSpc>
                <a:spcPct val="90000"/>
              </a:lnSpc>
              <a:spcBef>
                <a:spcPts val="0"/>
              </a:spcBef>
              <a:spcAft>
                <a:spcPts val="0"/>
              </a:spcAft>
              <a:buSzPts val="2800"/>
              <a:buChar char="▪"/>
            </a:pPr>
            <a:r>
              <a:rPr lang="en-US" b="1"/>
              <a:t>Union()</a:t>
            </a:r>
            <a:r>
              <a:rPr lang="en-US"/>
              <a:t> is used to take union and add one set with other</a:t>
            </a:r>
            <a:endParaRPr/>
          </a:p>
          <a:p>
            <a:pPr marL="457200" lvl="0" indent="-406400" algn="l" rtl="0">
              <a:lnSpc>
                <a:spcPct val="90000"/>
              </a:lnSpc>
              <a:spcBef>
                <a:spcPts val="0"/>
              </a:spcBef>
              <a:spcAft>
                <a:spcPts val="0"/>
              </a:spcAft>
              <a:buSzPts val="2800"/>
              <a:buChar char="▪"/>
            </a:pPr>
            <a:r>
              <a:rPr lang="en-US" b="1"/>
              <a:t>Intersection()</a:t>
            </a:r>
            <a:r>
              <a:rPr lang="en-US"/>
              <a:t> is used to get the common values from both sets</a:t>
            </a:r>
            <a:endParaRPr/>
          </a:p>
          <a:p>
            <a:pPr marL="457200" lvl="0" indent="-406400" algn="l" rtl="0">
              <a:lnSpc>
                <a:spcPct val="90000"/>
              </a:lnSpc>
              <a:spcBef>
                <a:spcPts val="0"/>
              </a:spcBef>
              <a:spcAft>
                <a:spcPts val="0"/>
              </a:spcAft>
              <a:buSzPts val="2800"/>
              <a:buChar char="▪"/>
            </a:pPr>
            <a:r>
              <a:rPr lang="en-US" b="1"/>
              <a:t>Difference() </a:t>
            </a:r>
            <a:r>
              <a:rPr lang="en-US"/>
              <a:t>is used to get the difference of two Sets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g7a15468e4c_0_17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Stacks</a:t>
            </a:r>
            <a:endParaRPr sz="54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g7a15468e4c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Stacks</a:t>
            </a:r>
            <a:endParaRPr sz="2800">
              <a:solidFill>
                <a:schemeClr val="accent1"/>
              </a:solidFill>
            </a:endParaRPr>
          </a:p>
        </p:txBody>
      </p:sp>
      <p:sp>
        <p:nvSpPr>
          <p:cNvPr id="1061" name="Google Shape;1061;g7a15468e4c_0_176"/>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Stack is data structure that provides with the last-in, first-out(LIFO) principle</a:t>
            </a:r>
            <a:endParaRPr/>
          </a:p>
          <a:p>
            <a:pPr marL="228600" lvl="0" indent="-228600" algn="l" rtl="0">
              <a:lnSpc>
                <a:spcPct val="90000"/>
              </a:lnSpc>
              <a:spcBef>
                <a:spcPts val="0"/>
              </a:spcBef>
              <a:spcAft>
                <a:spcPts val="0"/>
              </a:spcAft>
              <a:buSzPts val="2800"/>
              <a:buChar char="▪"/>
            </a:pPr>
            <a:r>
              <a:rPr lang="en-US"/>
              <a:t>We can add or remove element only from top.</a:t>
            </a:r>
            <a:endParaRPr/>
          </a:p>
          <a:p>
            <a:pPr marL="228600" lvl="0" indent="-228600" algn="l" rtl="0">
              <a:lnSpc>
                <a:spcPct val="90000"/>
              </a:lnSpc>
              <a:spcBef>
                <a:spcPts val="0"/>
              </a:spcBef>
              <a:spcAft>
                <a:spcPts val="0"/>
              </a:spcAft>
              <a:buSzPts val="2800"/>
              <a:buChar char="▪"/>
            </a:pPr>
            <a:r>
              <a:rPr lang="en-US"/>
              <a:t>Scala has both mutable and immutable versions of a stack</a:t>
            </a:r>
            <a:endParaRPr/>
          </a:p>
          <a:p>
            <a:pPr marL="228600" lvl="0" indent="-228600" algn="l" rtl="0">
              <a:lnSpc>
                <a:spcPct val="90000"/>
              </a:lnSpc>
              <a:spcBef>
                <a:spcPts val="0"/>
              </a:spcBef>
              <a:spcAft>
                <a:spcPts val="0"/>
              </a:spcAft>
              <a:buSzPts val="2800"/>
              <a:buChar char="▪"/>
            </a:pPr>
            <a:r>
              <a:rPr lang="en-US"/>
              <a:t>import scala.collection.mutable.Stack</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Syntax:</a:t>
            </a:r>
            <a:endParaRPr/>
          </a:p>
          <a:p>
            <a:pPr marL="685800" lvl="0" indent="0" algn="l" rtl="0">
              <a:lnSpc>
                <a:spcPct val="90000"/>
              </a:lnSpc>
              <a:spcBef>
                <a:spcPts val="0"/>
              </a:spcBef>
              <a:spcAft>
                <a:spcPts val="0"/>
              </a:spcAft>
              <a:buNone/>
            </a:pPr>
            <a:r>
              <a:rPr lang="en-US"/>
              <a:t>var x = Stack(val_1, val_2, val_3, ...)</a:t>
            </a:r>
            <a:endParaRPr/>
          </a:p>
          <a:p>
            <a:pPr marL="685800" lvl="0" indent="0" algn="l" rtl="0">
              <a:lnSpc>
                <a:spcPct val="90000"/>
              </a:lnSpc>
              <a:spcBef>
                <a:spcPts val="0"/>
              </a:spcBef>
              <a:spcAft>
                <a:spcPts val="0"/>
              </a:spcAft>
              <a:buNone/>
            </a:pPr>
            <a:r>
              <a:rPr lang="en-US"/>
              <a:t>var x = Stack[type]()</a:t>
            </a:r>
            <a:endParaRPr/>
          </a:p>
          <a:p>
            <a:pPr marL="228600" lvl="0" indent="0" algn="l" rtl="0">
              <a:lnSpc>
                <a:spcPct val="90000"/>
              </a:lnSpc>
              <a:spcBef>
                <a:spcPts val="0"/>
              </a:spcBef>
              <a:spcAft>
                <a:spcPts val="0"/>
              </a:spcAft>
              <a:buNone/>
            </a:pP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g7a15468e4c_0_18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Push and Pop</a:t>
            </a:r>
            <a:endParaRPr sz="54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g7a15468e4c_0_1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Push and Pop</a:t>
            </a:r>
            <a:endParaRPr sz="2800">
              <a:solidFill>
                <a:schemeClr val="accent1"/>
              </a:solidFill>
            </a:endParaRPr>
          </a:p>
        </p:txBody>
      </p:sp>
      <p:sp>
        <p:nvSpPr>
          <p:cNvPr id="1073" name="Google Shape;1073;g7a15468e4c_0_19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b="1"/>
              <a:t>push()</a:t>
            </a:r>
            <a:r>
              <a:rPr lang="en-US"/>
              <a:t> is used to add data to the top of stack</a:t>
            </a:r>
            <a:endParaRPr/>
          </a:p>
          <a:p>
            <a:pPr marL="228600" lvl="0" indent="-228600" algn="l" rtl="0">
              <a:spcBef>
                <a:spcPts val="0"/>
              </a:spcBef>
              <a:spcAft>
                <a:spcPts val="0"/>
              </a:spcAft>
              <a:buSzPts val="2800"/>
              <a:buChar char="▪"/>
            </a:pPr>
            <a:r>
              <a:rPr lang="en-US" b="1"/>
              <a:t>pop()</a:t>
            </a:r>
            <a:r>
              <a:rPr lang="en-US"/>
              <a:t> is used to get data from the top of stack</a:t>
            </a:r>
            <a:endParaRPr/>
          </a:p>
          <a:p>
            <a:pPr marL="228600" lvl="0" indent="0" algn="l" rtl="0">
              <a:lnSpc>
                <a:spcPct val="90000"/>
              </a:lnSpc>
              <a:spcBef>
                <a:spcPts val="0"/>
              </a:spcBef>
              <a:spcAft>
                <a:spcPts val="0"/>
              </a:spcAft>
              <a:buNone/>
            </a:pPr>
            <a:r>
              <a:rPr lang="en-US"/>
              <a:t>Syntax:</a:t>
            </a:r>
            <a:endParaRPr/>
          </a:p>
          <a:p>
            <a:pPr marL="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var x = Stack[type]()</a:t>
            </a:r>
            <a:endParaRPr/>
          </a:p>
          <a:p>
            <a:pPr marL="228600" lvl="0" indent="0" algn="l" rtl="0">
              <a:lnSpc>
                <a:spcPct val="90000"/>
              </a:lnSpc>
              <a:spcBef>
                <a:spcPts val="0"/>
              </a:spcBef>
              <a:spcAft>
                <a:spcPts val="0"/>
              </a:spcAft>
              <a:buNone/>
            </a:pPr>
            <a:r>
              <a:rPr lang="en-US"/>
              <a:t>x.push(1)</a:t>
            </a:r>
            <a:endParaRPr/>
          </a:p>
          <a:p>
            <a:pPr marL="228600" lvl="0" indent="0" algn="l" rtl="0">
              <a:spcBef>
                <a:spcPts val="0"/>
              </a:spcBef>
              <a:spcAft>
                <a:spcPts val="0"/>
              </a:spcAft>
              <a:buClr>
                <a:schemeClr val="dk1"/>
              </a:buClr>
              <a:buSzPts val="1100"/>
              <a:buFont typeface="Arial"/>
              <a:buNone/>
            </a:pPr>
            <a:r>
              <a:rPr lang="en-US"/>
              <a:t>x.pop()</a:t>
            </a:r>
            <a:endParaRPr/>
          </a:p>
          <a:p>
            <a:pPr marL="228600" lvl="0" indent="0" algn="l" rtl="0">
              <a:lnSpc>
                <a:spcPct val="90000"/>
              </a:lnSpc>
              <a:spcBef>
                <a:spcPts val="0"/>
              </a:spcBef>
              <a:spcAft>
                <a:spcPts val="0"/>
              </a:spcAft>
              <a:buNone/>
            </a:pP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g7a15468e4c_0_19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Stack Attributes</a:t>
            </a:r>
            <a:endParaRPr sz="54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g7a15468e4c_0_2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Stack Attributes</a:t>
            </a:r>
            <a:endParaRPr sz="2800">
              <a:solidFill>
                <a:schemeClr val="accent1"/>
              </a:solidFill>
            </a:endParaRPr>
          </a:p>
        </p:txBody>
      </p:sp>
      <p:sp>
        <p:nvSpPr>
          <p:cNvPr id="1085" name="Google Shape;1085;g7a15468e4c_0_20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b="1"/>
              <a:t>top </a:t>
            </a:r>
            <a:r>
              <a:rPr lang="en-US"/>
              <a:t>is used to see what’s on the top of the stack, without popping it</a:t>
            </a:r>
            <a:endParaRPr/>
          </a:p>
          <a:p>
            <a:pPr marL="228600" lvl="0" indent="-228600" algn="l" rtl="0">
              <a:lnSpc>
                <a:spcPct val="90000"/>
              </a:lnSpc>
              <a:spcBef>
                <a:spcPts val="0"/>
              </a:spcBef>
              <a:spcAft>
                <a:spcPts val="0"/>
              </a:spcAft>
              <a:buSzPts val="2800"/>
              <a:buChar char="▪"/>
            </a:pPr>
            <a:r>
              <a:rPr lang="en-US" b="1"/>
              <a:t>size </a:t>
            </a:r>
            <a:r>
              <a:rPr lang="en-US"/>
              <a:t>will return the number of elements present in the stack</a:t>
            </a:r>
            <a:endParaRPr/>
          </a:p>
          <a:p>
            <a:pPr marL="228600" lvl="0" indent="-228600" algn="l" rtl="0">
              <a:lnSpc>
                <a:spcPct val="90000"/>
              </a:lnSpc>
              <a:spcBef>
                <a:spcPts val="0"/>
              </a:spcBef>
              <a:spcAft>
                <a:spcPts val="0"/>
              </a:spcAft>
              <a:buSzPts val="2800"/>
              <a:buChar char="▪"/>
            </a:pPr>
            <a:r>
              <a:rPr lang="en-US" b="1"/>
              <a:t>isEmpty </a:t>
            </a:r>
            <a:r>
              <a:rPr lang="en-US"/>
              <a:t>will return if the stack is empty of not.</a:t>
            </a:r>
            <a:endParaRPr/>
          </a:p>
          <a:p>
            <a:pPr marL="228600" lvl="0" indent="0" algn="l" rtl="0">
              <a:lnSpc>
                <a:spcPct val="90000"/>
              </a:lnSpc>
              <a:spcBef>
                <a:spcPts val="0"/>
              </a:spcBef>
              <a:spcAft>
                <a:spcPts val="0"/>
              </a:spcAft>
              <a:buNone/>
            </a:pP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g7a15468e4c_0_21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c84f043035_0_16"/>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Variables in Scala</a:t>
            </a:r>
            <a:endParaRPr sz="54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g7a15468e4c_0_2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1097" name="Google Shape;1097;g7a15468e4c_0_21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We are writing a equation bracket validator </a:t>
            </a:r>
            <a:r>
              <a:rPr lang="en-US" b="1"/>
              <a:t>( </a:t>
            </a:r>
            <a:r>
              <a:rPr lang="en-US"/>
              <a:t>( , )</a:t>
            </a:r>
            <a:r>
              <a:rPr lang="en-US" b="1"/>
              <a:t> )</a:t>
            </a:r>
            <a:endParaRPr b="1"/>
          </a:p>
          <a:p>
            <a:pPr marL="228600" lvl="0" indent="-228600" algn="l" rtl="0">
              <a:lnSpc>
                <a:spcPct val="90000"/>
              </a:lnSpc>
              <a:spcBef>
                <a:spcPts val="0"/>
              </a:spcBef>
              <a:spcAft>
                <a:spcPts val="0"/>
              </a:spcAft>
              <a:buSzPts val="2800"/>
              <a:buChar char="▪"/>
            </a:pPr>
            <a:r>
              <a:rPr lang="en-US"/>
              <a:t>You have to ask user to enter an expression:</a:t>
            </a:r>
            <a:endParaRPr/>
          </a:p>
          <a:p>
            <a:pPr marL="685800" lvl="1" indent="-228600" algn="l" rtl="0">
              <a:lnSpc>
                <a:spcPct val="90000"/>
              </a:lnSpc>
              <a:spcBef>
                <a:spcPts val="0"/>
              </a:spcBef>
              <a:spcAft>
                <a:spcPts val="0"/>
              </a:spcAft>
              <a:buSzPts val="2400"/>
              <a:buAutoNum type="alphaLcPeriod"/>
            </a:pPr>
            <a:r>
              <a:rPr lang="en-US"/>
              <a:t>(5 + (2*3000) / (22+3) ) * 100</a:t>
            </a:r>
            <a:endParaRPr/>
          </a:p>
          <a:p>
            <a:pPr marL="685800" lvl="1" indent="-228600" algn="l" rtl="0">
              <a:spcBef>
                <a:spcPts val="0"/>
              </a:spcBef>
              <a:spcAft>
                <a:spcPts val="0"/>
              </a:spcAft>
              <a:buSzPts val="2400"/>
              <a:buAutoNum type="alphaLcPeriod"/>
            </a:pPr>
            <a:r>
              <a:rPr lang="en-US"/>
              <a:t>(5 + (2*3000) / (22+3)   * 100</a:t>
            </a:r>
            <a:endParaRPr/>
          </a:p>
          <a:p>
            <a:pPr marL="228600" lvl="0" indent="-228600" algn="l" rtl="0">
              <a:spcBef>
                <a:spcPts val="0"/>
              </a:spcBef>
              <a:spcAft>
                <a:spcPts val="0"/>
              </a:spcAft>
              <a:buSzPts val="2800"/>
              <a:buChar char="▪"/>
            </a:pPr>
            <a:r>
              <a:rPr lang="en-US"/>
              <a:t>And then output the user whether the entered in expression is valid or not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g7a1a4bceea_0_4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Scala Spark</a:t>
            </a:r>
            <a:endParaRPr sz="54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gce73078a07_0_2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a:t>
            </a:r>
            <a:endParaRPr sz="540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gce73078a07_0_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Why Spark?</a:t>
            </a:r>
            <a:endParaRPr sz="2800">
              <a:solidFill>
                <a:schemeClr val="accent1"/>
              </a:solidFill>
            </a:endParaRPr>
          </a:p>
        </p:txBody>
      </p:sp>
      <p:sp>
        <p:nvSpPr>
          <p:cNvPr id="1114" name="Google Shape;1114;gce73078a07_0_38"/>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SzPts val="2800"/>
              <a:buChar char="▪"/>
            </a:pPr>
            <a:r>
              <a:rPr lang="en-US"/>
              <a:t>Speed</a:t>
            </a:r>
            <a:endParaRPr/>
          </a:p>
          <a:p>
            <a:pPr marL="228600" lvl="0" indent="-228600" algn="l" rtl="0">
              <a:spcBef>
                <a:spcPts val="0"/>
              </a:spcBef>
              <a:spcAft>
                <a:spcPts val="0"/>
              </a:spcAft>
              <a:buSzPts val="2800"/>
              <a:buChar char="▪"/>
            </a:pPr>
            <a:r>
              <a:rPr lang="en-US"/>
              <a:t>Distributed</a:t>
            </a:r>
            <a:endParaRPr/>
          </a:p>
          <a:p>
            <a:pPr marL="228600" lvl="0" indent="-228600" algn="l" rtl="0">
              <a:spcBef>
                <a:spcPts val="0"/>
              </a:spcBef>
              <a:spcAft>
                <a:spcPts val="0"/>
              </a:spcAft>
              <a:buSzPts val="2800"/>
              <a:buChar char="▪"/>
            </a:pPr>
            <a:r>
              <a:rPr lang="en-US"/>
              <a:t>Advanced Analytics</a:t>
            </a:r>
            <a:endParaRPr/>
          </a:p>
          <a:p>
            <a:pPr marL="228600" lvl="0" indent="-228600" algn="l" rtl="0">
              <a:spcBef>
                <a:spcPts val="0"/>
              </a:spcBef>
              <a:spcAft>
                <a:spcPts val="0"/>
              </a:spcAft>
              <a:buSzPts val="2800"/>
              <a:buChar char="▪"/>
            </a:pPr>
            <a:r>
              <a:rPr lang="en-US"/>
              <a:t>Real Time</a:t>
            </a:r>
            <a:endParaRPr/>
          </a:p>
          <a:p>
            <a:pPr marL="228600" lvl="0" indent="-228600" algn="l" rtl="0">
              <a:spcBef>
                <a:spcPts val="0"/>
              </a:spcBef>
              <a:spcAft>
                <a:spcPts val="0"/>
              </a:spcAft>
              <a:buSzPts val="2800"/>
              <a:buChar char="▪"/>
            </a:pPr>
            <a:r>
              <a:rPr lang="en-US"/>
              <a:t>Powerful Caching</a:t>
            </a:r>
            <a:endParaRPr/>
          </a:p>
          <a:p>
            <a:pPr marL="228600" lvl="0" indent="-228600" algn="l" rtl="0">
              <a:spcBef>
                <a:spcPts val="0"/>
              </a:spcBef>
              <a:spcAft>
                <a:spcPts val="0"/>
              </a:spcAft>
              <a:buSzPts val="2800"/>
              <a:buChar char="▪"/>
            </a:pPr>
            <a:r>
              <a:rPr lang="en-US"/>
              <a:t>Fault Tolerant</a:t>
            </a:r>
            <a:endParaRPr/>
          </a:p>
          <a:p>
            <a:pPr marL="228600" lvl="0" indent="-228600" algn="l" rtl="0">
              <a:spcBef>
                <a:spcPts val="0"/>
              </a:spcBef>
              <a:spcAft>
                <a:spcPts val="0"/>
              </a:spcAft>
              <a:buSzPts val="2800"/>
              <a:buChar char="▪"/>
            </a:pPr>
            <a:r>
              <a:rPr lang="en-US"/>
              <a:t>Deployment</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gce73078a07_0_16"/>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HADOOP</a:t>
            </a:r>
            <a:endParaRPr sz="54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gce73078a07_0_4"/>
          <p:cNvSpPr/>
          <p:nvPr/>
        </p:nvSpPr>
        <p:spPr>
          <a:xfrm>
            <a:off x="1710725" y="4526575"/>
            <a:ext cx="8462700" cy="923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100" b="1"/>
              <a:t>HDFS</a:t>
            </a:r>
            <a:endParaRPr sz="3100" b="1"/>
          </a:p>
        </p:txBody>
      </p:sp>
      <p:sp>
        <p:nvSpPr>
          <p:cNvPr id="1126" name="Google Shape;1126;gce73078a07_0_4"/>
          <p:cNvSpPr/>
          <p:nvPr/>
        </p:nvSpPr>
        <p:spPr>
          <a:xfrm>
            <a:off x="1710725" y="3271050"/>
            <a:ext cx="8462700" cy="923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100" b="1"/>
              <a:t>YARN</a:t>
            </a:r>
            <a:endParaRPr sz="3100" b="1"/>
          </a:p>
        </p:txBody>
      </p:sp>
      <p:sp>
        <p:nvSpPr>
          <p:cNvPr id="1127" name="Google Shape;1127;gce73078a07_0_4"/>
          <p:cNvSpPr/>
          <p:nvPr/>
        </p:nvSpPr>
        <p:spPr>
          <a:xfrm>
            <a:off x="1710725" y="2015525"/>
            <a:ext cx="3890700" cy="923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100" b="1"/>
              <a:t>Map Reduce</a:t>
            </a:r>
            <a:endParaRPr sz="3100" b="1"/>
          </a:p>
        </p:txBody>
      </p:sp>
      <p:sp>
        <p:nvSpPr>
          <p:cNvPr id="1128" name="Google Shape;1128;gce73078a07_0_4"/>
          <p:cNvSpPr/>
          <p:nvPr/>
        </p:nvSpPr>
        <p:spPr>
          <a:xfrm>
            <a:off x="6282725" y="2015525"/>
            <a:ext cx="3890700" cy="923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100" b="1"/>
              <a:t>SPARK</a:t>
            </a:r>
            <a:endParaRPr sz="3100" b="1"/>
          </a:p>
        </p:txBody>
      </p:sp>
      <p:sp>
        <p:nvSpPr>
          <p:cNvPr id="1129" name="Google Shape;1129;gce73078a07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HADOOP</a:t>
            </a:r>
            <a:br>
              <a:rPr lang="en-US"/>
            </a:br>
            <a:br>
              <a:rPr lang="en-US" sz="2800">
                <a:solidFill>
                  <a:schemeClr val="accent1"/>
                </a:solidFill>
              </a:rPr>
            </a:br>
            <a:endParaRPr sz="2800">
              <a:solidFill>
                <a:schemeClr val="accent1"/>
              </a:solidFil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gce73078a07_0_5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Architecture</a:t>
            </a:r>
            <a:endParaRPr sz="54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gce73078a07_0_5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Spark Architecture</a:t>
            </a:r>
            <a:endParaRPr/>
          </a:p>
        </p:txBody>
      </p:sp>
      <p:sp>
        <p:nvSpPr>
          <p:cNvPr id="1141" name="Google Shape;1141;gce73078a07_0_58"/>
          <p:cNvSpPr/>
          <p:nvPr/>
        </p:nvSpPr>
        <p:spPr>
          <a:xfrm>
            <a:off x="1029450" y="2437400"/>
            <a:ext cx="2452500" cy="10749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Spark Context</a:t>
            </a:r>
            <a:endParaRPr b="1"/>
          </a:p>
        </p:txBody>
      </p:sp>
      <p:sp>
        <p:nvSpPr>
          <p:cNvPr id="1142" name="Google Shape;1142;gce73078a07_0_58"/>
          <p:cNvSpPr txBox="1"/>
          <p:nvPr/>
        </p:nvSpPr>
        <p:spPr>
          <a:xfrm>
            <a:off x="1491150" y="1821800"/>
            <a:ext cx="15291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latin typeface="Garamond"/>
                <a:ea typeface="Garamond"/>
                <a:cs typeface="Garamond"/>
                <a:sym typeface="Garamond"/>
              </a:rPr>
              <a:t>Driver Node</a:t>
            </a:r>
            <a:endParaRPr sz="1900">
              <a:latin typeface="Garamond"/>
              <a:ea typeface="Garamond"/>
              <a:cs typeface="Garamond"/>
              <a:sym typeface="Garamond"/>
            </a:endParaRPr>
          </a:p>
          <a:p>
            <a:pPr marL="0" lvl="0" indent="0" algn="l" rtl="0">
              <a:spcBef>
                <a:spcPts val="0"/>
              </a:spcBef>
              <a:spcAft>
                <a:spcPts val="0"/>
              </a:spcAft>
              <a:buNone/>
            </a:pPr>
            <a:endParaRPr sz="1900">
              <a:latin typeface="Garamond"/>
              <a:ea typeface="Garamond"/>
              <a:cs typeface="Garamond"/>
              <a:sym typeface="Garamond"/>
            </a:endParaRPr>
          </a:p>
        </p:txBody>
      </p:sp>
      <p:sp>
        <p:nvSpPr>
          <p:cNvPr id="1143" name="Google Shape;1143;gce73078a07_0_58"/>
          <p:cNvSpPr/>
          <p:nvPr/>
        </p:nvSpPr>
        <p:spPr>
          <a:xfrm>
            <a:off x="4451875" y="2430300"/>
            <a:ext cx="2452500" cy="10749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Cluster Manager</a:t>
            </a:r>
            <a:endParaRPr b="1"/>
          </a:p>
        </p:txBody>
      </p:sp>
      <p:sp>
        <p:nvSpPr>
          <p:cNvPr id="1144" name="Google Shape;1144;gce73078a07_0_58"/>
          <p:cNvSpPr/>
          <p:nvPr/>
        </p:nvSpPr>
        <p:spPr>
          <a:xfrm>
            <a:off x="8449600" y="1355400"/>
            <a:ext cx="2452500" cy="10749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Workers</a:t>
            </a:r>
            <a:endParaRPr b="1"/>
          </a:p>
        </p:txBody>
      </p:sp>
      <p:sp>
        <p:nvSpPr>
          <p:cNvPr id="1145" name="Google Shape;1145;gce73078a07_0_58"/>
          <p:cNvSpPr/>
          <p:nvPr/>
        </p:nvSpPr>
        <p:spPr>
          <a:xfrm>
            <a:off x="8449600" y="3505200"/>
            <a:ext cx="2452500" cy="10749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dk1"/>
                </a:solidFill>
              </a:rPr>
              <a:t>Workers</a:t>
            </a:r>
            <a:endParaRPr b="1"/>
          </a:p>
        </p:txBody>
      </p:sp>
      <p:cxnSp>
        <p:nvCxnSpPr>
          <p:cNvPr id="1146" name="Google Shape;1146;gce73078a07_0_58"/>
          <p:cNvCxnSpPr>
            <a:stCxn id="1141" idx="3"/>
            <a:endCxn id="1143" idx="1"/>
          </p:cNvCxnSpPr>
          <p:nvPr/>
        </p:nvCxnSpPr>
        <p:spPr>
          <a:xfrm rot="10800000" flipH="1">
            <a:off x="3481950" y="2967650"/>
            <a:ext cx="969900" cy="720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gce73078a07_0_58"/>
          <p:cNvCxnSpPr>
            <a:endCxn id="1144" idx="1"/>
          </p:cNvCxnSpPr>
          <p:nvPr/>
        </p:nvCxnSpPr>
        <p:spPr>
          <a:xfrm rot="10800000" flipH="1">
            <a:off x="6904300" y="1892850"/>
            <a:ext cx="1545300" cy="107490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gce73078a07_0_58"/>
          <p:cNvCxnSpPr>
            <a:stCxn id="1143" idx="3"/>
            <a:endCxn id="1145" idx="1"/>
          </p:cNvCxnSpPr>
          <p:nvPr/>
        </p:nvCxnSpPr>
        <p:spPr>
          <a:xfrm>
            <a:off x="6904375" y="2967750"/>
            <a:ext cx="1545300" cy="1074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gce73078a07_0_7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Ecosystem</a:t>
            </a:r>
            <a:endParaRPr sz="54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gce73078a07_0_7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Spark Ecosystem</a:t>
            </a:r>
            <a:endParaRPr/>
          </a:p>
        </p:txBody>
      </p:sp>
      <p:sp>
        <p:nvSpPr>
          <p:cNvPr id="1160" name="Google Shape;1160;gce73078a07_0_78"/>
          <p:cNvSpPr/>
          <p:nvPr/>
        </p:nvSpPr>
        <p:spPr>
          <a:xfrm>
            <a:off x="1044600" y="3587950"/>
            <a:ext cx="10515600" cy="2482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gce73078a07_0_78"/>
          <p:cNvSpPr txBox="1"/>
          <p:nvPr/>
        </p:nvSpPr>
        <p:spPr>
          <a:xfrm>
            <a:off x="5096850" y="3645975"/>
            <a:ext cx="1998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Garamond"/>
                <a:ea typeface="Garamond"/>
                <a:cs typeface="Garamond"/>
                <a:sym typeface="Garamond"/>
              </a:rPr>
              <a:t>SPARK CORE API</a:t>
            </a:r>
            <a:endParaRPr sz="1600" b="1">
              <a:latin typeface="Garamond"/>
              <a:ea typeface="Garamond"/>
              <a:cs typeface="Garamond"/>
              <a:sym typeface="Garamond"/>
            </a:endParaRPr>
          </a:p>
        </p:txBody>
      </p:sp>
      <p:sp>
        <p:nvSpPr>
          <p:cNvPr id="1162" name="Google Shape;1162;gce73078a07_0_78"/>
          <p:cNvSpPr txBox="1"/>
          <p:nvPr/>
        </p:nvSpPr>
        <p:spPr>
          <a:xfrm>
            <a:off x="1256550" y="4980750"/>
            <a:ext cx="1604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Garamond"/>
                <a:ea typeface="Garamond"/>
                <a:cs typeface="Garamond"/>
                <a:sym typeface="Garamond"/>
              </a:rPr>
              <a:t>JAVA</a:t>
            </a:r>
            <a:endParaRPr sz="2500" b="1">
              <a:latin typeface="Garamond"/>
              <a:ea typeface="Garamond"/>
              <a:cs typeface="Garamond"/>
              <a:sym typeface="Garamond"/>
            </a:endParaRPr>
          </a:p>
        </p:txBody>
      </p:sp>
      <p:sp>
        <p:nvSpPr>
          <p:cNvPr id="1163" name="Google Shape;1163;gce73078a07_0_78"/>
          <p:cNvSpPr txBox="1"/>
          <p:nvPr/>
        </p:nvSpPr>
        <p:spPr>
          <a:xfrm>
            <a:off x="9749100" y="4980750"/>
            <a:ext cx="16047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2500" b="1">
                <a:latin typeface="Garamond"/>
                <a:ea typeface="Garamond"/>
                <a:cs typeface="Garamond"/>
                <a:sym typeface="Garamond"/>
              </a:rPr>
              <a:t>R</a:t>
            </a:r>
            <a:endParaRPr sz="2500" b="1">
              <a:latin typeface="Garamond"/>
              <a:ea typeface="Garamond"/>
              <a:cs typeface="Garamond"/>
              <a:sym typeface="Garamond"/>
            </a:endParaRPr>
          </a:p>
        </p:txBody>
      </p:sp>
      <p:sp>
        <p:nvSpPr>
          <p:cNvPr id="1164" name="Google Shape;1164;gce73078a07_0_78"/>
          <p:cNvSpPr txBox="1"/>
          <p:nvPr/>
        </p:nvSpPr>
        <p:spPr>
          <a:xfrm>
            <a:off x="3967475" y="4980750"/>
            <a:ext cx="1604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Garamond"/>
                <a:ea typeface="Garamond"/>
                <a:cs typeface="Garamond"/>
                <a:sym typeface="Garamond"/>
              </a:rPr>
              <a:t>SCALA</a:t>
            </a:r>
            <a:endParaRPr sz="2500" b="1">
              <a:latin typeface="Garamond"/>
              <a:ea typeface="Garamond"/>
              <a:cs typeface="Garamond"/>
              <a:sym typeface="Garamond"/>
            </a:endParaRPr>
          </a:p>
        </p:txBody>
      </p:sp>
      <p:sp>
        <p:nvSpPr>
          <p:cNvPr id="1165" name="Google Shape;1165;gce73078a07_0_78"/>
          <p:cNvSpPr txBox="1"/>
          <p:nvPr/>
        </p:nvSpPr>
        <p:spPr>
          <a:xfrm>
            <a:off x="7095150" y="4980750"/>
            <a:ext cx="1604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Garamond"/>
                <a:ea typeface="Garamond"/>
                <a:cs typeface="Garamond"/>
                <a:sym typeface="Garamond"/>
              </a:rPr>
              <a:t>PYTHON</a:t>
            </a:r>
            <a:endParaRPr sz="2500" b="1">
              <a:latin typeface="Garamond"/>
              <a:ea typeface="Garamond"/>
              <a:cs typeface="Garamond"/>
              <a:sym typeface="Garamond"/>
            </a:endParaRPr>
          </a:p>
        </p:txBody>
      </p:sp>
      <p:sp>
        <p:nvSpPr>
          <p:cNvPr id="1166" name="Google Shape;1166;gce73078a07_0_78"/>
          <p:cNvSpPr/>
          <p:nvPr/>
        </p:nvSpPr>
        <p:spPr>
          <a:xfrm>
            <a:off x="1135425" y="1877250"/>
            <a:ext cx="1847100" cy="56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SPARK SQL</a:t>
            </a:r>
            <a:endParaRPr sz="1800" b="1"/>
          </a:p>
        </p:txBody>
      </p:sp>
      <p:sp>
        <p:nvSpPr>
          <p:cNvPr id="1167" name="Google Shape;1167;gce73078a07_0_78"/>
          <p:cNvSpPr/>
          <p:nvPr/>
        </p:nvSpPr>
        <p:spPr>
          <a:xfrm>
            <a:off x="9672900" y="1877250"/>
            <a:ext cx="1847100" cy="56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SPARK GRAPHX</a:t>
            </a:r>
            <a:endParaRPr sz="1800" b="1"/>
          </a:p>
        </p:txBody>
      </p:sp>
      <p:sp>
        <p:nvSpPr>
          <p:cNvPr id="1168" name="Google Shape;1168;gce73078a07_0_78"/>
          <p:cNvSpPr/>
          <p:nvPr/>
        </p:nvSpPr>
        <p:spPr>
          <a:xfrm>
            <a:off x="6942750" y="1877250"/>
            <a:ext cx="1847100" cy="56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SPARK MLlib</a:t>
            </a:r>
            <a:endParaRPr sz="1800" b="1"/>
          </a:p>
        </p:txBody>
      </p:sp>
      <p:sp>
        <p:nvSpPr>
          <p:cNvPr id="1169" name="Google Shape;1169;gce73078a07_0_78"/>
          <p:cNvSpPr/>
          <p:nvPr/>
        </p:nvSpPr>
        <p:spPr>
          <a:xfrm>
            <a:off x="4115288" y="1877250"/>
            <a:ext cx="1847100" cy="56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SPARK STREAMING</a:t>
            </a:r>
            <a:endParaRPr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c84f043035_0_2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Data Types</a:t>
            </a:r>
            <a:endParaRPr sz="5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gce73078a07_0_10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DataBricks</a:t>
            </a:r>
            <a:endParaRPr sz="54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gc7f2d9192a_0_1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Local Setup</a:t>
            </a:r>
            <a:endParaRPr sz="540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gce73078a07_0_106"/>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RDDs</a:t>
            </a:r>
            <a:endParaRPr sz="54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gce73078a07_0_1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Spark RDDs</a:t>
            </a:r>
            <a:endParaRPr sz="2800">
              <a:solidFill>
                <a:schemeClr val="accent1"/>
              </a:solidFill>
            </a:endParaRPr>
          </a:p>
        </p:txBody>
      </p:sp>
      <p:sp>
        <p:nvSpPr>
          <p:cNvPr id="1191" name="Google Shape;1191;gce73078a07_0_11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SzPts val="2800"/>
              <a:buChar char="▪"/>
            </a:pPr>
            <a:r>
              <a:rPr lang="en-US"/>
              <a:t>RDDs is a collection of elements partitioned across the cluster that can be operated on in parallel.</a:t>
            </a:r>
            <a:endParaRPr/>
          </a:p>
          <a:p>
            <a:pPr marL="228600" lvl="0" indent="-228600" algn="l" rtl="0">
              <a:spcBef>
                <a:spcPts val="0"/>
              </a:spcBef>
              <a:spcAft>
                <a:spcPts val="0"/>
              </a:spcAft>
              <a:buSzPts val="2800"/>
              <a:buChar char="▪"/>
            </a:pPr>
            <a:r>
              <a:rPr lang="en-US"/>
              <a:t>They provide spark with its fault tolerant feature.</a:t>
            </a:r>
            <a:endParaRPr/>
          </a:p>
          <a:p>
            <a:pPr marL="228600" lvl="0" indent="-228600" algn="l" rtl="0">
              <a:spcBef>
                <a:spcPts val="0"/>
              </a:spcBef>
              <a:spcAft>
                <a:spcPts val="0"/>
              </a:spcAft>
              <a:buSzPts val="2800"/>
              <a:buChar char="▪"/>
            </a:pPr>
            <a:r>
              <a:rPr lang="en-US"/>
              <a:t>There are different functions in RDDs that provides you with the power to play with data.</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gce73078a07_0_11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RDDs Functions</a:t>
            </a:r>
            <a:endParaRPr sz="54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gce73078a07_0_1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Spark RDDs Functions</a:t>
            </a:r>
            <a:endParaRPr sz="2800">
              <a:solidFill>
                <a:schemeClr val="accent1"/>
              </a:solidFill>
            </a:endParaRPr>
          </a:p>
        </p:txBody>
      </p:sp>
      <p:sp>
        <p:nvSpPr>
          <p:cNvPr id="1203" name="Google Shape;1203;gce73078a07_0_12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SzPts val="2800"/>
              <a:buChar char="▪"/>
            </a:pPr>
            <a:r>
              <a:rPr lang="en-US"/>
              <a:t>textFile</a:t>
            </a:r>
            <a:endParaRPr/>
          </a:p>
          <a:p>
            <a:pPr marL="228600" lvl="0" indent="-228600" algn="l" rtl="0">
              <a:spcBef>
                <a:spcPts val="0"/>
              </a:spcBef>
              <a:spcAft>
                <a:spcPts val="0"/>
              </a:spcAft>
              <a:buSzPts val="2800"/>
              <a:buChar char="▪"/>
            </a:pPr>
            <a:r>
              <a:rPr lang="en-US"/>
              <a:t>collect</a:t>
            </a:r>
            <a:endParaRPr/>
          </a:p>
          <a:p>
            <a:pPr marL="228600" lvl="0" indent="-228600" algn="l" rtl="0">
              <a:spcBef>
                <a:spcPts val="0"/>
              </a:spcBef>
              <a:spcAft>
                <a:spcPts val="0"/>
              </a:spcAft>
              <a:buSzPts val="2800"/>
              <a:buChar char="▪"/>
            </a:pPr>
            <a:r>
              <a:rPr lang="en-US"/>
              <a:t>map</a:t>
            </a:r>
            <a:endParaRPr/>
          </a:p>
          <a:p>
            <a:pPr marL="228600" lvl="0" indent="-228600" algn="l" rtl="0">
              <a:spcBef>
                <a:spcPts val="0"/>
              </a:spcBef>
              <a:spcAft>
                <a:spcPts val="0"/>
              </a:spcAft>
              <a:buSzPts val="2800"/>
              <a:buChar char="▪"/>
            </a:pPr>
            <a:r>
              <a:rPr lang="en-US"/>
              <a:t>flatMap</a:t>
            </a:r>
            <a:endParaRPr/>
          </a:p>
          <a:p>
            <a:pPr marL="228600" lvl="0" indent="-228600" algn="l" rtl="0">
              <a:spcBef>
                <a:spcPts val="0"/>
              </a:spcBef>
              <a:spcAft>
                <a:spcPts val="0"/>
              </a:spcAft>
              <a:buSzPts val="2800"/>
              <a:buChar char="▪"/>
            </a:pPr>
            <a:r>
              <a:rPr lang="en-US"/>
              <a:t>reduceByKey</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gce73078a07_0_16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Word Count Example</a:t>
            </a:r>
            <a:endParaRPr sz="540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gce73078a07_0_17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DFs</a:t>
            </a:r>
            <a:endParaRPr sz="540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gce73078a07_0_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Spark DFs</a:t>
            </a:r>
            <a:endParaRPr sz="2800">
              <a:solidFill>
                <a:schemeClr val="accent1"/>
              </a:solidFill>
            </a:endParaRPr>
          </a:p>
        </p:txBody>
      </p:sp>
      <p:sp>
        <p:nvSpPr>
          <p:cNvPr id="1220" name="Google Shape;1220;gce73078a07_0_18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SzPts val="2800"/>
              <a:buChar char="▪"/>
            </a:pPr>
            <a:r>
              <a:rPr lang="en-US"/>
              <a:t>DFs are wrappers over the RDDs</a:t>
            </a:r>
            <a:endParaRPr/>
          </a:p>
          <a:p>
            <a:pPr marL="228600" lvl="0" indent="-228600" algn="l" rtl="0">
              <a:spcBef>
                <a:spcPts val="0"/>
              </a:spcBef>
              <a:spcAft>
                <a:spcPts val="0"/>
              </a:spcAft>
              <a:buSzPts val="2800"/>
              <a:buChar char="▪"/>
            </a:pPr>
            <a:r>
              <a:rPr lang="en-US"/>
              <a:t>They provide with all the underlying features of RDDs plus more features to the Spark</a:t>
            </a:r>
            <a:endParaRPr/>
          </a:p>
          <a:p>
            <a:pPr marL="228600" lvl="0" indent="-228600" algn="l" rtl="0">
              <a:spcBef>
                <a:spcPts val="0"/>
              </a:spcBef>
              <a:spcAft>
                <a:spcPts val="0"/>
              </a:spcAft>
              <a:buSzPts val="2800"/>
              <a:buChar char="▪"/>
            </a:pPr>
            <a:r>
              <a:rPr lang="en-US"/>
              <a:t>Usually we prefer working in DFs because of its comprehensive actions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gce73078a07_0_18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Spark DFs Functions</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cead377722_0_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Why Scala?</a:t>
            </a:r>
            <a:endParaRPr sz="5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c84f043035_0_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Data types</a:t>
            </a:r>
            <a:br>
              <a:rPr lang="en-US" sz="2800">
                <a:solidFill>
                  <a:schemeClr val="accent1"/>
                </a:solidFill>
              </a:rPr>
            </a:br>
            <a:endParaRPr sz="2800">
              <a:solidFill>
                <a:schemeClr val="accent1"/>
              </a:solidFill>
            </a:endParaRPr>
          </a:p>
        </p:txBody>
      </p:sp>
      <p:sp>
        <p:nvSpPr>
          <p:cNvPr id="159" name="Google Shape;159;gc84f043035_0_5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800"/>
              <a:buFont typeface="Noto Sans Symbols"/>
              <a:buChar char="▪"/>
            </a:pPr>
            <a:r>
              <a:rPr lang="en-US"/>
              <a:t>Int</a:t>
            </a:r>
            <a:endParaRPr/>
          </a:p>
          <a:p>
            <a:pPr marL="228600" lvl="0" indent="-228600" algn="l" rtl="0">
              <a:lnSpc>
                <a:spcPct val="90000"/>
              </a:lnSpc>
              <a:spcBef>
                <a:spcPts val="0"/>
              </a:spcBef>
              <a:spcAft>
                <a:spcPts val="0"/>
              </a:spcAft>
              <a:buSzPts val="2800"/>
              <a:buChar char="▪"/>
            </a:pPr>
            <a:r>
              <a:rPr lang="en-US"/>
              <a:t>Float</a:t>
            </a:r>
            <a:endParaRPr/>
          </a:p>
          <a:p>
            <a:pPr marL="228600" lvl="0" indent="-228600" algn="l" rtl="0">
              <a:lnSpc>
                <a:spcPct val="90000"/>
              </a:lnSpc>
              <a:spcBef>
                <a:spcPts val="0"/>
              </a:spcBef>
              <a:spcAft>
                <a:spcPts val="0"/>
              </a:spcAft>
              <a:buSzPts val="2800"/>
              <a:buChar char="▪"/>
            </a:pPr>
            <a:r>
              <a:rPr lang="en-US"/>
              <a:t>Char</a:t>
            </a:r>
            <a:endParaRPr/>
          </a:p>
          <a:p>
            <a:pPr marL="228600" lvl="0" indent="-228600" algn="l" rtl="0">
              <a:lnSpc>
                <a:spcPct val="90000"/>
              </a:lnSpc>
              <a:spcBef>
                <a:spcPts val="0"/>
              </a:spcBef>
              <a:spcAft>
                <a:spcPts val="0"/>
              </a:spcAft>
              <a:buSzPts val="2800"/>
              <a:buChar char="▪"/>
            </a:pPr>
            <a:r>
              <a:rPr lang="en-US"/>
              <a:t>Byte</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gce73078a07_0_19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Spark DFs Functions</a:t>
            </a:r>
            <a:endParaRPr/>
          </a:p>
        </p:txBody>
      </p:sp>
      <p:sp>
        <p:nvSpPr>
          <p:cNvPr id="1232" name="Google Shape;1232;gce73078a07_0_19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SzPts val="2800"/>
              <a:buChar char="▪"/>
            </a:pPr>
            <a:r>
              <a:rPr lang="en-US"/>
              <a:t>read</a:t>
            </a:r>
            <a:endParaRPr/>
          </a:p>
          <a:p>
            <a:pPr marL="228600" lvl="0" indent="-228600" algn="l" rtl="0">
              <a:spcBef>
                <a:spcPts val="0"/>
              </a:spcBef>
              <a:spcAft>
                <a:spcPts val="0"/>
              </a:spcAft>
              <a:buSzPts val="2800"/>
              <a:buChar char="▪"/>
            </a:pPr>
            <a:r>
              <a:rPr lang="en-US"/>
              <a:t>show</a:t>
            </a:r>
            <a:endParaRPr/>
          </a:p>
          <a:p>
            <a:pPr marL="228600" lvl="0" indent="-228600" algn="l" rtl="0">
              <a:spcBef>
                <a:spcPts val="0"/>
              </a:spcBef>
              <a:spcAft>
                <a:spcPts val="0"/>
              </a:spcAft>
              <a:buSzPts val="2800"/>
              <a:buChar char="▪"/>
            </a:pPr>
            <a:r>
              <a:rPr lang="en-US"/>
              <a:t>printSchema</a:t>
            </a:r>
            <a:endParaRPr/>
          </a:p>
          <a:p>
            <a:pPr marL="228600" lvl="0" indent="-228600" algn="l" rtl="0">
              <a:spcBef>
                <a:spcPts val="0"/>
              </a:spcBef>
              <a:spcAft>
                <a:spcPts val="0"/>
              </a:spcAft>
              <a:buSzPts val="2800"/>
              <a:buChar char="▪"/>
            </a:pPr>
            <a:r>
              <a:rPr lang="en-US"/>
              <a:t>select</a:t>
            </a:r>
            <a:endParaRPr/>
          </a:p>
          <a:p>
            <a:pPr marL="228600" lvl="0" indent="-228600" algn="l" rtl="0">
              <a:spcBef>
                <a:spcPts val="0"/>
              </a:spcBef>
              <a:spcAft>
                <a:spcPts val="0"/>
              </a:spcAft>
              <a:buSzPts val="2800"/>
              <a:buChar char="▪"/>
            </a:pPr>
            <a:r>
              <a:rPr lang="en-US"/>
              <a:t>groupBy</a:t>
            </a:r>
            <a:endParaRPr/>
          </a:p>
          <a:p>
            <a:pPr marL="228600" lvl="0" indent="-228600" algn="l" rtl="0">
              <a:spcBef>
                <a:spcPts val="0"/>
              </a:spcBef>
              <a:spcAft>
                <a:spcPts val="0"/>
              </a:spcAft>
              <a:buSzPts val="2800"/>
              <a:buChar char="▪"/>
            </a:pPr>
            <a:r>
              <a:rPr lang="en-US"/>
              <a:t>write</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gceebb0d946_0_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ETL Pipeline (S3 to RDS)</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c84f043035_0_2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Val and Var</a:t>
            </a:r>
            <a:endParaRPr sz="5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c84f043035_0_3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Mutable Variables</a:t>
            </a:r>
            <a:endParaRPr sz="5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c84f043035_0_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Mutable Variables</a:t>
            </a:r>
            <a:br>
              <a:rPr lang="en-US" sz="2800">
                <a:solidFill>
                  <a:schemeClr val="accent1"/>
                </a:solidFill>
              </a:rPr>
            </a:br>
            <a:endParaRPr sz="2800">
              <a:solidFill>
                <a:schemeClr val="accent1"/>
              </a:solidFill>
            </a:endParaRPr>
          </a:p>
        </p:txBody>
      </p:sp>
      <p:sp>
        <p:nvSpPr>
          <p:cNvPr id="176" name="Google Shape;176;gc84f043035_0_6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800"/>
              <a:buFont typeface="Noto Sans Symbols"/>
              <a:buChar char="▪"/>
            </a:pPr>
            <a:r>
              <a:rPr lang="en-US"/>
              <a:t>Mutable variables allow changing the values of variables</a:t>
            </a:r>
            <a:endParaRPr/>
          </a:p>
          <a:p>
            <a:pPr marL="228600" lvl="0" indent="-228600" algn="l" rtl="0">
              <a:lnSpc>
                <a:spcPct val="90000"/>
              </a:lnSpc>
              <a:spcBef>
                <a:spcPts val="0"/>
              </a:spcBef>
              <a:spcAft>
                <a:spcPts val="0"/>
              </a:spcAft>
              <a:buSzPts val="2800"/>
              <a:buChar char="▪"/>
            </a:pPr>
            <a:r>
              <a:rPr lang="en-US"/>
              <a:t>You can change values even after the declaration of variables.</a:t>
            </a:r>
            <a:endParaRPr/>
          </a:p>
          <a:p>
            <a:pPr marL="0" lvl="0" indent="0" algn="l" rtl="0">
              <a:lnSpc>
                <a:spcPct val="90000"/>
              </a:lnSpc>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c84f043035_0_4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Immutable Variables</a:t>
            </a:r>
            <a:endParaRPr sz="5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c84f043035_0_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Immutable Variables</a:t>
            </a:r>
            <a:br>
              <a:rPr lang="en-US" sz="2800">
                <a:solidFill>
                  <a:schemeClr val="accent1"/>
                </a:solidFill>
              </a:rPr>
            </a:br>
            <a:endParaRPr sz="2800">
              <a:solidFill>
                <a:schemeClr val="accent1"/>
              </a:solidFill>
            </a:endParaRPr>
          </a:p>
        </p:txBody>
      </p:sp>
      <p:sp>
        <p:nvSpPr>
          <p:cNvPr id="188" name="Google Shape;188;gc84f043035_0_7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800"/>
              <a:buFont typeface="Noto Sans Symbols"/>
              <a:buChar char="▪"/>
            </a:pPr>
            <a:r>
              <a:rPr lang="en-US"/>
              <a:t>Immutable variables don’t allow changing the values of variables</a:t>
            </a:r>
            <a:endParaRPr/>
          </a:p>
          <a:p>
            <a:pPr marL="228600" lvl="0" indent="-228600" algn="l" rtl="0">
              <a:lnSpc>
                <a:spcPct val="90000"/>
              </a:lnSpc>
              <a:spcBef>
                <a:spcPts val="0"/>
              </a:spcBef>
              <a:spcAft>
                <a:spcPts val="0"/>
              </a:spcAft>
              <a:buSzPts val="2800"/>
              <a:buChar char="▪"/>
            </a:pPr>
            <a:r>
              <a:rPr lang="en-US"/>
              <a:t>You can not change values after the declaration of variables.</a:t>
            </a:r>
            <a:endParaRPr/>
          </a:p>
          <a:p>
            <a:pPr marL="0" lvl="0" indent="0" algn="l" rtl="0">
              <a:lnSpc>
                <a:spcPct val="9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c84f043035_0_4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Basic operations on variables</a:t>
            </a:r>
            <a:endParaRPr sz="5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47760" y="1516556"/>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05" name="Google Shape;205;p25"/>
          <p:cNvSpPr txBox="1">
            <a:spLocks noGrp="1"/>
          </p:cNvSpPr>
          <p:nvPr>
            <p:ph type="body" idx="1"/>
          </p:nvPr>
        </p:nvSpPr>
        <p:spPr>
          <a:xfrm>
            <a:off x="927593" y="1690688"/>
            <a:ext cx="10515600" cy="40917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Declare three variables a,b and c. Implement the following equation</a:t>
            </a:r>
            <a:endParaRPr sz="2400"/>
          </a:p>
          <a:p>
            <a:pPr marL="685800" lvl="0" indent="0" algn="l" rtl="0">
              <a:lnSpc>
                <a:spcPct val="90000"/>
              </a:lnSpc>
              <a:spcBef>
                <a:spcPts val="0"/>
              </a:spcBef>
              <a:spcAft>
                <a:spcPts val="0"/>
              </a:spcAft>
              <a:buNone/>
            </a:pPr>
            <a:r>
              <a:rPr lang="en-US" b="1"/>
              <a:t>( ( ( a + b ) / c ) * a )</a:t>
            </a:r>
            <a:endParaRPr b="1"/>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c866b40c41_0_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cead377722_1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Why Scala</a:t>
            </a:r>
            <a:br>
              <a:rPr lang="en-US" sz="2800">
                <a:solidFill>
                  <a:schemeClr val="accent1"/>
                </a:solidFill>
              </a:rPr>
            </a:br>
            <a:endParaRPr sz="2800">
              <a:solidFill>
                <a:schemeClr val="accent1"/>
              </a:solidFill>
            </a:endParaRPr>
          </a:p>
        </p:txBody>
      </p:sp>
      <p:sp>
        <p:nvSpPr>
          <p:cNvPr id="54" name="Google Shape;54;gcead377722_1_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Easy to Learn</a:t>
            </a:r>
            <a:endParaRPr/>
          </a:p>
          <a:p>
            <a:pPr marL="228600" lvl="0" indent="-228600" algn="l" rtl="0">
              <a:lnSpc>
                <a:spcPct val="90000"/>
              </a:lnSpc>
              <a:spcBef>
                <a:spcPts val="0"/>
              </a:spcBef>
              <a:spcAft>
                <a:spcPts val="0"/>
              </a:spcAft>
              <a:buSzPts val="2800"/>
              <a:buChar char="▪"/>
            </a:pPr>
            <a:r>
              <a:rPr lang="en-US"/>
              <a:t>Combines object-oriented and functional programming</a:t>
            </a:r>
            <a:endParaRPr/>
          </a:p>
          <a:p>
            <a:pPr marL="228600" lvl="0" indent="-228600" algn="l" rtl="0">
              <a:lnSpc>
                <a:spcPct val="90000"/>
              </a:lnSpc>
              <a:spcBef>
                <a:spcPts val="0"/>
              </a:spcBef>
              <a:spcAft>
                <a:spcPts val="0"/>
              </a:spcAft>
              <a:buSzPts val="2800"/>
              <a:buChar char="▪"/>
            </a:pPr>
            <a:r>
              <a:rPr lang="en-US"/>
              <a:t>Compiled Language that feels Dynamic </a:t>
            </a:r>
            <a:endParaRPr/>
          </a:p>
          <a:p>
            <a:pPr marL="228600" lvl="0" indent="-228600" algn="l" rtl="0">
              <a:lnSpc>
                <a:spcPct val="90000"/>
              </a:lnSpc>
              <a:spcBef>
                <a:spcPts val="0"/>
              </a:spcBef>
              <a:spcAft>
                <a:spcPts val="0"/>
              </a:spcAft>
              <a:buSzPts val="2800"/>
              <a:buChar char="▪"/>
            </a:pPr>
            <a:r>
              <a:rPr lang="en-US"/>
              <a:t>Scope in the Industry and Freelancing</a:t>
            </a:r>
            <a:endParaRPr/>
          </a:p>
          <a:p>
            <a:pPr marL="228600" lvl="0" indent="-228600" algn="l" rtl="0">
              <a:lnSpc>
                <a:spcPct val="90000"/>
              </a:lnSpc>
              <a:spcBef>
                <a:spcPts val="0"/>
              </a:spcBef>
              <a:spcAft>
                <a:spcPts val="0"/>
              </a:spcAft>
              <a:buSzPts val="2800"/>
              <a:buChar char="▪"/>
            </a:pPr>
            <a:r>
              <a:rPr lang="en-US"/>
              <a:t>Handsome salaries and Freelance charges</a:t>
            </a:r>
            <a:endParaRPr/>
          </a:p>
          <a:p>
            <a:pPr marL="228600" lvl="0" indent="-228600" algn="l" rtl="0">
              <a:lnSpc>
                <a:spcPct val="90000"/>
              </a:lnSpc>
              <a:spcBef>
                <a:spcPts val="0"/>
              </a:spcBef>
              <a:spcAft>
                <a:spcPts val="0"/>
              </a:spcAft>
              <a:buSzPts val="2800"/>
              <a:buChar char="▪"/>
            </a:pPr>
            <a:r>
              <a:rPr lang="en-US"/>
              <a:t>In Demand skill for Big Data and Spark</a:t>
            </a:r>
            <a:endParaRPr/>
          </a:p>
          <a:p>
            <a:pPr marL="228600" lvl="0" indent="-228600" algn="l" rtl="0">
              <a:lnSpc>
                <a:spcPct val="90000"/>
              </a:lnSpc>
              <a:spcBef>
                <a:spcPts val="0"/>
              </a:spcBef>
              <a:spcAft>
                <a:spcPts val="0"/>
              </a:spcAft>
              <a:buSzPts val="2800"/>
              <a:buChar char="▪"/>
            </a:pPr>
            <a:r>
              <a:rPr lang="en-US"/>
              <a:t>Growing Frameworks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c866b40c41_0_1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c866b40c41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22" name="Google Shape;222;gc866b40c41_0_17"/>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Declare two strings and display the total length of both strings.</a:t>
            </a:r>
            <a:endParaRPr sz="2400"/>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c866b40c41_0_2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c377e075d6_1_1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Type casting</a:t>
            </a:r>
            <a:endParaRPr sz="5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c377e075d6_1_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Type casting in Scala</a:t>
            </a:r>
            <a:endParaRPr sz="2800">
              <a:solidFill>
                <a:schemeClr val="accent1"/>
              </a:solidFill>
            </a:endParaRPr>
          </a:p>
        </p:txBody>
      </p:sp>
      <p:sp>
        <p:nvSpPr>
          <p:cNvPr id="239" name="Google Shape;239;gc377e075d6_1_2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lnSpcReduction="20000"/>
          </a:bodyPr>
          <a:lstStyle/>
          <a:p>
            <a:pPr marL="457200" lvl="0" indent="-406400" algn="l" rtl="0">
              <a:lnSpc>
                <a:spcPct val="90000"/>
              </a:lnSpc>
              <a:spcBef>
                <a:spcPts val="1000"/>
              </a:spcBef>
              <a:spcAft>
                <a:spcPts val="0"/>
              </a:spcAft>
              <a:buSzPts val="2800"/>
              <a:buChar char="▪"/>
            </a:pPr>
            <a:r>
              <a:rPr lang="en-US"/>
              <a:t>Type casting is basically a conversion from one type to another</a:t>
            </a:r>
            <a:endParaRPr/>
          </a:p>
          <a:p>
            <a:pPr marL="457200" lvl="0" indent="-406400" algn="l" rtl="0">
              <a:lnSpc>
                <a:spcPct val="90000"/>
              </a:lnSpc>
              <a:spcBef>
                <a:spcPts val="0"/>
              </a:spcBef>
              <a:spcAft>
                <a:spcPts val="0"/>
              </a:spcAft>
              <a:buSzPts val="2800"/>
              <a:buChar char="▪"/>
            </a:pPr>
            <a:r>
              <a:rPr lang="en-US"/>
              <a:t>You can get the data type of variable by </a:t>
            </a:r>
            <a:r>
              <a:rPr lang="en-US" b="1"/>
              <a:t>getClass.getName</a:t>
            </a:r>
            <a:endParaRPr/>
          </a:p>
          <a:p>
            <a:pPr marL="457200" lvl="0" indent="-406400" algn="l" rtl="0">
              <a:spcBef>
                <a:spcPts val="0"/>
              </a:spcBef>
              <a:spcAft>
                <a:spcPts val="0"/>
              </a:spcAft>
              <a:buSzPts val="2800"/>
              <a:buChar char="▪"/>
            </a:pPr>
            <a:r>
              <a:rPr lang="en-US"/>
              <a:t>You can change types of variables to the required types by using </a:t>
            </a:r>
            <a:endParaRPr/>
          </a:p>
          <a:p>
            <a:pPr marL="457200" lvl="0" indent="0" algn="l" rtl="0">
              <a:spcBef>
                <a:spcPts val="1000"/>
              </a:spcBef>
              <a:spcAft>
                <a:spcPts val="0"/>
              </a:spcAft>
              <a:buNone/>
            </a:pPr>
            <a:r>
              <a:rPr lang="en-US" b="1"/>
              <a:t>asInstanceOf[new_data_type]</a:t>
            </a:r>
            <a:endParaRPr b="1"/>
          </a:p>
          <a:p>
            <a:pPr marL="457200" lvl="0" indent="-406400" algn="l" rtl="0">
              <a:spcBef>
                <a:spcPts val="1000"/>
              </a:spcBef>
              <a:spcAft>
                <a:spcPts val="0"/>
              </a:spcAft>
              <a:buSzPts val="2800"/>
              <a:buChar char="▪"/>
            </a:pPr>
            <a:r>
              <a:rPr lang="en-US" b="1"/>
              <a:t>toInt </a:t>
            </a:r>
            <a:r>
              <a:rPr lang="en-US"/>
              <a:t>is used to convert string to integer</a:t>
            </a:r>
            <a:endParaRPr/>
          </a:p>
          <a:p>
            <a:pPr marL="457200" lvl="0" indent="0" algn="l" rtl="0">
              <a:lnSpc>
                <a:spcPct val="90000"/>
              </a:lnSpc>
              <a:spcBef>
                <a:spcPts val="1000"/>
              </a:spcBef>
              <a:spcAft>
                <a:spcPts val="0"/>
              </a:spcAft>
              <a:buNone/>
            </a:pPr>
            <a:endParaRPr b="1"/>
          </a:p>
          <a:p>
            <a:pPr marL="0" lvl="0" indent="0" algn="l" rtl="0">
              <a:lnSpc>
                <a:spcPct val="90000"/>
              </a:lnSpc>
              <a:spcBef>
                <a:spcPts val="1000"/>
              </a:spcBef>
              <a:spcAft>
                <a:spcPts val="0"/>
              </a:spcAft>
              <a:buClr>
                <a:srgbClr val="406FBA"/>
              </a:buClr>
              <a:buSzPts val="1400"/>
              <a:buFont typeface="Noto Sans Symbols"/>
              <a:buNone/>
            </a:pPr>
            <a:endParaRPr/>
          </a:p>
          <a:p>
            <a:pPr marL="0" lvl="0" indent="0" algn="l" rtl="0">
              <a:lnSpc>
                <a:spcPct val="90000"/>
              </a:lnSpc>
              <a:spcBef>
                <a:spcPts val="1000"/>
              </a:spcBef>
              <a:spcAft>
                <a:spcPts val="0"/>
              </a:spcAft>
              <a:buClr>
                <a:srgbClr val="406FBA"/>
              </a:buClr>
              <a:buSzPts val="1400"/>
              <a:buFont typeface="Noto Sans Symbols"/>
              <a:buNone/>
            </a:pPr>
            <a:endParaRPr/>
          </a:p>
          <a:p>
            <a:pPr marL="0" lvl="0" indent="0" algn="l" rtl="0">
              <a:lnSpc>
                <a:spcPct val="90000"/>
              </a:lnSpc>
              <a:spcBef>
                <a:spcPts val="1000"/>
              </a:spcBef>
              <a:spcAft>
                <a:spcPts val="0"/>
              </a:spcAft>
              <a:buClr>
                <a:srgbClr val="406FBA"/>
              </a:buClr>
              <a:buSzPts val="1400"/>
              <a:buFont typeface="Noto Sans Symbols"/>
              <a:buNone/>
            </a:pPr>
            <a:endParaRPr/>
          </a:p>
          <a:p>
            <a:pPr marL="0" lvl="0" indent="0" algn="l" rtl="0">
              <a:lnSpc>
                <a:spcPct val="90000"/>
              </a:lnSpc>
              <a:spcBef>
                <a:spcPts val="1000"/>
              </a:spcBef>
              <a:spcAft>
                <a:spcPts val="0"/>
              </a:spcAft>
              <a:buClr>
                <a:srgbClr val="406FBA"/>
              </a:buClr>
              <a:buSzPts val="1400"/>
              <a:buFont typeface="Noto Sans Symbols"/>
              <a:buNone/>
            </a:pP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c377e075d6_1_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Taking input from user</a:t>
            </a:r>
            <a:endParaRPr sz="5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c377e075d6_1_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Taking input from user</a:t>
            </a:r>
            <a:endParaRPr sz="2800">
              <a:solidFill>
                <a:schemeClr val="accent1"/>
              </a:solidFill>
            </a:endParaRPr>
          </a:p>
        </p:txBody>
      </p:sp>
      <p:sp>
        <p:nvSpPr>
          <p:cNvPr id="251" name="Google Shape;251;gc377e075d6_1_1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a:t>Taking input from user is one most of the fundamental concepts of any programming language.</a:t>
            </a:r>
            <a:endParaRPr/>
          </a:p>
          <a:p>
            <a:pPr marL="457200" lvl="0" indent="-406400" algn="l" rtl="0">
              <a:lnSpc>
                <a:spcPct val="90000"/>
              </a:lnSpc>
              <a:spcBef>
                <a:spcPts val="0"/>
              </a:spcBef>
              <a:spcAft>
                <a:spcPts val="0"/>
              </a:spcAft>
              <a:buSzPts val="2800"/>
              <a:buChar char="▪"/>
            </a:pPr>
            <a:r>
              <a:rPr lang="en-US"/>
              <a:t>In Scala you take input from user by </a:t>
            </a:r>
            <a:r>
              <a:rPr lang="en-US" b="1"/>
              <a:t>readLine()</a:t>
            </a:r>
            <a:endParaRPr b="1"/>
          </a:p>
          <a:p>
            <a:pPr marL="457200" lvl="0" indent="-406400" algn="l" rtl="0">
              <a:lnSpc>
                <a:spcPct val="90000"/>
              </a:lnSpc>
              <a:spcBef>
                <a:spcPts val="0"/>
              </a:spcBef>
              <a:spcAft>
                <a:spcPts val="0"/>
              </a:spcAft>
              <a:buSzPts val="2800"/>
              <a:buChar char="▪"/>
            </a:pPr>
            <a:r>
              <a:rPr lang="en-US"/>
              <a:t>It will provide you input as string</a:t>
            </a:r>
            <a:endParaRPr/>
          </a:p>
          <a:p>
            <a:pPr marL="0" lvl="0" indent="0" algn="l" rtl="0">
              <a:lnSpc>
                <a:spcPct val="90000"/>
              </a:lnSpc>
              <a:spcBef>
                <a:spcPts val="1000"/>
              </a:spcBef>
              <a:spcAft>
                <a:spcPts val="0"/>
              </a:spcAft>
              <a:buClr>
                <a:srgbClr val="406FBA"/>
              </a:buClr>
              <a:buSzPts val="1400"/>
              <a:buFont typeface="Noto Sans Symbols"/>
              <a:buNone/>
            </a:pPr>
            <a:r>
              <a:rPr lang="en-US"/>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c9b52071a0_0_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c9b52071a0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63" name="Google Shape;263;gc9b52071a0_0_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Ask the user to enter two numbers and print their sum and product on the screen</a:t>
            </a:r>
            <a:endParaRPr sz="2400"/>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c9b52071a0_0_1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947760" y="1516556"/>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Applications of Scala</a:t>
            </a:r>
            <a:endParaRPr sz="5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947760" y="1516556"/>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Flow Statements</a:t>
            </a:r>
            <a:endParaRPr sz="5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Flow statements</a:t>
            </a:r>
            <a:endParaRPr sz="2800">
              <a:solidFill>
                <a:schemeClr val="accent1"/>
              </a:solidFill>
            </a:endParaRPr>
          </a:p>
        </p:txBody>
      </p:sp>
      <p:sp>
        <p:nvSpPr>
          <p:cNvPr id="280" name="Google Shape;280;p27"/>
          <p:cNvSpPr txBox="1">
            <a:spLocks noGrp="1"/>
          </p:cNvSpPr>
          <p:nvPr>
            <p:ph type="body" idx="1"/>
          </p:nvPr>
        </p:nvSpPr>
        <p:spPr>
          <a:xfrm>
            <a:off x="927593" y="1690688"/>
            <a:ext cx="10515600" cy="40917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800"/>
              <a:buChar char="▪"/>
            </a:pPr>
            <a:r>
              <a:rPr lang="en-US"/>
              <a:t>If Else statements</a:t>
            </a:r>
            <a:endParaRPr/>
          </a:p>
          <a:p>
            <a:pPr marL="228600" lvl="0" indent="-228600" algn="l" rtl="0">
              <a:lnSpc>
                <a:spcPct val="90000"/>
              </a:lnSpc>
              <a:spcBef>
                <a:spcPts val="0"/>
              </a:spcBef>
              <a:spcAft>
                <a:spcPts val="0"/>
              </a:spcAft>
              <a:buSzPts val="2800"/>
              <a:buChar char="▪"/>
            </a:pPr>
            <a:r>
              <a:rPr lang="en-US"/>
              <a:t>Loops</a:t>
            </a:r>
            <a:endParaRPr/>
          </a:p>
          <a:p>
            <a:pPr marL="685800" lvl="1" indent="-228600" algn="l" rtl="0">
              <a:lnSpc>
                <a:spcPct val="90000"/>
              </a:lnSpc>
              <a:spcBef>
                <a:spcPts val="0"/>
              </a:spcBef>
              <a:spcAft>
                <a:spcPts val="0"/>
              </a:spcAft>
              <a:buSzPts val="2400"/>
              <a:buChar char="▪"/>
            </a:pPr>
            <a:r>
              <a:rPr lang="en-US"/>
              <a:t>While loop</a:t>
            </a:r>
            <a:endParaRPr/>
          </a:p>
          <a:p>
            <a:pPr marL="685800" lvl="1" indent="-228600" algn="l" rtl="0">
              <a:lnSpc>
                <a:spcPct val="90000"/>
              </a:lnSpc>
              <a:spcBef>
                <a:spcPts val="0"/>
              </a:spcBef>
              <a:spcAft>
                <a:spcPts val="0"/>
              </a:spcAft>
              <a:buSzPts val="2400"/>
              <a:buChar char="▪"/>
            </a:pPr>
            <a:r>
              <a:rPr lang="en-US"/>
              <a:t>Do-while loop</a:t>
            </a:r>
            <a:endParaRPr/>
          </a:p>
          <a:p>
            <a:pPr marL="685800" lvl="1" indent="-228600" algn="l" rtl="0">
              <a:lnSpc>
                <a:spcPct val="90000"/>
              </a:lnSpc>
              <a:spcBef>
                <a:spcPts val="0"/>
              </a:spcBef>
              <a:spcAft>
                <a:spcPts val="0"/>
              </a:spcAft>
              <a:buSzPts val="2400"/>
              <a:buChar char="▪"/>
            </a:pPr>
            <a:r>
              <a:rPr lang="en-US"/>
              <a:t>for loop</a:t>
            </a:r>
            <a:endParaRPr/>
          </a:p>
          <a:p>
            <a:pPr marL="228600" lvl="0" indent="-228600" algn="l" rtl="0">
              <a:lnSpc>
                <a:spcPct val="90000"/>
              </a:lnSpc>
              <a:spcBef>
                <a:spcPts val="0"/>
              </a:spcBef>
              <a:spcAft>
                <a:spcPts val="0"/>
              </a:spcAft>
              <a:buSzPts val="2800"/>
              <a:buChar char="▪"/>
            </a:pPr>
            <a:r>
              <a:rPr lang="en-US"/>
              <a:t>Breaks and Continue</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c78e41f758_0_16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If Else statements</a:t>
            </a:r>
            <a:endParaRPr sz="5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c377e075d6_0_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If Else statements</a:t>
            </a:r>
            <a:endParaRPr sz="2800">
              <a:solidFill>
                <a:schemeClr val="accent1"/>
              </a:solidFill>
            </a:endParaRPr>
          </a:p>
        </p:txBody>
      </p:sp>
      <p:sp>
        <p:nvSpPr>
          <p:cNvPr id="292" name="Google Shape;292;gc377e075d6_0_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Clr>
                <a:srgbClr val="406FBA"/>
              </a:buClr>
              <a:buSzPct val="50000"/>
              <a:buFont typeface="Noto Sans Symbols"/>
              <a:buNone/>
            </a:pPr>
            <a:r>
              <a:rPr lang="en-US"/>
              <a:t>Syntax:</a:t>
            </a:r>
            <a:endParaRPr/>
          </a:p>
          <a:p>
            <a:pPr marL="0" lvl="0" indent="0" algn="l" rtl="0">
              <a:lnSpc>
                <a:spcPct val="90000"/>
              </a:lnSpc>
              <a:spcBef>
                <a:spcPts val="1000"/>
              </a:spcBef>
              <a:spcAft>
                <a:spcPts val="0"/>
              </a:spcAft>
              <a:buClr>
                <a:srgbClr val="406FBA"/>
              </a:buClr>
              <a:buSzPct val="50000"/>
              <a:buFont typeface="Noto Sans Symbols"/>
              <a:buNone/>
            </a:pPr>
            <a:r>
              <a:rPr lang="en-US"/>
              <a:t>	if (condition)</a:t>
            </a:r>
            <a:endParaRPr/>
          </a:p>
          <a:p>
            <a:pPr marL="0" lvl="0" indent="0" algn="l" rtl="0">
              <a:lnSpc>
                <a:spcPct val="90000"/>
              </a:lnSpc>
              <a:spcBef>
                <a:spcPts val="1000"/>
              </a:spcBef>
              <a:spcAft>
                <a:spcPts val="0"/>
              </a:spcAft>
              <a:buClr>
                <a:srgbClr val="406FBA"/>
              </a:buClr>
              <a:buSzPct val="50000"/>
              <a:buFont typeface="Noto Sans Symbols"/>
              <a:buNone/>
            </a:pPr>
            <a:r>
              <a:rPr lang="en-US"/>
              <a:t>	{</a:t>
            </a:r>
            <a:endParaRPr/>
          </a:p>
          <a:p>
            <a:pPr marL="0" lvl="0" indent="457200" algn="l" rtl="0">
              <a:lnSpc>
                <a:spcPct val="90000"/>
              </a:lnSpc>
              <a:spcBef>
                <a:spcPts val="1000"/>
              </a:spcBef>
              <a:spcAft>
                <a:spcPts val="0"/>
              </a:spcAft>
              <a:buClr>
                <a:srgbClr val="406FBA"/>
              </a:buClr>
              <a:buSzPct val="50000"/>
              <a:buFont typeface="Noto Sans Symbols"/>
              <a:buNone/>
            </a:pPr>
            <a:r>
              <a:rPr lang="en-US"/>
              <a:t>	// Statements to cover when condition is true</a:t>
            </a:r>
            <a:endParaRPr/>
          </a:p>
          <a:p>
            <a:pPr marL="457200" lvl="0" indent="0" algn="l" rtl="0">
              <a:lnSpc>
                <a:spcPct val="90000"/>
              </a:lnSpc>
              <a:spcBef>
                <a:spcPts val="1000"/>
              </a:spcBef>
              <a:spcAft>
                <a:spcPts val="0"/>
              </a:spcAft>
              <a:buClr>
                <a:srgbClr val="406FBA"/>
              </a:buClr>
              <a:buSzPct val="50000"/>
              <a:buFont typeface="Noto Sans Symbols"/>
              <a:buNone/>
            </a:pPr>
            <a:r>
              <a:rPr lang="en-US"/>
              <a:t>}</a:t>
            </a:r>
            <a:endParaRPr/>
          </a:p>
          <a:p>
            <a:pPr marL="457200" lvl="0" indent="0" algn="l" rtl="0">
              <a:lnSpc>
                <a:spcPct val="90000"/>
              </a:lnSpc>
              <a:spcBef>
                <a:spcPts val="1000"/>
              </a:spcBef>
              <a:spcAft>
                <a:spcPts val="0"/>
              </a:spcAft>
              <a:buClr>
                <a:srgbClr val="406FBA"/>
              </a:buClr>
              <a:buSzPct val="50000"/>
              <a:buFont typeface="Noto Sans Symbols"/>
              <a:buNone/>
            </a:pPr>
            <a:r>
              <a:rPr lang="en-US"/>
              <a:t>else</a:t>
            </a:r>
            <a:endParaRPr/>
          </a:p>
          <a:p>
            <a:pPr marL="457200" lvl="0" indent="0" algn="l" rtl="0">
              <a:lnSpc>
                <a:spcPct val="90000"/>
              </a:lnSpc>
              <a:spcBef>
                <a:spcPts val="1000"/>
              </a:spcBef>
              <a:spcAft>
                <a:spcPts val="0"/>
              </a:spcAft>
              <a:buClr>
                <a:srgbClr val="406FBA"/>
              </a:buClr>
              <a:buSzPct val="50000"/>
              <a:buFont typeface="Noto Sans Symbols"/>
              <a:buNone/>
            </a:pPr>
            <a:r>
              <a:rPr lang="en-US"/>
              <a:t>{</a:t>
            </a:r>
            <a:endParaRPr/>
          </a:p>
          <a:p>
            <a:pPr marL="457200" lvl="0" indent="457200" algn="l" rtl="0">
              <a:spcBef>
                <a:spcPts val="1000"/>
              </a:spcBef>
              <a:spcAft>
                <a:spcPts val="0"/>
              </a:spcAft>
              <a:buClr>
                <a:srgbClr val="406FBA"/>
              </a:buClr>
              <a:buSzPct val="50000"/>
              <a:buFont typeface="Noto Sans Symbols"/>
              <a:buNone/>
            </a:pPr>
            <a:r>
              <a:rPr lang="en-US"/>
              <a:t>// Statements to cover when condition is false</a:t>
            </a:r>
            <a:endParaRPr/>
          </a:p>
          <a:p>
            <a:pPr marL="457200" lvl="0" indent="0" algn="l" rtl="0">
              <a:lnSpc>
                <a:spcPct val="90000"/>
              </a:lnSpc>
              <a:spcBef>
                <a:spcPts val="1000"/>
              </a:spcBef>
              <a:spcAft>
                <a:spcPts val="0"/>
              </a:spcAft>
              <a:buClr>
                <a:srgbClr val="406FBA"/>
              </a:buClr>
              <a:buSzPct val="50000"/>
              <a:buFont typeface="Noto Sans Symbols"/>
              <a:buNone/>
            </a:pPr>
            <a:r>
              <a:rPr lang="en-US"/>
              <a:t>}</a:t>
            </a:r>
            <a:endParaRPr/>
          </a:p>
          <a:p>
            <a:pPr marL="0" lvl="0" indent="0" algn="l" rtl="0">
              <a:lnSpc>
                <a:spcPct val="90000"/>
              </a:lnSpc>
              <a:spcBef>
                <a:spcPts val="1000"/>
              </a:spcBef>
              <a:spcAft>
                <a:spcPts val="0"/>
              </a:spcAft>
              <a:buClr>
                <a:srgbClr val="406FBA"/>
              </a:buClr>
              <a:buSzPct val="50000"/>
              <a:buFont typeface="Noto Sans Symbols"/>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c377e075d6_1_3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c377e075d6_1_3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04" name="Google Shape;304;gc377e075d6_1_3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marL="228600" lvl="0" indent="-228600" algn="l" rtl="0">
              <a:lnSpc>
                <a:spcPct val="90000"/>
              </a:lnSpc>
              <a:spcBef>
                <a:spcPts val="0"/>
              </a:spcBef>
              <a:spcAft>
                <a:spcPts val="0"/>
              </a:spcAft>
              <a:buSzPts val="2400"/>
              <a:buChar char="▪"/>
            </a:pPr>
            <a:r>
              <a:rPr lang="en-US" sz="2400"/>
              <a:t>Only person’s with age greater than 13 are allowed in the PlayLand</a:t>
            </a:r>
            <a:endParaRPr sz="2400"/>
          </a:p>
          <a:p>
            <a:pPr marL="228600" lvl="0" indent="-228600" algn="l" rtl="0">
              <a:lnSpc>
                <a:spcPct val="90000"/>
              </a:lnSpc>
              <a:spcBef>
                <a:spcPts val="0"/>
              </a:spcBef>
              <a:spcAft>
                <a:spcPts val="0"/>
              </a:spcAft>
              <a:buClr>
                <a:srgbClr val="406FBA"/>
              </a:buClr>
              <a:buSzPts val="2400"/>
              <a:buFont typeface="Noto Sans Symbols"/>
              <a:buChar char="▪"/>
            </a:pPr>
            <a:r>
              <a:rPr lang="en-US" sz="2400"/>
              <a:t>Write a program that will ask user to enter his age and output whether he is permissible for entering the PlayLand or not. </a:t>
            </a:r>
            <a:endParaRPr sz="2400"/>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c377e075d6_1_4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c78e41f758_0_16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Nested if-else statements</a:t>
            </a:r>
            <a:endParaRPr sz="5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c377e075d6_0_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Nested if-else statements</a:t>
            </a:r>
            <a:endParaRPr sz="2800">
              <a:solidFill>
                <a:schemeClr val="accent1"/>
              </a:solidFill>
            </a:endParaRPr>
          </a:p>
        </p:txBody>
      </p:sp>
      <p:sp>
        <p:nvSpPr>
          <p:cNvPr id="321" name="Google Shape;321;gc377e075d6_0_2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Clr>
                <a:srgbClr val="406FBA"/>
              </a:buClr>
              <a:buSzPct val="50000"/>
              <a:buFont typeface="Noto Sans Symbols"/>
              <a:buNone/>
            </a:pPr>
            <a:r>
              <a:rPr lang="en-US"/>
              <a:t>Syntax:</a:t>
            </a:r>
            <a:endParaRPr/>
          </a:p>
          <a:p>
            <a:pPr marL="0" lvl="0" indent="0" algn="l" rtl="0">
              <a:lnSpc>
                <a:spcPct val="90000"/>
              </a:lnSpc>
              <a:spcBef>
                <a:spcPts val="1000"/>
              </a:spcBef>
              <a:spcAft>
                <a:spcPts val="0"/>
              </a:spcAft>
              <a:buClr>
                <a:srgbClr val="406FBA"/>
              </a:buClr>
              <a:buSzPct val="50000"/>
              <a:buFont typeface="Noto Sans Symbols"/>
              <a:buNone/>
            </a:pPr>
            <a:r>
              <a:rPr lang="en-US"/>
              <a:t>	if (condition1)</a:t>
            </a:r>
            <a:endParaRPr/>
          </a:p>
          <a:p>
            <a:pPr marL="0" lvl="0" indent="0" algn="l" rtl="0">
              <a:lnSpc>
                <a:spcPct val="90000"/>
              </a:lnSpc>
              <a:spcBef>
                <a:spcPts val="1000"/>
              </a:spcBef>
              <a:spcAft>
                <a:spcPts val="0"/>
              </a:spcAft>
              <a:buClr>
                <a:srgbClr val="406FBA"/>
              </a:buClr>
              <a:buSzPct val="50000"/>
              <a:buFont typeface="Noto Sans Symbols"/>
              <a:buNone/>
            </a:pPr>
            <a:r>
              <a:rPr lang="en-US"/>
              <a:t>	{</a:t>
            </a:r>
            <a:endParaRPr/>
          </a:p>
          <a:p>
            <a:pPr marL="457200" lvl="0" indent="457200" algn="l" rtl="0">
              <a:lnSpc>
                <a:spcPct val="90000"/>
              </a:lnSpc>
              <a:spcBef>
                <a:spcPts val="1000"/>
              </a:spcBef>
              <a:spcAft>
                <a:spcPts val="0"/>
              </a:spcAft>
              <a:buClr>
                <a:srgbClr val="406FBA"/>
              </a:buClr>
              <a:buSzPct val="50000"/>
              <a:buFont typeface="Noto Sans Symbols"/>
              <a:buNone/>
            </a:pPr>
            <a:r>
              <a:rPr lang="en-US"/>
              <a:t>	if (condition2)</a:t>
            </a:r>
            <a:endParaRPr/>
          </a:p>
          <a:p>
            <a:pPr marL="914400" lvl="0" indent="457200" algn="l" rtl="0">
              <a:lnSpc>
                <a:spcPct val="90000"/>
              </a:lnSpc>
              <a:spcBef>
                <a:spcPts val="1000"/>
              </a:spcBef>
              <a:spcAft>
                <a:spcPts val="0"/>
              </a:spcAft>
              <a:buClr>
                <a:schemeClr val="dk1"/>
              </a:buClr>
              <a:buSzPct val="39285"/>
              <a:buFont typeface="Arial"/>
              <a:buNone/>
            </a:pPr>
            <a:r>
              <a:rPr lang="en-US"/>
              <a:t>{</a:t>
            </a:r>
            <a:endParaRPr/>
          </a:p>
          <a:p>
            <a:pPr marL="1371600" lvl="0" indent="457200" algn="l" rtl="0">
              <a:lnSpc>
                <a:spcPct val="90000"/>
              </a:lnSpc>
              <a:spcBef>
                <a:spcPts val="1000"/>
              </a:spcBef>
              <a:spcAft>
                <a:spcPts val="0"/>
              </a:spcAft>
              <a:buClr>
                <a:schemeClr val="dk1"/>
              </a:buClr>
              <a:buSzPct val="39285"/>
              <a:buFont typeface="Arial"/>
              <a:buNone/>
            </a:pPr>
            <a:r>
              <a:rPr lang="en-US"/>
              <a:t>// Statements to cover when condition1 </a:t>
            </a:r>
            <a:endParaRPr/>
          </a:p>
          <a:p>
            <a:pPr marL="1371600" lvl="0" indent="0" algn="l" rtl="0">
              <a:lnSpc>
                <a:spcPct val="90000"/>
              </a:lnSpc>
              <a:spcBef>
                <a:spcPts val="1000"/>
              </a:spcBef>
              <a:spcAft>
                <a:spcPts val="0"/>
              </a:spcAft>
              <a:buClr>
                <a:schemeClr val="dk1"/>
              </a:buClr>
              <a:buSzPct val="39285"/>
              <a:buFont typeface="Arial"/>
              <a:buNone/>
            </a:pPr>
            <a:r>
              <a:rPr lang="en-US"/>
              <a:t> 	// and condition2 are true </a:t>
            </a:r>
            <a:endParaRPr/>
          </a:p>
          <a:p>
            <a:pPr marL="914400" lvl="0" indent="457200" algn="l" rtl="0">
              <a:lnSpc>
                <a:spcPct val="90000"/>
              </a:lnSpc>
              <a:spcBef>
                <a:spcPts val="1000"/>
              </a:spcBef>
              <a:spcAft>
                <a:spcPts val="0"/>
              </a:spcAft>
              <a:buClr>
                <a:schemeClr val="dk1"/>
              </a:buClr>
              <a:buSzPct val="39285"/>
              <a:buFont typeface="Arial"/>
              <a:buNone/>
            </a:pPr>
            <a:r>
              <a:rPr lang="en-US"/>
              <a:t>}</a:t>
            </a:r>
            <a:endParaRPr/>
          </a:p>
          <a:p>
            <a:pPr marL="457200" lvl="0" indent="0" algn="l" rtl="0">
              <a:lnSpc>
                <a:spcPct val="90000"/>
              </a:lnSpc>
              <a:spcBef>
                <a:spcPts val="1000"/>
              </a:spcBef>
              <a:spcAft>
                <a:spcPts val="0"/>
              </a:spcAft>
              <a:buClr>
                <a:srgbClr val="406FBA"/>
              </a:buClr>
              <a:buSzPct val="50000"/>
              <a:buFont typeface="Noto Sans Symbols"/>
              <a:buNone/>
            </a:pPr>
            <a:r>
              <a:rPr lang="en-US"/>
              <a:t>}</a:t>
            </a:r>
            <a:endParaRPr/>
          </a:p>
          <a:p>
            <a:pPr marL="0" lvl="0" indent="0" algn="l" rtl="0">
              <a:lnSpc>
                <a:spcPct val="90000"/>
              </a:lnSpc>
              <a:spcBef>
                <a:spcPts val="1000"/>
              </a:spcBef>
              <a:spcAft>
                <a:spcPts val="0"/>
              </a:spcAft>
              <a:buClr>
                <a:srgbClr val="406FBA"/>
              </a:buClr>
              <a:buSzPct val="50000"/>
              <a:buFont typeface="Noto Sans Symbols"/>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c377e075d6_1_4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cead377722_1_9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Applications of Scala</a:t>
            </a:r>
            <a:endParaRPr/>
          </a:p>
        </p:txBody>
      </p:sp>
      <p:sp>
        <p:nvSpPr>
          <p:cNvPr id="66" name="Google Shape;66;gcead377722_1_96"/>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High potential for data science</a:t>
            </a:r>
            <a:endParaRPr/>
          </a:p>
          <a:p>
            <a:pPr marL="228600" lvl="0" indent="-228600" algn="l" rtl="0">
              <a:lnSpc>
                <a:spcPct val="90000"/>
              </a:lnSpc>
              <a:spcBef>
                <a:spcPts val="0"/>
              </a:spcBef>
              <a:spcAft>
                <a:spcPts val="0"/>
              </a:spcAft>
              <a:buSzPts val="2800"/>
              <a:buChar char="▪"/>
            </a:pPr>
            <a:r>
              <a:rPr lang="en-US"/>
              <a:t>Data pipelines</a:t>
            </a:r>
            <a:endParaRPr/>
          </a:p>
          <a:p>
            <a:pPr marL="228600" lvl="0" indent="-228600" algn="l" rtl="0">
              <a:lnSpc>
                <a:spcPct val="90000"/>
              </a:lnSpc>
              <a:spcBef>
                <a:spcPts val="0"/>
              </a:spcBef>
              <a:spcAft>
                <a:spcPts val="0"/>
              </a:spcAft>
              <a:buSzPts val="2800"/>
              <a:buChar char="▪"/>
            </a:pPr>
            <a:r>
              <a:rPr lang="en-US"/>
              <a:t>Microservices</a:t>
            </a:r>
            <a:endParaRPr/>
          </a:p>
          <a:p>
            <a:pPr marL="228600" lvl="0" indent="-228600" algn="l" rtl="0">
              <a:lnSpc>
                <a:spcPct val="90000"/>
              </a:lnSpc>
              <a:spcBef>
                <a:spcPts val="0"/>
              </a:spcBef>
              <a:spcAft>
                <a:spcPts val="0"/>
              </a:spcAft>
              <a:buSzPts val="2800"/>
              <a:buChar char="▪"/>
            </a:pPr>
            <a:r>
              <a:rPr lang="en-US"/>
              <a:t>Video transcoding systems</a:t>
            </a:r>
            <a:endParaRPr/>
          </a:p>
          <a:p>
            <a:pPr marL="228600" lvl="0" indent="-228600" algn="l" rtl="0">
              <a:lnSpc>
                <a:spcPct val="90000"/>
              </a:lnSpc>
              <a:spcBef>
                <a:spcPts val="0"/>
              </a:spcBef>
              <a:spcAft>
                <a:spcPts val="0"/>
              </a:spcAft>
              <a:buSzPts val="2800"/>
              <a:buChar char="▪"/>
            </a:pPr>
            <a:r>
              <a:rPr lang="en-US"/>
              <a:t>Data processing</a:t>
            </a:r>
            <a:endParaRPr/>
          </a:p>
          <a:p>
            <a:pPr marL="228600" lvl="0" indent="-228600" algn="l" rtl="0">
              <a:lnSpc>
                <a:spcPct val="90000"/>
              </a:lnSpc>
              <a:spcBef>
                <a:spcPts val="0"/>
              </a:spcBef>
              <a:spcAft>
                <a:spcPts val="0"/>
              </a:spcAft>
              <a:buSzPts val="2800"/>
              <a:buChar char="▪"/>
            </a:pPr>
            <a:r>
              <a:rPr lang="en-US"/>
              <a:t>Real-time information processing</a:t>
            </a:r>
            <a:endParaRPr/>
          </a:p>
          <a:p>
            <a:pPr marL="228600" lvl="0" indent="-228600" algn="l" rtl="0">
              <a:lnSpc>
                <a:spcPct val="90000"/>
              </a:lnSpc>
              <a:spcBef>
                <a:spcPts val="0"/>
              </a:spcBef>
              <a:spcAft>
                <a:spcPts val="0"/>
              </a:spcAft>
              <a:buSzPts val="2800"/>
              <a:buChar char="▪"/>
            </a:pPr>
            <a:r>
              <a:rPr lang="en-US"/>
              <a:t>Big data projects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c377e075d6_1_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33" name="Google Shape;333;gc377e075d6_1_5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marL="228600" lvl="0" indent="-228600" algn="l" rtl="0">
              <a:lnSpc>
                <a:spcPct val="90000"/>
              </a:lnSpc>
              <a:spcBef>
                <a:spcPts val="0"/>
              </a:spcBef>
              <a:spcAft>
                <a:spcPts val="0"/>
              </a:spcAft>
              <a:buClr>
                <a:srgbClr val="406FBA"/>
              </a:buClr>
              <a:buSzPts val="2400"/>
              <a:buFont typeface="Noto Sans Symbols"/>
              <a:buChar char="▪"/>
            </a:pPr>
            <a:r>
              <a:rPr lang="en-US" sz="2400"/>
              <a:t>Write a program that will ask user to enter person age</a:t>
            </a:r>
            <a:endParaRPr sz="2400"/>
          </a:p>
          <a:p>
            <a:pPr marL="228600" lvl="0" indent="-228600" algn="l" rtl="0">
              <a:lnSpc>
                <a:spcPct val="90000"/>
              </a:lnSpc>
              <a:spcBef>
                <a:spcPts val="0"/>
              </a:spcBef>
              <a:spcAft>
                <a:spcPts val="0"/>
              </a:spcAft>
              <a:buSzPts val="2400"/>
              <a:buChar char="▪"/>
            </a:pPr>
            <a:r>
              <a:rPr lang="en-US" sz="2400"/>
              <a:t>If age is greater than 13 then ask him if he’s interested in taking a special card</a:t>
            </a:r>
            <a:endParaRPr sz="2400"/>
          </a:p>
          <a:p>
            <a:pPr marL="228600" lvl="0" indent="-228600" algn="l" rtl="0">
              <a:lnSpc>
                <a:spcPct val="90000"/>
              </a:lnSpc>
              <a:spcBef>
                <a:spcPts val="0"/>
              </a:spcBef>
              <a:spcAft>
                <a:spcPts val="0"/>
              </a:spcAft>
              <a:buSzPts val="2400"/>
              <a:buChar char="▪"/>
            </a:pPr>
            <a:r>
              <a:rPr lang="en-US" sz="2400"/>
              <a:t>If user enters “Yes” than print welcome message along with the message that special card granted.</a:t>
            </a:r>
            <a:endParaRPr sz="2400"/>
          </a:p>
          <a:p>
            <a:pPr marL="228600" lvl="0" indent="-228600" algn="l" rtl="0">
              <a:lnSpc>
                <a:spcPct val="90000"/>
              </a:lnSpc>
              <a:spcBef>
                <a:spcPts val="0"/>
              </a:spcBef>
              <a:spcAft>
                <a:spcPts val="0"/>
              </a:spcAft>
              <a:buSzPts val="2400"/>
              <a:buChar char="▪"/>
            </a:pPr>
            <a:r>
              <a:rPr lang="en-US" sz="2400"/>
              <a:t>If user enters “No” than simply print the welcome message.</a:t>
            </a:r>
            <a:endParaRPr sz="2400"/>
          </a:p>
          <a:p>
            <a:pPr marL="228600" lvl="0" indent="-228600" algn="l" rtl="0">
              <a:lnSpc>
                <a:spcPct val="90000"/>
              </a:lnSpc>
              <a:spcBef>
                <a:spcPts val="0"/>
              </a:spcBef>
              <a:spcAft>
                <a:spcPts val="0"/>
              </a:spcAft>
              <a:buSzPts val="2400"/>
              <a:buChar char="▪"/>
            </a:pPr>
            <a:r>
              <a:rPr lang="en-US" sz="2400"/>
              <a:t>If the user age is less than or equal to 13 he’s not allowed in the PlayLand and print a message accordingly</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c377e075d6_1_5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c78e41f758_0_172"/>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&amp;&amp;, ||, ! </a:t>
            </a:r>
            <a:endParaRPr sz="5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c78e41f758_0_19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And, Or and Negation operator</a:t>
            </a:r>
            <a:br>
              <a:rPr lang="en-US"/>
            </a:br>
            <a:br>
              <a:rPr lang="en-US" sz="2800">
                <a:solidFill>
                  <a:schemeClr val="accent1"/>
                </a:solidFill>
              </a:rPr>
            </a:br>
            <a:endParaRPr sz="2800">
              <a:solidFill>
                <a:schemeClr val="accent1"/>
              </a:solidFill>
            </a:endParaRPr>
          </a:p>
        </p:txBody>
      </p:sp>
      <p:sp>
        <p:nvSpPr>
          <p:cNvPr id="350" name="Google Shape;350;gc78e41f758_0_19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&amp;&amp; (AND) operator returns TRUE if both the operands are true</a:t>
            </a:r>
            <a:endParaRPr sz="2400"/>
          </a:p>
          <a:p>
            <a:pPr marL="228600" lvl="0" indent="-203200" algn="l" rtl="0">
              <a:spcBef>
                <a:spcPts val="0"/>
              </a:spcBef>
              <a:spcAft>
                <a:spcPts val="0"/>
              </a:spcAft>
              <a:buSzPts val="2400"/>
              <a:buChar char="▪"/>
            </a:pPr>
            <a:r>
              <a:rPr lang="en-US" sz="2400"/>
              <a:t>|| (OR) operator returns TRUE if any of the operand is true</a:t>
            </a:r>
            <a:endParaRPr sz="2400"/>
          </a:p>
          <a:p>
            <a:pPr marL="228600" lvl="0" indent="-203200" algn="l" rtl="0">
              <a:spcBef>
                <a:spcPts val="0"/>
              </a:spcBef>
              <a:spcAft>
                <a:spcPts val="0"/>
              </a:spcAft>
              <a:buSzPts val="2400"/>
              <a:buChar char="▪"/>
            </a:pPr>
            <a:r>
              <a:rPr lang="en-US" sz="2400"/>
              <a:t>! (NEGATION) will change True to False and False to True</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c78e41f758_0_19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c78e41f758_0_2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62" name="Google Shape;362;gc78e41f758_0_20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marL="228600" lvl="0" indent="-228600" algn="l" rtl="0">
              <a:lnSpc>
                <a:spcPct val="90000"/>
              </a:lnSpc>
              <a:spcBef>
                <a:spcPts val="0"/>
              </a:spcBef>
              <a:spcAft>
                <a:spcPts val="0"/>
              </a:spcAft>
              <a:buSzPts val="2400"/>
              <a:buChar char="▪"/>
            </a:pPr>
            <a:r>
              <a:rPr lang="en-US" sz="2400"/>
              <a:t>Write a program that will ask user to enter person age and his height.</a:t>
            </a:r>
            <a:endParaRPr sz="2400"/>
          </a:p>
          <a:p>
            <a:pPr marL="228600" lvl="0" indent="-228600" algn="l" rtl="0">
              <a:lnSpc>
                <a:spcPct val="90000"/>
              </a:lnSpc>
              <a:spcBef>
                <a:spcPts val="0"/>
              </a:spcBef>
              <a:spcAft>
                <a:spcPts val="0"/>
              </a:spcAft>
              <a:buSzPts val="2400"/>
              <a:buChar char="▪"/>
            </a:pPr>
            <a:r>
              <a:rPr lang="en-US" sz="2400"/>
              <a:t>IF person’s age is greater than 13 and his height is also greater than or equals to 5 ft he’s allowed.</a:t>
            </a:r>
            <a:endParaRPr sz="2400"/>
          </a:p>
          <a:p>
            <a:pPr marL="228600" lvl="0" indent="-228600" algn="l" rtl="0">
              <a:lnSpc>
                <a:spcPct val="90000"/>
              </a:lnSpc>
              <a:spcBef>
                <a:spcPts val="0"/>
              </a:spcBef>
              <a:spcAft>
                <a:spcPts val="0"/>
              </a:spcAft>
              <a:buSzPts val="2400"/>
              <a:buChar char="▪"/>
            </a:pPr>
            <a:r>
              <a:rPr lang="en-US" sz="2400"/>
              <a:t>By all the other ways he’s not allowed to enter the PlayLand.</a:t>
            </a:r>
            <a:endParaRPr sz="14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c78e41f758_0_20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c78e41f758_0_18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If-else-if-else statements</a:t>
            </a:r>
            <a:endParaRPr sz="5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c377e075d6_0_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If-else-if-else statements</a:t>
            </a:r>
            <a:endParaRPr sz="2800">
              <a:solidFill>
                <a:schemeClr val="accent1"/>
              </a:solidFill>
            </a:endParaRPr>
          </a:p>
        </p:txBody>
      </p:sp>
      <p:sp>
        <p:nvSpPr>
          <p:cNvPr id="379" name="Google Shape;379;gc377e075d6_0_1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1000"/>
              </a:spcBef>
              <a:spcAft>
                <a:spcPts val="0"/>
              </a:spcAft>
              <a:buClr>
                <a:srgbClr val="406FBA"/>
              </a:buClr>
              <a:buSzPts val="875"/>
              <a:buFont typeface="Noto Sans Symbols"/>
              <a:buNone/>
            </a:pPr>
            <a:r>
              <a:rPr lang="en-US" sz="2550"/>
              <a:t>Syntax:</a:t>
            </a:r>
            <a:endParaRPr sz="2550"/>
          </a:p>
          <a:p>
            <a:pPr marL="0" lvl="0" indent="0" algn="l" rtl="0">
              <a:lnSpc>
                <a:spcPct val="70000"/>
              </a:lnSpc>
              <a:spcBef>
                <a:spcPts val="1000"/>
              </a:spcBef>
              <a:spcAft>
                <a:spcPts val="0"/>
              </a:spcAft>
              <a:buClr>
                <a:srgbClr val="406FBA"/>
              </a:buClr>
              <a:buSzPts val="875"/>
              <a:buFont typeface="Noto Sans Symbols"/>
              <a:buNone/>
            </a:pPr>
            <a:r>
              <a:rPr lang="en-US" sz="2550"/>
              <a:t>	if (condition1)</a:t>
            </a:r>
            <a:endParaRPr sz="2550"/>
          </a:p>
          <a:p>
            <a:pPr marL="0" lvl="0" indent="0" algn="l" rtl="0">
              <a:lnSpc>
                <a:spcPct val="70000"/>
              </a:lnSpc>
              <a:spcBef>
                <a:spcPts val="1000"/>
              </a:spcBef>
              <a:spcAft>
                <a:spcPts val="0"/>
              </a:spcAft>
              <a:buClr>
                <a:srgbClr val="406FBA"/>
              </a:buClr>
              <a:buSzPts val="875"/>
              <a:buFont typeface="Noto Sans Symbols"/>
              <a:buNone/>
            </a:pPr>
            <a:r>
              <a:rPr lang="en-US" sz="2550"/>
              <a:t>	{</a:t>
            </a:r>
            <a:endParaRPr sz="2550"/>
          </a:p>
          <a:p>
            <a:pPr marL="0" lvl="0" indent="457200" algn="l" rtl="0">
              <a:lnSpc>
                <a:spcPct val="70000"/>
              </a:lnSpc>
              <a:spcBef>
                <a:spcPts val="1000"/>
              </a:spcBef>
              <a:spcAft>
                <a:spcPts val="0"/>
              </a:spcAft>
              <a:buClr>
                <a:srgbClr val="406FBA"/>
              </a:buClr>
              <a:buSzPts val="875"/>
              <a:buFont typeface="Noto Sans Symbols"/>
              <a:buNone/>
            </a:pPr>
            <a:r>
              <a:rPr lang="en-US" sz="2550"/>
              <a:t>	// Statements to cover when condition is true</a:t>
            </a:r>
            <a:endParaRPr sz="2550"/>
          </a:p>
          <a:p>
            <a:pPr marL="457200" lvl="0" indent="0" algn="l" rtl="0">
              <a:lnSpc>
                <a:spcPct val="70000"/>
              </a:lnSpc>
              <a:spcBef>
                <a:spcPts val="1000"/>
              </a:spcBef>
              <a:spcAft>
                <a:spcPts val="0"/>
              </a:spcAft>
              <a:buClr>
                <a:srgbClr val="406FBA"/>
              </a:buClr>
              <a:buSzPts val="875"/>
              <a:buFont typeface="Noto Sans Symbols"/>
              <a:buNone/>
            </a:pPr>
            <a:r>
              <a:rPr lang="en-US" sz="2550"/>
              <a:t>}</a:t>
            </a:r>
            <a:endParaRPr sz="2550"/>
          </a:p>
          <a:p>
            <a:pPr marL="457200" lvl="0" indent="0" algn="l" rtl="0">
              <a:lnSpc>
                <a:spcPct val="70000"/>
              </a:lnSpc>
              <a:spcBef>
                <a:spcPts val="1000"/>
              </a:spcBef>
              <a:spcAft>
                <a:spcPts val="0"/>
              </a:spcAft>
              <a:buClr>
                <a:srgbClr val="406FBA"/>
              </a:buClr>
              <a:buSzPts val="875"/>
              <a:buFont typeface="Noto Sans Symbols"/>
              <a:buNone/>
            </a:pPr>
            <a:r>
              <a:rPr lang="en-US" sz="2550"/>
              <a:t>else if (condition2)</a:t>
            </a:r>
            <a:endParaRPr sz="2550"/>
          </a:p>
          <a:p>
            <a:pPr marL="457200" lvl="0" indent="0" algn="l" rtl="0">
              <a:lnSpc>
                <a:spcPct val="70000"/>
              </a:lnSpc>
              <a:spcBef>
                <a:spcPts val="1000"/>
              </a:spcBef>
              <a:spcAft>
                <a:spcPts val="0"/>
              </a:spcAft>
              <a:buClr>
                <a:srgbClr val="406FBA"/>
              </a:buClr>
              <a:buSzPts val="875"/>
              <a:buFont typeface="Noto Sans Symbols"/>
              <a:buNone/>
            </a:pPr>
            <a:r>
              <a:rPr lang="en-US" sz="2550"/>
              <a:t>{</a:t>
            </a:r>
            <a:endParaRPr sz="2550"/>
          </a:p>
          <a:p>
            <a:pPr marL="457200" lvl="0" indent="457200" algn="l" rtl="0">
              <a:lnSpc>
                <a:spcPct val="70000"/>
              </a:lnSpc>
              <a:spcBef>
                <a:spcPts val="1000"/>
              </a:spcBef>
              <a:spcAft>
                <a:spcPts val="0"/>
              </a:spcAft>
              <a:buClr>
                <a:srgbClr val="406FBA"/>
              </a:buClr>
              <a:buSzPts val="875"/>
              <a:buFont typeface="Noto Sans Symbols"/>
              <a:buNone/>
            </a:pPr>
            <a:r>
              <a:rPr lang="en-US" sz="2550"/>
              <a:t>// Statements to cover when condition1 is false and condition2 is true</a:t>
            </a:r>
            <a:endParaRPr sz="2550"/>
          </a:p>
          <a:p>
            <a:pPr marL="457200" lvl="0" indent="0" algn="l" rtl="0">
              <a:lnSpc>
                <a:spcPct val="70000"/>
              </a:lnSpc>
              <a:spcBef>
                <a:spcPts val="1000"/>
              </a:spcBef>
              <a:spcAft>
                <a:spcPts val="0"/>
              </a:spcAft>
              <a:buClr>
                <a:srgbClr val="406FBA"/>
              </a:buClr>
              <a:buSzPts val="875"/>
              <a:buFont typeface="Noto Sans Symbols"/>
              <a:buNone/>
            </a:pPr>
            <a:r>
              <a:rPr lang="en-US" sz="2550"/>
              <a:t>}</a:t>
            </a:r>
            <a:endParaRPr sz="2550"/>
          </a:p>
          <a:p>
            <a:pPr marL="457200" lvl="0" indent="0" algn="l" rtl="0">
              <a:lnSpc>
                <a:spcPct val="70000"/>
              </a:lnSpc>
              <a:spcBef>
                <a:spcPts val="1000"/>
              </a:spcBef>
              <a:spcAft>
                <a:spcPts val="0"/>
              </a:spcAft>
              <a:buClr>
                <a:srgbClr val="406FBA"/>
              </a:buClr>
              <a:buSzPts val="875"/>
              <a:buFont typeface="Noto Sans Symbols"/>
              <a:buNone/>
            </a:pPr>
            <a:r>
              <a:rPr lang="en-US" sz="2550"/>
              <a:t>else if …...</a:t>
            </a:r>
            <a:endParaRPr sz="2550"/>
          </a:p>
          <a:p>
            <a:pPr marL="457200" lvl="0" indent="0" algn="l" rtl="0">
              <a:lnSpc>
                <a:spcPct val="70000"/>
              </a:lnSpc>
              <a:spcBef>
                <a:spcPts val="1000"/>
              </a:spcBef>
              <a:spcAft>
                <a:spcPts val="0"/>
              </a:spcAft>
              <a:buClr>
                <a:srgbClr val="406FBA"/>
              </a:buClr>
              <a:buSzPts val="875"/>
              <a:buFont typeface="Noto Sans Symbols"/>
              <a:buNone/>
            </a:pPr>
            <a:endParaRPr sz="2550"/>
          </a:p>
          <a:p>
            <a:pPr marL="457200" lvl="0" indent="0" algn="l" rtl="0">
              <a:lnSpc>
                <a:spcPct val="70000"/>
              </a:lnSpc>
              <a:spcBef>
                <a:spcPts val="1000"/>
              </a:spcBef>
              <a:spcAft>
                <a:spcPts val="0"/>
              </a:spcAft>
              <a:buClr>
                <a:srgbClr val="406FBA"/>
              </a:buClr>
              <a:buSzPts val="875"/>
              <a:buFont typeface="Noto Sans Symbols"/>
              <a:buNone/>
            </a:pPr>
            <a:endParaRPr sz="2550"/>
          </a:p>
          <a:p>
            <a:pPr marL="0" lvl="0" indent="0" algn="l" rtl="0">
              <a:lnSpc>
                <a:spcPct val="70000"/>
              </a:lnSpc>
              <a:spcBef>
                <a:spcPts val="1000"/>
              </a:spcBef>
              <a:spcAft>
                <a:spcPts val="0"/>
              </a:spcAft>
              <a:buClr>
                <a:srgbClr val="406FBA"/>
              </a:buClr>
              <a:buSzPts val="875"/>
              <a:buFont typeface="Noto Sans Symbols"/>
              <a:buNone/>
            </a:pPr>
            <a:endParaRPr sz="255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c377e075d6_1_6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cead377722_1_188"/>
          <p:cNvSpPr txBox="1">
            <a:spLocks noGrp="1"/>
          </p:cNvSpPr>
          <p:nvPr>
            <p:ph type="title"/>
          </p:nvPr>
        </p:nvSpPr>
        <p:spPr>
          <a:xfrm>
            <a:off x="3225800" y="419100"/>
            <a:ext cx="9723600" cy="7803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406FBA"/>
              </a:buClr>
              <a:buSzPct val="100000"/>
              <a:buFont typeface="Garamond"/>
              <a:buNone/>
            </a:pPr>
            <a:r>
              <a:rPr lang="en-US" sz="5400"/>
              <a:t>Your Instructor</a:t>
            </a:r>
            <a:endParaRPr sz="5400"/>
          </a:p>
        </p:txBody>
      </p:sp>
      <p:pic>
        <p:nvPicPr>
          <p:cNvPr id="72" name="Google Shape;72;gcead377722_1_188"/>
          <p:cNvPicPr preferRelativeResize="0"/>
          <p:nvPr/>
        </p:nvPicPr>
        <p:blipFill rotWithShape="1">
          <a:blip r:embed="rId3">
            <a:alphaModFix/>
          </a:blip>
          <a:srcRect l="20573" t="3248" r="7540" b="21895"/>
          <a:stretch/>
        </p:blipFill>
        <p:spPr>
          <a:xfrm>
            <a:off x="635000" y="1644048"/>
            <a:ext cx="2870100" cy="2988600"/>
          </a:xfrm>
          <a:prstGeom prst="ellipse">
            <a:avLst/>
          </a:prstGeom>
          <a:noFill/>
          <a:ln>
            <a:noFill/>
          </a:ln>
        </p:spPr>
      </p:pic>
      <p:sp>
        <p:nvSpPr>
          <p:cNvPr id="73" name="Google Shape;73;gcead377722_1_188"/>
          <p:cNvSpPr txBox="1"/>
          <p:nvPr/>
        </p:nvSpPr>
        <p:spPr>
          <a:xfrm>
            <a:off x="4927600" y="419100"/>
            <a:ext cx="45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gcead377722_1_188"/>
          <p:cNvSpPr txBox="1"/>
          <p:nvPr/>
        </p:nvSpPr>
        <p:spPr>
          <a:xfrm>
            <a:off x="3873500" y="2616200"/>
            <a:ext cx="9723600" cy="780300"/>
          </a:xfrm>
          <a:prstGeom prst="rect">
            <a:avLst/>
          </a:prstGeom>
          <a:noFill/>
          <a:ln>
            <a:noFill/>
          </a:ln>
        </p:spPr>
        <p:txBody>
          <a:bodyPr spcFirstLastPara="1" wrap="square" lIns="91425" tIns="45700" rIns="91425" bIns="45700" anchor="b" anchorCtr="0">
            <a:normAutofit lnSpcReduction="20000"/>
          </a:bodyPr>
          <a:lstStyle/>
          <a:p>
            <a:pPr marL="0" marR="0" lvl="0" indent="0" algn="l" rtl="0">
              <a:lnSpc>
                <a:spcPct val="90000"/>
              </a:lnSpc>
              <a:spcBef>
                <a:spcPts val="0"/>
              </a:spcBef>
              <a:spcAft>
                <a:spcPts val="0"/>
              </a:spcAft>
              <a:buClr>
                <a:schemeClr val="dk1"/>
              </a:buClr>
              <a:buSzPts val="2900"/>
              <a:buFont typeface="Garamond"/>
              <a:buNone/>
            </a:pPr>
            <a:r>
              <a:rPr lang="en-US" sz="2900" b="1">
                <a:solidFill>
                  <a:schemeClr val="dk1"/>
                </a:solidFill>
                <a:latin typeface="Garamond"/>
                <a:ea typeface="Garamond"/>
                <a:cs typeface="Garamond"/>
                <a:sym typeface="Garamond"/>
              </a:rPr>
              <a:t>MUHAMMAD AHMAD</a:t>
            </a:r>
            <a:endParaRPr/>
          </a:p>
          <a:p>
            <a:pPr marL="0" marR="0" lvl="0" indent="0" algn="l" rtl="0">
              <a:lnSpc>
                <a:spcPct val="90000"/>
              </a:lnSpc>
              <a:spcBef>
                <a:spcPts val="0"/>
              </a:spcBef>
              <a:spcAft>
                <a:spcPts val="0"/>
              </a:spcAft>
              <a:buClr>
                <a:schemeClr val="dk1"/>
              </a:buClr>
              <a:buSzPts val="1800"/>
              <a:buFont typeface="Garamond"/>
              <a:buNone/>
            </a:pPr>
            <a:r>
              <a:rPr lang="en-US" sz="1800" b="1">
                <a:solidFill>
                  <a:schemeClr val="dk1"/>
                </a:solidFill>
                <a:latin typeface="Garamond"/>
                <a:ea typeface="Garamond"/>
                <a:cs typeface="Garamond"/>
                <a:sym typeface="Garamond"/>
              </a:rPr>
              <a:t>(Cloud and Big Data Engineer)</a:t>
            </a:r>
            <a:endParaRPr sz="4800" b="1">
              <a:solidFill>
                <a:schemeClr val="dk1"/>
              </a:solidFill>
              <a:latin typeface="Garamond"/>
              <a:ea typeface="Garamond"/>
              <a:cs typeface="Garamond"/>
              <a:sym typeface="Garamon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c377e075d6_1_6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91" name="Google Shape;391;gc377e075d6_1_67"/>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You are writing a program for a Grading System</a:t>
            </a:r>
            <a:endParaRPr sz="2400"/>
          </a:p>
          <a:p>
            <a:pPr marL="228600" lvl="0" indent="-228600" algn="l" rtl="0">
              <a:lnSpc>
                <a:spcPct val="90000"/>
              </a:lnSpc>
              <a:spcBef>
                <a:spcPts val="0"/>
              </a:spcBef>
              <a:spcAft>
                <a:spcPts val="0"/>
              </a:spcAft>
              <a:buClr>
                <a:srgbClr val="406FBA"/>
              </a:buClr>
              <a:buSzPts val="2400"/>
              <a:buFont typeface="Noto Sans Symbols"/>
              <a:buChar char="▪"/>
            </a:pPr>
            <a:r>
              <a:rPr lang="en-US" sz="2400"/>
              <a:t>Write a program that will ask user to enter the marks and then output the user his grade based on the following criteria:</a:t>
            </a:r>
            <a:endParaRPr sz="2400"/>
          </a:p>
          <a:p>
            <a:pPr marL="685800" lvl="1" indent="-228600" algn="l" rtl="0">
              <a:lnSpc>
                <a:spcPct val="90000"/>
              </a:lnSpc>
              <a:spcBef>
                <a:spcPts val="0"/>
              </a:spcBef>
              <a:spcAft>
                <a:spcPts val="0"/>
              </a:spcAft>
              <a:buSzPts val="2400"/>
              <a:buChar char="▪"/>
            </a:pPr>
            <a:r>
              <a:rPr lang="en-US"/>
              <a:t>A grade if marks are greater than 90</a:t>
            </a:r>
            <a:endParaRPr/>
          </a:p>
          <a:p>
            <a:pPr marL="685800" lvl="1" indent="-228600" algn="l" rtl="0">
              <a:spcBef>
                <a:spcPts val="0"/>
              </a:spcBef>
              <a:spcAft>
                <a:spcPts val="0"/>
              </a:spcAft>
              <a:buSzPts val="2400"/>
              <a:buChar char="▪"/>
            </a:pPr>
            <a:r>
              <a:rPr lang="en-US"/>
              <a:t>B grade if marks are greater than 70</a:t>
            </a:r>
            <a:endParaRPr/>
          </a:p>
          <a:p>
            <a:pPr marL="685800" lvl="1" indent="-228600" algn="l" rtl="0">
              <a:spcBef>
                <a:spcPts val="0"/>
              </a:spcBef>
              <a:spcAft>
                <a:spcPts val="0"/>
              </a:spcAft>
              <a:buSzPts val="2400"/>
              <a:buChar char="▪"/>
            </a:pPr>
            <a:r>
              <a:rPr lang="en-US"/>
              <a:t>C grade if marks are greater than 60</a:t>
            </a:r>
            <a:endParaRPr/>
          </a:p>
          <a:p>
            <a:pPr marL="685800" lvl="1" indent="-228600" algn="l" rtl="0">
              <a:spcBef>
                <a:spcPts val="0"/>
              </a:spcBef>
              <a:spcAft>
                <a:spcPts val="0"/>
              </a:spcAft>
              <a:buSzPts val="2400"/>
              <a:buChar char="▪"/>
            </a:pPr>
            <a:r>
              <a:rPr lang="en-US"/>
              <a:t>D grade if marks are greater than 50</a:t>
            </a:r>
            <a:endParaRPr/>
          </a:p>
          <a:p>
            <a:pPr marL="685800" lvl="1" indent="-228600" algn="l" rtl="0">
              <a:spcBef>
                <a:spcPts val="0"/>
              </a:spcBef>
              <a:spcAft>
                <a:spcPts val="0"/>
              </a:spcAft>
              <a:buSzPts val="2400"/>
              <a:buChar char="▪"/>
            </a:pPr>
            <a:r>
              <a:rPr lang="en-US"/>
              <a:t>F grade for all the other marks</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c377e075d6_1_7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c377e075d6_0_4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406FBA"/>
              </a:buClr>
              <a:buSzPts val="4400"/>
              <a:buFont typeface="Garamond"/>
              <a:buNone/>
            </a:pPr>
            <a:r>
              <a:rPr lang="en-US" sz="4400"/>
              <a:t>Loops</a:t>
            </a:r>
            <a:endParaRPr sz="3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c377e075d6_0_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Loops</a:t>
            </a:r>
            <a:endParaRPr sz="2800">
              <a:solidFill>
                <a:schemeClr val="accent1"/>
              </a:solidFill>
            </a:endParaRPr>
          </a:p>
        </p:txBody>
      </p:sp>
      <p:sp>
        <p:nvSpPr>
          <p:cNvPr id="408" name="Google Shape;408;gc377e075d6_0_52"/>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a:t>Loops are used to repeat a chunk of code,</a:t>
            </a:r>
            <a:endParaRPr/>
          </a:p>
          <a:p>
            <a:pPr marL="457200" lvl="0" indent="-406400" algn="l" rtl="0">
              <a:spcBef>
                <a:spcPts val="0"/>
              </a:spcBef>
              <a:spcAft>
                <a:spcPts val="0"/>
              </a:spcAft>
              <a:buSzPts val="2800"/>
              <a:buChar char="▪"/>
            </a:pPr>
            <a:r>
              <a:rPr lang="en-US"/>
              <a:t>Types of loops</a:t>
            </a:r>
            <a:endParaRPr/>
          </a:p>
          <a:p>
            <a:pPr marL="914400" lvl="1" indent="-381000" algn="l" rtl="0">
              <a:spcBef>
                <a:spcPts val="0"/>
              </a:spcBef>
              <a:spcAft>
                <a:spcPts val="0"/>
              </a:spcAft>
              <a:buSzPts val="2400"/>
              <a:buChar char="▪"/>
            </a:pPr>
            <a:r>
              <a:rPr lang="en-US"/>
              <a:t>While loop</a:t>
            </a:r>
            <a:endParaRPr/>
          </a:p>
          <a:p>
            <a:pPr marL="914400" lvl="1" indent="-381000" algn="l" rtl="0">
              <a:spcBef>
                <a:spcPts val="0"/>
              </a:spcBef>
              <a:spcAft>
                <a:spcPts val="0"/>
              </a:spcAft>
              <a:buSzPts val="2400"/>
              <a:buChar char="▪"/>
            </a:pPr>
            <a:r>
              <a:rPr lang="en-US"/>
              <a:t>Do-while loop</a:t>
            </a:r>
            <a:endParaRPr/>
          </a:p>
          <a:p>
            <a:pPr marL="914400" lvl="1" indent="-381000" algn="l" rtl="0">
              <a:spcBef>
                <a:spcPts val="0"/>
              </a:spcBef>
              <a:spcAft>
                <a:spcPts val="0"/>
              </a:spcAft>
              <a:buSzPts val="2400"/>
              <a:buChar char="▪"/>
            </a:pPr>
            <a:r>
              <a:rPr lang="en-US"/>
              <a:t>for loop</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c790dc11ed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406FBA"/>
              </a:buClr>
              <a:buSzPts val="4400"/>
              <a:buFont typeface="Garamond"/>
              <a:buNone/>
            </a:pPr>
            <a:r>
              <a:rPr lang="en-US" sz="4400"/>
              <a:t>While loop</a:t>
            </a:r>
            <a:endParaRPr sz="3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c790dc11ed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While loop</a:t>
            </a:r>
            <a:endParaRPr sz="2800">
              <a:solidFill>
                <a:schemeClr val="accent1"/>
              </a:solidFill>
            </a:endParaRPr>
          </a:p>
        </p:txBody>
      </p:sp>
      <p:sp>
        <p:nvSpPr>
          <p:cNvPr id="420" name="Google Shape;420;gc790dc11ed_0_6"/>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406FBA"/>
              </a:buClr>
              <a:buSzPts val="1400"/>
              <a:buFont typeface="Noto Sans Symbols"/>
              <a:buNone/>
            </a:pPr>
            <a:r>
              <a:rPr lang="en-US"/>
              <a:t>Syntax:</a:t>
            </a:r>
            <a:endParaRPr/>
          </a:p>
          <a:p>
            <a:pPr marL="0" lvl="0" indent="0" algn="l" rtl="0">
              <a:lnSpc>
                <a:spcPct val="90000"/>
              </a:lnSpc>
              <a:spcBef>
                <a:spcPts val="1000"/>
              </a:spcBef>
              <a:spcAft>
                <a:spcPts val="0"/>
              </a:spcAft>
              <a:buClr>
                <a:srgbClr val="406FBA"/>
              </a:buClr>
              <a:buSzPts val="1400"/>
              <a:buFont typeface="Noto Sans Symbols"/>
              <a:buNone/>
            </a:pPr>
            <a:r>
              <a:rPr lang="en-US"/>
              <a:t>	while(condition)</a:t>
            </a:r>
            <a:endParaRPr/>
          </a:p>
          <a:p>
            <a:pPr marL="0" lvl="0" indent="457200" algn="l" rtl="0">
              <a:lnSpc>
                <a:spcPct val="90000"/>
              </a:lnSpc>
              <a:spcBef>
                <a:spcPts val="1000"/>
              </a:spcBef>
              <a:spcAft>
                <a:spcPts val="0"/>
              </a:spcAft>
              <a:buClr>
                <a:srgbClr val="406FBA"/>
              </a:buClr>
              <a:buSzPts val="1400"/>
              <a:buFont typeface="Noto Sans Symbols"/>
              <a:buNone/>
            </a:pPr>
            <a:r>
              <a:rPr lang="en-US"/>
              <a:t>{</a:t>
            </a:r>
            <a:endParaRPr/>
          </a:p>
          <a:p>
            <a:pPr marL="457200" lvl="0" indent="457200" algn="l" rtl="0">
              <a:lnSpc>
                <a:spcPct val="90000"/>
              </a:lnSpc>
              <a:spcBef>
                <a:spcPts val="1000"/>
              </a:spcBef>
              <a:spcAft>
                <a:spcPts val="0"/>
              </a:spcAft>
              <a:buClr>
                <a:srgbClr val="406FBA"/>
              </a:buClr>
              <a:buSzPts val="1400"/>
              <a:buFont typeface="Noto Sans Symbols"/>
              <a:buNone/>
            </a:pPr>
            <a:r>
              <a:rPr lang="en-US"/>
              <a:t>// Statements to cover while condition is True</a:t>
            </a:r>
            <a:endParaRPr/>
          </a:p>
          <a:p>
            <a:pPr marL="457200" lvl="0" indent="0" algn="l" rtl="0">
              <a:lnSpc>
                <a:spcPct val="90000"/>
              </a:lnSpc>
              <a:spcBef>
                <a:spcPts val="1000"/>
              </a:spcBef>
              <a:spcAft>
                <a:spcPts val="0"/>
              </a:spcAft>
              <a:buClr>
                <a:schemeClr val="dk1"/>
              </a:buClr>
              <a:buSzPts val="1100"/>
              <a:buFont typeface="Arial"/>
              <a:buNone/>
            </a:pPr>
            <a:r>
              <a:rPr lang="en-US"/>
              <a:t>}</a:t>
            </a:r>
            <a:endParaRPr/>
          </a:p>
          <a:p>
            <a:pPr marL="0" lvl="0" indent="0" algn="l" rtl="0">
              <a:lnSpc>
                <a:spcPct val="90000"/>
              </a:lnSpc>
              <a:spcBef>
                <a:spcPts val="1000"/>
              </a:spcBef>
              <a:spcAft>
                <a:spcPts val="0"/>
              </a:spcAft>
              <a:buClr>
                <a:srgbClr val="406FBA"/>
              </a:buClr>
              <a:buSzPts val="1400"/>
              <a:buFont typeface="Noto Sans Symbols"/>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c377e075d6_1_7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c377e075d6_1_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32" name="Google Shape;432;gc377e075d6_1_8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sz="2400"/>
              <a:t>You are writing a program for a Grading System</a:t>
            </a:r>
            <a:endParaRPr sz="2400"/>
          </a:p>
          <a:p>
            <a:pPr marL="228600" lvl="0" indent="-228600" algn="l" rtl="0">
              <a:lnSpc>
                <a:spcPct val="90000"/>
              </a:lnSpc>
              <a:spcBef>
                <a:spcPts val="0"/>
              </a:spcBef>
              <a:spcAft>
                <a:spcPts val="0"/>
              </a:spcAft>
              <a:buClr>
                <a:srgbClr val="406FBA"/>
              </a:buClr>
              <a:buSzPts val="2400"/>
              <a:buFont typeface="Noto Sans Symbols"/>
              <a:buChar char="▪"/>
            </a:pPr>
            <a:r>
              <a:rPr lang="en-US" sz="2400"/>
              <a:t>Write a program that will ask user to enter the marks out of 100 and then output the user his grade based on the following criteria:</a:t>
            </a:r>
            <a:endParaRPr sz="2400"/>
          </a:p>
          <a:p>
            <a:pPr marL="685800" lvl="1" indent="-228600" algn="l" rtl="0">
              <a:lnSpc>
                <a:spcPct val="90000"/>
              </a:lnSpc>
              <a:spcBef>
                <a:spcPts val="0"/>
              </a:spcBef>
              <a:spcAft>
                <a:spcPts val="0"/>
              </a:spcAft>
              <a:buSzPts val="2400"/>
              <a:buChar char="▪"/>
            </a:pPr>
            <a:r>
              <a:rPr lang="en-US"/>
              <a:t>Check if user entered number between 0-100</a:t>
            </a:r>
            <a:endParaRPr/>
          </a:p>
          <a:p>
            <a:pPr marL="685800" lvl="1" indent="-228600" algn="l" rtl="0">
              <a:lnSpc>
                <a:spcPct val="90000"/>
              </a:lnSpc>
              <a:spcBef>
                <a:spcPts val="0"/>
              </a:spcBef>
              <a:spcAft>
                <a:spcPts val="0"/>
              </a:spcAft>
              <a:buSzPts val="2400"/>
              <a:buChar char="▪"/>
            </a:pPr>
            <a:r>
              <a:rPr lang="en-US"/>
              <a:t>If not then ask him to enter the marks again</a:t>
            </a:r>
            <a:endParaRPr/>
          </a:p>
          <a:p>
            <a:pPr marL="685800" lvl="1" indent="-228600" algn="l" rtl="0">
              <a:lnSpc>
                <a:spcPct val="90000"/>
              </a:lnSpc>
              <a:spcBef>
                <a:spcPts val="0"/>
              </a:spcBef>
              <a:spcAft>
                <a:spcPts val="0"/>
              </a:spcAft>
              <a:buSzPts val="2400"/>
              <a:buChar char="▪"/>
            </a:pPr>
            <a:r>
              <a:rPr lang="en-US"/>
              <a:t>A grade if marks are greater than 90</a:t>
            </a:r>
            <a:endParaRPr/>
          </a:p>
          <a:p>
            <a:pPr marL="685800" lvl="1" indent="-228600" algn="l" rtl="0">
              <a:spcBef>
                <a:spcPts val="0"/>
              </a:spcBef>
              <a:spcAft>
                <a:spcPts val="0"/>
              </a:spcAft>
              <a:buSzPts val="2400"/>
              <a:buChar char="▪"/>
            </a:pPr>
            <a:r>
              <a:rPr lang="en-US"/>
              <a:t>B grade if marks are greater than 70</a:t>
            </a:r>
            <a:endParaRPr/>
          </a:p>
          <a:p>
            <a:pPr marL="685800" lvl="1" indent="-228600" algn="l" rtl="0">
              <a:spcBef>
                <a:spcPts val="0"/>
              </a:spcBef>
              <a:spcAft>
                <a:spcPts val="0"/>
              </a:spcAft>
              <a:buSzPts val="2400"/>
              <a:buChar char="▪"/>
            </a:pPr>
            <a:r>
              <a:rPr lang="en-US"/>
              <a:t>C grade if marks are greater than 60</a:t>
            </a:r>
            <a:endParaRPr/>
          </a:p>
          <a:p>
            <a:pPr marL="685800" lvl="1" indent="-228600" algn="l" rtl="0">
              <a:spcBef>
                <a:spcPts val="0"/>
              </a:spcBef>
              <a:spcAft>
                <a:spcPts val="0"/>
              </a:spcAft>
              <a:buSzPts val="2400"/>
              <a:buChar char="▪"/>
            </a:pPr>
            <a:r>
              <a:rPr lang="en-US"/>
              <a:t>D grade if marks are greater than 50</a:t>
            </a:r>
            <a:endParaRPr/>
          </a:p>
          <a:p>
            <a:pPr marL="685800" lvl="1" indent="-228600" algn="l" rtl="0">
              <a:spcBef>
                <a:spcPts val="0"/>
              </a:spcBef>
              <a:spcAft>
                <a:spcPts val="0"/>
              </a:spcAft>
              <a:buSzPts val="2400"/>
              <a:buChar char="▪"/>
            </a:pPr>
            <a:r>
              <a:rPr lang="en-US"/>
              <a:t>F grade for all the other marks</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c377e075d6_1_87"/>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c78e41f758_0_17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Do-while loop</a:t>
            </a:r>
            <a:endParaRPr sz="5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cead377722_1_21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What’s inside?</a:t>
            </a:r>
            <a:endParaRPr sz="5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c377e075d6_0_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Do-while loop</a:t>
            </a:r>
            <a:endParaRPr sz="2800">
              <a:solidFill>
                <a:schemeClr val="accent1"/>
              </a:solidFill>
            </a:endParaRPr>
          </a:p>
        </p:txBody>
      </p:sp>
      <p:sp>
        <p:nvSpPr>
          <p:cNvPr id="449" name="Google Shape;449;gc377e075d6_0_61"/>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406FBA"/>
              </a:buClr>
              <a:buSzPts val="1400"/>
              <a:buFont typeface="Noto Sans Symbols"/>
              <a:buNone/>
            </a:pPr>
            <a:r>
              <a:rPr lang="en-US"/>
              <a:t>Syntax:</a:t>
            </a:r>
            <a:endParaRPr/>
          </a:p>
          <a:p>
            <a:pPr marL="0" lvl="0" indent="0" algn="l" rtl="0">
              <a:lnSpc>
                <a:spcPct val="90000"/>
              </a:lnSpc>
              <a:spcBef>
                <a:spcPts val="1000"/>
              </a:spcBef>
              <a:spcAft>
                <a:spcPts val="0"/>
              </a:spcAft>
              <a:buClr>
                <a:srgbClr val="406FBA"/>
              </a:buClr>
              <a:buSzPts val="1400"/>
              <a:buFont typeface="Noto Sans Symbols"/>
              <a:buNone/>
            </a:pPr>
            <a:r>
              <a:rPr lang="en-US"/>
              <a:t>	do {</a:t>
            </a:r>
            <a:endParaRPr/>
          </a:p>
          <a:p>
            <a:pPr marL="914400" lvl="0" indent="0" algn="l" rtl="0">
              <a:lnSpc>
                <a:spcPct val="90000"/>
              </a:lnSpc>
              <a:spcBef>
                <a:spcPts val="1000"/>
              </a:spcBef>
              <a:spcAft>
                <a:spcPts val="0"/>
              </a:spcAft>
              <a:buClr>
                <a:schemeClr val="dk1"/>
              </a:buClr>
              <a:buSzPts val="1100"/>
              <a:buFont typeface="Arial"/>
              <a:buNone/>
            </a:pPr>
            <a:r>
              <a:rPr lang="en-US"/>
              <a:t>   // Statements to cover while condition is True</a:t>
            </a:r>
            <a:endParaRPr/>
          </a:p>
          <a:p>
            <a:pPr marL="914400" lvl="0" indent="0" algn="l" rtl="0">
              <a:lnSpc>
                <a:spcPct val="90000"/>
              </a:lnSpc>
              <a:spcBef>
                <a:spcPts val="1000"/>
              </a:spcBef>
              <a:spcAft>
                <a:spcPts val="0"/>
              </a:spcAft>
              <a:buClr>
                <a:schemeClr val="dk1"/>
              </a:buClr>
              <a:buSzPts val="1100"/>
              <a:buFont typeface="Arial"/>
              <a:buNone/>
            </a:pPr>
            <a:r>
              <a:rPr lang="en-US"/>
              <a:t>} </a:t>
            </a:r>
            <a:endParaRPr/>
          </a:p>
          <a:p>
            <a:pPr marL="0" lvl="0" indent="457200" algn="l" rtl="0">
              <a:lnSpc>
                <a:spcPct val="90000"/>
              </a:lnSpc>
              <a:spcBef>
                <a:spcPts val="1000"/>
              </a:spcBef>
              <a:spcAft>
                <a:spcPts val="0"/>
              </a:spcAft>
              <a:buClr>
                <a:schemeClr val="dk1"/>
              </a:buClr>
              <a:buSzPts val="1100"/>
              <a:buFont typeface="Arial"/>
              <a:buNone/>
            </a:pPr>
            <a:r>
              <a:rPr lang="en-US"/>
              <a:t>while( condition );</a:t>
            </a:r>
            <a:endParaRPr/>
          </a:p>
          <a:p>
            <a:pPr marL="0" lvl="0" indent="0" algn="l" rtl="0">
              <a:lnSpc>
                <a:spcPct val="90000"/>
              </a:lnSpc>
              <a:spcBef>
                <a:spcPts val="1000"/>
              </a:spcBef>
              <a:spcAft>
                <a:spcPts val="0"/>
              </a:spcAft>
              <a:buClr>
                <a:srgbClr val="406FBA"/>
              </a:buClr>
              <a:buSzPts val="1400"/>
              <a:buFont typeface="Noto Sans Symbols"/>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c78e41f758_0_18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For loop</a:t>
            </a:r>
            <a:endParaRPr sz="5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c377e075d6_1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For loop</a:t>
            </a:r>
            <a:endParaRPr sz="2800">
              <a:solidFill>
                <a:schemeClr val="accent1"/>
              </a:solidFill>
            </a:endParaRPr>
          </a:p>
        </p:txBody>
      </p:sp>
      <p:sp>
        <p:nvSpPr>
          <p:cNvPr id="461" name="Google Shape;461;gc377e075d6_1_0"/>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406FBA"/>
              </a:buClr>
              <a:buSzPts val="1400"/>
              <a:buFont typeface="Noto Sans Symbols"/>
              <a:buNone/>
            </a:pPr>
            <a:r>
              <a:rPr lang="en-US"/>
              <a:t>Syntax:</a:t>
            </a:r>
            <a:endParaRPr/>
          </a:p>
          <a:p>
            <a:pPr marL="0" lvl="0" indent="0" algn="l" rtl="0">
              <a:lnSpc>
                <a:spcPct val="90000"/>
              </a:lnSpc>
              <a:spcBef>
                <a:spcPts val="1000"/>
              </a:spcBef>
              <a:spcAft>
                <a:spcPts val="0"/>
              </a:spcAft>
              <a:buClr>
                <a:srgbClr val="406FBA"/>
              </a:buClr>
              <a:buSzPts val="1400"/>
              <a:buFont typeface="Noto Sans Symbols"/>
              <a:buNone/>
            </a:pPr>
            <a:r>
              <a:rPr lang="en-US"/>
              <a:t>	for(w &lt;- range)</a:t>
            </a:r>
            <a:endParaRPr/>
          </a:p>
          <a:p>
            <a:pPr marL="0" lvl="0" indent="457200" algn="l" rtl="0">
              <a:lnSpc>
                <a:spcPct val="90000"/>
              </a:lnSpc>
              <a:spcBef>
                <a:spcPts val="1000"/>
              </a:spcBef>
              <a:spcAft>
                <a:spcPts val="0"/>
              </a:spcAft>
              <a:buClr>
                <a:srgbClr val="406FBA"/>
              </a:buClr>
              <a:buSzPts val="1400"/>
              <a:buFont typeface="Noto Sans Symbols"/>
              <a:buNone/>
            </a:pPr>
            <a:r>
              <a:rPr lang="en-US"/>
              <a:t>{</a:t>
            </a:r>
            <a:endParaRPr/>
          </a:p>
          <a:p>
            <a:pPr marL="457200" lvl="0" indent="457200" algn="l" rtl="0">
              <a:lnSpc>
                <a:spcPct val="90000"/>
              </a:lnSpc>
              <a:spcBef>
                <a:spcPts val="1000"/>
              </a:spcBef>
              <a:spcAft>
                <a:spcPts val="0"/>
              </a:spcAft>
              <a:buClr>
                <a:schemeClr val="dk1"/>
              </a:buClr>
              <a:buSzPts val="1100"/>
              <a:buFont typeface="Arial"/>
              <a:buNone/>
            </a:pPr>
            <a:r>
              <a:rPr lang="en-US"/>
              <a:t>// Code..</a:t>
            </a:r>
            <a:endParaRPr/>
          </a:p>
          <a:p>
            <a:pPr marL="457200" lvl="0" indent="0" algn="l" rtl="0">
              <a:lnSpc>
                <a:spcPct val="90000"/>
              </a:lnSpc>
              <a:spcBef>
                <a:spcPts val="1000"/>
              </a:spcBef>
              <a:spcAft>
                <a:spcPts val="0"/>
              </a:spcAft>
              <a:buClr>
                <a:schemeClr val="dk1"/>
              </a:buClr>
              <a:buSzPts val="1100"/>
              <a:buFont typeface="Arial"/>
              <a:buNone/>
            </a:pPr>
            <a:r>
              <a:rPr lang="en-US"/>
              <a:t>}</a:t>
            </a:r>
            <a:endParaRPr/>
          </a:p>
          <a:p>
            <a:pPr marL="0" lvl="0" indent="0" algn="l" rtl="0">
              <a:lnSpc>
                <a:spcPct val="90000"/>
              </a:lnSpc>
              <a:spcBef>
                <a:spcPts val="1000"/>
              </a:spcBef>
              <a:spcAft>
                <a:spcPts val="0"/>
              </a:spcAft>
              <a:buClr>
                <a:srgbClr val="406FBA"/>
              </a:buClr>
              <a:buSzPts val="1400"/>
              <a:buFont typeface="Noto Sans Symbols"/>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c790dc11ed_0_1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c790dc11ed_0_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73" name="Google Shape;473;gc790dc11ed_0_2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Write a code to calculate the factorial of provided number.</a:t>
            </a:r>
            <a:endParaRPr/>
          </a:p>
          <a:p>
            <a:pPr marL="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Factorial examples:</a:t>
            </a:r>
            <a:endParaRPr/>
          </a:p>
          <a:p>
            <a:pPr marL="228600" lvl="0" indent="0" algn="l" rtl="0">
              <a:lnSpc>
                <a:spcPct val="90000"/>
              </a:lnSpc>
              <a:spcBef>
                <a:spcPts val="0"/>
              </a:spcBef>
              <a:spcAft>
                <a:spcPts val="0"/>
              </a:spcAft>
              <a:buNone/>
            </a:pPr>
            <a:r>
              <a:rPr lang="en-US"/>
              <a:t>5! = 1 x 2 x 3 x 4 x 5 				= 120</a:t>
            </a:r>
            <a:endParaRPr/>
          </a:p>
          <a:p>
            <a:pPr marL="228600" lvl="0" indent="0" algn="l" rtl="0">
              <a:spcBef>
                <a:spcPts val="0"/>
              </a:spcBef>
              <a:spcAft>
                <a:spcPts val="0"/>
              </a:spcAft>
              <a:buNone/>
            </a:pPr>
            <a:r>
              <a:rPr lang="en-US"/>
              <a:t>3! = 1 x 2 x 3 						= 6</a:t>
            </a:r>
            <a:endParaRPr/>
          </a:p>
          <a:p>
            <a:pPr marL="228600" lvl="0" indent="0" algn="l" rtl="0">
              <a:spcBef>
                <a:spcPts val="0"/>
              </a:spcBef>
              <a:spcAft>
                <a:spcPts val="0"/>
              </a:spcAft>
              <a:buClr>
                <a:schemeClr val="dk1"/>
              </a:buClr>
              <a:buSzPts val="1100"/>
              <a:buFont typeface="Arial"/>
              <a:buNone/>
            </a:pPr>
            <a:r>
              <a:rPr lang="en-US"/>
              <a:t>7! = 1 x 2 x 3 x 4 x 5 x 6 x 7 	= 5040 </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c790dc11ed_0_2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c377e075d6_1_10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c377e075d6_1_10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90" name="Google Shape;490;gc377e075d6_1_10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406FBA"/>
              </a:buClr>
              <a:buSzPts val="2400"/>
              <a:buFont typeface="Noto Sans Symbols"/>
              <a:buChar char="▪"/>
            </a:pPr>
            <a:r>
              <a:rPr lang="en-US"/>
              <a:t>You are writing a program for a Grading System</a:t>
            </a:r>
            <a:endParaRPr/>
          </a:p>
          <a:p>
            <a:pPr marL="685800" lvl="1" indent="-228600" algn="l" rtl="0">
              <a:lnSpc>
                <a:spcPct val="90000"/>
              </a:lnSpc>
              <a:spcBef>
                <a:spcPts val="0"/>
              </a:spcBef>
              <a:spcAft>
                <a:spcPts val="0"/>
              </a:spcAft>
              <a:buSzPts val="2400"/>
              <a:buChar char="▪"/>
            </a:pPr>
            <a:r>
              <a:rPr lang="en-US"/>
              <a:t>Ask user to enter number of courses</a:t>
            </a:r>
            <a:endParaRPr/>
          </a:p>
          <a:p>
            <a:pPr marL="685800" lvl="1" indent="-228600" algn="l" rtl="0">
              <a:lnSpc>
                <a:spcPct val="90000"/>
              </a:lnSpc>
              <a:spcBef>
                <a:spcPts val="0"/>
              </a:spcBef>
              <a:spcAft>
                <a:spcPts val="0"/>
              </a:spcAft>
              <a:buSzPts val="2400"/>
              <a:buChar char="▪"/>
            </a:pPr>
            <a:r>
              <a:rPr lang="en-US"/>
              <a:t>Ask the user to enter marks of all subjects</a:t>
            </a:r>
            <a:endParaRPr/>
          </a:p>
          <a:p>
            <a:pPr marL="685800" lvl="1" indent="-228600" algn="l" rtl="0">
              <a:lnSpc>
                <a:spcPct val="90000"/>
              </a:lnSpc>
              <a:spcBef>
                <a:spcPts val="0"/>
              </a:spcBef>
              <a:spcAft>
                <a:spcPts val="0"/>
              </a:spcAft>
              <a:buSzPts val="2400"/>
              <a:buChar char="▪"/>
            </a:pPr>
            <a:r>
              <a:rPr lang="en-US"/>
              <a:t>Maintain the cumulative sum of the subjects</a:t>
            </a:r>
            <a:endParaRPr/>
          </a:p>
          <a:p>
            <a:pPr marL="685800" lvl="1" indent="-228600" algn="l" rtl="0">
              <a:lnSpc>
                <a:spcPct val="90000"/>
              </a:lnSpc>
              <a:spcBef>
                <a:spcPts val="0"/>
              </a:spcBef>
              <a:spcAft>
                <a:spcPts val="0"/>
              </a:spcAft>
              <a:buSzPts val="2400"/>
              <a:buChar char="▪"/>
            </a:pPr>
            <a:r>
              <a:rPr lang="en-US"/>
              <a:t>After getting marks for all the subjects:</a:t>
            </a:r>
            <a:endParaRPr/>
          </a:p>
          <a:p>
            <a:pPr marL="1143000" lvl="2" indent="-228600" algn="l" rtl="0">
              <a:lnSpc>
                <a:spcPct val="90000"/>
              </a:lnSpc>
              <a:spcBef>
                <a:spcPts val="0"/>
              </a:spcBef>
              <a:spcAft>
                <a:spcPts val="0"/>
              </a:spcAft>
              <a:buSzPts val="2000"/>
              <a:buChar char="▪"/>
            </a:pPr>
            <a:r>
              <a:rPr lang="en-US"/>
              <a:t>Calculate the average marks of the student</a:t>
            </a:r>
            <a:endParaRPr/>
          </a:p>
          <a:p>
            <a:pPr marL="1143000" lvl="2" indent="-228600" algn="l" rtl="0">
              <a:lnSpc>
                <a:spcPct val="90000"/>
              </a:lnSpc>
              <a:spcBef>
                <a:spcPts val="0"/>
              </a:spcBef>
              <a:spcAft>
                <a:spcPts val="0"/>
              </a:spcAft>
              <a:buSzPts val="2000"/>
              <a:buChar char="▪"/>
            </a:pPr>
            <a:r>
              <a:rPr lang="en-US"/>
              <a:t>Calculate and output the grade of the student depending on the average marks</a:t>
            </a:r>
            <a:endParaRPr/>
          </a:p>
          <a:p>
            <a:pPr marL="1143000" lvl="2" indent="-228600" algn="l" rtl="0">
              <a:lnSpc>
                <a:spcPct val="90000"/>
              </a:lnSpc>
              <a:spcBef>
                <a:spcPts val="0"/>
              </a:spcBef>
              <a:spcAft>
                <a:spcPts val="0"/>
              </a:spcAft>
              <a:buSzPts val="2000"/>
              <a:buChar char="▪"/>
            </a:pPr>
            <a:r>
              <a:rPr lang="en-US"/>
              <a:t>Used the below mentioned criteria for marking</a:t>
            </a:r>
            <a:endParaRPr/>
          </a:p>
          <a:p>
            <a:pPr marL="1143000" lvl="2" indent="-228600" algn="l" rtl="0">
              <a:lnSpc>
                <a:spcPct val="90000"/>
              </a:lnSpc>
              <a:spcBef>
                <a:spcPts val="0"/>
              </a:spcBef>
              <a:spcAft>
                <a:spcPts val="0"/>
              </a:spcAft>
              <a:buSzPts val="2000"/>
              <a:buChar char="▪"/>
            </a:pPr>
            <a:r>
              <a:rPr lang="en-US"/>
              <a:t>A grade if marks are greater than 90</a:t>
            </a:r>
            <a:endParaRPr/>
          </a:p>
          <a:p>
            <a:pPr marL="1143000" lvl="2" indent="-228600" algn="l" rtl="0">
              <a:lnSpc>
                <a:spcPct val="90000"/>
              </a:lnSpc>
              <a:spcBef>
                <a:spcPts val="0"/>
              </a:spcBef>
              <a:spcAft>
                <a:spcPts val="0"/>
              </a:spcAft>
              <a:buSzPts val="2000"/>
              <a:buChar char="▪"/>
            </a:pPr>
            <a:r>
              <a:rPr lang="en-US"/>
              <a:t>B grade if marks are greater than 70</a:t>
            </a:r>
            <a:endParaRPr/>
          </a:p>
          <a:p>
            <a:pPr marL="1143000" lvl="2" indent="-228600" algn="l" rtl="0">
              <a:lnSpc>
                <a:spcPct val="90000"/>
              </a:lnSpc>
              <a:spcBef>
                <a:spcPts val="0"/>
              </a:spcBef>
              <a:spcAft>
                <a:spcPts val="0"/>
              </a:spcAft>
              <a:buSzPts val="2000"/>
              <a:buChar char="▪"/>
            </a:pPr>
            <a:r>
              <a:rPr lang="en-US"/>
              <a:t>C grade if marks are greater than 60</a:t>
            </a:r>
            <a:endParaRPr/>
          </a:p>
          <a:p>
            <a:pPr marL="1143000" lvl="2" indent="-228600" algn="l" rtl="0">
              <a:lnSpc>
                <a:spcPct val="90000"/>
              </a:lnSpc>
              <a:spcBef>
                <a:spcPts val="0"/>
              </a:spcBef>
              <a:spcAft>
                <a:spcPts val="0"/>
              </a:spcAft>
              <a:buSzPts val="2000"/>
              <a:buChar char="▪"/>
            </a:pPr>
            <a:r>
              <a:rPr lang="en-US"/>
              <a:t>D grade if marks are greater than 50</a:t>
            </a:r>
            <a:endParaRPr/>
          </a:p>
          <a:p>
            <a:pPr marL="1143000" lvl="2" indent="-228600" algn="l" rtl="0">
              <a:lnSpc>
                <a:spcPct val="90000"/>
              </a:lnSpc>
              <a:spcBef>
                <a:spcPts val="0"/>
              </a:spcBef>
              <a:spcAft>
                <a:spcPts val="0"/>
              </a:spcAft>
              <a:buSzPts val="2000"/>
              <a:buChar char="▪"/>
            </a:pPr>
            <a:r>
              <a:rPr lang="en-US"/>
              <a:t>F grade for all the other marks</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c377e075d6_1_11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c377e075d6_1_121"/>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sz="3400"/>
              <a:t>Break</a:t>
            </a:r>
            <a:endParaRPr sz="3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cead377722_1_2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What’s inside?</a:t>
            </a:r>
            <a:br>
              <a:rPr lang="en-US" sz="2800">
                <a:solidFill>
                  <a:schemeClr val="accent1"/>
                </a:solidFill>
              </a:rPr>
            </a:br>
            <a:endParaRPr sz="2800">
              <a:solidFill>
                <a:schemeClr val="accent1"/>
              </a:solidFill>
            </a:endParaRPr>
          </a:p>
        </p:txBody>
      </p:sp>
      <p:sp>
        <p:nvSpPr>
          <p:cNvPr id="86" name="Google Shape;86;gcead377722_1_21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Overview of Scala</a:t>
            </a:r>
            <a:endParaRPr/>
          </a:p>
          <a:p>
            <a:pPr marL="228600" lvl="0" indent="-228600" algn="l" rtl="0">
              <a:lnSpc>
                <a:spcPct val="90000"/>
              </a:lnSpc>
              <a:spcBef>
                <a:spcPts val="0"/>
              </a:spcBef>
              <a:spcAft>
                <a:spcPts val="0"/>
              </a:spcAft>
              <a:buSzPts val="2800"/>
              <a:buChar char="▪"/>
            </a:pPr>
            <a:r>
              <a:rPr lang="en-US"/>
              <a:t>Understanding Variables</a:t>
            </a:r>
            <a:endParaRPr/>
          </a:p>
          <a:p>
            <a:pPr marL="228600" lvl="0" indent="-228600" algn="l" rtl="0">
              <a:lnSpc>
                <a:spcPct val="90000"/>
              </a:lnSpc>
              <a:spcBef>
                <a:spcPts val="0"/>
              </a:spcBef>
              <a:spcAft>
                <a:spcPts val="0"/>
              </a:spcAft>
              <a:buSzPts val="2800"/>
              <a:buChar char="▪"/>
            </a:pPr>
            <a:r>
              <a:rPr lang="en-US"/>
              <a:t>Flow Control Statements</a:t>
            </a:r>
            <a:endParaRPr/>
          </a:p>
          <a:p>
            <a:pPr marL="228600" lvl="0" indent="-228600" algn="l" rtl="0">
              <a:lnSpc>
                <a:spcPct val="90000"/>
              </a:lnSpc>
              <a:spcBef>
                <a:spcPts val="0"/>
              </a:spcBef>
              <a:spcAft>
                <a:spcPts val="0"/>
              </a:spcAft>
              <a:buSzPts val="2800"/>
              <a:buChar char="▪"/>
            </a:pPr>
            <a:r>
              <a:rPr lang="en-US"/>
              <a:t>Functions</a:t>
            </a:r>
            <a:endParaRPr/>
          </a:p>
          <a:p>
            <a:pPr marL="228600" lvl="0" indent="-228600" algn="l" rtl="0">
              <a:lnSpc>
                <a:spcPct val="90000"/>
              </a:lnSpc>
              <a:spcBef>
                <a:spcPts val="0"/>
              </a:spcBef>
              <a:spcAft>
                <a:spcPts val="0"/>
              </a:spcAft>
              <a:buSzPts val="2800"/>
              <a:buChar char="▪"/>
            </a:pPr>
            <a:r>
              <a:rPr lang="en-US"/>
              <a:t>Classes</a:t>
            </a:r>
            <a:endParaRPr/>
          </a:p>
          <a:p>
            <a:pPr marL="228600" lvl="0" indent="-228600" algn="l" rtl="0">
              <a:lnSpc>
                <a:spcPct val="90000"/>
              </a:lnSpc>
              <a:spcBef>
                <a:spcPts val="0"/>
              </a:spcBef>
              <a:spcAft>
                <a:spcPts val="0"/>
              </a:spcAft>
              <a:buSzPts val="2800"/>
              <a:buChar char="▪"/>
            </a:pPr>
            <a:r>
              <a:rPr lang="en-US"/>
              <a:t>Data Structures</a:t>
            </a:r>
            <a:endParaRPr/>
          </a:p>
          <a:p>
            <a:pPr marL="228600" lvl="0" indent="-228600" algn="l" rtl="0">
              <a:lnSpc>
                <a:spcPct val="90000"/>
              </a:lnSpc>
              <a:spcBef>
                <a:spcPts val="0"/>
              </a:spcBef>
              <a:spcAft>
                <a:spcPts val="0"/>
              </a:spcAft>
              <a:buSzPts val="2800"/>
              <a:buChar char="▪"/>
            </a:pPr>
            <a:r>
              <a:rPr lang="en-US"/>
              <a:t>Scala Spark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c377e075d6_1_1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06FBA"/>
              </a:buClr>
              <a:buSzPts val="4400"/>
              <a:buFont typeface="Garamond"/>
              <a:buNone/>
            </a:pPr>
            <a:r>
              <a:rPr lang="en-US"/>
              <a:t>Break and Continue</a:t>
            </a:r>
            <a:endParaRPr sz="2800">
              <a:solidFill>
                <a:schemeClr val="accent1"/>
              </a:solidFill>
            </a:endParaRPr>
          </a:p>
        </p:txBody>
      </p:sp>
      <p:sp>
        <p:nvSpPr>
          <p:cNvPr id="507" name="Google Shape;507;gc377e075d6_1_125"/>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Autofit/>
          </a:bodyPr>
          <a:lstStyle/>
          <a:p>
            <a:pPr marL="457200" lvl="0" indent="-385445" algn="l" rtl="0">
              <a:lnSpc>
                <a:spcPct val="70000"/>
              </a:lnSpc>
              <a:spcBef>
                <a:spcPts val="1000"/>
              </a:spcBef>
              <a:spcAft>
                <a:spcPts val="0"/>
              </a:spcAft>
              <a:buSzPts val="2470"/>
              <a:buChar char="▪"/>
            </a:pPr>
            <a:r>
              <a:rPr lang="en-US" sz="2470"/>
              <a:t>Break is used to skip the code below and stop the loop</a:t>
            </a:r>
            <a:endParaRPr sz="2470"/>
          </a:p>
          <a:p>
            <a:pPr marL="457200" lvl="0" indent="-385445" algn="l" rtl="0">
              <a:lnSpc>
                <a:spcPct val="70000"/>
              </a:lnSpc>
              <a:spcBef>
                <a:spcPts val="0"/>
              </a:spcBef>
              <a:spcAft>
                <a:spcPts val="0"/>
              </a:spcAft>
              <a:buSzPts val="2470"/>
              <a:buChar char="▪"/>
            </a:pPr>
            <a:r>
              <a:rPr lang="en-US" sz="2470"/>
              <a:t>Include </a:t>
            </a:r>
            <a:r>
              <a:rPr lang="en-US" sz="2470" b="1"/>
              <a:t>import scala.util.control.Breaks._ </a:t>
            </a:r>
            <a:r>
              <a:rPr lang="en-US" sz="2470"/>
              <a:t>for using the break</a:t>
            </a:r>
            <a:endParaRPr sz="2470"/>
          </a:p>
          <a:p>
            <a:pPr marL="457200" lvl="0" indent="0" algn="l" rtl="0">
              <a:lnSpc>
                <a:spcPct val="70000"/>
              </a:lnSpc>
              <a:spcBef>
                <a:spcPts val="1000"/>
              </a:spcBef>
              <a:spcAft>
                <a:spcPts val="0"/>
              </a:spcAft>
              <a:buSzPts val="852"/>
              <a:buNone/>
            </a:pPr>
            <a:r>
              <a:rPr lang="en-US" sz="2470"/>
              <a:t>Syntax:</a:t>
            </a:r>
            <a:endParaRPr sz="2470"/>
          </a:p>
          <a:p>
            <a:pPr marL="914400" lvl="0" indent="0" algn="l" rtl="0">
              <a:lnSpc>
                <a:spcPct val="70000"/>
              </a:lnSpc>
              <a:spcBef>
                <a:spcPts val="1000"/>
              </a:spcBef>
              <a:spcAft>
                <a:spcPts val="0"/>
              </a:spcAft>
              <a:buClr>
                <a:schemeClr val="dk1"/>
              </a:buClr>
              <a:buSzPts val="852"/>
              <a:buFont typeface="Arial"/>
              <a:buNone/>
            </a:pPr>
            <a:r>
              <a:rPr lang="en-US" sz="2470"/>
              <a:t>for(w &lt;- range)</a:t>
            </a:r>
            <a:endParaRPr sz="2470"/>
          </a:p>
          <a:p>
            <a:pPr marL="914400" lvl="0" indent="0" algn="l" rtl="0">
              <a:lnSpc>
                <a:spcPct val="70000"/>
              </a:lnSpc>
              <a:spcBef>
                <a:spcPts val="1000"/>
              </a:spcBef>
              <a:spcAft>
                <a:spcPts val="0"/>
              </a:spcAft>
              <a:buClr>
                <a:schemeClr val="dk1"/>
              </a:buClr>
              <a:buSzPts val="852"/>
              <a:buFont typeface="Arial"/>
              <a:buNone/>
            </a:pPr>
            <a:r>
              <a:rPr lang="en-US" sz="2470"/>
              <a:t>{</a:t>
            </a:r>
            <a:endParaRPr sz="2470"/>
          </a:p>
          <a:p>
            <a:pPr marL="1371600" lvl="0" indent="0" algn="l" rtl="0">
              <a:lnSpc>
                <a:spcPct val="70000"/>
              </a:lnSpc>
              <a:spcBef>
                <a:spcPts val="1000"/>
              </a:spcBef>
              <a:spcAft>
                <a:spcPts val="0"/>
              </a:spcAft>
              <a:buSzPts val="852"/>
              <a:buNone/>
            </a:pPr>
            <a:r>
              <a:rPr lang="en-US" sz="2470"/>
              <a:t>// Code..</a:t>
            </a:r>
            <a:endParaRPr sz="2470"/>
          </a:p>
          <a:p>
            <a:pPr marL="1371600" lvl="0" indent="0" algn="l" rtl="0">
              <a:lnSpc>
                <a:spcPct val="70000"/>
              </a:lnSpc>
              <a:spcBef>
                <a:spcPts val="1000"/>
              </a:spcBef>
              <a:spcAft>
                <a:spcPts val="0"/>
              </a:spcAft>
              <a:buSzPts val="852"/>
              <a:buNone/>
            </a:pPr>
            <a:r>
              <a:rPr lang="en-US" sz="2470"/>
              <a:t>break;</a:t>
            </a:r>
            <a:endParaRPr sz="2470"/>
          </a:p>
          <a:p>
            <a:pPr marL="1371600" lvl="0" indent="0" algn="l" rtl="0">
              <a:lnSpc>
                <a:spcPct val="70000"/>
              </a:lnSpc>
              <a:spcBef>
                <a:spcPts val="1000"/>
              </a:spcBef>
              <a:spcAft>
                <a:spcPts val="0"/>
              </a:spcAft>
              <a:buSzPts val="852"/>
              <a:buNone/>
            </a:pPr>
            <a:r>
              <a:rPr lang="en-US" sz="2470"/>
              <a:t>// Code..</a:t>
            </a:r>
            <a:endParaRPr sz="2470"/>
          </a:p>
          <a:p>
            <a:pPr marL="1371600" lvl="0" indent="0" algn="l" rtl="0">
              <a:lnSpc>
                <a:spcPct val="70000"/>
              </a:lnSpc>
              <a:spcBef>
                <a:spcPts val="1000"/>
              </a:spcBef>
              <a:spcAft>
                <a:spcPts val="0"/>
              </a:spcAft>
              <a:buClr>
                <a:schemeClr val="dk1"/>
              </a:buClr>
              <a:buSzPts val="852"/>
              <a:buFont typeface="Arial"/>
              <a:buNone/>
            </a:pPr>
            <a:r>
              <a:rPr lang="en-US" sz="2470"/>
              <a:t>// Code..</a:t>
            </a:r>
            <a:endParaRPr sz="2470"/>
          </a:p>
          <a:p>
            <a:pPr marL="914400" lvl="0" indent="0" algn="l" rtl="0">
              <a:lnSpc>
                <a:spcPct val="70000"/>
              </a:lnSpc>
              <a:spcBef>
                <a:spcPts val="1000"/>
              </a:spcBef>
              <a:spcAft>
                <a:spcPts val="0"/>
              </a:spcAft>
              <a:buClr>
                <a:schemeClr val="dk1"/>
              </a:buClr>
              <a:buSzPts val="852"/>
              <a:buFont typeface="Arial"/>
              <a:buNone/>
            </a:pPr>
            <a:r>
              <a:rPr lang="en-US" sz="2470"/>
              <a:t>}</a:t>
            </a:r>
            <a:endParaRPr sz="2470"/>
          </a:p>
          <a:p>
            <a:pPr marL="457200" lvl="0" indent="0" algn="l" rtl="0">
              <a:lnSpc>
                <a:spcPct val="70000"/>
              </a:lnSpc>
              <a:spcBef>
                <a:spcPts val="1000"/>
              </a:spcBef>
              <a:spcAft>
                <a:spcPts val="0"/>
              </a:spcAft>
              <a:buClr>
                <a:schemeClr val="dk1"/>
              </a:buClr>
              <a:buSzPts val="852"/>
              <a:buFont typeface="Arial"/>
              <a:buNone/>
            </a:pPr>
            <a:endParaRPr sz="2470"/>
          </a:p>
          <a:p>
            <a:pPr marL="457200" lvl="0" indent="0" algn="l" rtl="0">
              <a:lnSpc>
                <a:spcPct val="70000"/>
              </a:lnSpc>
              <a:spcBef>
                <a:spcPts val="1000"/>
              </a:spcBef>
              <a:spcAft>
                <a:spcPts val="0"/>
              </a:spcAft>
              <a:buSzPts val="852"/>
              <a:buNone/>
            </a:pPr>
            <a:endParaRPr sz="247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c377e075d6_1_13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c377e075d6_1_1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519" name="Google Shape;519;gc377e075d6_1_14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You are creating a game named “Fortune”</a:t>
            </a:r>
            <a:endParaRPr/>
          </a:p>
          <a:p>
            <a:pPr marL="685800" lvl="1" indent="-228600" algn="l" rtl="0">
              <a:lnSpc>
                <a:spcPct val="90000"/>
              </a:lnSpc>
              <a:spcBef>
                <a:spcPts val="0"/>
              </a:spcBef>
              <a:spcAft>
                <a:spcPts val="0"/>
              </a:spcAft>
              <a:buSzPts val="2400"/>
              <a:buChar char="▪"/>
            </a:pPr>
            <a:r>
              <a:rPr lang="en-US"/>
              <a:t>The player will be given 5 turns to guess a number let say X.</a:t>
            </a:r>
            <a:endParaRPr/>
          </a:p>
          <a:p>
            <a:pPr marL="685800" lvl="1" indent="-228600" algn="l" rtl="0">
              <a:lnSpc>
                <a:spcPct val="90000"/>
              </a:lnSpc>
              <a:spcBef>
                <a:spcPts val="0"/>
              </a:spcBef>
              <a:spcAft>
                <a:spcPts val="0"/>
              </a:spcAft>
              <a:buSzPts val="2400"/>
              <a:buChar char="▪"/>
            </a:pPr>
            <a:r>
              <a:rPr lang="en-US"/>
              <a:t>After each attempt your program will do the following.</a:t>
            </a:r>
            <a:endParaRPr/>
          </a:p>
          <a:p>
            <a:pPr marL="1143000" lvl="2" indent="-228600" algn="l" rtl="0">
              <a:lnSpc>
                <a:spcPct val="90000"/>
              </a:lnSpc>
              <a:spcBef>
                <a:spcPts val="0"/>
              </a:spcBef>
              <a:spcAft>
                <a:spcPts val="0"/>
              </a:spcAft>
              <a:buSzPts val="2000"/>
              <a:buChar char="▪"/>
            </a:pPr>
            <a:r>
              <a:rPr lang="en-US"/>
              <a:t>If player’s entered number is less than X then output the player that his guess is less than the actual number X and show him the remaining turns out of 5</a:t>
            </a:r>
            <a:endParaRPr/>
          </a:p>
          <a:p>
            <a:pPr marL="1143000" lvl="2" indent="-228600" algn="l" rtl="0">
              <a:spcBef>
                <a:spcPts val="0"/>
              </a:spcBef>
              <a:spcAft>
                <a:spcPts val="0"/>
              </a:spcAft>
              <a:buSzPts val="2000"/>
              <a:buChar char="▪"/>
            </a:pPr>
            <a:r>
              <a:rPr lang="en-US"/>
              <a:t>If player’s entered number is greater than X then output the player that his guess is greater than the actual number X and show him the remaining turns out of 5</a:t>
            </a:r>
            <a:endParaRPr/>
          </a:p>
          <a:p>
            <a:pPr marL="1143000" lvl="2" indent="-228600" algn="l" rtl="0">
              <a:spcBef>
                <a:spcPts val="0"/>
              </a:spcBef>
              <a:spcAft>
                <a:spcPts val="0"/>
              </a:spcAft>
              <a:buSzPts val="2000"/>
              <a:buChar char="▪"/>
            </a:pPr>
            <a:r>
              <a:rPr lang="en-US"/>
              <a:t>If he has no tries left than output the player the message that player loses the game and show him the number X</a:t>
            </a:r>
            <a:endParaRPr/>
          </a:p>
          <a:p>
            <a:pPr marL="1143000" lvl="2" indent="-228600" algn="l" rtl="0">
              <a:spcBef>
                <a:spcPts val="0"/>
              </a:spcBef>
              <a:spcAft>
                <a:spcPts val="0"/>
              </a:spcAft>
              <a:buSzPts val="2000"/>
              <a:buChar char="▪"/>
            </a:pPr>
            <a:r>
              <a:rPr lang="en-US"/>
              <a:t>If player’s entered number is equal to X then output the player that he wins and show him the tries that he has taken to guess the number.</a:t>
            </a:r>
            <a:endParaRPr/>
          </a:p>
          <a:p>
            <a:pPr marL="685800" lvl="1" indent="-228600" algn="l" rtl="0">
              <a:lnSpc>
                <a:spcPct val="90000"/>
              </a:lnSpc>
              <a:spcBef>
                <a:spcPts val="0"/>
              </a:spcBef>
              <a:spcAft>
                <a:spcPts val="0"/>
              </a:spcAft>
              <a:buSzPts val="2400"/>
              <a:buChar char="▪"/>
            </a:pPr>
            <a:r>
              <a:rPr lang="en-US"/>
              <a:t>The number X will be between 0-100</a:t>
            </a:r>
            <a:endParaRPr/>
          </a:p>
          <a:p>
            <a:pPr marL="685800" lvl="1" indent="-228600" algn="l" rtl="0">
              <a:lnSpc>
                <a:spcPct val="90000"/>
              </a:lnSpc>
              <a:spcBef>
                <a:spcPts val="0"/>
              </a:spcBef>
              <a:spcAft>
                <a:spcPts val="0"/>
              </a:spcAft>
              <a:buSzPts val="2400"/>
              <a:buChar char="▪"/>
            </a:pPr>
            <a:r>
              <a:rPr lang="en-US"/>
              <a:t>Bonus: Generate the number X randomly.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c78e41f758_0_0"/>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Functions</a:t>
            </a:r>
            <a:endParaRPr sz="5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c78e41f758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Functions</a:t>
            </a:r>
            <a:br>
              <a:rPr lang="en-US"/>
            </a:br>
            <a:br>
              <a:rPr lang="en-US" sz="2800">
                <a:solidFill>
                  <a:schemeClr val="accent1"/>
                </a:solidFill>
              </a:rPr>
            </a:br>
            <a:endParaRPr sz="2800">
              <a:solidFill>
                <a:schemeClr val="accent1"/>
              </a:solidFill>
            </a:endParaRPr>
          </a:p>
        </p:txBody>
      </p:sp>
      <p:sp>
        <p:nvSpPr>
          <p:cNvPr id="531" name="Google Shape;531;gc78e41f758_0_4"/>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 A function is a group of statements that perform a task.</a:t>
            </a:r>
            <a:endParaRPr/>
          </a:p>
          <a:p>
            <a:pPr marL="228600" lvl="0" indent="0" algn="l" rtl="0">
              <a:lnSpc>
                <a:spcPct val="90000"/>
              </a:lnSpc>
              <a:spcBef>
                <a:spcPts val="0"/>
              </a:spcBef>
              <a:spcAft>
                <a:spcPts val="0"/>
              </a:spcAft>
              <a:buNone/>
            </a:pPr>
            <a:r>
              <a:rPr lang="en-US"/>
              <a:t>Syntax:</a:t>
            </a:r>
            <a:endParaRPr/>
          </a:p>
          <a:p>
            <a:pPr marL="228600" lvl="0" indent="0" algn="l" rtl="0">
              <a:lnSpc>
                <a:spcPct val="90000"/>
              </a:lnSpc>
              <a:spcBef>
                <a:spcPts val="0"/>
              </a:spcBef>
              <a:spcAft>
                <a:spcPts val="0"/>
              </a:spcAft>
              <a:buNone/>
            </a:pPr>
            <a:r>
              <a:rPr lang="en-US"/>
              <a:t>		def functionName ([list of parameters]) : [return type] = </a:t>
            </a:r>
            <a:endParaRPr/>
          </a:p>
          <a:p>
            <a:pPr marL="685800" lvl="0" indent="0" algn="l" rtl="0">
              <a:lnSpc>
                <a:spcPct val="90000"/>
              </a:lnSpc>
              <a:spcBef>
                <a:spcPts val="0"/>
              </a:spcBef>
              <a:spcAft>
                <a:spcPts val="0"/>
              </a:spcAft>
              <a:buNone/>
            </a:pPr>
            <a:r>
              <a:rPr lang="en-US"/>
              <a:t>{</a:t>
            </a:r>
            <a:endParaRPr/>
          </a:p>
          <a:p>
            <a:pPr marL="1600200" lvl="0" indent="228600" algn="l" rtl="0">
              <a:lnSpc>
                <a:spcPct val="90000"/>
              </a:lnSpc>
              <a:spcBef>
                <a:spcPts val="0"/>
              </a:spcBef>
              <a:spcAft>
                <a:spcPts val="0"/>
              </a:spcAft>
              <a:buClr>
                <a:schemeClr val="dk1"/>
              </a:buClr>
              <a:buSzPts val="1100"/>
              <a:buFont typeface="Arial"/>
              <a:buNone/>
            </a:pPr>
            <a:r>
              <a:rPr lang="en-US"/>
              <a:t>   function body</a:t>
            </a:r>
            <a:endParaRPr/>
          </a:p>
          <a:p>
            <a:pPr marL="1600200" lvl="0" indent="228600" algn="l" rtl="0">
              <a:lnSpc>
                <a:spcPct val="90000"/>
              </a:lnSpc>
              <a:spcBef>
                <a:spcPts val="0"/>
              </a:spcBef>
              <a:spcAft>
                <a:spcPts val="0"/>
              </a:spcAft>
              <a:buClr>
                <a:schemeClr val="dk1"/>
              </a:buClr>
              <a:buSzPts val="1100"/>
              <a:buFont typeface="Arial"/>
              <a:buNone/>
            </a:pPr>
            <a:r>
              <a:rPr lang="en-US"/>
              <a:t>   return [expr]</a:t>
            </a:r>
            <a:endParaRPr/>
          </a:p>
          <a:p>
            <a:pPr marL="685800" lvl="0" indent="0" algn="l" rtl="0">
              <a:lnSpc>
                <a:spcPct val="90000"/>
              </a:lnSpc>
              <a:spcBef>
                <a:spcPts val="0"/>
              </a:spcBef>
              <a:spcAft>
                <a:spcPts val="0"/>
              </a:spcAft>
              <a:buClr>
                <a:schemeClr val="dk1"/>
              </a:buClr>
              <a:buSzPts val="1100"/>
              <a:buFont typeface="Arial"/>
              <a:buNone/>
            </a:pPr>
            <a:r>
              <a:rPr lang="en-US"/>
              <a:t>}</a:t>
            </a:r>
            <a:endParaRPr/>
          </a:p>
          <a:p>
            <a:pPr marL="228600" lvl="0" indent="0" algn="l" rtl="0">
              <a:lnSpc>
                <a:spcPct val="90000"/>
              </a:lnSpc>
              <a:spcBef>
                <a:spcPts val="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c78e41f758_0_1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Writing First Function</a:t>
            </a:r>
            <a:endParaRPr sz="5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gc78e41f758_0_8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c78e41f758_0_8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48" name="Google Shape;548;gc78e41f758_0_8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Write a function that will take two numbers as an input and return the greater one</a:t>
            </a:r>
            <a:endParaRPr sz="1400"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c78e41f758_0_95"/>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c78e41f758_0_18"/>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Functions with Named Arguments</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cead377722_1_19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5400"/>
              <a:t>Methodology</a:t>
            </a:r>
            <a:endParaRPr sz="5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c78e41f758_0_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Functions with Named Arguments</a:t>
            </a:r>
            <a:br>
              <a:rPr lang="en-US"/>
            </a:br>
            <a:br>
              <a:rPr lang="en-US" sz="2800">
                <a:solidFill>
                  <a:schemeClr val="accent1"/>
                </a:solidFill>
              </a:rPr>
            </a:br>
            <a:endParaRPr sz="2800">
              <a:solidFill>
                <a:schemeClr val="accent1"/>
              </a:solidFill>
            </a:endParaRPr>
          </a:p>
        </p:txBody>
      </p:sp>
      <p:sp>
        <p:nvSpPr>
          <p:cNvPr id="565" name="Google Shape;565;gc78e41f758_0_2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 Named arguments allow you to pass arguments to a function in a different order.</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c78e41f758_0_9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c78e41f758_0_1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77" name="Google Shape;577;gc78e41f758_0_103"/>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Implement the string concatenation function.</a:t>
            </a:r>
            <a:endParaRPr/>
          </a:p>
          <a:p>
            <a:pPr marL="228600" lvl="0" indent="-254000" algn="l" rtl="0">
              <a:lnSpc>
                <a:spcPct val="90000"/>
              </a:lnSpc>
              <a:spcBef>
                <a:spcPts val="0"/>
              </a:spcBef>
              <a:spcAft>
                <a:spcPts val="0"/>
              </a:spcAft>
              <a:buSzPts val="2800"/>
              <a:buChar char="▪"/>
            </a:pPr>
            <a:r>
              <a:rPr lang="en-US"/>
              <a:t>The function will take two strings as an input and return the concatenated string</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gc78e41f758_0_10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c78e41f758_0_11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gc78e41f758_0_1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94" name="Google Shape;594;gc78e41f758_0_117"/>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6FBA"/>
              </a:buClr>
              <a:buSzPts val="2400"/>
              <a:buFont typeface="Noto Sans Symbols"/>
              <a:buChar char="▪"/>
            </a:pPr>
            <a:r>
              <a:rPr lang="en-US"/>
              <a:t>In this quiz you are required to write a bunch of functions as follows:</a:t>
            </a:r>
            <a:endParaRPr/>
          </a:p>
          <a:p>
            <a:pPr marL="685800" lvl="1" indent="-228600" algn="l" rtl="0">
              <a:lnSpc>
                <a:spcPct val="90000"/>
              </a:lnSpc>
              <a:spcBef>
                <a:spcPts val="0"/>
              </a:spcBef>
              <a:spcAft>
                <a:spcPts val="0"/>
              </a:spcAft>
              <a:buSzPts val="2400"/>
              <a:buChar char="▪"/>
            </a:pPr>
            <a:r>
              <a:rPr lang="en-US"/>
              <a:t>Write a function </a:t>
            </a:r>
            <a:r>
              <a:rPr lang="en-US" b="1"/>
              <a:t>take_input()</a:t>
            </a:r>
            <a:r>
              <a:rPr lang="en-US"/>
              <a:t> ask user to enter a number and return it back</a:t>
            </a:r>
            <a:endParaRPr b="1"/>
          </a:p>
          <a:p>
            <a:pPr marL="685800" lvl="1" indent="-228600" algn="l" rtl="0">
              <a:lnSpc>
                <a:spcPct val="90000"/>
              </a:lnSpc>
              <a:spcBef>
                <a:spcPts val="0"/>
              </a:spcBef>
              <a:spcAft>
                <a:spcPts val="0"/>
              </a:spcAft>
              <a:buSzPts val="2400"/>
              <a:buChar char="▪"/>
            </a:pPr>
            <a:r>
              <a:rPr lang="en-US"/>
              <a:t>Write a function </a:t>
            </a:r>
            <a:r>
              <a:rPr lang="en-US" b="1"/>
              <a:t>calculate_factorial()</a:t>
            </a:r>
            <a:r>
              <a:rPr lang="en-US"/>
              <a:t> that will take as parameter the number entered by user, calculate and return the factorial </a:t>
            </a:r>
            <a:endParaRPr/>
          </a:p>
          <a:p>
            <a:pPr marL="685800" lvl="1" indent="-228600" algn="l" rtl="0">
              <a:lnSpc>
                <a:spcPct val="90000"/>
              </a:lnSpc>
              <a:spcBef>
                <a:spcPts val="0"/>
              </a:spcBef>
              <a:spcAft>
                <a:spcPts val="0"/>
              </a:spcAft>
              <a:buSzPts val="2400"/>
              <a:buChar char="▪"/>
            </a:pPr>
            <a:r>
              <a:rPr lang="en-US"/>
              <a:t>Write a function </a:t>
            </a:r>
            <a:r>
              <a:rPr lang="en-US" b="1"/>
              <a:t>show_results()</a:t>
            </a:r>
            <a:r>
              <a:rPr lang="en-US"/>
              <a:t> that will take as parameter the calculated factorial and the actual number, and print the number and its factorial</a:t>
            </a:r>
            <a:endParaRPr/>
          </a:p>
          <a:p>
            <a:pPr marL="228600" lvl="0" indent="-139700" algn="l" rtl="0">
              <a:lnSpc>
                <a:spcPct val="90000"/>
              </a:lnSpc>
              <a:spcBef>
                <a:spcPts val="1000"/>
              </a:spcBef>
              <a:spcAft>
                <a:spcPts val="0"/>
              </a:spcAft>
              <a:buClr>
                <a:srgbClr val="406FBA"/>
              </a:buClr>
              <a:buSzPts val="1400"/>
              <a:buFont typeface="Noto Sans Symbols"/>
              <a:buNone/>
            </a:pPr>
            <a:endParaRPr sz="1400" b="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c78e41f758_0_123"/>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c78e41f758_0_34"/>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Default Parameter </a:t>
            </a:r>
            <a:endParaRPr sz="5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c78e41f758_0_3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406FBA"/>
              </a:buClr>
              <a:buSzPct val="157142"/>
              <a:buFont typeface="Garamond"/>
              <a:buNone/>
            </a:pPr>
            <a:r>
              <a:rPr lang="en-US"/>
              <a:t>Default Parameter </a:t>
            </a:r>
            <a:br>
              <a:rPr lang="en-US"/>
            </a:br>
            <a:br>
              <a:rPr lang="en-US" sz="2800">
                <a:solidFill>
                  <a:schemeClr val="accent1"/>
                </a:solidFill>
              </a:rPr>
            </a:br>
            <a:endParaRPr sz="2800">
              <a:solidFill>
                <a:schemeClr val="accent1"/>
              </a:solidFill>
            </a:endParaRPr>
          </a:p>
        </p:txBody>
      </p:sp>
      <p:sp>
        <p:nvSpPr>
          <p:cNvPr id="611" name="Google Shape;611;gc78e41f758_0_39"/>
          <p:cNvSpPr txBox="1">
            <a:spLocks noGrp="1"/>
          </p:cNvSpPr>
          <p:nvPr>
            <p:ph type="body" idx="1"/>
          </p:nvPr>
        </p:nvSpPr>
        <p:spPr>
          <a:xfrm>
            <a:off x="927593" y="1690688"/>
            <a:ext cx="10515600" cy="409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Scala lets you specify default values for function parameters.</a:t>
            </a:r>
            <a:endParaRPr/>
          </a:p>
          <a:p>
            <a:pPr marL="228600" lvl="0" indent="-254000" algn="l" rtl="0">
              <a:lnSpc>
                <a:spcPct val="90000"/>
              </a:lnSpc>
              <a:spcBef>
                <a:spcPts val="0"/>
              </a:spcBef>
              <a:spcAft>
                <a:spcPts val="0"/>
              </a:spcAft>
              <a:buSzPts val="2800"/>
              <a:buChar char="▪"/>
            </a:pPr>
            <a:r>
              <a:rPr lang="en-US"/>
              <a:t>You can provide some hard values in case the function doesn’t get any values as parameters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c78e41f758_0_129"/>
          <p:cNvSpPr txBox="1">
            <a:spLocks noGrp="1"/>
          </p:cNvSpPr>
          <p:nvPr>
            <p:ph type="title"/>
          </p:nvPr>
        </p:nvSpPr>
        <p:spPr>
          <a:xfrm>
            <a:off x="947760" y="1516556"/>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MediaLengthInSeconds xmlns="92b31412-8c8f-44f1-a883-141cef3f34cc" xsi:nil="true"/>
  </documentManagement>
</p:properties>
</file>

<file path=customXml/itemProps1.xml><?xml version="1.0" encoding="utf-8"?>
<ds:datastoreItem xmlns:ds="http://schemas.openxmlformats.org/officeDocument/2006/customXml" ds:itemID="{45112DA9-998F-46E5-8372-1402949AAC09}"/>
</file>

<file path=customXml/itemProps2.xml><?xml version="1.0" encoding="utf-8"?>
<ds:datastoreItem xmlns:ds="http://schemas.openxmlformats.org/officeDocument/2006/customXml" ds:itemID="{96B5759A-03AE-4F90-A72F-7AA26B630B64}"/>
</file>

<file path=customXml/itemProps3.xml><?xml version="1.0" encoding="utf-8"?>
<ds:datastoreItem xmlns:ds="http://schemas.openxmlformats.org/officeDocument/2006/customXml" ds:itemID="{B5EB707D-3C2C-4E8D-9145-01B277F30BFC}"/>
</file>

<file path=docProps/app.xml><?xml version="1.0" encoding="utf-8"?>
<Properties xmlns="http://schemas.openxmlformats.org/officeDocument/2006/extended-properties" xmlns:vt="http://schemas.openxmlformats.org/officeDocument/2006/docPropsVTypes">
  <TotalTime>0</TotalTime>
  <Words>4000</Words>
  <Application>Microsoft Office PowerPoint</Application>
  <PresentationFormat>Widescreen</PresentationFormat>
  <Paragraphs>752</Paragraphs>
  <Slides>201</Slides>
  <Notes>201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201</vt:i4>
      </vt:variant>
    </vt:vector>
  </HeadingPairs>
  <TitlesOfParts>
    <vt:vector size="206" baseType="lpstr">
      <vt:lpstr>Noto Sans Symbols</vt:lpstr>
      <vt:lpstr>Garamond</vt:lpstr>
      <vt:lpstr>Arial</vt:lpstr>
      <vt:lpstr>Calibri</vt:lpstr>
      <vt:lpstr>Thème Office</vt:lpstr>
      <vt:lpstr>PowerPoint Presentation</vt:lpstr>
      <vt:lpstr>Why Scala?</vt:lpstr>
      <vt:lpstr>Why Scala </vt:lpstr>
      <vt:lpstr>Applications of Scala</vt:lpstr>
      <vt:lpstr>Applications of Scala</vt:lpstr>
      <vt:lpstr>Your Instructor</vt:lpstr>
      <vt:lpstr>What’s inside?</vt:lpstr>
      <vt:lpstr>What’s inside? </vt:lpstr>
      <vt:lpstr>Methodology</vt:lpstr>
      <vt:lpstr>Prerequisites</vt:lpstr>
      <vt:lpstr>Prerequisites </vt:lpstr>
      <vt:lpstr>Projects Overview</vt:lpstr>
      <vt:lpstr>Projects Overview</vt:lpstr>
      <vt:lpstr>What is Scala?</vt:lpstr>
      <vt:lpstr>What is Scala </vt:lpstr>
      <vt:lpstr>Scala Setup</vt:lpstr>
      <vt:lpstr>Hello World</vt:lpstr>
      <vt:lpstr>Variables in Scala</vt:lpstr>
      <vt:lpstr>Data Types</vt:lpstr>
      <vt:lpstr>Data types </vt:lpstr>
      <vt:lpstr>Val and Var</vt:lpstr>
      <vt:lpstr>Mutable Variables</vt:lpstr>
      <vt:lpstr>Mutable Variables </vt:lpstr>
      <vt:lpstr>Immutable Variables</vt:lpstr>
      <vt:lpstr>Immutable Variables </vt:lpstr>
      <vt:lpstr>Basic operations on variables</vt:lpstr>
      <vt:lpstr>Quiz</vt:lpstr>
      <vt:lpstr>Quiz  </vt:lpstr>
      <vt:lpstr>Quiz Solution</vt:lpstr>
      <vt:lpstr>Quiz</vt:lpstr>
      <vt:lpstr>Quiz  </vt:lpstr>
      <vt:lpstr>Quiz Solution</vt:lpstr>
      <vt:lpstr>Type casting</vt:lpstr>
      <vt:lpstr>Type casting in Scala</vt:lpstr>
      <vt:lpstr>Taking input from user</vt:lpstr>
      <vt:lpstr>Taking input from user</vt:lpstr>
      <vt:lpstr>Quiz</vt:lpstr>
      <vt:lpstr>Quiz  </vt:lpstr>
      <vt:lpstr>Quiz Solution</vt:lpstr>
      <vt:lpstr>Flow Statements</vt:lpstr>
      <vt:lpstr>Flow statements</vt:lpstr>
      <vt:lpstr>If Else statements</vt:lpstr>
      <vt:lpstr>If Else statements</vt:lpstr>
      <vt:lpstr>Quiz</vt:lpstr>
      <vt:lpstr>Quiz  </vt:lpstr>
      <vt:lpstr>Quiz Solution</vt:lpstr>
      <vt:lpstr>Nested if-else statements</vt:lpstr>
      <vt:lpstr>Nested if-else statements</vt:lpstr>
      <vt:lpstr>Quiz</vt:lpstr>
      <vt:lpstr>Quiz  </vt:lpstr>
      <vt:lpstr>Quiz Solution</vt:lpstr>
      <vt:lpstr>&amp;&amp;, ||, ! </vt:lpstr>
      <vt:lpstr>And, Or and Negation operator  </vt:lpstr>
      <vt:lpstr>Quiz</vt:lpstr>
      <vt:lpstr>Quiz  </vt:lpstr>
      <vt:lpstr>Quiz Solution</vt:lpstr>
      <vt:lpstr>If-else-if-else statements</vt:lpstr>
      <vt:lpstr>If-else-if-else statements</vt:lpstr>
      <vt:lpstr>Quiz</vt:lpstr>
      <vt:lpstr>Quiz  </vt:lpstr>
      <vt:lpstr>Quiz Solution</vt:lpstr>
      <vt:lpstr>Loops</vt:lpstr>
      <vt:lpstr>Loops</vt:lpstr>
      <vt:lpstr>While loop</vt:lpstr>
      <vt:lpstr>While loop</vt:lpstr>
      <vt:lpstr>Quiz</vt:lpstr>
      <vt:lpstr>Quiz  </vt:lpstr>
      <vt:lpstr>Quiz Solution</vt:lpstr>
      <vt:lpstr>Do-while loop</vt:lpstr>
      <vt:lpstr>Do-while loop</vt:lpstr>
      <vt:lpstr>For loop</vt:lpstr>
      <vt:lpstr>For loop</vt:lpstr>
      <vt:lpstr>Quiz</vt:lpstr>
      <vt:lpstr>Quiz  </vt:lpstr>
      <vt:lpstr>Quiz Solution</vt:lpstr>
      <vt:lpstr>Quiz</vt:lpstr>
      <vt:lpstr>Quiz  </vt:lpstr>
      <vt:lpstr>Quiz Solution</vt:lpstr>
      <vt:lpstr>Break</vt:lpstr>
      <vt:lpstr>Break and Continue</vt:lpstr>
      <vt:lpstr>Mini Project</vt:lpstr>
      <vt:lpstr>Mini Project  </vt:lpstr>
      <vt:lpstr>Functions</vt:lpstr>
      <vt:lpstr>Functions  </vt:lpstr>
      <vt:lpstr>Writing First Function</vt:lpstr>
      <vt:lpstr>Quiz</vt:lpstr>
      <vt:lpstr>Quiz  </vt:lpstr>
      <vt:lpstr>Quiz Solution</vt:lpstr>
      <vt:lpstr>Functions with Named Arguments</vt:lpstr>
      <vt:lpstr>Functions with Named Arguments  </vt:lpstr>
      <vt:lpstr>Quiz</vt:lpstr>
      <vt:lpstr>Quiz  </vt:lpstr>
      <vt:lpstr>Quiz Solution</vt:lpstr>
      <vt:lpstr>Quiz</vt:lpstr>
      <vt:lpstr>Quiz  </vt:lpstr>
      <vt:lpstr>Quiz Solution</vt:lpstr>
      <vt:lpstr>Default Parameter </vt:lpstr>
      <vt:lpstr>Default Parameter   </vt:lpstr>
      <vt:lpstr>Quiz</vt:lpstr>
      <vt:lpstr>Quiz  </vt:lpstr>
      <vt:lpstr>Quiz Solution</vt:lpstr>
      <vt:lpstr>Anonymous Functions</vt:lpstr>
      <vt:lpstr>Anonymous Functions  </vt:lpstr>
      <vt:lpstr>Quiz</vt:lpstr>
      <vt:lpstr>Quiz  </vt:lpstr>
      <vt:lpstr>Quiz Solution</vt:lpstr>
      <vt:lpstr>Scopes</vt:lpstr>
      <vt:lpstr>Mini Project</vt:lpstr>
      <vt:lpstr>Mini Project  </vt:lpstr>
      <vt:lpstr>Classes</vt:lpstr>
      <vt:lpstr>Classes</vt:lpstr>
      <vt:lpstr>Classes</vt:lpstr>
      <vt:lpstr>Classes</vt:lpstr>
      <vt:lpstr>Constructors</vt:lpstr>
      <vt:lpstr>Constructors</vt:lpstr>
      <vt:lpstr>Functions and Variables in Classes</vt:lpstr>
      <vt:lpstr>Functions and Variables in Classes</vt:lpstr>
      <vt:lpstr>Mini Project</vt:lpstr>
      <vt:lpstr>Mini Project  </vt:lpstr>
      <vt:lpstr>Data Structures</vt:lpstr>
      <vt:lpstr>Data Structures</vt:lpstr>
      <vt:lpstr>Types of Data Structures</vt:lpstr>
      <vt:lpstr>Lists</vt:lpstr>
      <vt:lpstr>Lists</vt:lpstr>
      <vt:lpstr>Iterating‌ ‌on‌ ‌Lists‌</vt:lpstr>
      <vt:lpstr>Iterating‌ ‌on‌ ‌Lists‌</vt:lpstr>
      <vt:lpstr>Appending data in ‌Lists‌</vt:lpstr>
      <vt:lpstr>Appending data in ‌Lists‌</vt:lpstr>
      <vt:lpstr>Removing data from ‌Lists‌</vt:lpstr>
      <vt:lpstr>Removing data from ‌Lists‌</vt:lpstr>
      <vt:lpstr>Take from Lists</vt:lpstr>
      <vt:lpstr>Take from Lists</vt:lpstr>
      <vt:lpstr>PowerPoint Presentation</vt:lpstr>
      <vt:lpstr>ListBuffer</vt:lpstr>
      <vt:lpstr>ListBuffer</vt:lpstr>
      <vt:lpstr>Iterating‌ ‌on‌ ‌ListBuffer</vt:lpstr>
      <vt:lpstr>Iterating‌ ‌on‌ ‌ ListBuffer</vt:lpstr>
      <vt:lpstr>Appending data in ListBuffer</vt:lpstr>
      <vt:lpstr>Appending data in ListBuffer</vt:lpstr>
      <vt:lpstr>Removing data from ‌ListBuffer</vt:lpstr>
      <vt:lpstr>Removing data from ListBuffer</vt:lpstr>
      <vt:lpstr>Take from ListBuffer</vt:lpstr>
      <vt:lpstr>Take from ListBuffer</vt:lpstr>
      <vt:lpstr>Mini Project</vt:lpstr>
      <vt:lpstr>Mini Project  </vt:lpstr>
      <vt:lpstr>PowerPoint Presentation</vt:lpstr>
      <vt:lpstr>Maps</vt:lpstr>
      <vt:lpstr>Maps</vt:lpstr>
      <vt:lpstr>Maps</vt:lpstr>
      <vt:lpstr>Maps</vt:lpstr>
      <vt:lpstr>Checking key</vt:lpstr>
      <vt:lpstr>Checking key</vt:lpstr>
      <vt:lpstr>Updating the key-value pair</vt:lpstr>
      <vt:lpstr>Updating the key-value pair</vt:lpstr>
      <vt:lpstr>Adding the key-value pair</vt:lpstr>
      <vt:lpstr>Adding the key-value pair</vt:lpstr>
      <vt:lpstr>Deleting the key-value pair</vt:lpstr>
      <vt:lpstr>Deleting the key-value pair</vt:lpstr>
      <vt:lpstr>Iteration in a Map</vt:lpstr>
      <vt:lpstr>Iteration in a Map</vt:lpstr>
      <vt:lpstr>Mini Project</vt:lpstr>
      <vt:lpstr>Mini Project  </vt:lpstr>
      <vt:lpstr>PowerPoint Presentation</vt:lpstr>
      <vt:lpstr>Sets</vt:lpstr>
      <vt:lpstr>Sets</vt:lpstr>
      <vt:lpstr>Adding items in Sets</vt:lpstr>
      <vt:lpstr>Adding items in Sets</vt:lpstr>
      <vt:lpstr>Removing items from Sets</vt:lpstr>
      <vt:lpstr>Removing items from Sets</vt:lpstr>
      <vt:lpstr>Set Operations</vt:lpstr>
      <vt:lpstr>Set Operations</vt:lpstr>
      <vt:lpstr>PowerPoint Presentation</vt:lpstr>
      <vt:lpstr>Stacks</vt:lpstr>
      <vt:lpstr>Stacks</vt:lpstr>
      <vt:lpstr>Push and Pop</vt:lpstr>
      <vt:lpstr>Push and Pop</vt:lpstr>
      <vt:lpstr>Stack Attributes</vt:lpstr>
      <vt:lpstr>Stack Attributes</vt:lpstr>
      <vt:lpstr>Mini Project</vt:lpstr>
      <vt:lpstr>Mini Project  </vt:lpstr>
      <vt:lpstr>Scala Spark</vt:lpstr>
      <vt:lpstr>Spark</vt:lpstr>
      <vt:lpstr>Why Spark?</vt:lpstr>
      <vt:lpstr>HADOOP</vt:lpstr>
      <vt:lpstr>HADOOP  </vt:lpstr>
      <vt:lpstr>Spark Architecture</vt:lpstr>
      <vt:lpstr>Spark Architecture</vt:lpstr>
      <vt:lpstr>Spark Ecosystem</vt:lpstr>
      <vt:lpstr>Spark Ecosystem</vt:lpstr>
      <vt:lpstr>DataBricks</vt:lpstr>
      <vt:lpstr>Spark Local Setup</vt:lpstr>
      <vt:lpstr>Spark RDDs</vt:lpstr>
      <vt:lpstr>Spark RDDs</vt:lpstr>
      <vt:lpstr>Spark RDDs Functions</vt:lpstr>
      <vt:lpstr>Spark RDDs Functions</vt:lpstr>
      <vt:lpstr>Word Count Example</vt:lpstr>
      <vt:lpstr>Spark DFs</vt:lpstr>
      <vt:lpstr>Spark DFs</vt:lpstr>
      <vt:lpstr>Spark DFs Functions</vt:lpstr>
      <vt:lpstr>Spark DFs Functions</vt:lpstr>
      <vt:lpstr>ETL Pipeline (S3 to 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CHADAD</dc:creator>
  <cp:lastModifiedBy>Kavyashree Shah</cp:lastModifiedBy>
  <cp:revision>1</cp:revision>
  <dcterms:created xsi:type="dcterms:W3CDTF">2019-01-15T19:27:36Z</dcterms:created>
  <dcterms:modified xsi:type="dcterms:W3CDTF">2022-03-03T13:55:24Z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71573600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