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96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</p:sldIdLst>
  <p:sldSz cx="12192000" cy="6858000"/>
  <p:notesSz cx="6858000" cy="9144000"/>
  <p:embeddedFontLst>
    <p:embeddedFont>
      <p:font typeface="Calibri" panose="020F0502020204030204" pitchFamily="34" charset="0"/>
      <p:regular r:id="rId143"/>
      <p:bold r:id="rId144"/>
      <p:italic r:id="rId145"/>
      <p:boldItalic r:id="rId146"/>
    </p:embeddedFont>
    <p:embeddedFont>
      <p:font typeface="Garamond" panose="02020404030301010803" pitchFamily="18" charset="0"/>
      <p:regular r:id="rId147"/>
      <p:bold r:id="rId148"/>
      <p:italic r:id="rId149"/>
      <p:boldItalic r:id="rId1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2643F-3A54-4D2B-B772-3FA2BB3883B2}" v="8" dt="2022-03-03T14:10:34.192"/>
  </p1510:revLst>
</p1510:revInfo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customXml" Target="../customXml/item2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7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customXml" Target="../customXml/item3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8.fntdata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customschemas.google.com/relationships/presentationmetadata" Target="metadata"/><Relationship Id="rId156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.fntdata"/><Relationship Id="rId148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2.fntdata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shree Shah" userId="8158ba0a-6b06-4033-9584-1502747030af" providerId="ADAL" clId="{46E2643F-3A54-4D2B-B772-3FA2BB3883B2}"/>
    <pc:docChg chg="undo custSel addSld delSld modSld">
      <pc:chgData name="Kavyashree Shah" userId="8158ba0a-6b06-4033-9584-1502747030af" providerId="ADAL" clId="{46E2643F-3A54-4D2B-B772-3FA2BB3883B2}" dt="2022-03-03T14:17:15.825" v="141" actId="47"/>
      <pc:docMkLst>
        <pc:docMk/>
      </pc:docMkLst>
      <pc:sldChg chg="modSp mod">
        <pc:chgData name="Kavyashree Shah" userId="8158ba0a-6b06-4033-9584-1502747030af" providerId="ADAL" clId="{46E2643F-3A54-4D2B-B772-3FA2BB3883B2}" dt="2022-03-03T14:05:47.357" v="3" actId="27636"/>
        <pc:sldMkLst>
          <pc:docMk/>
          <pc:sldMk cId="0" sldId="256"/>
        </pc:sldMkLst>
        <pc:spChg chg="mod">
          <ac:chgData name="Kavyashree Shah" userId="8158ba0a-6b06-4033-9584-1502747030af" providerId="ADAL" clId="{46E2643F-3A54-4D2B-B772-3FA2BB3883B2}" dt="2022-03-03T14:05:47.357" v="3" actId="27636"/>
          <ac:spMkLst>
            <pc:docMk/>
            <pc:sldMk cId="0" sldId="256"/>
            <ac:spMk id="39" creationId="{00000000-0000-0000-0000-000000000000}"/>
          </ac:spMkLst>
        </pc:spChg>
      </pc:sldChg>
      <pc:sldChg chg="addSp delSp modSp del mod">
        <pc:chgData name="Kavyashree Shah" userId="8158ba0a-6b06-4033-9584-1502747030af" providerId="ADAL" clId="{46E2643F-3A54-4D2B-B772-3FA2BB3883B2}" dt="2022-03-03T14:17:15.825" v="141" actId="47"/>
        <pc:sldMkLst>
          <pc:docMk/>
          <pc:sldMk cId="0" sldId="280"/>
        </pc:sldMkLst>
        <pc:picChg chg="add del mod">
          <ac:chgData name="Kavyashree Shah" userId="8158ba0a-6b06-4033-9584-1502747030af" providerId="ADAL" clId="{46E2643F-3A54-4D2B-B772-3FA2BB3883B2}" dt="2022-03-03T14:05:49.766" v="4" actId="478"/>
          <ac:picMkLst>
            <pc:docMk/>
            <pc:sldMk cId="0" sldId="280"/>
            <ac:picMk id="3" creationId="{728C548A-DBFD-47EE-A577-986CD933DD70}"/>
          </ac:picMkLst>
        </pc:picChg>
        <pc:picChg chg="mod">
          <ac:chgData name="Kavyashree Shah" userId="8158ba0a-6b06-4033-9584-1502747030af" providerId="ADAL" clId="{46E2643F-3A54-4D2B-B772-3FA2BB3883B2}" dt="2022-03-03T14:05:27.903" v="1" actId="1076"/>
          <ac:picMkLst>
            <pc:docMk/>
            <pc:sldMk cId="0" sldId="280"/>
            <ac:picMk id="182" creationId="{00000000-0000-0000-0000-000000000000}"/>
          </ac:picMkLst>
        </pc:picChg>
      </pc:sldChg>
      <pc:sldChg chg="addSp delSp modSp add mod">
        <pc:chgData name="Kavyashree Shah" userId="8158ba0a-6b06-4033-9584-1502747030af" providerId="ADAL" clId="{46E2643F-3A54-4D2B-B772-3FA2BB3883B2}" dt="2022-03-03T14:15:36.602" v="140" actId="478"/>
        <pc:sldMkLst>
          <pc:docMk/>
          <pc:sldMk cId="2996175536" sldId="396"/>
        </pc:sldMkLst>
        <pc:spChg chg="add mod">
          <ac:chgData name="Kavyashree Shah" userId="8158ba0a-6b06-4033-9584-1502747030af" providerId="ADAL" clId="{46E2643F-3A54-4D2B-B772-3FA2BB3883B2}" dt="2022-03-03T14:14:00.340" v="126" actId="13822"/>
          <ac:spMkLst>
            <pc:docMk/>
            <pc:sldMk cId="2996175536" sldId="396"/>
            <ac:spMk id="2" creationId="{A752C967-1B6E-4EDC-A916-3C9AEEC64E1D}"/>
          </ac:spMkLst>
        </pc:spChg>
        <pc:spChg chg="add mod">
          <ac:chgData name="Kavyashree Shah" userId="8158ba0a-6b06-4033-9584-1502747030af" providerId="ADAL" clId="{46E2643F-3A54-4D2B-B772-3FA2BB3883B2}" dt="2022-03-03T14:10:26.104" v="69" actId="1038"/>
          <ac:spMkLst>
            <pc:docMk/>
            <pc:sldMk cId="2996175536" sldId="396"/>
            <ac:spMk id="3" creationId="{FA0A162E-B550-488C-AECA-B6063137B8BE}"/>
          </ac:spMkLst>
        </pc:spChg>
        <pc:spChg chg="add mod">
          <ac:chgData name="Kavyashree Shah" userId="8158ba0a-6b06-4033-9584-1502747030af" providerId="ADAL" clId="{46E2643F-3A54-4D2B-B772-3FA2BB3883B2}" dt="2022-03-03T14:14:26.125" v="129" actId="17032"/>
          <ac:spMkLst>
            <pc:docMk/>
            <pc:sldMk cId="2996175536" sldId="396"/>
            <ac:spMk id="4" creationId="{93DB8786-2565-44F7-9918-3F0098B88EF1}"/>
          </ac:spMkLst>
        </pc:spChg>
        <pc:spChg chg="add mod">
          <ac:chgData name="Kavyashree Shah" userId="8158ba0a-6b06-4033-9584-1502747030af" providerId="ADAL" clId="{46E2643F-3A54-4D2B-B772-3FA2BB3883B2}" dt="2022-03-03T14:14:05.168" v="127" actId="13822"/>
          <ac:spMkLst>
            <pc:docMk/>
            <pc:sldMk cId="2996175536" sldId="396"/>
            <ac:spMk id="5" creationId="{7D3FD9D9-00FD-43BF-8859-08898E414908}"/>
          </ac:spMkLst>
        </pc:spChg>
        <pc:spChg chg="add mod">
          <ac:chgData name="Kavyashree Shah" userId="8158ba0a-6b06-4033-9584-1502747030af" providerId="ADAL" clId="{46E2643F-3A54-4D2B-B772-3FA2BB3883B2}" dt="2022-03-03T14:08:28.766" v="49" actId="20577"/>
          <ac:spMkLst>
            <pc:docMk/>
            <pc:sldMk cId="2996175536" sldId="396"/>
            <ac:spMk id="6" creationId="{3ABECD83-27BF-4F56-B7E3-605130C81E02}"/>
          </ac:spMkLst>
        </pc:spChg>
        <pc:spChg chg="add mod">
          <ac:chgData name="Kavyashree Shah" userId="8158ba0a-6b06-4033-9584-1502747030af" providerId="ADAL" clId="{46E2643F-3A54-4D2B-B772-3FA2BB3883B2}" dt="2022-03-03T14:14:58.010" v="134" actId="13822"/>
          <ac:spMkLst>
            <pc:docMk/>
            <pc:sldMk cId="2996175536" sldId="396"/>
            <ac:spMk id="7" creationId="{8B7A7D4D-E0C7-445E-BD92-80CB9F7891BC}"/>
          </ac:spMkLst>
        </pc:spChg>
        <pc:spChg chg="add mod">
          <ac:chgData name="Kavyashree Shah" userId="8158ba0a-6b06-4033-9584-1502747030af" providerId="ADAL" clId="{46E2643F-3A54-4D2B-B772-3FA2BB3883B2}" dt="2022-03-03T14:14:31.578" v="130" actId="17032"/>
          <ac:spMkLst>
            <pc:docMk/>
            <pc:sldMk cId="2996175536" sldId="396"/>
            <ac:spMk id="8" creationId="{8A14254A-BBEA-4379-9D92-DE66080C36DF}"/>
          </ac:spMkLst>
        </pc:spChg>
        <pc:spChg chg="add mod">
          <ac:chgData name="Kavyashree Shah" userId="8158ba0a-6b06-4033-9584-1502747030af" providerId="ADAL" clId="{46E2643F-3A54-4D2B-B772-3FA2BB3883B2}" dt="2022-03-03T14:14:36.949" v="131" actId="17032"/>
          <ac:spMkLst>
            <pc:docMk/>
            <pc:sldMk cId="2996175536" sldId="396"/>
            <ac:spMk id="9" creationId="{95D89ED6-3F39-4FA9-AAE1-BCA55FD1AB97}"/>
          </ac:spMkLst>
        </pc:spChg>
        <pc:spChg chg="add mod">
          <ac:chgData name="Kavyashree Shah" userId="8158ba0a-6b06-4033-9584-1502747030af" providerId="ADAL" clId="{46E2643F-3A54-4D2B-B772-3FA2BB3883B2}" dt="2022-03-03T14:15:34.114" v="139" actId="207"/>
          <ac:spMkLst>
            <pc:docMk/>
            <pc:sldMk cId="2996175536" sldId="396"/>
            <ac:spMk id="10" creationId="{AD9F4BF5-F6EC-4A89-B98C-EBCC59FC9B47}"/>
          </ac:spMkLst>
        </pc:spChg>
        <pc:spChg chg="add mod">
          <ac:chgData name="Kavyashree Shah" userId="8158ba0a-6b06-4033-9584-1502747030af" providerId="ADAL" clId="{46E2643F-3A54-4D2B-B772-3FA2BB3883B2}" dt="2022-03-03T14:15:30.447" v="138" actId="207"/>
          <ac:spMkLst>
            <pc:docMk/>
            <pc:sldMk cId="2996175536" sldId="396"/>
            <ac:spMk id="11" creationId="{A40835BE-FF0C-423D-84E4-48FAA33C9021}"/>
          </ac:spMkLst>
        </pc:spChg>
        <pc:spChg chg="add del mod">
          <ac:chgData name="Kavyashree Shah" userId="8158ba0a-6b06-4033-9584-1502747030af" providerId="ADAL" clId="{46E2643F-3A54-4D2B-B772-3FA2BB3883B2}" dt="2022-03-03T14:15:24.141" v="137"/>
          <ac:spMkLst>
            <pc:docMk/>
            <pc:sldMk cId="2996175536" sldId="396"/>
            <ac:spMk id="12" creationId="{31702989-D436-432B-A9AA-EC5D72E4B8B4}"/>
          </ac:spMkLst>
        </pc:spChg>
        <pc:picChg chg="add del mod">
          <ac:chgData name="Kavyashree Shah" userId="8158ba0a-6b06-4033-9584-1502747030af" providerId="ADAL" clId="{46E2643F-3A54-4D2B-B772-3FA2BB3883B2}" dt="2022-03-03T14:15:36.602" v="140" actId="478"/>
          <ac:picMkLst>
            <pc:docMk/>
            <pc:sldMk cId="2996175536" sldId="396"/>
            <ac:picMk id="182" creationId="{00000000-0000-0000-0000-000000000000}"/>
          </ac:picMkLst>
        </pc:pic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14" creationId="{A0A39A95-515F-41F3-9469-AFD43A1BB904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16" creationId="{3AFE0800-1C31-4588-86C5-B1C75B819210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18" creationId="{DB689CC4-BC99-4643-BDC6-B2E7F4B0D674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20" creationId="{9E21A08C-92E9-4F01-8DBE-24E8C6993B7E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22" creationId="{3BA4799C-EA9C-440D-8CA3-4E034438CBFC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24" creationId="{370E8BE4-B65F-428E-8C87-68D3F3DD605E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26" creationId="{2AECB502-1211-4F9F-B68B-A423FFE42806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28" creationId="{9A02C889-2F95-4F60-A487-6C5BD767DF71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30" creationId="{62182DCB-3E0C-47A0-8DF7-DFB07D584D2D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32" creationId="{61088B33-DAD7-4AD8-A985-2F7BAA2F214C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34" creationId="{8ED8A459-87CE-4A8B-899A-AF09C17CB62B}"/>
          </ac:cxnSpMkLst>
        </pc:cxnChg>
        <pc:cxnChg chg="add mod">
          <ac:chgData name="Kavyashree Shah" userId="8158ba0a-6b06-4033-9584-1502747030af" providerId="ADAL" clId="{46E2643F-3A54-4D2B-B772-3FA2BB3883B2}" dt="2022-03-03T14:15:22.566" v="135" actId="13822"/>
          <ac:cxnSpMkLst>
            <pc:docMk/>
            <pc:sldMk cId="2996175536" sldId="396"/>
            <ac:cxnSpMk id="36" creationId="{2B793B98-0D1D-47B7-B87F-12009B9B885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898a587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dc898a5871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dc898a5871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ff0a617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d3ff0a61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ff0a61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gd3ff0a617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d3ff0a617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3ff0a617b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d3ff0a617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87b3a21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d87b3a2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87b3a21c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d87b3a21c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d87b3a21c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3ff0a617b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d3ff0a617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3ff0a617b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d3ff0a617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3ff0a617b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d3ff0a617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88d76aa7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d88d76a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88d76aa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gd88d76aa7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d88d76aa7f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8e944f45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d8e944f4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3ff0a617b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d3ff0a617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d3ff0a617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gd3ff0a617b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d3ff0a617b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3ff0a617b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gd3ff0a61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3ff0a617b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d3ff0a617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3ff0a617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gd3ff0a617b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d3ff0a617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d3ff0a617b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gd3ff0a617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3ff0a617b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d3ff0a617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3ff0a617b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d3ff0a617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3ff0a617b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d3ff0a617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2d483659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22d48365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3ff0a617b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gd3ff0a617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a8db4241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da8db424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a8db4241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da8db424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a8db4241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da8db424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9393388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d939338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9393388f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d9393388f6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gd9393388f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125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9393388f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d9393388f6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d9393388f6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126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9393388f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gd9393388f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93933893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d9393389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96dcf46d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d96dcf46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898a5871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dc898a587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96dcf46d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gd96dcf46d7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d96dcf46d7_2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130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c48c91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gdc48c913c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gdc48c913c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131</a:t>
            </a:fld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c48c913c6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gdc48c913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c48c913c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dc48c913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dc48c913c6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dc48c913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9706c6b7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d9706c6b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d9706c6b7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gd9706c6b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9706c6b7f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gd9706c6b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9706c6b7f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gd9706c6b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9706c6b7f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d9706c6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898a5871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dc898a587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9706c6b7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gd9706c6b7f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gd9706c6b7f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898a5871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dc898a587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c898a5871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dc898a58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898a5871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c898a587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898a5871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c898a587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898a5871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c898a587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898a587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dc898a58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898a5871_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c898a587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898a5871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dc898a587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898a58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dc898a5871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c898a5871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898a5871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c898a587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2d4836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d22d4836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d22d483659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f895a0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d2f895a087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d2f895a087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785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f895a08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2f895a0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2d48365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d22d48365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22d483659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2d483659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d22d48365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2d48365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d22d483659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d22d483659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c898a5871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dc898a587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2d483659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d22d48365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2d483659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d22d48365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2d483659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d22d48365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2d48365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d22d483659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d22d483659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22d483659_0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d22d48365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2eab3d6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d42eab3d6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f895a0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d2f895a087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d2f895a087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04e041d5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04e041d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4e041d5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d04e041d5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d04e041d5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4e041d5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04e041d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d674981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cd674981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cd674981e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2eab3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d42eab3d6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d42eab3d6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4e041d59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d04e041d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4e041d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d04e041d5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d04e041d5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04e041d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d04e041d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42eab3d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d42eab3d6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d42eab3d6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2eab3d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d42eab3d6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d42eab3d6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517cd1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d4517cd1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d4517cd17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898a5871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dc898a587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d76b962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cd76b96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d76b9628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cd76b9628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cd76b9628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76b9628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cd76b962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517cd1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d4517cd17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d4517cd17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4517cd1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d4517cd17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d4517cd17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4349427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d4349427f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d4349427f3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f895a087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d2f895a08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486c54d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d486c54d3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d486c54d3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486c54d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d486c54d3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d486c54d3c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486c54d3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d486c54d3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c898a587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dc898a5871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dc898a5871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486c54d3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d486c54d3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86c54d3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d486c54d3c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d486c54d3c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486c54d3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d486c54d3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d76b9628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cd76b9628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5fcd6e3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d5fcd6e3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5fcd6e39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d5fcd6e39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d5fcd6e39b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fcd6e39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5fcd6e3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5fcd6e39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d5fcd6e3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5fcd6e39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d5fcd6e39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d5fcd6e39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16d1336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d16d1336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898a587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dc898a5871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dc898a5871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fcd6e39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d5fcd6e39b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d5fcd6e39b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5fcd6e39b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d5fcd6e39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5fcd6e3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d5fcd6e39b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d5fcd6e39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fcd6e39b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d5fcd6e3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fcd6e39b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d5fcd6e3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fcd6e39b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d5fcd6e39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6bba5a68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d6bba5a6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6bba5a68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d6bba5a6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6bba5a68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d6bba5a6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6bba5a68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d6bba5a6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898a58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dc898a5871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dc898a5871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6bba5a68b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d6bba5a68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823e7132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d823e713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823e713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d823e71324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d823e7132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823e7132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d823e713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823e7132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d823e713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823e71324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d823e7132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823e713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d823e71324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d823e71324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823e7132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d823e713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823e71324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d823e713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823e71324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d823e7132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898a587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dc898a5871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dc898a5871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823e7132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d823e71324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d823e71324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823e71324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d823e7132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88b445b0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d88b445b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88b445b0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d88b445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88b445b0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gd88b445b0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d88b445b0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88b445b0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d88b445b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3ff0a617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d3ff0a617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3ff0a61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gd3ff0a617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d3ff0a617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ff0a617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gd3ff0a61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3ff0a61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d3ff0a6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sz="6000"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1"/>
          <p:cNvSpPr txBox="1">
            <a:spLocks noGrp="1"/>
          </p:cNvSpPr>
          <p:nvPr>
            <p:ph type="sldNum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2"/>
          <p:cNvSpPr txBox="1">
            <a:spLocks noGrp="1"/>
          </p:cNvSpPr>
          <p:nvPr>
            <p:ph type="sldNum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3"/>
          <p:cNvSpPr txBox="1">
            <a:spLocks noGrp="1"/>
          </p:cNvSpPr>
          <p:nvPr>
            <p:ph type="sldNum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5400"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 &amp; AWS: Master Big Data With PySpark and AWS</a:t>
            </a:r>
            <a:endParaRPr sz="5400" b="1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7"/>
            <a:ext cx="7579020" cy="130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lang="en-US" sz="4000" b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 on </a:t>
            </a:r>
            <a:r>
              <a:rPr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Big Data course </a:t>
            </a:r>
            <a:r>
              <a:rPr lang="en-US" sz="4000" b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including in demand industry skills</a:t>
            </a:r>
            <a:endParaRPr sz="4000" b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898a5871_0_1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96" name="Google Shape;96;gdc898a5871_0_127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Full load and Replication on going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3ff0a617b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3ff0a617b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36" name="Google Shape;636;gd3ff0a617b_0_22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increment and provide the increment to the employees on the following criteria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NY state, his increment would be 10% of salary plus 5% of bonus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CA state, his increment would be 12% of salary plus 3% of bonus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3ff0a617b_0_2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87b3a21c3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Cache and Persist</a:t>
            </a:r>
            <a:endParaRPr sz="5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d87b3a21c3_0_4"/>
          <p:cNvSpPr/>
          <p:nvPr/>
        </p:nvSpPr>
        <p:spPr>
          <a:xfrm>
            <a:off x="7887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1</a:t>
            </a:r>
            <a:endParaRPr sz="1100" b="1"/>
          </a:p>
        </p:txBody>
      </p:sp>
      <p:sp>
        <p:nvSpPr>
          <p:cNvPr id="653" name="Google Shape;653;gd87b3a21c3_0_4"/>
          <p:cNvSpPr/>
          <p:nvPr/>
        </p:nvSpPr>
        <p:spPr>
          <a:xfrm>
            <a:off x="28461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2</a:t>
            </a:r>
            <a:endParaRPr sz="1100" b="1"/>
          </a:p>
        </p:txBody>
      </p:sp>
      <p:sp>
        <p:nvSpPr>
          <p:cNvPr id="654" name="Google Shape;654;gd87b3a21c3_0_4"/>
          <p:cNvSpPr/>
          <p:nvPr/>
        </p:nvSpPr>
        <p:spPr>
          <a:xfrm>
            <a:off x="75792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1</a:t>
            </a:r>
            <a:endParaRPr sz="1100" b="1"/>
          </a:p>
        </p:txBody>
      </p:sp>
      <p:sp>
        <p:nvSpPr>
          <p:cNvPr id="655" name="Google Shape;655;gd87b3a21c3_0_4"/>
          <p:cNvSpPr/>
          <p:nvPr/>
        </p:nvSpPr>
        <p:spPr>
          <a:xfrm>
            <a:off x="9636650" y="2805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2</a:t>
            </a:r>
            <a:endParaRPr sz="1100" b="1"/>
          </a:p>
        </p:txBody>
      </p:sp>
      <p:cxnSp>
        <p:nvCxnSpPr>
          <p:cNvPr id="656" name="Google Shape;656;gd87b3a21c3_0_4"/>
          <p:cNvCxnSpPr>
            <a:stCxn id="652" idx="3"/>
            <a:endCxn id="653" idx="1"/>
          </p:cNvCxnSpPr>
          <p:nvPr/>
        </p:nvCxnSpPr>
        <p:spPr>
          <a:xfrm>
            <a:off x="2638250" y="3117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gd87b3a21c3_0_4"/>
          <p:cNvCxnSpPr>
            <a:stCxn id="654" idx="3"/>
            <a:endCxn id="655" idx="1"/>
          </p:cNvCxnSpPr>
          <p:nvPr/>
        </p:nvCxnSpPr>
        <p:spPr>
          <a:xfrm>
            <a:off x="9428750" y="3117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8" name="Google Shape;658;gd87b3a21c3_0_4"/>
          <p:cNvSpPr/>
          <p:nvPr/>
        </p:nvSpPr>
        <p:spPr>
          <a:xfrm>
            <a:off x="7887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1</a:t>
            </a:r>
            <a:endParaRPr sz="1100" b="1"/>
          </a:p>
        </p:txBody>
      </p:sp>
      <p:sp>
        <p:nvSpPr>
          <p:cNvPr id="659" name="Google Shape;659;gd87b3a21c3_0_4"/>
          <p:cNvSpPr/>
          <p:nvPr/>
        </p:nvSpPr>
        <p:spPr>
          <a:xfrm>
            <a:off x="28461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TRANSFORMATION 2</a:t>
            </a:r>
            <a:endParaRPr sz="1100" b="1"/>
          </a:p>
        </p:txBody>
      </p:sp>
      <p:sp>
        <p:nvSpPr>
          <p:cNvPr id="660" name="Google Shape;660;gd87b3a21c3_0_4"/>
          <p:cNvSpPr/>
          <p:nvPr/>
        </p:nvSpPr>
        <p:spPr>
          <a:xfrm>
            <a:off x="5513150" y="4329275"/>
            <a:ext cx="12486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CACHE()</a:t>
            </a:r>
            <a:endParaRPr sz="1100" b="1"/>
          </a:p>
        </p:txBody>
      </p:sp>
      <p:sp>
        <p:nvSpPr>
          <p:cNvPr id="661" name="Google Shape;661;gd87b3a21c3_0_4"/>
          <p:cNvSpPr/>
          <p:nvPr/>
        </p:nvSpPr>
        <p:spPr>
          <a:xfrm>
            <a:off x="75792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1</a:t>
            </a:r>
            <a:endParaRPr sz="1100" b="1"/>
          </a:p>
        </p:txBody>
      </p:sp>
      <p:sp>
        <p:nvSpPr>
          <p:cNvPr id="662" name="Google Shape;662;gd87b3a21c3_0_4"/>
          <p:cNvSpPr/>
          <p:nvPr/>
        </p:nvSpPr>
        <p:spPr>
          <a:xfrm>
            <a:off x="9636650" y="4329275"/>
            <a:ext cx="1849500" cy="62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ACTION 2</a:t>
            </a:r>
            <a:endParaRPr sz="1100" b="1"/>
          </a:p>
        </p:txBody>
      </p:sp>
      <p:cxnSp>
        <p:nvCxnSpPr>
          <p:cNvPr id="663" name="Google Shape;663;gd87b3a21c3_0_4"/>
          <p:cNvCxnSpPr>
            <a:stCxn id="658" idx="3"/>
            <a:endCxn id="659" idx="1"/>
          </p:cNvCxnSpPr>
          <p:nvPr/>
        </p:nvCxnSpPr>
        <p:spPr>
          <a:xfrm>
            <a:off x="2638250" y="4641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gd87b3a21c3_0_4"/>
          <p:cNvCxnSpPr>
            <a:stCxn id="659" idx="3"/>
            <a:endCxn id="660" idx="1"/>
          </p:cNvCxnSpPr>
          <p:nvPr/>
        </p:nvCxnSpPr>
        <p:spPr>
          <a:xfrm>
            <a:off x="4695650" y="4641125"/>
            <a:ext cx="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gd87b3a21c3_0_4"/>
          <p:cNvCxnSpPr>
            <a:stCxn id="660" idx="3"/>
            <a:endCxn id="661" idx="1"/>
          </p:cNvCxnSpPr>
          <p:nvPr/>
        </p:nvCxnSpPr>
        <p:spPr>
          <a:xfrm>
            <a:off x="6761750" y="4641125"/>
            <a:ext cx="8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gd87b3a21c3_0_4"/>
          <p:cNvCxnSpPr>
            <a:stCxn id="661" idx="3"/>
            <a:endCxn id="662" idx="1"/>
          </p:cNvCxnSpPr>
          <p:nvPr/>
        </p:nvCxnSpPr>
        <p:spPr>
          <a:xfrm>
            <a:off x="9428750" y="464112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gd87b3a21c3_0_4"/>
          <p:cNvCxnSpPr>
            <a:stCxn id="653" idx="3"/>
            <a:endCxn id="654" idx="1"/>
          </p:cNvCxnSpPr>
          <p:nvPr/>
        </p:nvCxnSpPr>
        <p:spPr>
          <a:xfrm>
            <a:off x="4695650" y="3117125"/>
            <a:ext cx="288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gd87b3a21c3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Cache and Persist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3ff0a617b_0_3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DF to RDD</a:t>
            </a:r>
            <a:endParaRPr sz="5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3ff0a617b_0_3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SQL</a:t>
            </a:r>
            <a:endParaRPr sz="5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3ff0a617b_0_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Writing DataFrame</a:t>
            </a:r>
            <a:endParaRPr sz="5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88d76aa7f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88d76aa7f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695" name="Google Shape;695;gd88d76aa7f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we’ll be using OfficeDataProject.csv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data from the file in the DF and perform following analytics on it.</a:t>
            </a:r>
            <a:endParaRPr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departments in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department names of the company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department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 in each department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minimum and maximum salaries in each department and sort salaries in ascending order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names of employees working in NY state under Finance department whose bonuses are greater than the average bonuses of employees in NY state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Raise the salaries $500 of all employees whose age is greater than 45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Create DF of all those employees whose age is greater than 45 and save them in a file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225800" y="419100"/>
            <a:ext cx="9723460" cy="78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5400"/>
              <a:t>Your Instructor</a:t>
            </a:r>
            <a:endParaRPr sz="5400"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l="20576" t="3252" r="7535" b="21893"/>
          <a:stretch/>
        </p:blipFill>
        <p:spPr>
          <a:xfrm>
            <a:off x="635000" y="1644048"/>
            <a:ext cx="2870200" cy="2988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4927600" y="4191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873500" y="2616200"/>
            <a:ext cx="9723460" cy="78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None/>
            </a:pPr>
            <a:r>
              <a:rPr lang="en-US" sz="29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None/>
            </a:pPr>
            <a:r>
              <a:rPr lang="en-US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(Cloud and Big Data Engineer)</a:t>
            </a:r>
            <a:endParaRPr sz="48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8e944f458_0_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 filtering</a:t>
            </a:r>
            <a:endParaRPr sz="5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3ff0a617b_0_5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Utility Matrix </a:t>
            </a:r>
            <a:endParaRPr sz="5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3ff0a617b_0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Utility Matrix</a:t>
            </a:r>
            <a:endParaRPr/>
          </a:p>
        </p:txBody>
      </p:sp>
      <p:graphicFrame>
        <p:nvGraphicFramePr>
          <p:cNvPr id="712" name="Google Shape;712;gd3ff0a617b_0_61"/>
          <p:cNvGraphicFramePr/>
          <p:nvPr/>
        </p:nvGraphicFramePr>
        <p:xfrm>
          <a:off x="1257300" y="21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196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Movie 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User 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ff0a617b_0_7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Explicit and Implicit Ratings</a:t>
            </a:r>
            <a:endParaRPr sz="5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3ff0a617b_0_8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Expected Results</a:t>
            </a:r>
            <a:endParaRPr sz="5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3ff0a617b_0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Expected Results</a:t>
            </a:r>
            <a:endParaRPr/>
          </a:p>
        </p:txBody>
      </p:sp>
      <p:graphicFrame>
        <p:nvGraphicFramePr>
          <p:cNvPr id="729" name="Google Shape;729;gd3ff0a617b_0_91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UserId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MovieId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Rating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4.8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3.9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ff0a617b_0_75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Hands On</a:t>
            </a:r>
            <a:endParaRPr sz="5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3ff0a617b_0_7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Dataset Overview</a:t>
            </a:r>
            <a:endParaRPr sz="5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3ff0a617b_0_10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Joining DFs</a:t>
            </a:r>
            <a:endParaRPr sz="5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d3ff0a617b_0_10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Create Train and Test Data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2d483659_0_2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What’s Inside?</a:t>
            </a:r>
            <a:endParaRPr sz="5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3ff0a617b_0_11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ALS model</a:t>
            </a:r>
            <a:endParaRPr sz="5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a8db4241c_0_0"/>
          <p:cNvSpPr txBox="1">
            <a:spLocks noGrp="1"/>
          </p:cNvSpPr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Hyperparameter tuning and cross validation</a:t>
            </a:r>
            <a:endParaRPr sz="5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a8db4241c_0_5"/>
          <p:cNvSpPr txBox="1">
            <a:spLocks noGrp="1"/>
          </p:cNvSpPr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Best model and evaluate predictions</a:t>
            </a:r>
            <a:endParaRPr sz="5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da8db4241c_0_15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Recommendations</a:t>
            </a:r>
            <a:endParaRPr sz="5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9393388f6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gd9393388f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11187776" cy="6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gd9393388f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39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9393388f6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RDD</a:t>
            </a:r>
            <a:endParaRPr sz="5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93933893a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DF</a:t>
            </a:r>
            <a:endParaRPr sz="5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96dcf46d7_2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898a5871_0_13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Methodology</a:t>
            </a:r>
            <a:endParaRPr sz="5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96dcf46d7_2_4"/>
          <p:cNvSpPr/>
          <p:nvPr/>
        </p:nvSpPr>
        <p:spPr>
          <a:xfrm>
            <a:off x="650975" y="9411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csv</a:t>
            </a:r>
            <a:endParaRPr b="1"/>
          </a:p>
        </p:txBody>
      </p:sp>
      <p:sp>
        <p:nvSpPr>
          <p:cNvPr id="808" name="Google Shape;808;gd96dcf46d7_2_4"/>
          <p:cNvSpPr/>
          <p:nvPr/>
        </p:nvSpPr>
        <p:spPr>
          <a:xfrm>
            <a:off x="650975" y="23889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txt</a:t>
            </a:r>
            <a:endParaRPr b="1"/>
          </a:p>
        </p:txBody>
      </p:sp>
      <p:sp>
        <p:nvSpPr>
          <p:cNvPr id="809" name="Google Shape;809;gd96dcf46d7_2_4"/>
          <p:cNvSpPr/>
          <p:nvPr/>
        </p:nvSpPr>
        <p:spPr>
          <a:xfrm>
            <a:off x="650975" y="37605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jdbc</a:t>
            </a:r>
            <a:endParaRPr b="1"/>
          </a:p>
        </p:txBody>
      </p:sp>
      <p:sp>
        <p:nvSpPr>
          <p:cNvPr id="810" name="Google Shape;810;gd96dcf46d7_2_4"/>
          <p:cNvSpPr/>
          <p:nvPr/>
        </p:nvSpPr>
        <p:spPr>
          <a:xfrm>
            <a:off x="650975" y="52083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…..</a:t>
            </a:r>
            <a:endParaRPr b="1"/>
          </a:p>
        </p:txBody>
      </p:sp>
      <p:pic>
        <p:nvPicPr>
          <p:cNvPr id="811" name="Google Shape;811;gd96dcf46d7_2_4"/>
          <p:cNvPicPr preferRelativeResize="0"/>
          <p:nvPr/>
        </p:nvPicPr>
        <p:blipFill rotWithShape="1">
          <a:blip r:embed="rId3">
            <a:alphaModFix/>
          </a:blip>
          <a:srcRect l="21458" t="25511" r="19148" b="31234"/>
          <a:stretch/>
        </p:blipFill>
        <p:spPr>
          <a:xfrm>
            <a:off x="4537375" y="2007950"/>
            <a:ext cx="3394350" cy="1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d96dcf46d7_2_4"/>
          <p:cNvSpPr/>
          <p:nvPr/>
        </p:nvSpPr>
        <p:spPr>
          <a:xfrm>
            <a:off x="10421893" y="8649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csv</a:t>
            </a:r>
            <a:endParaRPr b="1"/>
          </a:p>
        </p:txBody>
      </p:sp>
      <p:sp>
        <p:nvSpPr>
          <p:cNvPr id="813" name="Google Shape;813;gd96dcf46d7_2_4"/>
          <p:cNvSpPr/>
          <p:nvPr/>
        </p:nvSpPr>
        <p:spPr>
          <a:xfrm>
            <a:off x="10421893" y="23127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txt</a:t>
            </a:r>
            <a:endParaRPr b="1"/>
          </a:p>
        </p:txBody>
      </p:sp>
      <p:sp>
        <p:nvSpPr>
          <p:cNvPr id="814" name="Google Shape;814;gd96dcf46d7_2_4"/>
          <p:cNvSpPr/>
          <p:nvPr/>
        </p:nvSpPr>
        <p:spPr>
          <a:xfrm>
            <a:off x="10421893" y="36843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jdbc</a:t>
            </a:r>
            <a:endParaRPr b="1"/>
          </a:p>
        </p:txBody>
      </p:sp>
      <p:sp>
        <p:nvSpPr>
          <p:cNvPr id="815" name="Google Shape;815;gd96dcf46d7_2_4"/>
          <p:cNvSpPr/>
          <p:nvPr/>
        </p:nvSpPr>
        <p:spPr>
          <a:xfrm>
            <a:off x="10421893" y="5132150"/>
            <a:ext cx="1059900" cy="105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…..</a:t>
            </a:r>
            <a:endParaRPr b="1"/>
          </a:p>
        </p:txBody>
      </p:sp>
      <p:cxnSp>
        <p:nvCxnSpPr>
          <p:cNvPr id="816" name="Google Shape;816;gd96dcf46d7_2_4"/>
          <p:cNvCxnSpPr>
            <a:stCxn id="807" idx="3"/>
            <a:endCxn id="807" idx="3"/>
          </p:cNvCxnSpPr>
          <p:nvPr/>
        </p:nvCxnSpPr>
        <p:spPr>
          <a:xfrm>
            <a:off x="1710875" y="14711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gd96dcf46d7_2_4"/>
          <p:cNvCxnSpPr>
            <a:stCxn id="807" idx="3"/>
            <a:endCxn id="811" idx="1"/>
          </p:cNvCxnSpPr>
          <p:nvPr/>
        </p:nvCxnSpPr>
        <p:spPr>
          <a:xfrm>
            <a:off x="1710875" y="1471100"/>
            <a:ext cx="2826600" cy="14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gd96dcf46d7_2_4"/>
          <p:cNvCxnSpPr>
            <a:stCxn id="808" idx="3"/>
            <a:endCxn id="811" idx="1"/>
          </p:cNvCxnSpPr>
          <p:nvPr/>
        </p:nvCxnSpPr>
        <p:spPr>
          <a:xfrm>
            <a:off x="1710875" y="2918900"/>
            <a:ext cx="2826600" cy="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gd96dcf46d7_2_4"/>
          <p:cNvCxnSpPr>
            <a:stCxn id="809" idx="3"/>
            <a:endCxn id="811" idx="1"/>
          </p:cNvCxnSpPr>
          <p:nvPr/>
        </p:nvCxnSpPr>
        <p:spPr>
          <a:xfrm rot="10800000" flipH="1">
            <a:off x="1710875" y="2934800"/>
            <a:ext cx="2826600" cy="13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" name="Google Shape;820;gd96dcf46d7_2_4"/>
          <p:cNvCxnSpPr>
            <a:stCxn id="810" idx="3"/>
            <a:endCxn id="811" idx="1"/>
          </p:cNvCxnSpPr>
          <p:nvPr/>
        </p:nvCxnSpPr>
        <p:spPr>
          <a:xfrm rot="10800000" flipH="1">
            <a:off x="1710875" y="2934800"/>
            <a:ext cx="2826600" cy="28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gd96dcf46d7_2_4"/>
          <p:cNvCxnSpPr>
            <a:stCxn id="811" idx="3"/>
            <a:endCxn id="812" idx="1"/>
          </p:cNvCxnSpPr>
          <p:nvPr/>
        </p:nvCxnSpPr>
        <p:spPr>
          <a:xfrm rot="10800000" flipH="1">
            <a:off x="7931725" y="1395050"/>
            <a:ext cx="2490300" cy="15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gd96dcf46d7_2_4"/>
          <p:cNvCxnSpPr>
            <a:stCxn id="811" idx="3"/>
            <a:endCxn id="813" idx="1"/>
          </p:cNvCxnSpPr>
          <p:nvPr/>
        </p:nvCxnSpPr>
        <p:spPr>
          <a:xfrm rot="10800000" flipH="1">
            <a:off x="7931725" y="2842850"/>
            <a:ext cx="2490300" cy="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3" name="Google Shape;823;gd96dcf46d7_2_4"/>
          <p:cNvCxnSpPr>
            <a:stCxn id="811" idx="3"/>
            <a:endCxn id="814" idx="1"/>
          </p:cNvCxnSpPr>
          <p:nvPr/>
        </p:nvCxnSpPr>
        <p:spPr>
          <a:xfrm>
            <a:off x="7931725" y="2934950"/>
            <a:ext cx="2490300" cy="127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4" name="Google Shape;824;gd96dcf46d7_2_4"/>
          <p:cNvCxnSpPr>
            <a:stCxn id="811" idx="3"/>
            <a:endCxn id="815" idx="1"/>
          </p:cNvCxnSpPr>
          <p:nvPr/>
        </p:nvCxnSpPr>
        <p:spPr>
          <a:xfrm>
            <a:off x="7931725" y="2934950"/>
            <a:ext cx="2490300" cy="27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5" name="Google Shape;825;gd96dcf46d7_2_4"/>
          <p:cNvSpPr/>
          <p:nvPr/>
        </p:nvSpPr>
        <p:spPr>
          <a:xfrm>
            <a:off x="7508975" y="5132150"/>
            <a:ext cx="2630100" cy="8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Load</a:t>
            </a:r>
            <a:endParaRPr b="1"/>
          </a:p>
        </p:txBody>
      </p:sp>
      <p:sp>
        <p:nvSpPr>
          <p:cNvPr id="826" name="Google Shape;826;gd96dcf46d7_2_4"/>
          <p:cNvSpPr/>
          <p:nvPr/>
        </p:nvSpPr>
        <p:spPr>
          <a:xfrm>
            <a:off x="2059925" y="938625"/>
            <a:ext cx="2630100" cy="8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Extraction</a:t>
            </a:r>
            <a:endParaRPr b="1"/>
          </a:p>
        </p:txBody>
      </p:sp>
      <p:sp>
        <p:nvSpPr>
          <p:cNvPr id="827" name="Google Shape;827;gd96dcf46d7_2_4"/>
          <p:cNvSpPr/>
          <p:nvPr/>
        </p:nvSpPr>
        <p:spPr>
          <a:xfrm>
            <a:off x="5389500" y="3542550"/>
            <a:ext cx="1395900" cy="4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ETL</a:t>
            </a:r>
            <a:endParaRPr b="1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c48c913c6_0_0"/>
          <p:cNvSpPr/>
          <p:nvPr/>
        </p:nvSpPr>
        <p:spPr>
          <a:xfrm>
            <a:off x="271500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CSV in DBFS</a:t>
            </a:r>
            <a:endParaRPr sz="2500" b="1"/>
          </a:p>
        </p:txBody>
      </p:sp>
      <p:sp>
        <p:nvSpPr>
          <p:cNvPr id="834" name="Google Shape;834;gdc48c913c6_0_0"/>
          <p:cNvSpPr/>
          <p:nvPr/>
        </p:nvSpPr>
        <p:spPr>
          <a:xfrm>
            <a:off x="4623467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PySpark on 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DataBricks NoteBook</a:t>
            </a:r>
            <a:endParaRPr sz="2400" b="1"/>
          </a:p>
        </p:txBody>
      </p:sp>
      <p:sp>
        <p:nvSpPr>
          <p:cNvPr id="835" name="Google Shape;835;gdc48c913c6_0_0"/>
          <p:cNvSpPr/>
          <p:nvPr/>
        </p:nvSpPr>
        <p:spPr>
          <a:xfrm>
            <a:off x="8934776" y="1784900"/>
            <a:ext cx="2919300" cy="20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Postgres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Database in AWS RDS</a:t>
            </a:r>
            <a:endParaRPr sz="2500" b="1"/>
          </a:p>
        </p:txBody>
      </p:sp>
      <p:sp>
        <p:nvSpPr>
          <p:cNvPr id="836" name="Google Shape;836;gdc48c913c6_0_0"/>
          <p:cNvSpPr/>
          <p:nvPr/>
        </p:nvSpPr>
        <p:spPr>
          <a:xfrm>
            <a:off x="3285175" y="2543375"/>
            <a:ext cx="1128900" cy="59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</a:t>
            </a:r>
            <a:endParaRPr/>
          </a:p>
        </p:txBody>
      </p:sp>
      <p:sp>
        <p:nvSpPr>
          <p:cNvPr id="837" name="Google Shape;837;gdc48c913c6_0_0"/>
          <p:cNvSpPr/>
          <p:nvPr/>
        </p:nvSpPr>
        <p:spPr>
          <a:xfrm>
            <a:off x="7704775" y="2543375"/>
            <a:ext cx="1128900" cy="59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</a:t>
            </a:r>
            <a:endParaRPr/>
          </a:p>
        </p:txBody>
      </p:sp>
      <p:sp>
        <p:nvSpPr>
          <p:cNvPr id="838" name="Google Shape;838;gdc48c913c6_0_0"/>
          <p:cNvSpPr/>
          <p:nvPr/>
        </p:nvSpPr>
        <p:spPr>
          <a:xfrm>
            <a:off x="5373875" y="3905875"/>
            <a:ext cx="1423200" cy="318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c48c913c6_0_3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 Set</a:t>
            </a:r>
            <a:endParaRPr sz="54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dc48c913c6_0_4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Extract</a:t>
            </a:r>
            <a:endParaRPr sz="5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c48c913c6_0_5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</a:t>
            </a:r>
            <a:endParaRPr sz="54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9706c6b7f_0_1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Installing Postgresql</a:t>
            </a:r>
            <a:endParaRPr sz="5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706c6b7f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Load</a:t>
            </a:r>
            <a:endParaRPr sz="54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d9706c6b7f_0_2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</a:t>
            </a:r>
            <a:endParaRPr sz="5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d9706c6b7f_0_26"/>
          <p:cNvSpPr txBox="1">
            <a:spLocks noGrp="1"/>
          </p:cNvSpPr>
          <p:nvPr>
            <p:ph type="title"/>
          </p:nvPr>
        </p:nvSpPr>
        <p:spPr>
          <a:xfrm>
            <a:off x="932610" y="22600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CDC - Change Data Capture / Replication On Going</a:t>
            </a:r>
            <a:endParaRPr sz="5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d9706c6b7f_0_4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 Architecture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898a5871_0_1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Projects</a:t>
            </a:r>
            <a:endParaRPr sz="54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d9706c6b7f_0_34"/>
          <p:cNvSpPr/>
          <p:nvPr/>
        </p:nvSpPr>
        <p:spPr>
          <a:xfrm>
            <a:off x="5860700" y="1596200"/>
            <a:ext cx="15039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RDS -&gt; MySql</a:t>
            </a:r>
            <a:endParaRPr b="1"/>
          </a:p>
        </p:txBody>
      </p:sp>
      <p:sp>
        <p:nvSpPr>
          <p:cNvPr id="885" name="Google Shape;885;gd9706c6b7f_0_34"/>
          <p:cNvSpPr/>
          <p:nvPr/>
        </p:nvSpPr>
        <p:spPr>
          <a:xfrm>
            <a:off x="5860700" y="2968800"/>
            <a:ext cx="15039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Temp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HDFS / S3</a:t>
            </a:r>
            <a:endParaRPr b="1"/>
          </a:p>
        </p:txBody>
      </p:sp>
      <p:sp>
        <p:nvSpPr>
          <p:cNvPr id="886" name="Google Shape;886;gd9706c6b7f_0_34"/>
          <p:cNvSpPr/>
          <p:nvPr/>
        </p:nvSpPr>
        <p:spPr>
          <a:xfrm>
            <a:off x="1790150" y="1686950"/>
            <a:ext cx="1503900" cy="207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DMS</a:t>
            </a:r>
            <a:endParaRPr b="1"/>
          </a:p>
        </p:txBody>
      </p:sp>
      <p:sp>
        <p:nvSpPr>
          <p:cNvPr id="887" name="Google Shape;887;gd9706c6b7f_0_34"/>
          <p:cNvSpPr/>
          <p:nvPr/>
        </p:nvSpPr>
        <p:spPr>
          <a:xfrm>
            <a:off x="3955025" y="2931425"/>
            <a:ext cx="1322400" cy="74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Destination EndPoint</a:t>
            </a:r>
            <a:endParaRPr/>
          </a:p>
        </p:txBody>
      </p:sp>
      <p:sp>
        <p:nvSpPr>
          <p:cNvPr id="888" name="Google Shape;888;gd9706c6b7f_0_34"/>
          <p:cNvSpPr/>
          <p:nvPr/>
        </p:nvSpPr>
        <p:spPr>
          <a:xfrm>
            <a:off x="3877325" y="1777700"/>
            <a:ext cx="1400100" cy="62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Endpoint</a:t>
            </a:r>
            <a:endParaRPr/>
          </a:p>
        </p:txBody>
      </p:sp>
      <p:sp>
        <p:nvSpPr>
          <p:cNvPr id="889" name="Google Shape;889;gd9706c6b7f_0_34"/>
          <p:cNvSpPr/>
          <p:nvPr/>
        </p:nvSpPr>
        <p:spPr>
          <a:xfrm>
            <a:off x="5964500" y="5326800"/>
            <a:ext cx="14001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FINAL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HDFS / S3</a:t>
            </a:r>
            <a:endParaRPr b="1"/>
          </a:p>
        </p:txBody>
      </p:sp>
      <p:sp>
        <p:nvSpPr>
          <p:cNvPr id="890" name="Google Shape;890;gd9706c6b7f_0_34"/>
          <p:cNvSpPr/>
          <p:nvPr/>
        </p:nvSpPr>
        <p:spPr>
          <a:xfrm>
            <a:off x="8894350" y="2892600"/>
            <a:ext cx="14001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Lambda</a:t>
            </a:r>
            <a:endParaRPr b="1"/>
          </a:p>
        </p:txBody>
      </p:sp>
      <p:sp>
        <p:nvSpPr>
          <p:cNvPr id="891" name="Google Shape;891;gd9706c6b7f_0_34"/>
          <p:cNvSpPr/>
          <p:nvPr/>
        </p:nvSpPr>
        <p:spPr>
          <a:xfrm>
            <a:off x="7601100" y="3056125"/>
            <a:ext cx="1124700" cy="54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</a:t>
            </a:r>
            <a:endParaRPr/>
          </a:p>
        </p:txBody>
      </p:sp>
      <p:sp>
        <p:nvSpPr>
          <p:cNvPr id="892" name="Google Shape;892;gd9706c6b7f_0_34"/>
          <p:cNvSpPr/>
          <p:nvPr/>
        </p:nvSpPr>
        <p:spPr>
          <a:xfrm>
            <a:off x="8773225" y="5326800"/>
            <a:ext cx="1707600" cy="8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Glue -&gt; PySpark</a:t>
            </a:r>
            <a:endParaRPr b="1"/>
          </a:p>
        </p:txBody>
      </p:sp>
      <p:sp>
        <p:nvSpPr>
          <p:cNvPr id="893" name="Google Shape;893;gd9706c6b7f_0_34"/>
          <p:cNvSpPr/>
          <p:nvPr/>
        </p:nvSpPr>
        <p:spPr>
          <a:xfrm>
            <a:off x="9338575" y="3813825"/>
            <a:ext cx="576900" cy="1409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endParaRPr/>
          </a:p>
        </p:txBody>
      </p:sp>
      <p:cxnSp>
        <p:nvCxnSpPr>
          <p:cNvPr id="894" name="Google Shape;894;gd9706c6b7f_0_34"/>
          <p:cNvCxnSpPr>
            <a:stCxn id="892" idx="1"/>
            <a:endCxn id="885" idx="2"/>
          </p:cNvCxnSpPr>
          <p:nvPr/>
        </p:nvCxnSpPr>
        <p:spPr>
          <a:xfrm rot="10800000">
            <a:off x="6612625" y="3772650"/>
            <a:ext cx="2160600" cy="19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5" name="Google Shape;895;gd9706c6b7f_0_34"/>
          <p:cNvCxnSpPr>
            <a:stCxn id="892" idx="1"/>
            <a:endCxn id="889" idx="3"/>
          </p:cNvCxnSpPr>
          <p:nvPr/>
        </p:nvCxnSpPr>
        <p:spPr>
          <a:xfrm rot="10800000">
            <a:off x="7364725" y="5728650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6" name="Google Shape;896;gd9706c6b7f_0_34"/>
          <p:cNvSpPr txBox="1"/>
          <p:nvPr/>
        </p:nvSpPr>
        <p:spPr>
          <a:xfrm rot="2700000">
            <a:off x="7108593" y="4349615"/>
            <a:ext cx="709794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7" name="Google Shape;897;gd9706c6b7f_0_34"/>
          <p:cNvSpPr txBox="1"/>
          <p:nvPr/>
        </p:nvSpPr>
        <p:spPr>
          <a:xfrm>
            <a:off x="7317550" y="5420850"/>
            <a:ext cx="15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WRITE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8" name="Google Shape;898;gd9706c6b7f_0_34"/>
          <p:cNvSpPr txBox="1">
            <a:spLocks noGrp="1"/>
          </p:cNvSpPr>
          <p:nvPr>
            <p:ph type="title"/>
          </p:nvPr>
        </p:nvSpPr>
        <p:spPr>
          <a:xfrm>
            <a:off x="381000" y="-5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/>
              <a:t>Project </a:t>
            </a:r>
            <a:r>
              <a:rPr lang="en-US"/>
              <a:t>Architecture</a:t>
            </a:r>
            <a:endParaRPr/>
          </a:p>
        </p:txBody>
      </p:sp>
      <p:cxnSp>
        <p:nvCxnSpPr>
          <p:cNvPr id="899" name="Google Shape;899;gd9706c6b7f_0_34"/>
          <p:cNvCxnSpPr>
            <a:stCxn id="889" idx="3"/>
            <a:endCxn id="892" idx="1"/>
          </p:cNvCxnSpPr>
          <p:nvPr/>
        </p:nvCxnSpPr>
        <p:spPr>
          <a:xfrm>
            <a:off x="7364600" y="5728650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898a5871_0_14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Student Data Analysis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898a5871_0_15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Employee Data Analysis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898a5871_0_15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 Filtering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898a5871_0_15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898a5871_0_16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c898a5871_0_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BIG DATA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898a5871_0_166"/>
          <p:cNvSpPr txBox="1">
            <a:spLocks noGrp="1"/>
          </p:cNvSpPr>
          <p:nvPr>
            <p:ph type="title"/>
          </p:nvPr>
        </p:nvSpPr>
        <p:spPr>
          <a:xfrm>
            <a:off x="947749" y="1516550"/>
            <a:ext cx="11244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Full Load and Replication on Going</a:t>
            </a:r>
            <a:endParaRPr sz="5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898a5871_0_18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898a5871_0_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Why Spark?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61" name="Google Shape;161;gdc898a5871_0_184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Speed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Distributed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Advanced Analytics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Real Time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Powerful Caching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Fault Tolerant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Deployment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898a5871_0_13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HADOOP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2d483659_0_27"/>
          <p:cNvSpPr/>
          <p:nvPr/>
        </p:nvSpPr>
        <p:spPr>
          <a:xfrm>
            <a:off x="1710725" y="4526575"/>
            <a:ext cx="8462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HDFS</a:t>
            </a:r>
            <a:endParaRPr sz="3100" b="1"/>
          </a:p>
        </p:txBody>
      </p:sp>
      <p:sp>
        <p:nvSpPr>
          <p:cNvPr id="173" name="Google Shape;173;gd22d483659_0_27"/>
          <p:cNvSpPr/>
          <p:nvPr/>
        </p:nvSpPr>
        <p:spPr>
          <a:xfrm>
            <a:off x="1710725" y="3271050"/>
            <a:ext cx="8462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YARN</a:t>
            </a:r>
            <a:endParaRPr sz="3100" b="1"/>
          </a:p>
        </p:txBody>
      </p:sp>
      <p:sp>
        <p:nvSpPr>
          <p:cNvPr id="174" name="Google Shape;174;gd22d483659_0_27"/>
          <p:cNvSpPr/>
          <p:nvPr/>
        </p:nvSpPr>
        <p:spPr>
          <a:xfrm>
            <a:off x="1710725" y="2015525"/>
            <a:ext cx="3890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Map Reduce</a:t>
            </a:r>
            <a:endParaRPr sz="3100" b="1"/>
          </a:p>
        </p:txBody>
      </p:sp>
      <p:sp>
        <p:nvSpPr>
          <p:cNvPr id="175" name="Google Shape;175;gd22d483659_0_27"/>
          <p:cNvSpPr/>
          <p:nvPr/>
        </p:nvSpPr>
        <p:spPr>
          <a:xfrm>
            <a:off x="6282725" y="2015525"/>
            <a:ext cx="3890700" cy="92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/>
              <a:t>SPARK</a:t>
            </a:r>
            <a:endParaRPr sz="3100" b="1"/>
          </a:p>
        </p:txBody>
      </p:sp>
      <p:sp>
        <p:nvSpPr>
          <p:cNvPr id="176" name="Google Shape;176;gd22d483659_0_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57142"/>
              <a:buFont typeface="Garamond"/>
              <a:buNone/>
            </a:pPr>
            <a:r>
              <a:rPr lang="en-US"/>
              <a:t>HADOOP</a:t>
            </a:r>
            <a:br>
              <a:rPr lang="en-US"/>
            </a:br>
            <a:br>
              <a:rPr lang="en-US" sz="2800">
                <a:solidFill>
                  <a:schemeClr val="accent1"/>
                </a:solidFill>
              </a:rPr>
            </a:b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2C967-1B6E-4EDC-A916-3C9AEEC64E1D}"/>
              </a:ext>
            </a:extLst>
          </p:cNvPr>
          <p:cNvSpPr/>
          <p:nvPr/>
        </p:nvSpPr>
        <p:spPr>
          <a:xfrm>
            <a:off x="740789" y="418837"/>
            <a:ext cx="523973" cy="4445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162E-B550-488C-AECA-B6063137B8BE}"/>
              </a:ext>
            </a:extLst>
          </p:cNvPr>
          <p:cNvSpPr txBox="1"/>
          <p:nvPr/>
        </p:nvSpPr>
        <p:spPr>
          <a:xfrm>
            <a:off x="953679" y="876694"/>
            <a:ext cx="1170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DATA</a:t>
            </a:r>
            <a:endParaRPr lang="en-IN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D9D9-00FD-43BF-8859-08898E414908}"/>
              </a:ext>
            </a:extLst>
          </p:cNvPr>
          <p:cNvSpPr/>
          <p:nvPr/>
        </p:nvSpPr>
        <p:spPr>
          <a:xfrm>
            <a:off x="10927238" y="418837"/>
            <a:ext cx="523973" cy="4445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ECD83-27BF-4F56-B7E3-605130C81E02}"/>
              </a:ext>
            </a:extLst>
          </p:cNvPr>
          <p:cNvSpPr txBox="1"/>
          <p:nvPr/>
        </p:nvSpPr>
        <p:spPr>
          <a:xfrm>
            <a:off x="11129913" y="876694"/>
            <a:ext cx="136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DATA</a:t>
            </a:r>
            <a:endParaRPr lang="en-IN" sz="20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DB8786-2565-44F7-9918-3F0098B88EF1}"/>
              </a:ext>
            </a:extLst>
          </p:cNvPr>
          <p:cNvSpPr/>
          <p:nvPr/>
        </p:nvSpPr>
        <p:spPr>
          <a:xfrm>
            <a:off x="2518526" y="965026"/>
            <a:ext cx="1913641" cy="9144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Map()</a:t>
            </a:r>
            <a:endParaRPr lang="en-IN" sz="1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4254A-BBEA-4379-9D92-DE66080C36DF}"/>
              </a:ext>
            </a:extLst>
          </p:cNvPr>
          <p:cNvSpPr/>
          <p:nvPr/>
        </p:nvSpPr>
        <p:spPr>
          <a:xfrm>
            <a:off x="2518526" y="2310484"/>
            <a:ext cx="1913641" cy="9144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Map()</a:t>
            </a:r>
            <a:endParaRPr lang="en-IN" sz="1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89ED6-3F39-4FA9-AAE1-BCA55FD1AB97}"/>
              </a:ext>
            </a:extLst>
          </p:cNvPr>
          <p:cNvSpPr/>
          <p:nvPr/>
        </p:nvSpPr>
        <p:spPr>
          <a:xfrm>
            <a:off x="2518527" y="3550807"/>
            <a:ext cx="1913641" cy="9144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Map()</a:t>
            </a:r>
            <a:endParaRPr lang="en-IN" sz="1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9F4BF5-F6EC-4A89-B98C-EBCC59FC9B47}"/>
              </a:ext>
            </a:extLst>
          </p:cNvPr>
          <p:cNvSpPr/>
          <p:nvPr/>
        </p:nvSpPr>
        <p:spPr>
          <a:xfrm>
            <a:off x="5685931" y="1520204"/>
            <a:ext cx="1913641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Reduce()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0835BE-FF0C-423D-84E4-48FAA33C9021}"/>
              </a:ext>
            </a:extLst>
          </p:cNvPr>
          <p:cNvSpPr/>
          <p:nvPr/>
        </p:nvSpPr>
        <p:spPr>
          <a:xfrm>
            <a:off x="5766060" y="2971800"/>
            <a:ext cx="1913641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Reduce()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B7A7D4D-E0C7-445E-BD92-80CB9F7891BC}"/>
              </a:ext>
            </a:extLst>
          </p:cNvPr>
          <p:cNvSpPr/>
          <p:nvPr/>
        </p:nvSpPr>
        <p:spPr>
          <a:xfrm>
            <a:off x="8378071" y="1926560"/>
            <a:ext cx="1225484" cy="1253765"/>
          </a:xfrm>
          <a:prstGeom prst="donut">
            <a:avLst>
              <a:gd name="adj" fmla="val 80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39A95-515F-41F3-9469-AFD43A1BB904}"/>
              </a:ext>
            </a:extLst>
          </p:cNvPr>
          <p:cNvCxnSpPr>
            <a:endCxn id="4" idx="2"/>
          </p:cNvCxnSpPr>
          <p:nvPr/>
        </p:nvCxnSpPr>
        <p:spPr>
          <a:xfrm flipV="1">
            <a:off x="1264762" y="1422226"/>
            <a:ext cx="1253764" cy="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FE0800-1C31-4588-86C5-B1C75B819210}"/>
              </a:ext>
            </a:extLst>
          </p:cNvPr>
          <p:cNvCxnSpPr>
            <a:endCxn id="8" idx="2"/>
          </p:cNvCxnSpPr>
          <p:nvPr/>
        </p:nvCxnSpPr>
        <p:spPr>
          <a:xfrm>
            <a:off x="1273403" y="2767684"/>
            <a:ext cx="12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689CC4-BC99-4643-BDC6-B2E7F4B0D674}"/>
              </a:ext>
            </a:extLst>
          </p:cNvPr>
          <p:cNvCxnSpPr>
            <a:endCxn id="9" idx="2"/>
          </p:cNvCxnSpPr>
          <p:nvPr/>
        </p:nvCxnSpPr>
        <p:spPr>
          <a:xfrm>
            <a:off x="1264762" y="4008007"/>
            <a:ext cx="125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21A08C-92E9-4F01-8DBE-24E8C6993B7E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4432167" y="1422226"/>
            <a:ext cx="1253764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A4799C-EA9C-440D-8CA3-4E034438CBFC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432167" y="1422226"/>
            <a:ext cx="1333893" cy="20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0E8BE4-B65F-428E-8C87-68D3F3DD605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32167" y="1977404"/>
            <a:ext cx="1253764" cy="7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ECB502-1211-4F9F-B68B-A423FFE4280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4432167" y="2767684"/>
            <a:ext cx="1333893" cy="66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02C889-2F95-4F60-A487-6C5BD767DF71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4432168" y="3429000"/>
            <a:ext cx="1333892" cy="57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82DCB-3E0C-47A0-8DF7-DFB07D584D2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4432168" y="1977404"/>
            <a:ext cx="1253763" cy="203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088B33-DAD7-4AD8-A985-2F7BAA2F214C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7599572" y="1977404"/>
            <a:ext cx="778499" cy="57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D8A459-87CE-4A8B-899A-AF09C17CB62B}"/>
              </a:ext>
            </a:extLst>
          </p:cNvPr>
          <p:cNvCxnSpPr>
            <a:stCxn id="11" idx="6"/>
            <a:endCxn id="7" idx="2"/>
          </p:cNvCxnSpPr>
          <p:nvPr/>
        </p:nvCxnSpPr>
        <p:spPr>
          <a:xfrm flipV="1">
            <a:off x="7679701" y="2553443"/>
            <a:ext cx="698370" cy="87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793B98-0D1D-47B7-B87F-12009B9B8851}"/>
              </a:ext>
            </a:extLst>
          </p:cNvPr>
          <p:cNvCxnSpPr>
            <a:stCxn id="7" idx="6"/>
          </p:cNvCxnSpPr>
          <p:nvPr/>
        </p:nvCxnSpPr>
        <p:spPr>
          <a:xfrm flipV="1">
            <a:off x="9603555" y="2553442"/>
            <a:ext cx="1341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7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f895a087_0_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Architecture</a:t>
            </a:r>
            <a:endParaRPr sz="5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2d483659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94" name="Google Shape;194;gd22d483659_0_40"/>
          <p:cNvSpPr/>
          <p:nvPr/>
        </p:nvSpPr>
        <p:spPr>
          <a:xfrm>
            <a:off x="1029450" y="2437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Spark Context</a:t>
            </a:r>
            <a:endParaRPr b="1"/>
          </a:p>
        </p:txBody>
      </p:sp>
      <p:sp>
        <p:nvSpPr>
          <p:cNvPr id="195" name="Google Shape;195;gd22d483659_0_40"/>
          <p:cNvSpPr txBox="1"/>
          <p:nvPr/>
        </p:nvSpPr>
        <p:spPr>
          <a:xfrm>
            <a:off x="1491150" y="1821800"/>
            <a:ext cx="1529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aramond"/>
                <a:ea typeface="Garamond"/>
                <a:cs typeface="Garamond"/>
                <a:sym typeface="Garamond"/>
              </a:rPr>
              <a:t>Driver Node</a:t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gd22d483659_0_40"/>
          <p:cNvSpPr/>
          <p:nvPr/>
        </p:nvSpPr>
        <p:spPr>
          <a:xfrm>
            <a:off x="4451875" y="24303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Cluster Manager</a:t>
            </a:r>
            <a:endParaRPr b="1"/>
          </a:p>
        </p:txBody>
      </p:sp>
      <p:sp>
        <p:nvSpPr>
          <p:cNvPr id="197" name="Google Shape;197;gd22d483659_0_40"/>
          <p:cNvSpPr/>
          <p:nvPr/>
        </p:nvSpPr>
        <p:spPr>
          <a:xfrm>
            <a:off x="8449600" y="1355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Workers</a:t>
            </a:r>
            <a:endParaRPr b="1"/>
          </a:p>
        </p:txBody>
      </p:sp>
      <p:sp>
        <p:nvSpPr>
          <p:cNvPr id="198" name="Google Shape;198;gd22d483659_0_40"/>
          <p:cNvSpPr/>
          <p:nvPr/>
        </p:nvSpPr>
        <p:spPr>
          <a:xfrm>
            <a:off x="8449600" y="35052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Workers</a:t>
            </a:r>
            <a:endParaRPr b="1"/>
          </a:p>
        </p:txBody>
      </p:sp>
      <p:cxnSp>
        <p:nvCxnSpPr>
          <p:cNvPr id="199" name="Google Shape;199;gd22d483659_0_40"/>
          <p:cNvCxnSpPr>
            <a:stCxn id="194" idx="3"/>
            <a:endCxn id="196" idx="1"/>
          </p:cNvCxnSpPr>
          <p:nvPr/>
        </p:nvCxnSpPr>
        <p:spPr>
          <a:xfrm rot="10800000" flipH="1">
            <a:off x="3481950" y="2967650"/>
            <a:ext cx="969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gd22d483659_0_40"/>
          <p:cNvCxnSpPr>
            <a:endCxn id="197" idx="1"/>
          </p:cNvCxnSpPr>
          <p:nvPr/>
        </p:nvCxnSpPr>
        <p:spPr>
          <a:xfrm rot="10800000" flipH="1">
            <a:off x="6904300" y="18928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d22d483659_0_40"/>
          <p:cNvCxnSpPr>
            <a:stCxn id="196" idx="3"/>
            <a:endCxn id="198" idx="1"/>
          </p:cNvCxnSpPr>
          <p:nvPr/>
        </p:nvCxnSpPr>
        <p:spPr>
          <a:xfrm>
            <a:off x="6904375" y="29677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2d483659_0_5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Ecosystem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2d483659_0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Ecosystem</a:t>
            </a:r>
            <a:endParaRPr/>
          </a:p>
        </p:txBody>
      </p:sp>
      <p:sp>
        <p:nvSpPr>
          <p:cNvPr id="213" name="Google Shape;213;gd22d483659_0_57"/>
          <p:cNvSpPr/>
          <p:nvPr/>
        </p:nvSpPr>
        <p:spPr>
          <a:xfrm>
            <a:off x="1044600" y="3587950"/>
            <a:ext cx="10515600" cy="248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d22d483659_0_57"/>
          <p:cNvSpPr txBox="1"/>
          <p:nvPr/>
        </p:nvSpPr>
        <p:spPr>
          <a:xfrm>
            <a:off x="5096850" y="3645975"/>
            <a:ext cx="199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aramond"/>
                <a:ea typeface="Garamond"/>
                <a:cs typeface="Garamond"/>
                <a:sym typeface="Garamond"/>
              </a:rPr>
              <a:t>SPARK CORE API</a:t>
            </a:r>
            <a:endParaRPr sz="16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gd22d483659_0_57"/>
          <p:cNvSpPr txBox="1"/>
          <p:nvPr/>
        </p:nvSpPr>
        <p:spPr>
          <a:xfrm>
            <a:off x="12565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JAVA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gd22d483659_0_57"/>
          <p:cNvSpPr txBox="1"/>
          <p:nvPr/>
        </p:nvSpPr>
        <p:spPr>
          <a:xfrm>
            <a:off x="974910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R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gd22d483659_0_57"/>
          <p:cNvSpPr txBox="1"/>
          <p:nvPr/>
        </p:nvSpPr>
        <p:spPr>
          <a:xfrm>
            <a:off x="3967475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SCALA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gd22d483659_0_57"/>
          <p:cNvSpPr txBox="1"/>
          <p:nvPr/>
        </p:nvSpPr>
        <p:spPr>
          <a:xfrm>
            <a:off x="70951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Garamond"/>
                <a:ea typeface="Garamond"/>
                <a:cs typeface="Garamond"/>
                <a:sym typeface="Garamond"/>
              </a:rPr>
              <a:t>PYTHON</a:t>
            </a:r>
            <a:endParaRPr sz="25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gd22d483659_0_57"/>
          <p:cNvSpPr/>
          <p:nvPr/>
        </p:nvSpPr>
        <p:spPr>
          <a:xfrm>
            <a:off x="1135425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SQL</a:t>
            </a:r>
            <a:endParaRPr sz="1800" b="1"/>
          </a:p>
        </p:txBody>
      </p:sp>
      <p:sp>
        <p:nvSpPr>
          <p:cNvPr id="220" name="Google Shape;220;gd22d483659_0_57"/>
          <p:cNvSpPr/>
          <p:nvPr/>
        </p:nvSpPr>
        <p:spPr>
          <a:xfrm>
            <a:off x="9672900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GRAPHX</a:t>
            </a:r>
            <a:endParaRPr sz="1800" b="1"/>
          </a:p>
        </p:txBody>
      </p:sp>
      <p:sp>
        <p:nvSpPr>
          <p:cNvPr id="221" name="Google Shape;221;gd22d483659_0_57"/>
          <p:cNvSpPr/>
          <p:nvPr/>
        </p:nvSpPr>
        <p:spPr>
          <a:xfrm>
            <a:off x="6942750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MLlib</a:t>
            </a:r>
            <a:endParaRPr sz="1800" b="1"/>
          </a:p>
        </p:txBody>
      </p:sp>
      <p:sp>
        <p:nvSpPr>
          <p:cNvPr id="222" name="Google Shape;222;gd22d483659_0_57"/>
          <p:cNvSpPr/>
          <p:nvPr/>
        </p:nvSpPr>
        <p:spPr>
          <a:xfrm>
            <a:off x="4115288" y="1877250"/>
            <a:ext cx="1847100" cy="56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SPARK STREAMING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898a5871_0_9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Prerequisites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2d483659_0_7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DataBricks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22d483659_0_7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Local Setup</a:t>
            </a:r>
            <a:endParaRPr sz="5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RDDs</a:t>
            </a:r>
            <a:endParaRPr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Spark RDDs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RDD is the spark’s core abstraction which stands for Resilient Distributed Dataset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 is the immutable distributed collection of objects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Internally spark distributes the data in RDD, to different nodes across the cluster to achieve parallelization.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2d483659_0_19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Transformations and Actions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2d483659_0_1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Transformations and Actions</a:t>
            </a:r>
            <a:endParaRPr/>
          </a:p>
        </p:txBody>
      </p:sp>
      <p:sp>
        <p:nvSpPr>
          <p:cNvPr id="256" name="Google Shape;256;gd22d483659_0_199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Transformations create a new RDD from an existing one.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Actions return a value to the driver program after running a computation on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transformations in Spark are lazy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Spark only triggers the data flow when there’s a action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2d483659_0_20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Spark RDD</a:t>
            </a:r>
            <a:endParaRPr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42eab3d67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Running Code Locally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f895a087_0_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map()</a:t>
            </a:r>
            <a:endParaRPr/>
          </a:p>
        </p:txBody>
      </p:sp>
      <p:sp>
        <p:nvSpPr>
          <p:cNvPr id="273" name="Google Shape;273;gd2f895a087_0_3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 is used as a maper of data from one state to other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rdd.map(lambda x: x.split())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04e041d59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2640279" y="2174509"/>
            <a:ext cx="4062418" cy="32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Website: </a:t>
            </a:r>
            <a:r>
              <a:rPr lang="en-US" sz="40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www.aisciences.io</a:t>
            </a:r>
            <a:endParaRPr sz="4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4e041d59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85" name="Google Shape;285;gd04e041d59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how are you?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Hope you are doing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great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mapper that will provide the length of each word in the following format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 [2, 3, 3, 4], [4, 3, 3, 5], [5] 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4e041d59_0_1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d674981e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flatMap()</a:t>
            </a:r>
            <a:endParaRPr/>
          </a:p>
        </p:txBody>
      </p:sp>
      <p:sp>
        <p:nvSpPr>
          <p:cNvPr id="297" name="Google Shape;297;gcd674981ec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Flat Map is used as a maper of data and explodes data before final output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rdd.flatMap(lambda x: x.split())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2eab3d6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filter()</a:t>
            </a:r>
            <a:endParaRPr/>
          </a:p>
        </p:txBody>
      </p:sp>
      <p:sp>
        <p:nvSpPr>
          <p:cNvPr id="304" name="Google Shape;304;gd42eab3d67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is used to remove the elements from the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rdd.filter(lambda x: x != 123)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4e041d59_0_1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4e041d59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6" name="Google Shape;316;gd04e041d59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animal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dog ant mic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mobile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 any alarm ant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filter that will remove all the words that are either starting from a or c from the rdd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4e041d59_0_2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2eab3d67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distinct()</a:t>
            </a:r>
            <a:endParaRPr/>
          </a:p>
        </p:txBody>
      </p:sp>
      <p:sp>
        <p:nvSpPr>
          <p:cNvPr id="328" name="Google Shape;328;gd42eab3d67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Distinct is used to get the distinct elements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rdd.distinct()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2eab3d67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groupByKey()</a:t>
            </a:r>
            <a:endParaRPr/>
          </a:p>
        </p:txBody>
      </p:sp>
      <p:sp>
        <p:nvSpPr>
          <p:cNvPr id="335" name="Google Shape;335;gd42eab3d67_0_2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GroupByKey is used to create groups based on Keys in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groupByKey to work properly the data must be in the format of (k,v), (k,v), (k2,v), (k2,v2)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rdd.groupByKey()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mapValues(list) are usually used to get the group data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517cd17a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reduceByKey()</a:t>
            </a:r>
            <a:endParaRPr/>
          </a:p>
        </p:txBody>
      </p:sp>
      <p:sp>
        <p:nvSpPr>
          <p:cNvPr id="342" name="Google Shape;342;gd4517cd17a_0_0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ReduceByKey is used to combined data based on Keys in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reduceByKey to work properly the data must be in the format of (k,v), (k,v), (k2,v), (k2,v2)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rdd.reduceByKey(lambda x, y: x + y)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c898a5871_0_8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Applications of Spark</a:t>
            </a:r>
            <a:endParaRPr sz="5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d76b96282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d76b96282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54" name="Google Shape;354;gcd76b96282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mango ant animal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mango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animalany mango ant laptop laptop</a:t>
            </a:r>
            <a:endParaRPr/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transformation flow that will return the word count of each word present in the file as (key, value) pair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d76b96282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517cd17a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count()</a:t>
            </a:r>
            <a:endParaRPr/>
          </a:p>
        </p:txBody>
      </p:sp>
      <p:sp>
        <p:nvSpPr>
          <p:cNvPr id="366" name="Google Shape;366;gd4517cd17a_0_1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returns the number of elements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517cd17a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countByValue()</a:t>
            </a:r>
            <a:endParaRPr/>
          </a:p>
        </p:txBody>
      </p:sp>
      <p:sp>
        <p:nvSpPr>
          <p:cNvPr id="373" name="Google Shape;373;gd4517cd17a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CountByValue provide how many times each value occur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countByValue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rdd.countByValue()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349427f3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saveAsTextFile()</a:t>
            </a:r>
            <a:endParaRPr/>
          </a:p>
        </p:txBody>
      </p:sp>
      <p:sp>
        <p:nvSpPr>
          <p:cNvPr id="380" name="Google Shape;380;gd4349427f3_0_2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used to save the RDD in the file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an action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rdd.saveAsTextFile(‘path/to/file/</a:t>
            </a:r>
            <a:r>
              <a:rPr lang="en-US" b="1"/>
              <a:t>filename.txt</a:t>
            </a:r>
            <a:r>
              <a:rPr lang="en-US"/>
              <a:t>’)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2f895a087_0_26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RDDs Functions</a:t>
            </a:r>
            <a:endParaRPr sz="5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86c54d3c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repartition()</a:t>
            </a:r>
            <a:endParaRPr/>
          </a:p>
        </p:txBody>
      </p:sp>
      <p:sp>
        <p:nvSpPr>
          <p:cNvPr id="392" name="Google Shape;392;gd486c54d3c_0_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Repartition is used to change the number of partitions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rdd.repartition(number_of_partitions)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86c54d3c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coalesce()</a:t>
            </a:r>
            <a:endParaRPr/>
          </a:p>
        </p:txBody>
      </p:sp>
      <p:sp>
        <p:nvSpPr>
          <p:cNvPr id="399" name="Google Shape;399;gd486c54d3c_0_1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used to decrease the number of partitions in RDD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rdd.coalesce(number_of_partitions)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only used to decrease the number of partition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sz="1000"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86c54d3c_0_2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Average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898a5871_0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68" name="Google Shape;68;gdc898a5871_0_93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486c54d3c_0_3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86c54d3c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16" name="Google Shape;416;gd486c54d3c_0_3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average score in each month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486c54d3c_0_42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d76b96282_0_17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Min and Max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5fcd6e39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5fcd6e39b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8" name="Google Shape;438;gd5fcd6e39b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Minimum and Maximum rating given by each city.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5fcd6e39b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5fcd6e39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fcd6e39b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55" name="Google Shape;455;gd5fcd6e39b_0_1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you’ll be using this input file StudentData.csv that has following columns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age,gender,name,course,roll,marks,email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6d1336a8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898a5871_0_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75" name="Google Shape;75;gdc898a5871_0_108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fcd6e39b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67" name="Google Shape;467;gd5fcd6e39b_0_2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 the following analytics on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number of students in the file.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achieved by Female and Male students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that have passed and failed. 50+ marks are required to pass the course.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enrolled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minimum and maximum marks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age of male and female students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fcd6e39b_0_3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DataFrames</a:t>
            </a:r>
            <a:endParaRPr sz="5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5fcd6e39b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479" name="Google Shape;479;gd5fcd6e39b_0_37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 is a wrapper on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DataFrame is a Dataset organized into named columns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is conceptually equivalent to a table in a relational database or a data frame in R/Python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DataFrames can be constructed from a wide array of sources such 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Structured data files</a:t>
            </a:r>
            <a:endParaRPr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Unstructured data files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External databases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Existing RDDs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5fcd6e39b_0_5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</a:t>
            </a:r>
            <a:endParaRPr sz="5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fcd6e39b_0_5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Schema of Dataframe</a:t>
            </a:r>
            <a:endParaRPr sz="5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5fcd6e39b_0_5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Providing Schema of Dataframe</a:t>
            </a:r>
            <a:endParaRPr sz="5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6bba5a68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 from RDD</a:t>
            </a:r>
            <a:endParaRPr sz="5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6bba5a68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Select DataFrame Columns</a:t>
            </a:r>
            <a:endParaRPr sz="5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6bba5a68b_0_8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 in DataFrame</a:t>
            </a:r>
            <a:endParaRPr sz="5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bba5a68b_0_12"/>
          <p:cNvSpPr txBox="1">
            <a:spLocks noGrp="1"/>
          </p:cNvSpPr>
          <p:nvPr>
            <p:ph type="title"/>
          </p:nvPr>
        </p:nvSpPr>
        <p:spPr>
          <a:xfrm>
            <a:off x="978035" y="22297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withColumnRenamed in DataFrame</a:t>
            </a:r>
            <a:endParaRPr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898a5871_0_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2" name="Google Shape;82;gdc898a5871_0_115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6bba5a68b_0_21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filter/where in DataFrame</a:t>
            </a:r>
            <a:endParaRPr sz="5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823e71324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823e71324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31" name="Google Shape;531;gd823e71324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 the DF for total marks and let the total marks be 120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average to calculate the average marks of the student.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(marks / total marks) * 100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80% marks in OOP course and save it in a new DF.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60% marks in Cloud course and save it in a new DF.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the names and marks of all the students from the above DFs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823e71324_0_1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823e71324_0_15"/>
          <p:cNvSpPr txBox="1">
            <a:spLocks noGrp="1"/>
          </p:cNvSpPr>
          <p:nvPr>
            <p:ph type="title"/>
          </p:nvPr>
        </p:nvSpPr>
        <p:spPr>
          <a:xfrm>
            <a:off x="947760" y="23643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Count, Distinct, DropDuplicates</a:t>
            </a:r>
            <a:endParaRPr sz="5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823e71324_0_1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823e71324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53" name="Google Shape;553;gd823e71324_0_23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display all the unique rows for age, gender and course column.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823e71324_0_2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823e71324_0_39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sort/orderBy in DataFrame</a:t>
            </a:r>
            <a:endParaRPr sz="5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823e71324_0_4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898a5871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9" name="Google Shape;89;gdc898a5871_0_121"/>
          <p:cNvSpPr txBox="1">
            <a:spLocks noGrp="1"/>
          </p:cNvSpPr>
          <p:nvPr>
            <p:ph type="body" idx="1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823e71324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75" name="Google Shape;575;gd823e71324_0_47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bonus in ascending order and show it.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age and salary in descending and ascending order respectively and show it.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 sorted on age, bonus and salary in descending, descending and ascending order respectively and show it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823e71324_0_53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88b445b0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groupBy in DataFrame</a:t>
            </a:r>
            <a:endParaRPr sz="5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88b445b0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88b445b0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97" name="Google Shape;597;gd88b445b0b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numbers of students enrolled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 of male and female students enrolled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marks achieved by each gender in each course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minimum, maximum and average marks achieved in each course by each age group.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88b445b0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ff0a617b_0_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ff0a617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14" name="Google Shape;614;gd3ff0a617b_0_8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WordData.txt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Calculate and show the count of each word present in the file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ff0a617b_0_14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3ff0a617b_0_0"/>
          <p:cNvSpPr txBox="1">
            <a:spLocks noGrp="1"/>
          </p:cNvSpPr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UDFs in DataFrame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0D7CCFE-DC7B-4B15-AE2A-5E5087963AA8}"/>
</file>

<file path=customXml/itemProps2.xml><?xml version="1.0" encoding="utf-8"?>
<ds:datastoreItem xmlns:ds="http://schemas.openxmlformats.org/officeDocument/2006/customXml" ds:itemID="{05E14F0A-5F9F-4404-A295-E8FA14A82F09}"/>
</file>

<file path=customXml/itemProps3.xml><?xml version="1.0" encoding="utf-8"?>
<ds:datastoreItem xmlns:ds="http://schemas.openxmlformats.org/officeDocument/2006/customXml" ds:itemID="{E2298F07-F347-496B-A19E-3C586232923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2082</Words>
  <Application>Microsoft Office PowerPoint</Application>
  <PresentationFormat>Widescreen</PresentationFormat>
  <Paragraphs>479</Paragraphs>
  <Slides>140</Slides>
  <Notes>140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5" baseType="lpstr">
      <vt:lpstr>Noto Sans Symbols</vt:lpstr>
      <vt:lpstr>Garamond</vt:lpstr>
      <vt:lpstr>Arial</vt:lpstr>
      <vt:lpstr>Calibri</vt:lpstr>
      <vt:lpstr>Thème Office</vt:lpstr>
      <vt:lpstr>PowerPoint Presentation</vt:lpstr>
      <vt:lpstr>BIG DATA</vt:lpstr>
      <vt:lpstr>Prerequisites</vt:lpstr>
      <vt:lpstr>PowerPoint Presentation</vt:lpstr>
      <vt:lpstr>Applications of Spark</vt:lpstr>
      <vt:lpstr>Applications of Spark</vt:lpstr>
      <vt:lpstr>Applications of Spark</vt:lpstr>
      <vt:lpstr>Applications of Spark</vt:lpstr>
      <vt:lpstr>Applications of Spark</vt:lpstr>
      <vt:lpstr>Applications of Spark</vt:lpstr>
      <vt:lpstr>Your Instructor</vt:lpstr>
      <vt:lpstr>What’s Inside?</vt:lpstr>
      <vt:lpstr>Methodology</vt:lpstr>
      <vt:lpstr>Projects</vt:lpstr>
      <vt:lpstr>Student Data Analysis</vt:lpstr>
      <vt:lpstr>Employee Data Analysis</vt:lpstr>
      <vt:lpstr>Collaborative Filtering</vt:lpstr>
      <vt:lpstr>Spark Streaming</vt:lpstr>
      <vt:lpstr>ETL Pipeline</vt:lpstr>
      <vt:lpstr>Full Load and Replication on Going</vt:lpstr>
      <vt:lpstr>Spark</vt:lpstr>
      <vt:lpstr>Why Spark?</vt:lpstr>
      <vt:lpstr>HADOOP</vt:lpstr>
      <vt:lpstr>HADOOP  </vt:lpstr>
      <vt:lpstr>PowerPoint Presentation</vt:lpstr>
      <vt:lpstr>Spark Architecture</vt:lpstr>
      <vt:lpstr>Spark Architecture</vt:lpstr>
      <vt:lpstr>Spark Ecosystem</vt:lpstr>
      <vt:lpstr>Spark Ecosystem</vt:lpstr>
      <vt:lpstr>DataBricks</vt:lpstr>
      <vt:lpstr>Spark Local Setup</vt:lpstr>
      <vt:lpstr>Spark RDDs</vt:lpstr>
      <vt:lpstr>Spark RDDs</vt:lpstr>
      <vt:lpstr>Transformations and Actions</vt:lpstr>
      <vt:lpstr>Transformations and Actions</vt:lpstr>
      <vt:lpstr>Creating Spark RDD</vt:lpstr>
      <vt:lpstr>Running Code Locally</vt:lpstr>
      <vt:lpstr>map()</vt:lpstr>
      <vt:lpstr>QUIZ</vt:lpstr>
      <vt:lpstr>QUIZ</vt:lpstr>
      <vt:lpstr>QUIZ SOLUTION</vt:lpstr>
      <vt:lpstr>flatMap()</vt:lpstr>
      <vt:lpstr>filter()</vt:lpstr>
      <vt:lpstr>QUIZ</vt:lpstr>
      <vt:lpstr>QUIZ</vt:lpstr>
      <vt:lpstr>QUIZ SOLUTION</vt:lpstr>
      <vt:lpstr>distinct()</vt:lpstr>
      <vt:lpstr>groupByKey()</vt:lpstr>
      <vt:lpstr>reduceByKey()</vt:lpstr>
      <vt:lpstr>QUIZ</vt:lpstr>
      <vt:lpstr>QUIZ</vt:lpstr>
      <vt:lpstr>QUIZ SOLUTION</vt:lpstr>
      <vt:lpstr>count()</vt:lpstr>
      <vt:lpstr>countByValue()</vt:lpstr>
      <vt:lpstr>saveAsTextFile()</vt:lpstr>
      <vt:lpstr>RDDs Functions</vt:lpstr>
      <vt:lpstr>repartition()</vt:lpstr>
      <vt:lpstr>coalesce()</vt:lpstr>
      <vt:lpstr>Finding Average</vt:lpstr>
      <vt:lpstr>QUIZ</vt:lpstr>
      <vt:lpstr>QUIZ</vt:lpstr>
      <vt:lpstr>QUIZ SOLUTION</vt:lpstr>
      <vt:lpstr>Finding Min and Max</vt:lpstr>
      <vt:lpstr>QUIZ</vt:lpstr>
      <vt:lpstr>QUIZ</vt:lpstr>
      <vt:lpstr>QUIZ SOLUTION</vt:lpstr>
      <vt:lpstr>Mini Project</vt:lpstr>
      <vt:lpstr>Mini Project</vt:lpstr>
      <vt:lpstr>Mini Project</vt:lpstr>
      <vt:lpstr>Mini Project</vt:lpstr>
      <vt:lpstr>Spark DataFrames</vt:lpstr>
      <vt:lpstr>DataFrame</vt:lpstr>
      <vt:lpstr>Creating Dataframe</vt:lpstr>
      <vt:lpstr>Schema of Dataframe</vt:lpstr>
      <vt:lpstr>Providing Schema of Dataframe</vt:lpstr>
      <vt:lpstr>Creating DataFrame from RDD</vt:lpstr>
      <vt:lpstr>Select DataFrame Columns</vt:lpstr>
      <vt:lpstr>withColumn in DataFrame</vt:lpstr>
      <vt:lpstr>withColumnRenamed in DataFrame</vt:lpstr>
      <vt:lpstr>filter/where in DataFrame</vt:lpstr>
      <vt:lpstr>QUIZ</vt:lpstr>
      <vt:lpstr>QUIZ</vt:lpstr>
      <vt:lpstr>QUIZ SOLUTION</vt:lpstr>
      <vt:lpstr>Count, Distinct, DropDuplicates in DataFrame</vt:lpstr>
      <vt:lpstr>QUIZ</vt:lpstr>
      <vt:lpstr>QUIZ</vt:lpstr>
      <vt:lpstr>QUIZ SOLUTION</vt:lpstr>
      <vt:lpstr>sort/orderBy in DataFrame</vt:lpstr>
      <vt:lpstr>QUIZ</vt:lpstr>
      <vt:lpstr>QUIZ</vt:lpstr>
      <vt:lpstr>QUIZ SOLUTION</vt:lpstr>
      <vt:lpstr>groupBy in DataFrame</vt:lpstr>
      <vt:lpstr>QUIZ</vt:lpstr>
      <vt:lpstr>QUIZ</vt:lpstr>
      <vt:lpstr>QUIZ SOLUTION</vt:lpstr>
      <vt:lpstr>QUIZ</vt:lpstr>
      <vt:lpstr>QUIZ</vt:lpstr>
      <vt:lpstr>QUIZ SOLUTION</vt:lpstr>
      <vt:lpstr>UDFs in DataFrame</vt:lpstr>
      <vt:lpstr>QUIZ</vt:lpstr>
      <vt:lpstr>QUIZ</vt:lpstr>
      <vt:lpstr>QUIZ SOLUTION</vt:lpstr>
      <vt:lpstr>Cache and Persist</vt:lpstr>
      <vt:lpstr>Cache and Persist</vt:lpstr>
      <vt:lpstr>DF to RDD</vt:lpstr>
      <vt:lpstr>Spark SQL</vt:lpstr>
      <vt:lpstr>Writing DataFrame</vt:lpstr>
      <vt:lpstr>Mini Project</vt:lpstr>
      <vt:lpstr>Mini Project</vt:lpstr>
      <vt:lpstr>Collaborative filtering</vt:lpstr>
      <vt:lpstr>Utility Matrix </vt:lpstr>
      <vt:lpstr>Utility Matrix</vt:lpstr>
      <vt:lpstr>Explicit and Implicit Ratings</vt:lpstr>
      <vt:lpstr>Expected Results</vt:lpstr>
      <vt:lpstr>Expected Results</vt:lpstr>
      <vt:lpstr>Hands On</vt:lpstr>
      <vt:lpstr>Dataset Overview</vt:lpstr>
      <vt:lpstr>Joining DFs</vt:lpstr>
      <vt:lpstr>Create Train and Test Data</vt:lpstr>
      <vt:lpstr>ALS model</vt:lpstr>
      <vt:lpstr>Hyperparameter tuning and cross validation</vt:lpstr>
      <vt:lpstr>Best model and evaluate predictions</vt:lpstr>
      <vt:lpstr>Recommendations</vt:lpstr>
      <vt:lpstr>Spark Streaming</vt:lpstr>
      <vt:lpstr>PowerPoint Presentation</vt:lpstr>
      <vt:lpstr>PowerPoint Presentation</vt:lpstr>
      <vt:lpstr>Spark Streaming With RDD</vt:lpstr>
      <vt:lpstr>Spark Streaming With DF</vt:lpstr>
      <vt:lpstr>ETL Pipeline</vt:lpstr>
      <vt:lpstr>PowerPoint Presentation</vt:lpstr>
      <vt:lpstr>PowerPoint Presentation</vt:lpstr>
      <vt:lpstr>Data Set</vt:lpstr>
      <vt:lpstr>Extract</vt:lpstr>
      <vt:lpstr>Transform</vt:lpstr>
      <vt:lpstr>Installing Postgresql</vt:lpstr>
      <vt:lpstr>Load</vt:lpstr>
      <vt:lpstr>Project</vt:lpstr>
      <vt:lpstr>CDC - Change Data Capture / Replication On Going</vt:lpstr>
      <vt:lpstr>Project Architecture</vt:lpstr>
      <vt:lpstr>Project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CHADAD</dc:creator>
  <cp:lastModifiedBy>Kavyashree Shah</cp:lastModifiedBy>
  <cp:revision>1</cp:revision>
  <dcterms:created xsi:type="dcterms:W3CDTF">2019-01-15T19:27:36Z</dcterms:created>
  <dcterms:modified xsi:type="dcterms:W3CDTF">2022-03-03T14:17:24Z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71573500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