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8"/>
  </p:notesMasterIdLst>
  <p:handoutMasterIdLst>
    <p:handoutMasterId r:id="rId19"/>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87757" autoAdjust="0"/>
  </p:normalViewPr>
  <p:slideViewPr>
    <p:cSldViewPr snapToGrid="0">
      <p:cViewPr varScale="1">
        <p:scale>
          <a:sx n="80" d="100"/>
          <a:sy n="80" d="100"/>
        </p:scale>
        <p:origin x="422" y="288"/>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1/26/2025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was automatically generated by PowerPoint Copilot based on content found in this document:
https://1drv.ms/w/c/20ca72594d62a8c4/EWCGTTrdm4VCokyqQPY3OYYBKvYfSu1lV3YrS-UONOrnVg?e=QhDyBl
AI-generated content may be incorrect.</a:t>
            </a:r>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464257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cover your costs, you need to sell 200 candles each month.
Original Content:
This means you need to sell 200 candles each month to cover your costs.
</a:t>
            </a:r>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2939305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explains how graphs can help visualize the break-even point. The graph shows where the total cost line intersects with the total revenue line, indicating the break-even point.
Original Content:
Graphs can help visualize the break-even point. Below is a simple graph illustrating the concept:
In the graph, the point where the total cost line intersects with the total revenue line represents the break-even point.
</a:t>
            </a:r>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1382640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Understanding your break-even point is vital for managing your small business. It helps set sales targets, make pricing decisions, and control costs. Regular break-even analysis ensures financial viability and growth.
Original Content:
Conclusion
Understanding your break-even point is crucial for managing your small business effectively. It helps you set realistic sales targets, make pricing decisions, and control costs. By regularly performing break-even analysis, you can ensure that your business remains financially viable and poised for growth.
</a:t>
            </a:r>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1939631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Understanding your break-even point is essential for managing your small business. It helps set realistic sales targets, make pricing decisions, and control costs. Regular break-even analysis ensures financial viability and prepares your business for growth.
Original Content:
Understanding your break-even point is crucial for managing your small business effectively. It helps you set realistic sales targets, make pricing decisions, and control costs. By regularly performing break-even analysis, you can ensure that your business remains financially viable and poised for growth.
</a:t>
            </a:r>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217363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Agenda
* Definition of Break-Even Point
* Key Components of Break-Even Analysis
* Break-Even Point Formula
* Example Calculation
    * Cost and Price Details
    * Calculation Steps
    * Interpretation of Results
* Graphical Representation
* Summary of Break-Even Analysis
</a:t>
            </a:r>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48523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break-even point is where your total revenues equal your total costs, meaning no profit or loss. Understanding this helps small business owners make informed decisions about pricing, manage costs, and set realistic sales targets.
Original Content:
How to Calculate Break-Even Point for a Small Business
Understanding the Fundamentals of Break-Even Analysis
Introduction
The break-even point is a critical concept for any small business owner. It represents the point at which your total revenues equal your total costs, meaning that you are neither making a profit nor a loss. Understanding and calculating the break-even point helps you make informed decisions about pricing, costs, and sales targets.
</a:t>
            </a:r>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959527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break-even point is where your revenues match your costs, resulting in no profit or loss. It's crucial for small business owners to understand this to make better decisions about pricing, costs, and sales targets.
Original Content:
The break-even point is a critical concept for any small business owner. It represents the point at which your total revenues equal your total costs, meaning that you are neither making a profit nor a loss. Understanding and calculating the break-even point helps you make informed decisions about pricing, costs, and sales targets.
</a:t>
            </a:r>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605358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Fixed costs are constant expenses like rent and salaries. Variable costs change with production, such as raw materials. The selling price per unit is the revenue from one unit sold.
Original Content:
1. Fixed Costs
Fixed costs are expenses that do not change with the level of production or sales. Examples include rent, salaries, insurance, and depreciation.
2. Variable Costs
Variable costs vary directly with the level of production or sales. Examples include raw materials, direct labor, and sales commissions.
3. Selling Price per Unit
This is the amount of money you receive from selling one unit of your product or service.
</a:t>
            </a:r>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73929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calculate the break-even point in units, use the formula: Fixed Costs divided by the difference between Selling Price per Unit and Variable Cost per Unit.
Original Content:
The break-even point in units can be calculated using the following formula:
Break-Even Point (Units) = Fixed Costs / (Selling Price per Unit - Variable Cost per Unit)
</a:t>
            </a:r>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372004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calculate the break-even point for your candle business, consider fixed costs of $2,000 per month, variable costs of $5 per candle, and a selling price of $15 per candle. Using the formula, you need to sell 200 candles each month to cover your costs.
Original Content:
Example Calculation
Imagine you run a small business that sells handmade candles. Here are your costs and selling price:
Fixed Costs: $2,000 per month
Variable Cost per Candle: $5
Selling Price per Candle: $15
Using the formula:
Break-Even Point (Units) = $2,000 / ($15 - $5)
Break-Even Point (Units) = $2,000 / $10
Break-Even Point (Units) = 200 candles
This means you need to sell 200 candles each month to cover your costs.
</a:t>
            </a:r>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620939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your handmade candle business, you have fixed costs of $2,000 per month. Each candle has a variable cost of $5 and sells for $15.
Original Content:
Imagine you run a small business that sells handmade candles. Here are your costs and selling price:
Fixed Costs: $2,000 per month
Variable Cost per Candle: $5
Selling Price per Candle: $15
</a:t>
            </a:r>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472416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calculate the break-even point for candles, use the formula: Break-Even Point (Units) = Fixed Costs divided by the difference between Selling Price per Unit and Variable Cost per Unit. For example, with fixed costs of $2,000, a selling price of $15, and variable costs of $5, the break-even point is 200 candles.
Original Content:
Using the formula:
Break-Even Point (Units) = $2,000 / ($15 - $5)
Break-Even Point (Units) = $2,000 / $10
Break-Even Point (Units) = 200 candles
</a:t>
            </a:r>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30638751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22FC-E006-973E-F792-20B59724223B}"/>
              </a:ext>
            </a:extLst>
          </p:cNvPr>
          <p:cNvSpPr>
            <a:spLocks noGrp="1"/>
          </p:cNvSpPr>
          <p:nvPr>
            <p:ph type="title"/>
          </p:nvPr>
        </p:nvSpPr>
        <p:spPr>
          <a:xfrm>
            <a:off x="6096000" y="2773681"/>
            <a:ext cx="5674360" cy="3200400"/>
          </a:xfrm>
        </p:spPr>
        <p:txBody>
          <a:bodyPr anchor="b">
            <a:normAutofit/>
          </a:bodyPr>
          <a:lstStyle/>
          <a:p>
            <a:r>
              <a:rPr lang="en-US"/>
              <a:t>How to Calculate Break-Even Point for a Small Business</a:t>
            </a:r>
          </a:p>
        </p:txBody>
      </p:sp>
    </p:spTree>
    <p:extLst>
      <p:ext uri="{BB962C8B-B14F-4D97-AF65-F5344CB8AC3E}">
        <p14:creationId xmlns:p14="http://schemas.microsoft.com/office/powerpoint/2010/main" val="2247159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C676-F722-E874-6340-051E53DAB502}"/>
              </a:ext>
            </a:extLst>
          </p:cNvPr>
          <p:cNvSpPr>
            <a:spLocks noGrp="1"/>
          </p:cNvSpPr>
          <p:nvPr>
            <p:ph type="title"/>
          </p:nvPr>
        </p:nvSpPr>
        <p:spPr>
          <a:xfrm>
            <a:off x="6126480" y="1310639"/>
            <a:ext cx="4805997" cy="2689629"/>
          </a:xfrm>
        </p:spPr>
        <p:txBody>
          <a:bodyPr anchor="b">
            <a:normAutofit/>
          </a:bodyPr>
          <a:lstStyle/>
          <a:p>
            <a:r>
              <a:rPr lang="en-US"/>
              <a:t>Interpretation of Results</a:t>
            </a:r>
          </a:p>
        </p:txBody>
      </p:sp>
      <p:pic>
        <p:nvPicPr>
          <p:cNvPr id="6" name="Content Placeholder 5" descr="Candles with roses">
            <a:extLst>
              <a:ext uri="{FF2B5EF4-FFF2-40B4-BE49-F238E27FC236}">
                <a16:creationId xmlns:a16="http://schemas.microsoft.com/office/drawing/2014/main" id="{1E27DE4D-865B-4731-A333-49A70680DD58}"/>
              </a:ext>
            </a:extLst>
          </p:cNvPr>
          <p:cNvPicPr>
            <a:picLocks noGrp="1" noChangeAspect="1"/>
          </p:cNvPicPr>
          <p:nvPr>
            <p:ph type="pic" sz="quarter" idx="11"/>
          </p:nvPr>
        </p:nvPicPr>
        <p:blipFill>
          <a:blip r:embed="rId3"/>
          <a:srcRect l="19262" r="21404" b="-2"/>
          <a:stretch/>
        </p:blipFill>
        <p:spPr>
          <a:xfrm>
            <a:off x="20" y="-10160"/>
            <a:ext cx="6095980" cy="6858000"/>
          </a:xfrm>
          <a:noFill/>
        </p:spPr>
      </p:pic>
      <p:sp>
        <p:nvSpPr>
          <p:cNvPr id="4" name="Content Placeholder 3">
            <a:extLst>
              <a:ext uri="{FF2B5EF4-FFF2-40B4-BE49-F238E27FC236}">
                <a16:creationId xmlns:a16="http://schemas.microsoft.com/office/drawing/2014/main" id="{AE20E44B-7608-3BA0-6D34-D8D06A8BBB7C}"/>
              </a:ext>
            </a:extLst>
          </p:cNvPr>
          <p:cNvSpPr>
            <a:spLocks noGrp="1"/>
          </p:cNvSpPr>
          <p:nvPr>
            <p:ph sz="quarter" idx="10"/>
          </p:nvPr>
        </p:nvSpPr>
        <p:spPr>
          <a:xfrm>
            <a:off x="6126163" y="4172990"/>
            <a:ext cx="4805997" cy="2389736"/>
          </a:xfrm>
        </p:spPr>
        <p:txBody>
          <a:bodyPr>
            <a:normAutofit/>
          </a:bodyPr>
          <a:lstStyle/>
          <a:p>
            <a:r>
              <a:rPr lang="en-US"/>
              <a:t>Monthly Sales Requirement</a:t>
            </a:r>
          </a:p>
          <a:p>
            <a:pPr lvl="1"/>
            <a:r>
              <a:rPr lang="en-US" sz="2000"/>
              <a:t>Sell 200 candles each month</a:t>
            </a:r>
          </a:p>
          <a:p>
            <a:pPr lvl="1"/>
            <a:r>
              <a:rPr lang="en-US" sz="2000"/>
              <a:t>Cover the costs with these sales</a:t>
            </a:r>
          </a:p>
        </p:txBody>
      </p:sp>
      <p:sp>
        <p:nvSpPr>
          <p:cNvPr id="5" name="Slide Number Placeholder 4" hidden="1">
            <a:extLst>
              <a:ext uri="{FF2B5EF4-FFF2-40B4-BE49-F238E27FC236}">
                <a16:creationId xmlns:a16="http://schemas.microsoft.com/office/drawing/2014/main" id="{A0431A97-DFAF-0145-5F45-BA63683C0F4B}"/>
              </a:ext>
            </a:extLst>
          </p:cNvPr>
          <p:cNvSpPr>
            <a:spLocks noGrp="1"/>
          </p:cNvSpPr>
          <p:nvPr>
            <p:ph type="sldNum" sz="quarter" idx="4294967295"/>
          </p:nvPr>
        </p:nvSpPr>
        <p:spPr>
          <a:xfrm>
            <a:off x="914400" y="6246254"/>
            <a:ext cx="631065" cy="296214"/>
          </a:xfrm>
        </p:spPr>
        <p:txBody>
          <a:bodyPr/>
          <a:lstStyle/>
          <a:p>
            <a:pPr>
              <a:spcAft>
                <a:spcPts val="600"/>
              </a:spcAft>
            </a:pPr>
            <a:fld id="{B5CEABB6-07DC-46E8-9B57-56EC44A396E5}" type="slidenum">
              <a:rPr lang="en-US" smtClean="0"/>
              <a:pPr>
                <a:spcAft>
                  <a:spcPts val="600"/>
                </a:spcAft>
              </a:pPr>
              <a:t>10</a:t>
            </a:fld>
            <a:endParaRPr lang="en-US"/>
          </a:p>
        </p:txBody>
      </p:sp>
    </p:spTree>
    <p:extLst>
      <p:ext uri="{BB962C8B-B14F-4D97-AF65-F5344CB8AC3E}">
        <p14:creationId xmlns:p14="http://schemas.microsoft.com/office/powerpoint/2010/main" val="446013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2F13-394A-2F0F-B719-F0827F6BB6F8}"/>
              </a:ext>
            </a:extLst>
          </p:cNvPr>
          <p:cNvSpPr>
            <a:spLocks noGrp="1"/>
          </p:cNvSpPr>
          <p:nvPr>
            <p:ph type="title"/>
          </p:nvPr>
        </p:nvSpPr>
        <p:spPr>
          <a:xfrm>
            <a:off x="914398" y="365125"/>
            <a:ext cx="10439401" cy="1617017"/>
          </a:xfrm>
        </p:spPr>
        <p:txBody>
          <a:bodyPr anchor="ctr">
            <a:normAutofit/>
          </a:bodyPr>
          <a:lstStyle/>
          <a:p>
            <a:r>
              <a:rPr lang="en-US"/>
              <a:t>Graphical Representation</a:t>
            </a:r>
          </a:p>
        </p:txBody>
      </p:sp>
      <p:sp>
        <p:nvSpPr>
          <p:cNvPr id="4" name="Content Placeholder 3">
            <a:extLst>
              <a:ext uri="{FF2B5EF4-FFF2-40B4-BE49-F238E27FC236}">
                <a16:creationId xmlns:a16="http://schemas.microsoft.com/office/drawing/2014/main" id="{839811BA-71E5-E230-5CDC-EF984FCC5142}"/>
              </a:ext>
            </a:extLst>
          </p:cNvPr>
          <p:cNvSpPr>
            <a:spLocks noGrp="1"/>
          </p:cNvSpPr>
          <p:nvPr>
            <p:ph sz="quarter" idx="10"/>
          </p:nvPr>
        </p:nvSpPr>
        <p:spPr>
          <a:xfrm>
            <a:off x="914399" y="2022250"/>
            <a:ext cx="3310129" cy="3747180"/>
          </a:xfrm>
        </p:spPr>
        <p:txBody>
          <a:bodyPr>
            <a:normAutofit/>
          </a:bodyPr>
          <a:lstStyle/>
          <a:p>
            <a:r>
              <a:rPr lang="en-US" sz="1600" dirty="0"/>
              <a:t>Graphical Representation of Break-Even Point</a:t>
            </a:r>
          </a:p>
          <a:p>
            <a:pPr lvl="1"/>
            <a:r>
              <a:rPr lang="en-US" sz="1600" dirty="0"/>
              <a:t>Illustrates the concept of break-even point</a:t>
            </a:r>
          </a:p>
          <a:p>
            <a:pPr lvl="1"/>
            <a:r>
              <a:rPr lang="en-US" sz="1600" dirty="0"/>
              <a:t>Shows where total cost and total revenue lines intersect</a:t>
            </a:r>
          </a:p>
          <a:p>
            <a:r>
              <a:rPr lang="en-US" sz="1600" dirty="0"/>
              <a:t>Importance of Break-Even Point</a:t>
            </a:r>
          </a:p>
          <a:p>
            <a:pPr lvl="1"/>
            <a:r>
              <a:rPr lang="en-US" sz="1600" dirty="0"/>
              <a:t>Helps in understanding financial viability</a:t>
            </a:r>
          </a:p>
          <a:p>
            <a:pPr lvl="1"/>
            <a:r>
              <a:rPr lang="en-US" sz="1600" dirty="0"/>
              <a:t>Indicates the point of no profit, no loss</a:t>
            </a:r>
          </a:p>
        </p:txBody>
      </p:sp>
      <p:sp>
        <p:nvSpPr>
          <p:cNvPr id="5" name="Slide Number Placeholder 4">
            <a:extLst>
              <a:ext uri="{FF2B5EF4-FFF2-40B4-BE49-F238E27FC236}">
                <a16:creationId xmlns:a16="http://schemas.microsoft.com/office/drawing/2014/main" id="{B4789329-F2FC-1642-46EB-89F30F8D6DBF}"/>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11</a:t>
            </a:fld>
            <a:endParaRPr lang="en-US"/>
          </a:p>
        </p:txBody>
      </p:sp>
      <p:graphicFrame>
        <p:nvGraphicFramePr>
          <p:cNvPr id="7" name="Content Placeholder 6">
            <a:extLst>
              <a:ext uri="{FF2B5EF4-FFF2-40B4-BE49-F238E27FC236}">
                <a16:creationId xmlns:a16="http://schemas.microsoft.com/office/drawing/2014/main" id="{88C69213-2638-4BFE-A4DB-B9D57DEEE3AB}"/>
              </a:ext>
            </a:extLst>
          </p:cNvPr>
          <p:cNvGraphicFramePr>
            <a:graphicFrameLocks noGrp="1"/>
          </p:cNvGraphicFramePr>
          <p:nvPr>
            <p:ph sz="quarter" idx="11"/>
            <p:extLst>
              <p:ext uri="{D42A27DB-BD31-4B8C-83A1-F6EECF244321}">
                <p14:modId xmlns:p14="http://schemas.microsoft.com/office/powerpoint/2010/main" val="4269041786"/>
              </p:ext>
            </p:extLst>
          </p:nvPr>
        </p:nvGraphicFramePr>
        <p:xfrm>
          <a:off x="4840832" y="2018120"/>
          <a:ext cx="6274445" cy="3747182"/>
        </p:xfrm>
        <a:graphic>
          <a:graphicData uri="http://schemas.openxmlformats.org/drawingml/2006/table">
            <a:tbl>
              <a:tblPr firstRow="1" bandRow="1">
                <a:tableStyleId>{5C22544A-7EE6-4342-B048-85BDC9FD1C3A}</a:tableStyleId>
              </a:tblPr>
              <a:tblGrid>
                <a:gridCol w="2239237">
                  <a:extLst>
                    <a:ext uri="{9D8B030D-6E8A-4147-A177-3AD203B41FA5}">
                      <a16:colId xmlns:a16="http://schemas.microsoft.com/office/drawing/2014/main" val="2485227597"/>
                    </a:ext>
                  </a:extLst>
                </a:gridCol>
                <a:gridCol w="2020058">
                  <a:extLst>
                    <a:ext uri="{9D8B030D-6E8A-4147-A177-3AD203B41FA5}">
                      <a16:colId xmlns:a16="http://schemas.microsoft.com/office/drawing/2014/main" val="2993294162"/>
                    </a:ext>
                  </a:extLst>
                </a:gridCol>
                <a:gridCol w="2015150">
                  <a:extLst>
                    <a:ext uri="{9D8B030D-6E8A-4147-A177-3AD203B41FA5}">
                      <a16:colId xmlns:a16="http://schemas.microsoft.com/office/drawing/2014/main" val="822818835"/>
                    </a:ext>
                  </a:extLst>
                </a:gridCol>
              </a:tblGrid>
              <a:tr h="1109166">
                <a:tc>
                  <a:txBody>
                    <a:bodyPr/>
                    <a:lstStyle/>
                    <a:p>
                      <a:r>
                        <a:rPr lang="en-US" sz="3000" dirty="0"/>
                        <a:t>Unit Sold</a:t>
                      </a:r>
                    </a:p>
                  </a:txBody>
                  <a:tcPr marL="149887" marR="149887" marT="74944" marB="74944" anchor="ctr"/>
                </a:tc>
                <a:tc>
                  <a:txBody>
                    <a:bodyPr/>
                    <a:lstStyle/>
                    <a:p>
                      <a:r>
                        <a:rPr lang="en-US" sz="3000"/>
                        <a:t>Total Cost</a:t>
                      </a:r>
                    </a:p>
                  </a:txBody>
                  <a:tcPr marL="149887" marR="149887" marT="74944" marB="74944" anchor="ctr"/>
                </a:tc>
                <a:tc>
                  <a:txBody>
                    <a:bodyPr/>
                    <a:lstStyle/>
                    <a:p>
                      <a:r>
                        <a:rPr lang="en-US" sz="3000" dirty="0"/>
                        <a:t>Total Revenue</a:t>
                      </a:r>
                    </a:p>
                  </a:txBody>
                  <a:tcPr marL="149887" marR="149887" marT="74944" marB="74944" anchor="ctr"/>
                </a:tc>
                <a:extLst>
                  <a:ext uri="{0D108BD9-81ED-4DB2-BD59-A6C34878D82A}">
                    <a16:rowId xmlns:a16="http://schemas.microsoft.com/office/drawing/2014/main" val="2322481339"/>
                  </a:ext>
                </a:extLst>
              </a:tr>
              <a:tr h="659504">
                <a:tc>
                  <a:txBody>
                    <a:bodyPr/>
                    <a:lstStyle/>
                    <a:p>
                      <a:r>
                        <a:rPr lang="en-US" sz="3000" dirty="0"/>
                        <a:t>0</a:t>
                      </a:r>
                    </a:p>
                  </a:txBody>
                  <a:tcPr marL="149887" marR="149887" marT="74944" marB="74944" anchor="ctr"/>
                </a:tc>
                <a:tc>
                  <a:txBody>
                    <a:bodyPr/>
                    <a:lstStyle/>
                    <a:p>
                      <a:r>
                        <a:rPr lang="en-US" sz="3000" dirty="0"/>
                        <a:t>$2,000</a:t>
                      </a:r>
                    </a:p>
                  </a:txBody>
                  <a:tcPr marL="149887" marR="149887" marT="74944" marB="74944" anchor="ctr"/>
                </a:tc>
                <a:tc>
                  <a:txBody>
                    <a:bodyPr/>
                    <a:lstStyle/>
                    <a:p>
                      <a:r>
                        <a:rPr lang="en-US" sz="3000" dirty="0"/>
                        <a:t>$0</a:t>
                      </a:r>
                    </a:p>
                  </a:txBody>
                  <a:tcPr marL="149887" marR="149887" marT="74944" marB="74944" anchor="ctr"/>
                </a:tc>
                <a:extLst>
                  <a:ext uri="{0D108BD9-81ED-4DB2-BD59-A6C34878D82A}">
                    <a16:rowId xmlns:a16="http://schemas.microsoft.com/office/drawing/2014/main" val="1150248169"/>
                  </a:ext>
                </a:extLst>
              </a:tr>
              <a:tr h="659504">
                <a:tc>
                  <a:txBody>
                    <a:bodyPr/>
                    <a:lstStyle/>
                    <a:p>
                      <a:r>
                        <a:rPr lang="en-US" sz="3000"/>
                        <a:t>100</a:t>
                      </a:r>
                    </a:p>
                  </a:txBody>
                  <a:tcPr marL="149887" marR="149887" marT="74944" marB="74944" anchor="ctr"/>
                </a:tc>
                <a:tc>
                  <a:txBody>
                    <a:bodyPr/>
                    <a:lstStyle/>
                    <a:p>
                      <a:r>
                        <a:rPr lang="en-US" sz="3000" dirty="0"/>
                        <a:t>$2,500</a:t>
                      </a:r>
                    </a:p>
                  </a:txBody>
                  <a:tcPr marL="149887" marR="149887" marT="74944" marB="74944" anchor="ctr"/>
                </a:tc>
                <a:tc>
                  <a:txBody>
                    <a:bodyPr/>
                    <a:lstStyle/>
                    <a:p>
                      <a:r>
                        <a:rPr lang="en-US" sz="3000" dirty="0"/>
                        <a:t>$1,500</a:t>
                      </a:r>
                    </a:p>
                  </a:txBody>
                  <a:tcPr marL="149887" marR="149887" marT="74944" marB="74944" anchor="ctr"/>
                </a:tc>
                <a:extLst>
                  <a:ext uri="{0D108BD9-81ED-4DB2-BD59-A6C34878D82A}">
                    <a16:rowId xmlns:a16="http://schemas.microsoft.com/office/drawing/2014/main" val="2525008019"/>
                  </a:ext>
                </a:extLst>
              </a:tr>
              <a:tr h="659504">
                <a:tc>
                  <a:txBody>
                    <a:bodyPr/>
                    <a:lstStyle/>
                    <a:p>
                      <a:r>
                        <a:rPr lang="en-US" sz="3000" dirty="0"/>
                        <a:t>200</a:t>
                      </a:r>
                    </a:p>
                  </a:txBody>
                  <a:tcPr marL="149887" marR="149887" marT="74944" marB="74944" anchor="ctr"/>
                </a:tc>
                <a:tc>
                  <a:txBody>
                    <a:bodyPr/>
                    <a:lstStyle/>
                    <a:p>
                      <a:r>
                        <a:rPr lang="en-US" sz="3000" dirty="0"/>
                        <a:t>$3,000</a:t>
                      </a:r>
                    </a:p>
                  </a:txBody>
                  <a:tcPr marL="149887" marR="149887" marT="74944" marB="74944" anchor="ctr"/>
                </a:tc>
                <a:tc>
                  <a:txBody>
                    <a:bodyPr/>
                    <a:lstStyle/>
                    <a:p>
                      <a:r>
                        <a:rPr lang="en-US" sz="3000" dirty="0"/>
                        <a:t>$3,000</a:t>
                      </a:r>
                    </a:p>
                  </a:txBody>
                  <a:tcPr marL="149887" marR="149887" marT="74944" marB="74944" anchor="ctr"/>
                </a:tc>
                <a:extLst>
                  <a:ext uri="{0D108BD9-81ED-4DB2-BD59-A6C34878D82A}">
                    <a16:rowId xmlns:a16="http://schemas.microsoft.com/office/drawing/2014/main" val="1721963795"/>
                  </a:ext>
                </a:extLst>
              </a:tr>
              <a:tr h="659504">
                <a:tc>
                  <a:txBody>
                    <a:bodyPr/>
                    <a:lstStyle/>
                    <a:p>
                      <a:r>
                        <a:rPr lang="en-US" sz="3000"/>
                        <a:t>300</a:t>
                      </a:r>
                    </a:p>
                  </a:txBody>
                  <a:tcPr marL="149887" marR="149887" marT="74944" marB="74944" anchor="ctr"/>
                </a:tc>
                <a:tc>
                  <a:txBody>
                    <a:bodyPr/>
                    <a:lstStyle/>
                    <a:p>
                      <a:r>
                        <a:rPr lang="en-US" sz="3000"/>
                        <a:t>$3,500</a:t>
                      </a:r>
                    </a:p>
                  </a:txBody>
                  <a:tcPr marL="149887" marR="149887" marT="74944" marB="74944" anchor="ctr"/>
                </a:tc>
                <a:tc>
                  <a:txBody>
                    <a:bodyPr/>
                    <a:lstStyle/>
                    <a:p>
                      <a:r>
                        <a:rPr lang="en-US" sz="3000" dirty="0"/>
                        <a:t>$4,500</a:t>
                      </a:r>
                    </a:p>
                  </a:txBody>
                  <a:tcPr marL="149887" marR="149887" marT="74944" marB="74944" anchor="ctr"/>
                </a:tc>
                <a:extLst>
                  <a:ext uri="{0D108BD9-81ED-4DB2-BD59-A6C34878D82A}">
                    <a16:rowId xmlns:a16="http://schemas.microsoft.com/office/drawing/2014/main" val="3213042418"/>
                  </a:ext>
                </a:extLst>
              </a:tr>
            </a:tbl>
          </a:graphicData>
        </a:graphic>
      </p:graphicFrame>
    </p:spTree>
    <p:extLst>
      <p:ext uri="{BB962C8B-B14F-4D97-AF65-F5344CB8AC3E}">
        <p14:creationId xmlns:p14="http://schemas.microsoft.com/office/powerpoint/2010/main" val="2710178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85D0D-1A7F-2FAD-4B25-292E810C370F}"/>
              </a:ext>
            </a:extLst>
          </p:cNvPr>
          <p:cNvSpPr>
            <a:spLocks noGrp="1"/>
          </p:cNvSpPr>
          <p:nvPr>
            <p:ph type="title"/>
          </p:nvPr>
        </p:nvSpPr>
        <p:spPr>
          <a:xfrm>
            <a:off x="914399" y="365125"/>
            <a:ext cx="7273637" cy="1646555"/>
          </a:xfrm>
        </p:spPr>
        <p:txBody>
          <a:bodyPr anchor="ctr">
            <a:normAutofit/>
          </a:bodyPr>
          <a:lstStyle/>
          <a:p>
            <a:r>
              <a:rPr lang="en-US"/>
              <a:t>Conclusion</a:t>
            </a:r>
          </a:p>
        </p:txBody>
      </p:sp>
      <p:sp>
        <p:nvSpPr>
          <p:cNvPr id="3" name="Content Placeholder 2">
            <a:extLst>
              <a:ext uri="{FF2B5EF4-FFF2-40B4-BE49-F238E27FC236}">
                <a16:creationId xmlns:a16="http://schemas.microsoft.com/office/drawing/2014/main" id="{2CF1FFC2-A735-736E-6DB4-646B9243D88D}"/>
              </a:ext>
            </a:extLst>
          </p:cNvPr>
          <p:cNvSpPr>
            <a:spLocks noGrp="1"/>
          </p:cNvSpPr>
          <p:nvPr>
            <p:ph sz="quarter" idx="10"/>
          </p:nvPr>
        </p:nvSpPr>
        <p:spPr>
          <a:xfrm>
            <a:off x="914399" y="2011363"/>
            <a:ext cx="7273638" cy="4155757"/>
          </a:xfrm>
        </p:spPr>
        <p:txBody>
          <a:bodyPr>
            <a:normAutofit/>
          </a:bodyPr>
          <a:lstStyle/>
          <a:p>
            <a:r>
              <a:rPr lang="en-US"/>
              <a:t>Significance of Break-Even Point</a:t>
            </a:r>
          </a:p>
          <a:p>
            <a:pPr lvl="1"/>
            <a:r>
              <a:rPr lang="en-US" sz="2000"/>
              <a:t>Essential for effective business management</a:t>
            </a:r>
          </a:p>
          <a:p>
            <a:pPr lvl="1"/>
            <a:r>
              <a:rPr lang="en-US" sz="2000"/>
              <a:t>Helps in setting realistic sales targets</a:t>
            </a:r>
          </a:p>
          <a:p>
            <a:r>
              <a:rPr lang="en-US"/>
              <a:t>Pricing and Cost Control</a:t>
            </a:r>
          </a:p>
          <a:p>
            <a:pPr lvl="1"/>
            <a:r>
              <a:rPr lang="en-US" sz="2000"/>
              <a:t>Aids in making informed pricing decisions</a:t>
            </a:r>
          </a:p>
          <a:p>
            <a:pPr lvl="1"/>
            <a:r>
              <a:rPr lang="en-US" sz="2000"/>
              <a:t>Assists in controlling operational costs</a:t>
            </a:r>
          </a:p>
          <a:p>
            <a:r>
              <a:rPr lang="en-US"/>
              <a:t>Regular Analysis</a:t>
            </a:r>
          </a:p>
          <a:p>
            <a:pPr lvl="1"/>
            <a:r>
              <a:rPr lang="en-US" sz="2000"/>
              <a:t>Ensures financial viability</a:t>
            </a:r>
          </a:p>
          <a:p>
            <a:pPr lvl="1"/>
            <a:r>
              <a:rPr lang="en-US" sz="2000"/>
              <a:t>Positions business for growth</a:t>
            </a:r>
          </a:p>
        </p:txBody>
      </p:sp>
      <p:sp>
        <p:nvSpPr>
          <p:cNvPr id="4" name="Slide Number Placeholder 3">
            <a:extLst>
              <a:ext uri="{FF2B5EF4-FFF2-40B4-BE49-F238E27FC236}">
                <a16:creationId xmlns:a16="http://schemas.microsoft.com/office/drawing/2014/main" id="{81517925-DD48-F8CE-F6D1-B4956CA66F45}"/>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12</a:t>
            </a:fld>
            <a:endParaRPr lang="en-US"/>
          </a:p>
        </p:txBody>
      </p:sp>
    </p:spTree>
    <p:extLst>
      <p:ext uri="{BB962C8B-B14F-4D97-AF65-F5344CB8AC3E}">
        <p14:creationId xmlns:p14="http://schemas.microsoft.com/office/powerpoint/2010/main" val="3323565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FDB52-2962-36FC-6087-998F20D3F5EF}"/>
              </a:ext>
            </a:extLst>
          </p:cNvPr>
          <p:cNvSpPr>
            <a:spLocks noGrp="1"/>
          </p:cNvSpPr>
          <p:nvPr>
            <p:ph type="title"/>
          </p:nvPr>
        </p:nvSpPr>
        <p:spPr>
          <a:xfrm>
            <a:off x="914399" y="365125"/>
            <a:ext cx="7273637" cy="1646555"/>
          </a:xfrm>
        </p:spPr>
        <p:txBody>
          <a:bodyPr anchor="ctr">
            <a:normAutofit/>
          </a:bodyPr>
          <a:lstStyle/>
          <a:p>
            <a:r>
              <a:rPr lang="en-US" dirty="0"/>
              <a:t>Summary of Break-Even Analysis</a:t>
            </a:r>
          </a:p>
        </p:txBody>
      </p:sp>
      <p:sp>
        <p:nvSpPr>
          <p:cNvPr id="3" name="Content Placeholder 2">
            <a:extLst>
              <a:ext uri="{FF2B5EF4-FFF2-40B4-BE49-F238E27FC236}">
                <a16:creationId xmlns:a16="http://schemas.microsoft.com/office/drawing/2014/main" id="{8E959701-0B2E-9BED-F1F0-11ECFF1C409F}"/>
              </a:ext>
            </a:extLst>
          </p:cNvPr>
          <p:cNvSpPr>
            <a:spLocks noGrp="1"/>
          </p:cNvSpPr>
          <p:nvPr>
            <p:ph sz="quarter" idx="10"/>
          </p:nvPr>
        </p:nvSpPr>
        <p:spPr>
          <a:xfrm>
            <a:off x="914399" y="2011363"/>
            <a:ext cx="7273638" cy="4155757"/>
          </a:xfrm>
        </p:spPr>
        <p:txBody>
          <a:bodyPr>
            <a:normAutofit/>
          </a:bodyPr>
          <a:lstStyle/>
          <a:p>
            <a:r>
              <a:rPr lang="en-US" sz="1400" dirty="0"/>
              <a:t>Setting Realistic Sales Targets</a:t>
            </a:r>
          </a:p>
          <a:p>
            <a:pPr lvl="1"/>
            <a:r>
              <a:rPr lang="en-US" sz="1400" dirty="0"/>
              <a:t>Helps in determining achievable sales goals</a:t>
            </a:r>
          </a:p>
          <a:p>
            <a:pPr lvl="1"/>
            <a:r>
              <a:rPr lang="en-US" sz="1400" dirty="0"/>
              <a:t>Ensures alignment with financial objectives</a:t>
            </a:r>
          </a:p>
          <a:p>
            <a:r>
              <a:rPr lang="en-US" sz="1400" dirty="0"/>
              <a:t>Making Pricing Decisions</a:t>
            </a:r>
          </a:p>
          <a:p>
            <a:pPr lvl="1"/>
            <a:r>
              <a:rPr lang="en-US" sz="1400" dirty="0"/>
              <a:t>Assists in setting competitive prices</a:t>
            </a:r>
          </a:p>
          <a:p>
            <a:pPr lvl="1"/>
            <a:r>
              <a:rPr lang="en-US" sz="1400" dirty="0"/>
              <a:t>Ensures prices cover costs and generate profit</a:t>
            </a:r>
          </a:p>
          <a:p>
            <a:r>
              <a:rPr lang="en-US" sz="1400" dirty="0"/>
              <a:t>Controlling Costs</a:t>
            </a:r>
          </a:p>
          <a:p>
            <a:pPr lvl="1"/>
            <a:r>
              <a:rPr lang="en-US" sz="1400" dirty="0"/>
              <a:t>Identifies areas to reduce expenses</a:t>
            </a:r>
          </a:p>
          <a:p>
            <a:pPr lvl="1"/>
            <a:r>
              <a:rPr lang="en-US" sz="1400" dirty="0"/>
              <a:t>Helps maintain profitability</a:t>
            </a:r>
          </a:p>
          <a:p>
            <a:r>
              <a:rPr lang="en-US" sz="1400" dirty="0"/>
              <a:t>Ensuring Financial Viability</a:t>
            </a:r>
          </a:p>
          <a:p>
            <a:pPr lvl="1"/>
            <a:r>
              <a:rPr lang="en-US" sz="1400" dirty="0"/>
              <a:t>Regular analysis keeps business on track</a:t>
            </a:r>
          </a:p>
          <a:p>
            <a:pPr lvl="1"/>
            <a:r>
              <a:rPr lang="en-US" sz="1400" dirty="0"/>
              <a:t>Prepares business for growth opportunities</a:t>
            </a:r>
          </a:p>
        </p:txBody>
      </p:sp>
      <p:sp>
        <p:nvSpPr>
          <p:cNvPr id="4" name="Slide Number Placeholder 3">
            <a:extLst>
              <a:ext uri="{FF2B5EF4-FFF2-40B4-BE49-F238E27FC236}">
                <a16:creationId xmlns:a16="http://schemas.microsoft.com/office/drawing/2014/main" id="{42B3D77C-C3FD-DB73-B2D6-273111A0FA9D}"/>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13</a:t>
            </a:fld>
            <a:endParaRPr lang="en-US"/>
          </a:p>
        </p:txBody>
      </p:sp>
    </p:spTree>
    <p:extLst>
      <p:ext uri="{BB962C8B-B14F-4D97-AF65-F5344CB8AC3E}">
        <p14:creationId xmlns:p14="http://schemas.microsoft.com/office/powerpoint/2010/main" val="300402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EC1BF-18C6-A4D6-93DC-A26D2F16ABFF}"/>
              </a:ext>
            </a:extLst>
          </p:cNvPr>
          <p:cNvSpPr>
            <a:spLocks noGrp="1"/>
          </p:cNvSpPr>
          <p:nvPr>
            <p:ph type="title"/>
          </p:nvPr>
        </p:nvSpPr>
        <p:spPr>
          <a:xfrm>
            <a:off x="914399" y="365125"/>
            <a:ext cx="7273637" cy="1646555"/>
          </a:xfrm>
        </p:spPr>
        <p:txBody>
          <a:bodyPr anchor="ctr">
            <a:normAutofit/>
          </a:bodyPr>
          <a:lstStyle/>
          <a:p>
            <a:r>
              <a:rPr lang="en-US"/>
              <a:t>Agenda</a:t>
            </a:r>
          </a:p>
        </p:txBody>
      </p:sp>
      <p:sp>
        <p:nvSpPr>
          <p:cNvPr id="3" name="Content Placeholder 2">
            <a:extLst>
              <a:ext uri="{FF2B5EF4-FFF2-40B4-BE49-F238E27FC236}">
                <a16:creationId xmlns:a16="http://schemas.microsoft.com/office/drawing/2014/main" id="{457056A8-7B69-0D7B-4B7E-6952756CB98E}"/>
              </a:ext>
            </a:extLst>
          </p:cNvPr>
          <p:cNvSpPr>
            <a:spLocks noGrp="1"/>
          </p:cNvSpPr>
          <p:nvPr>
            <p:ph sz="quarter" idx="10"/>
          </p:nvPr>
        </p:nvSpPr>
        <p:spPr>
          <a:xfrm>
            <a:off x="914399" y="2011363"/>
            <a:ext cx="7273638" cy="4155757"/>
          </a:xfrm>
        </p:spPr>
        <p:txBody>
          <a:bodyPr>
            <a:normAutofit/>
          </a:bodyPr>
          <a:lstStyle/>
          <a:p>
            <a:r>
              <a:rPr lang="en-US"/>
              <a:t>Introduction to Break-Even Analysis</a:t>
            </a:r>
          </a:p>
          <a:p>
            <a:r>
              <a:rPr lang="en-US"/>
              <a:t>Key Components of Break-Even Analysis</a:t>
            </a:r>
          </a:p>
          <a:p>
            <a:r>
              <a:rPr lang="en-US"/>
              <a:t>Break-Even Point Formula</a:t>
            </a:r>
          </a:p>
          <a:p>
            <a:r>
              <a:rPr lang="en-US"/>
              <a:t>Example Calculation</a:t>
            </a:r>
          </a:p>
          <a:p>
            <a:pPr lvl="1"/>
            <a:r>
              <a:rPr lang="en-US" sz="2000"/>
              <a:t>Cost and Price Details</a:t>
            </a:r>
          </a:p>
          <a:p>
            <a:pPr lvl="1"/>
            <a:r>
              <a:rPr lang="en-US" sz="2000"/>
              <a:t>Calculation Steps</a:t>
            </a:r>
          </a:p>
          <a:p>
            <a:pPr lvl="1"/>
            <a:r>
              <a:rPr lang="en-US" sz="2000"/>
              <a:t>Interpretation of Results</a:t>
            </a:r>
          </a:p>
          <a:p>
            <a:r>
              <a:rPr lang="en-US"/>
              <a:t>Graphical Representation</a:t>
            </a:r>
          </a:p>
          <a:p>
            <a:r>
              <a:rPr lang="en-US"/>
              <a:t>Conclusion</a:t>
            </a:r>
          </a:p>
        </p:txBody>
      </p:sp>
      <p:sp>
        <p:nvSpPr>
          <p:cNvPr id="4" name="Slide Number Placeholder 3">
            <a:extLst>
              <a:ext uri="{FF2B5EF4-FFF2-40B4-BE49-F238E27FC236}">
                <a16:creationId xmlns:a16="http://schemas.microsoft.com/office/drawing/2014/main" id="{8B685D92-FFA2-5C25-D3D7-1400493BED8D}"/>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2</a:t>
            </a:fld>
            <a:endParaRPr lang="en-US"/>
          </a:p>
        </p:txBody>
      </p:sp>
    </p:spTree>
    <p:extLst>
      <p:ext uri="{BB962C8B-B14F-4D97-AF65-F5344CB8AC3E}">
        <p14:creationId xmlns:p14="http://schemas.microsoft.com/office/powerpoint/2010/main" val="1504936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5CE9-517A-58F7-E076-35A7EBFB076A}"/>
              </a:ext>
            </a:extLst>
          </p:cNvPr>
          <p:cNvSpPr>
            <a:spLocks noGrp="1"/>
          </p:cNvSpPr>
          <p:nvPr>
            <p:ph type="title"/>
          </p:nvPr>
        </p:nvSpPr>
        <p:spPr>
          <a:xfrm>
            <a:off x="916385" y="446313"/>
            <a:ext cx="5179615" cy="1448747"/>
          </a:xfrm>
        </p:spPr>
        <p:txBody>
          <a:bodyPr anchor="ctr">
            <a:normAutofit/>
          </a:bodyPr>
          <a:lstStyle/>
          <a:p>
            <a:r>
              <a:rPr lang="en-US"/>
              <a:t>Introduction to Break-Even Analysis</a:t>
            </a:r>
          </a:p>
        </p:txBody>
      </p:sp>
      <p:sp>
        <p:nvSpPr>
          <p:cNvPr id="4" name="Content Placeholder 3">
            <a:extLst>
              <a:ext uri="{FF2B5EF4-FFF2-40B4-BE49-F238E27FC236}">
                <a16:creationId xmlns:a16="http://schemas.microsoft.com/office/drawing/2014/main" id="{C83B4335-8EC0-DB8F-5EB6-1440F70F262C}"/>
              </a:ext>
            </a:extLst>
          </p:cNvPr>
          <p:cNvSpPr>
            <a:spLocks noGrp="1"/>
          </p:cNvSpPr>
          <p:nvPr>
            <p:ph sz="quarter" idx="10"/>
          </p:nvPr>
        </p:nvSpPr>
        <p:spPr>
          <a:xfrm>
            <a:off x="914399" y="2022250"/>
            <a:ext cx="5181600" cy="3747180"/>
          </a:xfrm>
        </p:spPr>
        <p:txBody>
          <a:bodyPr>
            <a:normAutofit/>
          </a:bodyPr>
          <a:lstStyle/>
          <a:p>
            <a:r>
              <a:rPr lang="en-US"/>
              <a:t>Understanding Break-Even Point</a:t>
            </a:r>
          </a:p>
          <a:p>
            <a:pPr lvl="1"/>
            <a:r>
              <a:rPr lang="en-US" sz="2000"/>
              <a:t>Represents the point where total revenues equal total costs</a:t>
            </a:r>
          </a:p>
          <a:p>
            <a:pPr lvl="1"/>
            <a:r>
              <a:rPr lang="en-US" sz="2000"/>
              <a:t>Indicates no profit or loss</a:t>
            </a:r>
          </a:p>
          <a:p>
            <a:r>
              <a:rPr lang="en-US"/>
              <a:t>Importance for Small Business Owners</a:t>
            </a:r>
          </a:p>
          <a:p>
            <a:pPr lvl="1"/>
            <a:r>
              <a:rPr lang="en-US" sz="2000"/>
              <a:t>Helps in making informed decisions about pricing</a:t>
            </a:r>
          </a:p>
          <a:p>
            <a:pPr lvl="1"/>
            <a:r>
              <a:rPr lang="en-US" sz="2000"/>
              <a:t>Aids in managing costs effectively</a:t>
            </a:r>
          </a:p>
          <a:p>
            <a:pPr lvl="1"/>
            <a:r>
              <a:rPr lang="en-US" sz="2000"/>
              <a:t>Assists in setting realistic sales targets</a:t>
            </a:r>
          </a:p>
        </p:txBody>
      </p:sp>
      <p:sp>
        <p:nvSpPr>
          <p:cNvPr id="5" name="Slide Number Placeholder 4">
            <a:extLst>
              <a:ext uri="{FF2B5EF4-FFF2-40B4-BE49-F238E27FC236}">
                <a16:creationId xmlns:a16="http://schemas.microsoft.com/office/drawing/2014/main" id="{60B03AED-EC36-0245-F947-56B221BBBD2B}"/>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pic>
        <p:nvPicPr>
          <p:cNvPr id="6" name="Content Placeholder 5" descr="Worried Female Owner Of Coffee Shop In Financial Difficulty Looking Through Bills Using Laptop And Calculator">
            <a:extLst>
              <a:ext uri="{FF2B5EF4-FFF2-40B4-BE49-F238E27FC236}">
                <a16:creationId xmlns:a16="http://schemas.microsoft.com/office/drawing/2014/main" id="{3E320DA9-BA05-4ECD-916E-32AD0202D5BA}"/>
              </a:ext>
            </a:extLst>
          </p:cNvPr>
          <p:cNvPicPr>
            <a:picLocks noGrp="1" noChangeAspect="1"/>
          </p:cNvPicPr>
          <p:nvPr>
            <p:ph type="pic" sz="quarter" idx="11"/>
          </p:nvPr>
        </p:nvPicPr>
        <p:blipFill>
          <a:blip r:embed="rId3"/>
          <a:srcRect l="2788" r="37787"/>
          <a:stretch/>
        </p:blipFill>
        <p:spPr>
          <a:xfrm>
            <a:off x="6076950" y="10"/>
            <a:ext cx="6115050" cy="6868876"/>
          </a:xfrm>
          <a:noFill/>
        </p:spPr>
      </p:pic>
    </p:spTree>
    <p:extLst>
      <p:ext uri="{BB962C8B-B14F-4D97-AF65-F5344CB8AC3E}">
        <p14:creationId xmlns:p14="http://schemas.microsoft.com/office/powerpoint/2010/main" val="830817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F12D-3F81-0A0C-5474-B234345F7856}"/>
              </a:ext>
            </a:extLst>
          </p:cNvPr>
          <p:cNvSpPr>
            <a:spLocks noGrp="1"/>
          </p:cNvSpPr>
          <p:nvPr>
            <p:ph type="title"/>
          </p:nvPr>
        </p:nvSpPr>
        <p:spPr>
          <a:xfrm>
            <a:off x="6126480" y="1310639"/>
            <a:ext cx="4805997" cy="2689629"/>
          </a:xfrm>
        </p:spPr>
        <p:txBody>
          <a:bodyPr anchor="b">
            <a:normAutofit/>
          </a:bodyPr>
          <a:lstStyle/>
          <a:p>
            <a:r>
              <a:rPr lang="en-US"/>
              <a:t>Definition of Break-Even Point</a:t>
            </a:r>
          </a:p>
        </p:txBody>
      </p:sp>
      <p:pic>
        <p:nvPicPr>
          <p:cNvPr id="6" name="Content Placeholder 5" descr="A bar chart showing very much profit loss">
            <a:extLst>
              <a:ext uri="{FF2B5EF4-FFF2-40B4-BE49-F238E27FC236}">
                <a16:creationId xmlns:a16="http://schemas.microsoft.com/office/drawing/2014/main" id="{D39D8063-44FE-456C-8643-C4928BF8222F}"/>
              </a:ext>
            </a:extLst>
          </p:cNvPr>
          <p:cNvPicPr>
            <a:picLocks noGrp="1" noChangeAspect="1"/>
          </p:cNvPicPr>
          <p:nvPr>
            <p:ph type="pic" sz="quarter" idx="11"/>
          </p:nvPr>
        </p:nvPicPr>
        <p:blipFill>
          <a:blip r:embed="rId3"/>
          <a:srcRect l="11111"/>
          <a:stretch/>
        </p:blipFill>
        <p:spPr>
          <a:xfrm>
            <a:off x="20" y="-10160"/>
            <a:ext cx="6095980" cy="6858000"/>
          </a:xfrm>
          <a:noFill/>
        </p:spPr>
      </p:pic>
      <p:sp>
        <p:nvSpPr>
          <p:cNvPr id="4" name="Content Placeholder 3">
            <a:extLst>
              <a:ext uri="{FF2B5EF4-FFF2-40B4-BE49-F238E27FC236}">
                <a16:creationId xmlns:a16="http://schemas.microsoft.com/office/drawing/2014/main" id="{A6BF2014-BD59-DACA-F3C0-607CB90116E9}"/>
              </a:ext>
            </a:extLst>
          </p:cNvPr>
          <p:cNvSpPr>
            <a:spLocks noGrp="1"/>
          </p:cNvSpPr>
          <p:nvPr>
            <p:ph sz="quarter" idx="10"/>
          </p:nvPr>
        </p:nvSpPr>
        <p:spPr>
          <a:xfrm>
            <a:off x="6126163" y="4172990"/>
            <a:ext cx="4805997" cy="2389736"/>
          </a:xfrm>
        </p:spPr>
        <p:txBody>
          <a:bodyPr>
            <a:normAutofit/>
          </a:bodyPr>
          <a:lstStyle/>
          <a:p>
            <a:r>
              <a:rPr lang="en-US" sz="1700"/>
              <a:t>Definition of Break-Even Point</a:t>
            </a:r>
          </a:p>
          <a:p>
            <a:pPr lvl="1"/>
            <a:r>
              <a:rPr lang="en-US" sz="1700"/>
              <a:t>Point where total revenues equal total costs</a:t>
            </a:r>
          </a:p>
          <a:p>
            <a:pPr lvl="1"/>
            <a:r>
              <a:rPr lang="en-US" sz="1700"/>
              <a:t>No profit or loss at this point</a:t>
            </a:r>
          </a:p>
          <a:p>
            <a:r>
              <a:rPr lang="en-US" sz="1700"/>
              <a:t>Importance for Small Business Owners</a:t>
            </a:r>
          </a:p>
          <a:p>
            <a:pPr lvl="1"/>
            <a:r>
              <a:rPr lang="en-US" sz="1700"/>
              <a:t>Helps in making informed decisions</a:t>
            </a:r>
          </a:p>
          <a:p>
            <a:pPr lvl="1"/>
            <a:r>
              <a:rPr lang="en-US" sz="1700"/>
              <a:t>Influences pricing, costs, and sales targets</a:t>
            </a:r>
          </a:p>
        </p:txBody>
      </p:sp>
      <p:sp>
        <p:nvSpPr>
          <p:cNvPr id="5" name="Slide Number Placeholder 4" hidden="1">
            <a:extLst>
              <a:ext uri="{FF2B5EF4-FFF2-40B4-BE49-F238E27FC236}">
                <a16:creationId xmlns:a16="http://schemas.microsoft.com/office/drawing/2014/main" id="{CA02EDDF-22B1-8336-5889-00617B2F0551}"/>
              </a:ext>
            </a:extLst>
          </p:cNvPr>
          <p:cNvSpPr>
            <a:spLocks noGrp="1"/>
          </p:cNvSpPr>
          <p:nvPr>
            <p:ph type="sldNum" sz="quarter" idx="4294967295"/>
          </p:nvPr>
        </p:nvSpPr>
        <p:spPr>
          <a:xfrm>
            <a:off x="914400" y="6246254"/>
            <a:ext cx="631065" cy="296214"/>
          </a:xfrm>
        </p:spPr>
        <p:txBody>
          <a:bodyPr/>
          <a:lstStyle/>
          <a:p>
            <a:pPr>
              <a:spcAft>
                <a:spcPts val="600"/>
              </a:spcAft>
            </a:pPr>
            <a:fld id="{B5CEABB6-07DC-46E8-9B57-56EC44A396E5}" type="slidenum">
              <a:rPr lang="en-US" smtClean="0"/>
              <a:pPr>
                <a:spcAft>
                  <a:spcPts val="600"/>
                </a:spcAft>
              </a:pPr>
              <a:t>4</a:t>
            </a:fld>
            <a:endParaRPr lang="en-US"/>
          </a:p>
        </p:txBody>
      </p:sp>
    </p:spTree>
    <p:extLst>
      <p:ext uri="{BB962C8B-B14F-4D97-AF65-F5344CB8AC3E}">
        <p14:creationId xmlns:p14="http://schemas.microsoft.com/office/powerpoint/2010/main" val="171020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53B0-3803-D279-CA2B-F705659A216B}"/>
              </a:ext>
            </a:extLst>
          </p:cNvPr>
          <p:cNvSpPr>
            <a:spLocks noGrp="1"/>
          </p:cNvSpPr>
          <p:nvPr>
            <p:ph type="title"/>
          </p:nvPr>
        </p:nvSpPr>
        <p:spPr>
          <a:xfrm>
            <a:off x="914399" y="365125"/>
            <a:ext cx="7273637" cy="1646555"/>
          </a:xfrm>
        </p:spPr>
        <p:txBody>
          <a:bodyPr anchor="ctr">
            <a:normAutofit/>
          </a:bodyPr>
          <a:lstStyle/>
          <a:p>
            <a:r>
              <a:rPr lang="en-US"/>
              <a:t>Key Components of Break-Even Analysis</a:t>
            </a:r>
          </a:p>
        </p:txBody>
      </p:sp>
      <p:sp>
        <p:nvSpPr>
          <p:cNvPr id="3" name="Content Placeholder 2">
            <a:extLst>
              <a:ext uri="{FF2B5EF4-FFF2-40B4-BE49-F238E27FC236}">
                <a16:creationId xmlns:a16="http://schemas.microsoft.com/office/drawing/2014/main" id="{4950EADB-E5C7-8086-DB85-5EED8EC8B5D1}"/>
              </a:ext>
            </a:extLst>
          </p:cNvPr>
          <p:cNvSpPr>
            <a:spLocks noGrp="1"/>
          </p:cNvSpPr>
          <p:nvPr>
            <p:ph sz="quarter" idx="10"/>
          </p:nvPr>
        </p:nvSpPr>
        <p:spPr>
          <a:xfrm>
            <a:off x="914399" y="2011363"/>
            <a:ext cx="7273638" cy="4155757"/>
          </a:xfrm>
        </p:spPr>
        <p:txBody>
          <a:bodyPr>
            <a:normAutofit/>
          </a:bodyPr>
          <a:lstStyle/>
          <a:p>
            <a:r>
              <a:rPr lang="en-US"/>
              <a:t>Fixed Costs</a:t>
            </a:r>
          </a:p>
          <a:p>
            <a:pPr lvl="1"/>
            <a:r>
              <a:rPr lang="en-US" sz="2000"/>
              <a:t>Expenses that remain constant regardless of production or sales levels</a:t>
            </a:r>
          </a:p>
          <a:p>
            <a:pPr lvl="1"/>
            <a:r>
              <a:rPr lang="en-US" sz="2000"/>
              <a:t>Examples: rent, salaries, insurance, depreciation</a:t>
            </a:r>
          </a:p>
          <a:p>
            <a:r>
              <a:rPr lang="en-US"/>
              <a:t>Variable Costs</a:t>
            </a:r>
          </a:p>
          <a:p>
            <a:pPr lvl="1"/>
            <a:r>
              <a:rPr lang="en-US" sz="2000"/>
              <a:t>Expenses that fluctuate with production or sales levels</a:t>
            </a:r>
          </a:p>
          <a:p>
            <a:pPr lvl="1"/>
            <a:r>
              <a:rPr lang="en-US" sz="2000"/>
              <a:t>Examples: raw materials, direct labor, sales commissions</a:t>
            </a:r>
          </a:p>
          <a:p>
            <a:r>
              <a:rPr lang="en-US"/>
              <a:t>Selling Price per Unit</a:t>
            </a:r>
          </a:p>
          <a:p>
            <a:pPr lvl="1"/>
            <a:r>
              <a:rPr lang="en-US" sz="2000"/>
              <a:t>Revenue received from selling one unit of product or service</a:t>
            </a:r>
          </a:p>
        </p:txBody>
      </p:sp>
      <p:sp>
        <p:nvSpPr>
          <p:cNvPr id="4" name="Slide Number Placeholder 3">
            <a:extLst>
              <a:ext uri="{FF2B5EF4-FFF2-40B4-BE49-F238E27FC236}">
                <a16:creationId xmlns:a16="http://schemas.microsoft.com/office/drawing/2014/main" id="{F902F0F6-E2BE-8D1E-C114-9972A56E97AB}"/>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5</a:t>
            </a:fld>
            <a:endParaRPr lang="en-US"/>
          </a:p>
        </p:txBody>
      </p:sp>
    </p:spTree>
    <p:extLst>
      <p:ext uri="{BB962C8B-B14F-4D97-AF65-F5344CB8AC3E}">
        <p14:creationId xmlns:p14="http://schemas.microsoft.com/office/powerpoint/2010/main" val="2758857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91DE-D351-5B38-BC7A-CCF0C0B2CC39}"/>
              </a:ext>
            </a:extLst>
          </p:cNvPr>
          <p:cNvSpPr>
            <a:spLocks noGrp="1"/>
          </p:cNvSpPr>
          <p:nvPr>
            <p:ph type="title"/>
          </p:nvPr>
        </p:nvSpPr>
        <p:spPr>
          <a:xfrm>
            <a:off x="6126480" y="1310639"/>
            <a:ext cx="4805997" cy="2689629"/>
          </a:xfrm>
        </p:spPr>
        <p:txBody>
          <a:bodyPr anchor="b">
            <a:normAutofit/>
          </a:bodyPr>
          <a:lstStyle/>
          <a:p>
            <a:r>
              <a:rPr lang="en-US"/>
              <a:t>Break-Even Point Formula</a:t>
            </a:r>
          </a:p>
        </p:txBody>
      </p:sp>
      <p:pic>
        <p:nvPicPr>
          <p:cNvPr id="6" name="Content Placeholder 5" descr="Close-up of calculator and data">
            <a:extLst>
              <a:ext uri="{FF2B5EF4-FFF2-40B4-BE49-F238E27FC236}">
                <a16:creationId xmlns:a16="http://schemas.microsoft.com/office/drawing/2014/main" id="{BC323A0F-D60A-4C0E-8F51-258EC3B68D64}"/>
              </a:ext>
            </a:extLst>
          </p:cNvPr>
          <p:cNvPicPr>
            <a:picLocks noGrp="1" noChangeAspect="1"/>
          </p:cNvPicPr>
          <p:nvPr>
            <p:ph type="pic" sz="quarter" idx="11"/>
          </p:nvPr>
        </p:nvPicPr>
        <p:blipFill>
          <a:blip r:embed="rId3"/>
          <a:srcRect r="33334"/>
          <a:stretch/>
        </p:blipFill>
        <p:spPr>
          <a:xfrm>
            <a:off x="20" y="-10160"/>
            <a:ext cx="6095980" cy="6858000"/>
          </a:xfrm>
          <a:noFill/>
        </p:spPr>
      </p:pic>
      <p:sp>
        <p:nvSpPr>
          <p:cNvPr id="4" name="Content Placeholder 3">
            <a:extLst>
              <a:ext uri="{FF2B5EF4-FFF2-40B4-BE49-F238E27FC236}">
                <a16:creationId xmlns:a16="http://schemas.microsoft.com/office/drawing/2014/main" id="{68EE9B24-0D84-DB7A-6669-29CABBAED9EE}"/>
              </a:ext>
            </a:extLst>
          </p:cNvPr>
          <p:cNvSpPr>
            <a:spLocks noGrp="1"/>
          </p:cNvSpPr>
          <p:nvPr>
            <p:ph sz="quarter" idx="10"/>
          </p:nvPr>
        </p:nvSpPr>
        <p:spPr>
          <a:xfrm>
            <a:off x="6126163" y="4172990"/>
            <a:ext cx="4805997" cy="2389736"/>
          </a:xfrm>
        </p:spPr>
        <p:txBody>
          <a:bodyPr>
            <a:normAutofit/>
          </a:bodyPr>
          <a:lstStyle/>
          <a:p>
            <a:r>
              <a:rPr lang="en-US"/>
              <a:t>Formula for Break-Even Point</a:t>
            </a:r>
          </a:p>
          <a:p>
            <a:pPr lvl="1"/>
            <a:r>
              <a:rPr lang="en-US" sz="2000"/>
              <a:t>Break-Even Point (Units) = Fixed Costs / (Selling Price per Unit - Variable Cost per Unit)</a:t>
            </a:r>
          </a:p>
        </p:txBody>
      </p:sp>
      <p:sp>
        <p:nvSpPr>
          <p:cNvPr id="5" name="Slide Number Placeholder 4" hidden="1">
            <a:extLst>
              <a:ext uri="{FF2B5EF4-FFF2-40B4-BE49-F238E27FC236}">
                <a16:creationId xmlns:a16="http://schemas.microsoft.com/office/drawing/2014/main" id="{4264E3B2-E942-FBD6-F91C-5D96399C5367}"/>
              </a:ext>
            </a:extLst>
          </p:cNvPr>
          <p:cNvSpPr>
            <a:spLocks noGrp="1"/>
          </p:cNvSpPr>
          <p:nvPr>
            <p:ph type="sldNum" sz="quarter" idx="4294967295"/>
          </p:nvPr>
        </p:nvSpPr>
        <p:spPr>
          <a:xfrm>
            <a:off x="914400" y="6246254"/>
            <a:ext cx="631065" cy="296214"/>
          </a:xfrm>
        </p:spPr>
        <p:txBody>
          <a:bodyPr/>
          <a:lstStyle/>
          <a:p>
            <a:pPr>
              <a:spcAft>
                <a:spcPts val="600"/>
              </a:spcAft>
            </a:pPr>
            <a:fld id="{B5CEABB6-07DC-46E8-9B57-56EC44A396E5}" type="slidenum">
              <a:rPr lang="en-US" smtClean="0"/>
              <a:pPr>
                <a:spcAft>
                  <a:spcPts val="600"/>
                </a:spcAft>
              </a:pPr>
              <a:t>6</a:t>
            </a:fld>
            <a:endParaRPr lang="en-US"/>
          </a:p>
        </p:txBody>
      </p:sp>
    </p:spTree>
    <p:extLst>
      <p:ext uri="{BB962C8B-B14F-4D97-AF65-F5344CB8AC3E}">
        <p14:creationId xmlns:p14="http://schemas.microsoft.com/office/powerpoint/2010/main" val="143933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B50C-E8F4-57BC-EA47-910962E7663C}"/>
              </a:ext>
            </a:extLst>
          </p:cNvPr>
          <p:cNvSpPr>
            <a:spLocks noGrp="1"/>
          </p:cNvSpPr>
          <p:nvPr>
            <p:ph type="title"/>
          </p:nvPr>
        </p:nvSpPr>
        <p:spPr>
          <a:xfrm>
            <a:off x="914399" y="365125"/>
            <a:ext cx="7273637" cy="1646555"/>
          </a:xfrm>
        </p:spPr>
        <p:txBody>
          <a:bodyPr anchor="ctr">
            <a:normAutofit/>
          </a:bodyPr>
          <a:lstStyle/>
          <a:p>
            <a:r>
              <a:rPr lang="en-US"/>
              <a:t>Example Calculation</a:t>
            </a:r>
          </a:p>
        </p:txBody>
      </p:sp>
      <p:sp>
        <p:nvSpPr>
          <p:cNvPr id="3" name="Content Placeholder 2">
            <a:extLst>
              <a:ext uri="{FF2B5EF4-FFF2-40B4-BE49-F238E27FC236}">
                <a16:creationId xmlns:a16="http://schemas.microsoft.com/office/drawing/2014/main" id="{9038118D-313D-6E1B-AA0C-11366241FC84}"/>
              </a:ext>
            </a:extLst>
          </p:cNvPr>
          <p:cNvSpPr>
            <a:spLocks noGrp="1"/>
          </p:cNvSpPr>
          <p:nvPr>
            <p:ph sz="quarter" idx="10"/>
          </p:nvPr>
        </p:nvSpPr>
        <p:spPr>
          <a:xfrm>
            <a:off x="914399" y="2011363"/>
            <a:ext cx="7273638" cy="4155757"/>
          </a:xfrm>
        </p:spPr>
        <p:txBody>
          <a:bodyPr>
            <a:normAutofit/>
          </a:bodyPr>
          <a:lstStyle/>
          <a:p>
            <a:r>
              <a:rPr lang="en-US" sz="1400"/>
              <a:t>Fixed Costs</a:t>
            </a:r>
          </a:p>
          <a:p>
            <a:pPr lvl="1"/>
            <a:r>
              <a:rPr lang="en-US" sz="1400"/>
              <a:t>$2,000 per month</a:t>
            </a:r>
          </a:p>
          <a:p>
            <a:r>
              <a:rPr lang="en-US" sz="1400"/>
              <a:t>Variable Cost per Candle</a:t>
            </a:r>
          </a:p>
          <a:p>
            <a:pPr lvl="1"/>
            <a:r>
              <a:rPr lang="en-US" sz="1400"/>
              <a:t>$5</a:t>
            </a:r>
          </a:p>
          <a:p>
            <a:r>
              <a:rPr lang="en-US" sz="1400"/>
              <a:t>Selling Price per Candle</a:t>
            </a:r>
          </a:p>
          <a:p>
            <a:pPr lvl="1"/>
            <a:r>
              <a:rPr lang="en-US" sz="1400"/>
              <a:t>$15</a:t>
            </a:r>
          </a:p>
          <a:p>
            <a:r>
              <a:rPr lang="en-US" sz="1400"/>
              <a:t>Break-Even Point Formula</a:t>
            </a:r>
          </a:p>
          <a:p>
            <a:pPr lvl="1"/>
            <a:r>
              <a:rPr lang="en-US" sz="1400"/>
              <a:t>Break-Even Point (Units) = Fixed Costs / (Selling Price - Variable Cost)</a:t>
            </a:r>
          </a:p>
          <a:p>
            <a:r>
              <a:rPr lang="en-US" sz="1400"/>
              <a:t>Calculation</a:t>
            </a:r>
          </a:p>
          <a:p>
            <a:pPr lvl="1"/>
            <a:r>
              <a:rPr lang="en-US" sz="1400"/>
              <a:t>Break-Even Point (Units) = $2,000 / ($15 - $5)</a:t>
            </a:r>
          </a:p>
          <a:p>
            <a:pPr lvl="1"/>
            <a:r>
              <a:rPr lang="en-US" sz="1400"/>
              <a:t>Break-Even Point (Units) = $2,000 / $10</a:t>
            </a:r>
          </a:p>
          <a:p>
            <a:r>
              <a:rPr lang="en-US" sz="1400"/>
              <a:t>Conclusion</a:t>
            </a:r>
          </a:p>
        </p:txBody>
      </p:sp>
      <p:sp>
        <p:nvSpPr>
          <p:cNvPr id="4" name="Slide Number Placeholder 3">
            <a:extLst>
              <a:ext uri="{FF2B5EF4-FFF2-40B4-BE49-F238E27FC236}">
                <a16:creationId xmlns:a16="http://schemas.microsoft.com/office/drawing/2014/main" id="{1EA534DD-BCB1-1741-1B93-3C0F025D28C9}"/>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7</a:t>
            </a:fld>
            <a:endParaRPr lang="en-US"/>
          </a:p>
        </p:txBody>
      </p:sp>
    </p:spTree>
    <p:extLst>
      <p:ext uri="{BB962C8B-B14F-4D97-AF65-F5344CB8AC3E}">
        <p14:creationId xmlns:p14="http://schemas.microsoft.com/office/powerpoint/2010/main" val="256600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6D8B-ED8E-2726-44D7-69B9694A5ADE}"/>
              </a:ext>
            </a:extLst>
          </p:cNvPr>
          <p:cNvSpPr>
            <a:spLocks noGrp="1"/>
          </p:cNvSpPr>
          <p:nvPr>
            <p:ph type="title"/>
          </p:nvPr>
        </p:nvSpPr>
        <p:spPr>
          <a:xfrm>
            <a:off x="6126480" y="1310639"/>
            <a:ext cx="4805997" cy="2689629"/>
          </a:xfrm>
        </p:spPr>
        <p:txBody>
          <a:bodyPr anchor="b">
            <a:normAutofit/>
          </a:bodyPr>
          <a:lstStyle/>
          <a:p>
            <a:r>
              <a:rPr lang="en-US"/>
              <a:t>Cost and Price Details</a:t>
            </a:r>
          </a:p>
        </p:txBody>
      </p:sp>
      <p:pic>
        <p:nvPicPr>
          <p:cNvPr id="6" name="Content Placeholder 5" descr="Beautiful scented candles orchid bullpen">
            <a:extLst>
              <a:ext uri="{FF2B5EF4-FFF2-40B4-BE49-F238E27FC236}">
                <a16:creationId xmlns:a16="http://schemas.microsoft.com/office/drawing/2014/main" id="{897FABAE-DE88-473D-BA5D-AFB122F4B557}"/>
              </a:ext>
            </a:extLst>
          </p:cNvPr>
          <p:cNvPicPr>
            <a:picLocks noGrp="1" noChangeAspect="1"/>
          </p:cNvPicPr>
          <p:nvPr>
            <p:ph type="pic" sz="quarter" idx="11"/>
          </p:nvPr>
        </p:nvPicPr>
        <p:blipFill>
          <a:blip r:embed="rId3"/>
          <a:srcRect t="5719" r="-2" b="9623"/>
          <a:stretch/>
        </p:blipFill>
        <p:spPr>
          <a:xfrm>
            <a:off x="20" y="-10160"/>
            <a:ext cx="6095980" cy="6858000"/>
          </a:xfrm>
          <a:noFill/>
        </p:spPr>
      </p:pic>
      <p:sp>
        <p:nvSpPr>
          <p:cNvPr id="4" name="Content Placeholder 3">
            <a:extLst>
              <a:ext uri="{FF2B5EF4-FFF2-40B4-BE49-F238E27FC236}">
                <a16:creationId xmlns:a16="http://schemas.microsoft.com/office/drawing/2014/main" id="{43328598-CC7E-FB6B-54DE-7669E96034DB}"/>
              </a:ext>
            </a:extLst>
          </p:cNvPr>
          <p:cNvSpPr>
            <a:spLocks noGrp="1"/>
          </p:cNvSpPr>
          <p:nvPr>
            <p:ph sz="quarter" idx="10"/>
          </p:nvPr>
        </p:nvSpPr>
        <p:spPr>
          <a:xfrm>
            <a:off x="6126163" y="4172990"/>
            <a:ext cx="4805997" cy="2389736"/>
          </a:xfrm>
        </p:spPr>
        <p:txBody>
          <a:bodyPr>
            <a:normAutofit/>
          </a:bodyPr>
          <a:lstStyle/>
          <a:p>
            <a:r>
              <a:rPr lang="en-US"/>
              <a:t>Fixed Costs</a:t>
            </a:r>
          </a:p>
          <a:p>
            <a:pPr lvl="1"/>
            <a:r>
              <a:rPr lang="en-US" sz="2000"/>
              <a:t>$2,000 per month</a:t>
            </a:r>
          </a:p>
          <a:p>
            <a:r>
              <a:rPr lang="en-US"/>
              <a:t>Variable Cost per Candle</a:t>
            </a:r>
          </a:p>
          <a:p>
            <a:pPr lvl="1"/>
            <a:r>
              <a:rPr lang="en-US" sz="2000"/>
              <a:t>$5 per candle</a:t>
            </a:r>
          </a:p>
          <a:p>
            <a:r>
              <a:rPr lang="en-US"/>
              <a:t>Selling Price per Candle</a:t>
            </a:r>
          </a:p>
          <a:p>
            <a:pPr lvl="1"/>
            <a:r>
              <a:rPr lang="en-US" sz="2000"/>
              <a:t>$15 per candle</a:t>
            </a:r>
          </a:p>
        </p:txBody>
      </p:sp>
      <p:sp>
        <p:nvSpPr>
          <p:cNvPr id="5" name="Slide Number Placeholder 4" hidden="1">
            <a:extLst>
              <a:ext uri="{FF2B5EF4-FFF2-40B4-BE49-F238E27FC236}">
                <a16:creationId xmlns:a16="http://schemas.microsoft.com/office/drawing/2014/main" id="{4D938C4B-84D2-A0D0-AECB-D118610C51D5}"/>
              </a:ext>
            </a:extLst>
          </p:cNvPr>
          <p:cNvSpPr>
            <a:spLocks noGrp="1"/>
          </p:cNvSpPr>
          <p:nvPr>
            <p:ph type="sldNum" sz="quarter" idx="4294967295"/>
          </p:nvPr>
        </p:nvSpPr>
        <p:spPr>
          <a:xfrm>
            <a:off x="914400" y="6246254"/>
            <a:ext cx="631065" cy="296214"/>
          </a:xfrm>
        </p:spPr>
        <p:txBody>
          <a:bodyPr/>
          <a:lstStyle/>
          <a:p>
            <a:pPr>
              <a:spcAft>
                <a:spcPts val="600"/>
              </a:spcAft>
            </a:pPr>
            <a:fld id="{B5CEABB6-07DC-46E8-9B57-56EC44A396E5}" type="slidenum">
              <a:rPr lang="en-US" smtClean="0"/>
              <a:pPr>
                <a:spcAft>
                  <a:spcPts val="600"/>
                </a:spcAft>
              </a:pPr>
              <a:t>8</a:t>
            </a:fld>
            <a:endParaRPr lang="en-US"/>
          </a:p>
        </p:txBody>
      </p:sp>
    </p:spTree>
    <p:extLst>
      <p:ext uri="{BB962C8B-B14F-4D97-AF65-F5344CB8AC3E}">
        <p14:creationId xmlns:p14="http://schemas.microsoft.com/office/powerpoint/2010/main" val="719609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737D-5F30-C0F5-6CB0-5C93166004E9}"/>
              </a:ext>
            </a:extLst>
          </p:cNvPr>
          <p:cNvSpPr>
            <a:spLocks noGrp="1"/>
          </p:cNvSpPr>
          <p:nvPr>
            <p:ph type="title"/>
          </p:nvPr>
        </p:nvSpPr>
        <p:spPr>
          <a:xfrm>
            <a:off x="891990" y="434225"/>
            <a:ext cx="9524998" cy="1499627"/>
          </a:xfrm>
        </p:spPr>
        <p:txBody>
          <a:bodyPr anchor="ctr">
            <a:normAutofit/>
          </a:bodyPr>
          <a:lstStyle/>
          <a:p>
            <a:r>
              <a:rPr lang="en-US"/>
              <a:t>Calculation Steps</a:t>
            </a:r>
          </a:p>
        </p:txBody>
      </p:sp>
      <p:sp>
        <p:nvSpPr>
          <p:cNvPr id="4" name="Content Placeholder 3">
            <a:extLst>
              <a:ext uri="{FF2B5EF4-FFF2-40B4-BE49-F238E27FC236}">
                <a16:creationId xmlns:a16="http://schemas.microsoft.com/office/drawing/2014/main" id="{EEA34F0D-AF13-0696-1C56-1DE82FE77112}"/>
              </a:ext>
            </a:extLst>
          </p:cNvPr>
          <p:cNvSpPr>
            <a:spLocks noGrp="1"/>
          </p:cNvSpPr>
          <p:nvPr>
            <p:ph sz="quarter" idx="10"/>
          </p:nvPr>
        </p:nvSpPr>
        <p:spPr>
          <a:xfrm>
            <a:off x="914399" y="2022250"/>
            <a:ext cx="6257366" cy="3914910"/>
          </a:xfrm>
        </p:spPr>
        <p:txBody>
          <a:bodyPr>
            <a:normAutofit/>
          </a:bodyPr>
          <a:lstStyle/>
          <a:p>
            <a:r>
              <a:rPr lang="en-US" sz="1600"/>
              <a:t>Formula for Break-Even Point</a:t>
            </a:r>
          </a:p>
          <a:p>
            <a:pPr lvl="1"/>
            <a:r>
              <a:rPr lang="en-US" sz="1600"/>
              <a:t>Break-Even Point (Units) = Fixed Costs / (Selling Price per Unit - Variable Cost per Unit)</a:t>
            </a:r>
          </a:p>
          <a:p>
            <a:r>
              <a:rPr lang="en-US" sz="1600"/>
              <a:t>Example Calculation</a:t>
            </a:r>
          </a:p>
          <a:p>
            <a:pPr lvl="1"/>
            <a:r>
              <a:rPr lang="en-US" sz="1600"/>
              <a:t>Fixed Costs: $2,000</a:t>
            </a:r>
          </a:p>
          <a:p>
            <a:pPr lvl="1"/>
            <a:r>
              <a:rPr lang="en-US" sz="1600"/>
              <a:t>Selling Price per Unit: $15</a:t>
            </a:r>
          </a:p>
          <a:p>
            <a:pPr lvl="1"/>
            <a:r>
              <a:rPr lang="en-US" sz="1600"/>
              <a:t>Variable Cost per Unit: $5</a:t>
            </a:r>
          </a:p>
          <a:p>
            <a:r>
              <a:rPr lang="en-US" sz="1600"/>
              <a:t>Break-Even Point Calculation</a:t>
            </a:r>
          </a:p>
          <a:p>
            <a:pPr lvl="1"/>
            <a:r>
              <a:rPr lang="en-US" sz="1600"/>
              <a:t>Break-Even Point (Units) = $2,000 / ($15 - $5)</a:t>
            </a:r>
          </a:p>
          <a:p>
            <a:pPr lvl="1"/>
            <a:r>
              <a:rPr lang="en-US" sz="1600"/>
              <a:t>Break-Even Point (Units) = $2,000 / $10</a:t>
            </a:r>
          </a:p>
          <a:p>
            <a:pPr lvl="1"/>
            <a:r>
              <a:rPr lang="en-US" sz="1600"/>
              <a:t>Break-Even Point (Units) = 200 candles</a:t>
            </a:r>
          </a:p>
        </p:txBody>
      </p:sp>
      <p:pic>
        <p:nvPicPr>
          <p:cNvPr id="6" name="Content Placeholder 5" descr="Three different sized red wax candles with a wick, isolated on a white background, two candles are standing, one is a fitter to the camera, different in height, concept of holidays, new year">
            <a:extLst>
              <a:ext uri="{FF2B5EF4-FFF2-40B4-BE49-F238E27FC236}">
                <a16:creationId xmlns:a16="http://schemas.microsoft.com/office/drawing/2014/main" id="{0773F1B3-BFDA-48E4-923E-1EC5F5127D67}"/>
              </a:ext>
            </a:extLst>
          </p:cNvPr>
          <p:cNvPicPr>
            <a:picLocks noGrp="1" noChangeAspect="1"/>
          </p:cNvPicPr>
          <p:nvPr>
            <p:ph sz="quarter" idx="11"/>
          </p:nvPr>
        </p:nvPicPr>
        <p:blipFill>
          <a:blip r:embed="rId3"/>
          <a:srcRect l="34115" r="19160" b="-3"/>
          <a:stretch/>
        </p:blipFill>
        <p:spPr>
          <a:xfrm>
            <a:off x="7967475" y="2018119"/>
            <a:ext cx="2449514" cy="3931919"/>
          </a:xfrm>
          <a:noFill/>
        </p:spPr>
      </p:pic>
      <p:sp>
        <p:nvSpPr>
          <p:cNvPr id="5" name="Slide Number Placeholder 4">
            <a:extLst>
              <a:ext uri="{FF2B5EF4-FFF2-40B4-BE49-F238E27FC236}">
                <a16:creationId xmlns:a16="http://schemas.microsoft.com/office/drawing/2014/main" id="{6D1FCCD3-A560-724E-6F1D-9BE9A3A6468C}"/>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9</a:t>
            </a:fld>
            <a:endParaRPr lang="en-US"/>
          </a:p>
        </p:txBody>
      </p:sp>
    </p:spTree>
    <p:extLst>
      <p:ext uri="{BB962C8B-B14F-4D97-AF65-F5344CB8AC3E}">
        <p14:creationId xmlns:p14="http://schemas.microsoft.com/office/powerpoint/2010/main" val="1310639319"/>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{876FF279-4106-491D-878C-214D03A67120}tf22318419_win32</Template>
  <TotalTime>1</TotalTime>
  <Words>1791</Words>
  <Application>Microsoft Office PowerPoint</Application>
  <PresentationFormat>Widescreen</PresentationFormat>
  <Paragraphs>156</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Custom</vt:lpstr>
      <vt:lpstr>How to Calculate Break-Even Point for a Small Business</vt:lpstr>
      <vt:lpstr>Agenda</vt:lpstr>
      <vt:lpstr>Introduction to Break-Even Analysis</vt:lpstr>
      <vt:lpstr>Definition of Break-Even Point</vt:lpstr>
      <vt:lpstr>Key Components of Break-Even Analysis</vt:lpstr>
      <vt:lpstr>Break-Even Point Formula</vt:lpstr>
      <vt:lpstr>Example Calculation</vt:lpstr>
      <vt:lpstr>Cost and Price Details</vt:lpstr>
      <vt:lpstr>Calculation Steps</vt:lpstr>
      <vt:lpstr>Interpretation of Results</vt:lpstr>
      <vt:lpstr>Graphical Representation</vt:lpstr>
      <vt:lpstr>Conclusion</vt:lpstr>
      <vt:lpstr>Summary of Break-Even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P</dc:creator>
  <cp:lastModifiedBy>Andrew P</cp:lastModifiedBy>
  <cp:revision>1</cp:revision>
  <dcterms:created xsi:type="dcterms:W3CDTF">2025-01-26T19:54:14Z</dcterms:created>
  <dcterms:modified xsi:type="dcterms:W3CDTF">2025-01-26T19:56:03Z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