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60"/>
  </p:normalViewPr>
  <p:slideViewPr>
    <p:cSldViewPr snapToGrid="0">
      <p:cViewPr varScale="1">
        <p:scale>
          <a:sx n="87" d="100"/>
          <a:sy n="87" d="100"/>
        </p:scale>
        <p:origin x="72"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CB705-699F-4C9D-9E60-BE162EA6229E}"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3879C-CD3B-4AF2-8A50-44F620A7F060}" type="slidenum">
              <a:rPr lang="en-US" smtClean="0"/>
              <a:t>‹#›</a:t>
            </a:fld>
            <a:endParaRPr lang="en-US"/>
          </a:p>
        </p:txBody>
      </p:sp>
    </p:spTree>
    <p:extLst>
      <p:ext uri="{BB962C8B-B14F-4D97-AF65-F5344CB8AC3E}">
        <p14:creationId xmlns:p14="http://schemas.microsoft.com/office/powerpoint/2010/main" val="178903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Launching a new product requires a well-thought-out marketing strategy that aligns with business goals. This presentation will explore the essential components of a marketing strategy tailored for a successful product launch.
</a:t>
            </a:r>
          </a:p>
        </p:txBody>
      </p:sp>
      <p:sp>
        <p:nvSpPr>
          <p:cNvPr id="4" name="Slide Number Placeholder 3"/>
          <p:cNvSpPr>
            <a:spLocks noGrp="1"/>
          </p:cNvSpPr>
          <p:nvPr>
            <p:ph type="sldNum" sz="quarter" idx="5"/>
          </p:nvPr>
        </p:nvSpPr>
        <p:spPr/>
        <p:txBody>
          <a:bodyPr/>
          <a:lstStyle/>
          <a:p>
            <a:fld id="{257BC759-63AD-47AA-A85C-3EE92F2E71A3}" type="slidenum">
              <a:rPr lang="en-US" smtClean="0"/>
              <a:t>1</a:t>
            </a:fld>
            <a:endParaRPr lang="en-US"/>
          </a:p>
        </p:txBody>
      </p:sp>
    </p:spTree>
    <p:extLst>
      <p:ext uri="{BB962C8B-B14F-4D97-AF65-F5344CB8AC3E}">
        <p14:creationId xmlns:p14="http://schemas.microsoft.com/office/powerpoint/2010/main" val="42528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customer personas helps in understanding the motivations and preferences of different segments. This ensures that the marketing strategy resonates with the intended audience.</a:t>
            </a:r>
          </a:p>
        </p:txBody>
      </p:sp>
      <p:sp>
        <p:nvSpPr>
          <p:cNvPr id="4" name="Slide Number Placeholder 3"/>
          <p:cNvSpPr>
            <a:spLocks noGrp="1"/>
          </p:cNvSpPr>
          <p:nvPr>
            <p:ph type="sldNum" sz="quarter" idx="5"/>
          </p:nvPr>
        </p:nvSpPr>
        <p:spPr/>
        <p:txBody>
          <a:bodyPr/>
          <a:lstStyle/>
          <a:p>
            <a:fld id="{257BC759-63AD-47AA-A85C-3EE92F2E71A3}" type="slidenum">
              <a:rPr lang="en-US" smtClean="0"/>
              <a:t>10</a:t>
            </a:fld>
            <a:endParaRPr lang="en-US"/>
          </a:p>
        </p:txBody>
      </p:sp>
    </p:spTree>
    <p:extLst>
      <p:ext uri="{BB962C8B-B14F-4D97-AF65-F5344CB8AC3E}">
        <p14:creationId xmlns:p14="http://schemas.microsoft.com/office/powerpoint/2010/main" val="376980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Segmenting the target market involves dividing the audience into distinct groups that share similar characteristics. This allows for targeted marketing efforts that can lead to higher engagement and conversion rates.</a:t>
            </a:r>
          </a:p>
        </p:txBody>
      </p:sp>
      <p:sp>
        <p:nvSpPr>
          <p:cNvPr id="4" name="Slide Number Placeholder 3"/>
          <p:cNvSpPr>
            <a:spLocks noGrp="1"/>
          </p:cNvSpPr>
          <p:nvPr>
            <p:ph type="sldNum" sz="quarter" idx="5"/>
          </p:nvPr>
        </p:nvSpPr>
        <p:spPr/>
        <p:txBody>
          <a:bodyPr/>
          <a:lstStyle/>
          <a:p>
            <a:fld id="{257BC759-63AD-47AA-A85C-3EE92F2E71A3}" type="slidenum">
              <a:rPr lang="en-US" smtClean="0"/>
              <a:t>11</a:t>
            </a:fld>
            <a:endParaRPr lang="en-US"/>
          </a:p>
        </p:txBody>
      </p:sp>
    </p:spTree>
    <p:extLst>
      <p:ext uri="{BB962C8B-B14F-4D97-AF65-F5344CB8AC3E}">
        <p14:creationId xmlns:p14="http://schemas.microsoft.com/office/powerpoint/2010/main" val="157966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marketing mix, often referred to as the 4Ps (Product, Price, Place, Promotion), encompasses all aspects of how the product will be marketed and sold. Each element must be carefully planned to ensure a cohesive strategy.</a:t>
            </a:r>
          </a:p>
        </p:txBody>
      </p:sp>
      <p:sp>
        <p:nvSpPr>
          <p:cNvPr id="4" name="Slide Number Placeholder 3"/>
          <p:cNvSpPr>
            <a:spLocks noGrp="1"/>
          </p:cNvSpPr>
          <p:nvPr>
            <p:ph type="sldNum" sz="quarter" idx="5"/>
          </p:nvPr>
        </p:nvSpPr>
        <p:spPr/>
        <p:txBody>
          <a:bodyPr/>
          <a:lstStyle/>
          <a:p>
            <a:fld id="{257BC759-63AD-47AA-A85C-3EE92F2E71A3}" type="slidenum">
              <a:rPr lang="en-US" smtClean="0"/>
              <a:t>12</a:t>
            </a:fld>
            <a:endParaRPr lang="en-US"/>
          </a:p>
        </p:txBody>
      </p:sp>
    </p:spTree>
    <p:extLst>
      <p:ext uri="{BB962C8B-B14F-4D97-AF65-F5344CB8AC3E}">
        <p14:creationId xmlns:p14="http://schemas.microsoft.com/office/powerpoint/2010/main" val="338779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Define the product's unique features and benefits. Ensure that it meets customer needs and stands out in the marketplace. Packaging and branding also play a crucial role in product strategy.</a:t>
            </a:r>
          </a:p>
        </p:txBody>
      </p:sp>
      <p:sp>
        <p:nvSpPr>
          <p:cNvPr id="4" name="Slide Number Placeholder 3"/>
          <p:cNvSpPr>
            <a:spLocks noGrp="1"/>
          </p:cNvSpPr>
          <p:nvPr>
            <p:ph type="sldNum" sz="quarter" idx="5"/>
          </p:nvPr>
        </p:nvSpPr>
        <p:spPr/>
        <p:txBody>
          <a:bodyPr/>
          <a:lstStyle/>
          <a:p>
            <a:fld id="{257BC759-63AD-47AA-A85C-3EE92F2E71A3}" type="slidenum">
              <a:rPr lang="en-US" smtClean="0"/>
              <a:t>13</a:t>
            </a:fld>
            <a:endParaRPr lang="en-US"/>
          </a:p>
        </p:txBody>
      </p:sp>
    </p:spTree>
    <p:extLst>
      <p:ext uri="{BB962C8B-B14F-4D97-AF65-F5344CB8AC3E}">
        <p14:creationId xmlns:p14="http://schemas.microsoft.com/office/powerpoint/2010/main" val="97378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 a pricing strategy that reflects the product's value while remaining competitive. Consider factors such as production costs, market demand, and customer willingness to pay.</a:t>
            </a:r>
          </a:p>
        </p:txBody>
      </p:sp>
      <p:sp>
        <p:nvSpPr>
          <p:cNvPr id="4" name="Slide Number Placeholder 3"/>
          <p:cNvSpPr>
            <a:spLocks noGrp="1"/>
          </p:cNvSpPr>
          <p:nvPr>
            <p:ph type="sldNum" sz="quarter" idx="5"/>
          </p:nvPr>
        </p:nvSpPr>
        <p:spPr/>
        <p:txBody>
          <a:bodyPr/>
          <a:lstStyle/>
          <a:p>
            <a:fld id="{257BC759-63AD-47AA-A85C-3EE92F2E71A3}" type="slidenum">
              <a:rPr lang="en-US" smtClean="0"/>
              <a:t>14</a:t>
            </a:fld>
            <a:endParaRPr lang="en-US"/>
          </a:p>
        </p:txBody>
      </p:sp>
    </p:spTree>
    <p:extLst>
      <p:ext uri="{BB962C8B-B14F-4D97-AF65-F5344CB8AC3E}">
        <p14:creationId xmlns:p14="http://schemas.microsoft.com/office/powerpoint/2010/main" val="4174459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Plan how the product will be distributed to customers. Consider various channels, including online platforms, retail stores, and direct sales. Effective distribution is key to product availability.</a:t>
            </a:r>
          </a:p>
        </p:txBody>
      </p:sp>
      <p:sp>
        <p:nvSpPr>
          <p:cNvPr id="4" name="Slide Number Placeholder 3"/>
          <p:cNvSpPr>
            <a:spLocks noGrp="1"/>
          </p:cNvSpPr>
          <p:nvPr>
            <p:ph type="sldNum" sz="quarter" idx="5"/>
          </p:nvPr>
        </p:nvSpPr>
        <p:spPr/>
        <p:txBody>
          <a:bodyPr/>
          <a:lstStyle/>
          <a:p>
            <a:fld id="{257BC759-63AD-47AA-A85C-3EE92F2E71A3}" type="slidenum">
              <a:rPr lang="en-US" smtClean="0"/>
              <a:t>15</a:t>
            </a:fld>
            <a:endParaRPr lang="en-US"/>
          </a:p>
        </p:txBody>
      </p:sp>
    </p:spTree>
    <p:extLst>
      <p:ext uri="{BB962C8B-B14F-4D97-AF65-F5344CB8AC3E}">
        <p14:creationId xmlns:p14="http://schemas.microsoft.com/office/powerpoint/2010/main" val="1199489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Develop a promotion strategy that incorporates advertising, public relations, social media, and sales promotions. The goal is to create awareness and excitement around the new product.</a:t>
            </a:r>
          </a:p>
        </p:txBody>
      </p:sp>
      <p:sp>
        <p:nvSpPr>
          <p:cNvPr id="4" name="Slide Number Placeholder 3"/>
          <p:cNvSpPr>
            <a:spLocks noGrp="1"/>
          </p:cNvSpPr>
          <p:nvPr>
            <p:ph type="sldNum" sz="quarter" idx="5"/>
          </p:nvPr>
        </p:nvSpPr>
        <p:spPr/>
        <p:txBody>
          <a:bodyPr/>
          <a:lstStyle/>
          <a:p>
            <a:fld id="{257BC759-63AD-47AA-A85C-3EE92F2E71A3}" type="slidenum">
              <a:rPr lang="en-US" smtClean="0"/>
              <a:t>16</a:t>
            </a:fld>
            <a:endParaRPr lang="en-US"/>
          </a:p>
        </p:txBody>
      </p:sp>
    </p:spTree>
    <p:extLst>
      <p:ext uri="{BB962C8B-B14F-4D97-AF65-F5344CB8AC3E}">
        <p14:creationId xmlns:p14="http://schemas.microsoft.com/office/powerpoint/2010/main" val="3277763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product launch, it is crucial to measure success through key performance indicators (KPIs). Evaluating the effectiveness of the marketing strategy helps identify areas for improvement.</a:t>
            </a:r>
          </a:p>
        </p:txBody>
      </p:sp>
      <p:sp>
        <p:nvSpPr>
          <p:cNvPr id="4" name="Slide Number Placeholder 3"/>
          <p:cNvSpPr>
            <a:spLocks noGrp="1"/>
          </p:cNvSpPr>
          <p:nvPr>
            <p:ph type="sldNum" sz="quarter" idx="5"/>
          </p:nvPr>
        </p:nvSpPr>
        <p:spPr/>
        <p:txBody>
          <a:bodyPr/>
          <a:lstStyle/>
          <a:p>
            <a:fld id="{257BC759-63AD-47AA-A85C-3EE92F2E71A3}" type="slidenum">
              <a:rPr lang="en-US" smtClean="0"/>
              <a:t>17</a:t>
            </a:fld>
            <a:endParaRPr lang="en-US"/>
          </a:p>
        </p:txBody>
      </p:sp>
    </p:spTree>
    <p:extLst>
      <p:ext uri="{BB962C8B-B14F-4D97-AF65-F5344CB8AC3E}">
        <p14:creationId xmlns:p14="http://schemas.microsoft.com/office/powerpoint/2010/main" val="2060161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 clear KPIs to track the performance of the product launch. These may include sales figures, customer feedback, market share, and engagement metrics.</a:t>
            </a:r>
          </a:p>
        </p:txBody>
      </p:sp>
      <p:sp>
        <p:nvSpPr>
          <p:cNvPr id="4" name="Slide Number Placeholder 3"/>
          <p:cNvSpPr>
            <a:spLocks noGrp="1"/>
          </p:cNvSpPr>
          <p:nvPr>
            <p:ph type="sldNum" sz="quarter" idx="5"/>
          </p:nvPr>
        </p:nvSpPr>
        <p:spPr/>
        <p:txBody>
          <a:bodyPr/>
          <a:lstStyle/>
          <a:p>
            <a:fld id="{257BC759-63AD-47AA-A85C-3EE92F2E71A3}" type="slidenum">
              <a:rPr lang="en-US" smtClean="0"/>
              <a:t>18</a:t>
            </a:fld>
            <a:endParaRPr lang="en-US"/>
          </a:p>
        </p:txBody>
      </p:sp>
    </p:spTree>
    <p:extLst>
      <p:ext uri="{BB962C8B-B14F-4D97-AF65-F5344CB8AC3E}">
        <p14:creationId xmlns:p14="http://schemas.microsoft.com/office/powerpoint/2010/main" val="4260939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Analyze the results of the product launch against the established KPIs. This analysis will provide insights into what worked and what didn’t, shaping future marketing strategies.</a:t>
            </a:r>
          </a:p>
        </p:txBody>
      </p:sp>
      <p:sp>
        <p:nvSpPr>
          <p:cNvPr id="4" name="Slide Number Placeholder 3"/>
          <p:cNvSpPr>
            <a:spLocks noGrp="1"/>
          </p:cNvSpPr>
          <p:nvPr>
            <p:ph type="sldNum" sz="quarter" idx="5"/>
          </p:nvPr>
        </p:nvSpPr>
        <p:spPr/>
        <p:txBody>
          <a:bodyPr/>
          <a:lstStyle/>
          <a:p>
            <a:fld id="{257BC759-63AD-47AA-A85C-3EE92F2E71A3}" type="slidenum">
              <a:rPr lang="en-US" smtClean="0"/>
              <a:t>19</a:t>
            </a:fld>
            <a:endParaRPr lang="en-US"/>
          </a:p>
        </p:txBody>
      </p:sp>
    </p:spTree>
    <p:extLst>
      <p:ext uri="{BB962C8B-B14F-4D97-AF65-F5344CB8AC3E}">
        <p14:creationId xmlns:p14="http://schemas.microsoft.com/office/powerpoint/2010/main" val="67495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presentation, we will cover the key aspects of a marketing strategy for a new product launch. We will start with an introduction to marketing strategy, followed by market understanding, target audience identification, the marketing mix, and finally, how to measure success.</a:t>
            </a:r>
          </a:p>
        </p:txBody>
      </p:sp>
      <p:sp>
        <p:nvSpPr>
          <p:cNvPr id="4" name="Slide Number Placeholder 3"/>
          <p:cNvSpPr>
            <a:spLocks noGrp="1"/>
          </p:cNvSpPr>
          <p:nvPr>
            <p:ph type="sldNum" sz="quarter" idx="5"/>
          </p:nvPr>
        </p:nvSpPr>
        <p:spPr/>
        <p:txBody>
          <a:bodyPr/>
          <a:lstStyle/>
          <a:p>
            <a:fld id="{257BC759-63AD-47AA-A85C-3EE92F2E71A3}" type="slidenum">
              <a:rPr lang="en-US" smtClean="0"/>
              <a:t>2</a:t>
            </a:fld>
            <a:endParaRPr lang="en-US"/>
          </a:p>
        </p:txBody>
      </p:sp>
    </p:spTree>
    <p:extLst>
      <p:ext uri="{BB962C8B-B14F-4D97-AF65-F5344CB8AC3E}">
        <p14:creationId xmlns:p14="http://schemas.microsoft.com/office/powerpoint/2010/main" val="4286728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Launching a new product successfully requires a comprehensive marketing strategy that addresses market understanding, audience targeting, and the marketing mix. By measuring success, businesses can refine their strategies for future launches.</a:t>
            </a:r>
          </a:p>
        </p:txBody>
      </p:sp>
      <p:sp>
        <p:nvSpPr>
          <p:cNvPr id="4" name="Slide Number Placeholder 3"/>
          <p:cNvSpPr>
            <a:spLocks noGrp="1"/>
          </p:cNvSpPr>
          <p:nvPr>
            <p:ph type="sldNum" sz="quarter" idx="5"/>
          </p:nvPr>
        </p:nvSpPr>
        <p:spPr/>
        <p:txBody>
          <a:bodyPr/>
          <a:lstStyle/>
          <a:p>
            <a:fld id="{257BC759-63AD-47AA-A85C-3EE92F2E71A3}" type="slidenum">
              <a:rPr lang="en-US" smtClean="0"/>
              <a:t>20</a:t>
            </a:fld>
            <a:endParaRPr lang="en-US"/>
          </a:p>
        </p:txBody>
      </p:sp>
    </p:spTree>
    <p:extLst>
      <p:ext uri="{BB962C8B-B14F-4D97-AF65-F5344CB8AC3E}">
        <p14:creationId xmlns:p14="http://schemas.microsoft.com/office/powerpoint/2010/main" val="1300206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marketing strategy outlines how a company will attract and retain customers. It includes defining the product’s unique selling proposition and establishing goals for the launch process.</a:t>
            </a:r>
          </a:p>
        </p:txBody>
      </p:sp>
      <p:sp>
        <p:nvSpPr>
          <p:cNvPr id="4" name="Slide Number Placeholder 3"/>
          <p:cNvSpPr>
            <a:spLocks noGrp="1"/>
          </p:cNvSpPr>
          <p:nvPr>
            <p:ph type="sldNum" sz="quarter" idx="5"/>
          </p:nvPr>
        </p:nvSpPr>
        <p:spPr/>
        <p:txBody>
          <a:bodyPr/>
          <a:lstStyle/>
          <a:p>
            <a:fld id="{257BC759-63AD-47AA-A85C-3EE92F2E71A3}" type="slidenum">
              <a:rPr lang="en-US" smtClean="0"/>
              <a:t>3</a:t>
            </a:fld>
            <a:endParaRPr lang="en-US"/>
          </a:p>
        </p:txBody>
      </p:sp>
    </p:spTree>
    <p:extLst>
      <p:ext uri="{BB962C8B-B14F-4D97-AF65-F5344CB8AC3E}">
        <p14:creationId xmlns:p14="http://schemas.microsoft.com/office/powerpoint/2010/main" val="3099072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marketing strategy is a comprehensive plan formulated particularly for achieving marketing objectives. It involves understanding the market landscape and determining the best approaches to reach potential customers.</a:t>
            </a:r>
          </a:p>
        </p:txBody>
      </p:sp>
      <p:sp>
        <p:nvSpPr>
          <p:cNvPr id="4" name="Slide Number Placeholder 3"/>
          <p:cNvSpPr>
            <a:spLocks noGrp="1"/>
          </p:cNvSpPr>
          <p:nvPr>
            <p:ph type="sldNum" sz="quarter" idx="5"/>
          </p:nvPr>
        </p:nvSpPr>
        <p:spPr/>
        <p:txBody>
          <a:bodyPr/>
          <a:lstStyle/>
          <a:p>
            <a:fld id="{257BC759-63AD-47AA-A85C-3EE92F2E71A3}" type="slidenum">
              <a:rPr lang="en-US" smtClean="0"/>
              <a:t>4</a:t>
            </a:fld>
            <a:endParaRPr lang="en-US"/>
          </a:p>
        </p:txBody>
      </p:sp>
    </p:spTree>
    <p:extLst>
      <p:ext uri="{BB962C8B-B14F-4D97-AF65-F5344CB8AC3E}">
        <p14:creationId xmlns:p14="http://schemas.microsoft.com/office/powerpoint/2010/main" val="236657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strategic marketing approach ensures that all elements of the launch are aligned and cohesive. It helps organizations allocate resources effectively, reduce risks, and increase the chances of a successful product introduction.</a:t>
            </a:r>
          </a:p>
        </p:txBody>
      </p:sp>
      <p:sp>
        <p:nvSpPr>
          <p:cNvPr id="4" name="Slide Number Placeholder 3"/>
          <p:cNvSpPr>
            <a:spLocks noGrp="1"/>
          </p:cNvSpPr>
          <p:nvPr>
            <p:ph type="sldNum" sz="quarter" idx="5"/>
          </p:nvPr>
        </p:nvSpPr>
        <p:spPr/>
        <p:txBody>
          <a:bodyPr/>
          <a:lstStyle/>
          <a:p>
            <a:fld id="{257BC759-63AD-47AA-A85C-3EE92F2E71A3}" type="slidenum">
              <a:rPr lang="en-US" smtClean="0"/>
              <a:t>5</a:t>
            </a:fld>
            <a:endParaRPr lang="en-US"/>
          </a:p>
        </p:txBody>
      </p:sp>
    </p:spTree>
    <p:extLst>
      <p:ext uri="{BB962C8B-B14F-4D97-AF65-F5344CB8AC3E}">
        <p14:creationId xmlns:p14="http://schemas.microsoft.com/office/powerpoint/2010/main" val="269465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the market is crucial in crafting a successful marketing strategy. This involves conducting research to gain insights into market trends, consumer behavior, and competitive analysis.</a:t>
            </a:r>
          </a:p>
        </p:txBody>
      </p:sp>
      <p:sp>
        <p:nvSpPr>
          <p:cNvPr id="4" name="Slide Number Placeholder 3"/>
          <p:cNvSpPr>
            <a:spLocks noGrp="1"/>
          </p:cNvSpPr>
          <p:nvPr>
            <p:ph type="sldNum" sz="quarter" idx="5"/>
          </p:nvPr>
        </p:nvSpPr>
        <p:spPr/>
        <p:txBody>
          <a:bodyPr/>
          <a:lstStyle/>
          <a:p>
            <a:fld id="{257BC759-63AD-47AA-A85C-3EE92F2E71A3}" type="slidenum">
              <a:rPr lang="en-US" smtClean="0"/>
              <a:t>6</a:t>
            </a:fld>
            <a:endParaRPr lang="en-US"/>
          </a:p>
        </p:txBody>
      </p:sp>
    </p:spTree>
    <p:extLst>
      <p:ext uri="{BB962C8B-B14F-4D97-AF65-F5344CB8AC3E}">
        <p14:creationId xmlns:p14="http://schemas.microsoft.com/office/powerpoint/2010/main" val="2143383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Market research helps identify consumer needs and preferences. Utilize surveys, focus groups, and data analysis to gather information that will guide product development and marketing efforts.</a:t>
            </a:r>
          </a:p>
        </p:txBody>
      </p:sp>
      <p:sp>
        <p:nvSpPr>
          <p:cNvPr id="4" name="Slide Number Placeholder 3"/>
          <p:cNvSpPr>
            <a:spLocks noGrp="1"/>
          </p:cNvSpPr>
          <p:nvPr>
            <p:ph type="sldNum" sz="quarter" idx="5"/>
          </p:nvPr>
        </p:nvSpPr>
        <p:spPr/>
        <p:txBody>
          <a:bodyPr/>
          <a:lstStyle/>
          <a:p>
            <a:fld id="{257BC759-63AD-47AA-A85C-3EE92F2E71A3}" type="slidenum">
              <a:rPr lang="en-US" smtClean="0"/>
              <a:t>7</a:t>
            </a:fld>
            <a:endParaRPr lang="en-US"/>
          </a:p>
        </p:txBody>
      </p:sp>
    </p:spTree>
    <p:extLst>
      <p:ext uri="{BB962C8B-B14F-4D97-AF65-F5344CB8AC3E}">
        <p14:creationId xmlns:p14="http://schemas.microsoft.com/office/powerpoint/2010/main" val="130057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competitors provides insight into their strategies, strengths, and weaknesses. Understanding the competition helps to identify gaps in the market and opportunities for differentiation.</a:t>
            </a:r>
          </a:p>
        </p:txBody>
      </p:sp>
      <p:sp>
        <p:nvSpPr>
          <p:cNvPr id="4" name="Slide Number Placeholder 3"/>
          <p:cNvSpPr>
            <a:spLocks noGrp="1"/>
          </p:cNvSpPr>
          <p:nvPr>
            <p:ph type="sldNum" sz="quarter" idx="5"/>
          </p:nvPr>
        </p:nvSpPr>
        <p:spPr/>
        <p:txBody>
          <a:bodyPr/>
          <a:lstStyle/>
          <a:p>
            <a:fld id="{257BC759-63AD-47AA-A85C-3EE92F2E71A3}" type="slidenum">
              <a:rPr lang="en-US" smtClean="0"/>
              <a:t>8</a:t>
            </a:fld>
            <a:endParaRPr lang="en-US"/>
          </a:p>
        </p:txBody>
      </p:sp>
    </p:spTree>
    <p:extLst>
      <p:ext uri="{BB962C8B-B14F-4D97-AF65-F5344CB8AC3E}">
        <p14:creationId xmlns:p14="http://schemas.microsoft.com/office/powerpoint/2010/main" val="4260303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Identifying the right target audience is essential for effective marketing. This involves segmenting the market based on demographics, psychographics, and behaviors to tailor marketing messages.</a:t>
            </a:r>
          </a:p>
        </p:txBody>
      </p:sp>
      <p:sp>
        <p:nvSpPr>
          <p:cNvPr id="4" name="Slide Number Placeholder 3"/>
          <p:cNvSpPr>
            <a:spLocks noGrp="1"/>
          </p:cNvSpPr>
          <p:nvPr>
            <p:ph type="sldNum" sz="quarter" idx="5"/>
          </p:nvPr>
        </p:nvSpPr>
        <p:spPr/>
        <p:txBody>
          <a:bodyPr/>
          <a:lstStyle/>
          <a:p>
            <a:fld id="{257BC759-63AD-47AA-A85C-3EE92F2E71A3}" type="slidenum">
              <a:rPr lang="en-US" smtClean="0"/>
              <a:t>9</a:t>
            </a:fld>
            <a:endParaRPr lang="en-US"/>
          </a:p>
        </p:txBody>
      </p:sp>
    </p:spTree>
    <p:extLst>
      <p:ext uri="{BB962C8B-B14F-4D97-AF65-F5344CB8AC3E}">
        <p14:creationId xmlns:p14="http://schemas.microsoft.com/office/powerpoint/2010/main" val="322151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586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3128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09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087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5365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4257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4188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7502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89729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3100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6928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234609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siness team brainstorming">
            <a:extLst>
              <a:ext uri="{FF2B5EF4-FFF2-40B4-BE49-F238E27FC236}">
                <a16:creationId xmlns:a16="http://schemas.microsoft.com/office/drawing/2014/main" id="{13AD9595-D020-46F1-B902-D971405F56D6}"/>
              </a:ext>
            </a:extLst>
          </p:cNvPr>
          <p:cNvPicPr>
            <a:picLocks noChangeAspect="1"/>
          </p:cNvPicPr>
          <p:nvPr/>
        </p:nvPicPr>
        <p:blipFill>
          <a:blip r:embed="rId3"/>
          <a:srcRect l="28002" r="7996" b="-2"/>
          <a:stretch/>
        </p:blipFill>
        <p:spPr>
          <a:xfrm>
            <a:off x="20" y="1"/>
            <a:ext cx="6575591" cy="6858000"/>
          </a:xfrm>
          <a:prstGeom prst="rect">
            <a:avLst/>
          </a:prstGeom>
        </p:spPr>
      </p:pic>
      <p:sp>
        <p:nvSpPr>
          <p:cNvPr id="2" name="Title 1">
            <a:extLst>
              <a:ext uri="{FF2B5EF4-FFF2-40B4-BE49-F238E27FC236}">
                <a16:creationId xmlns:a16="http://schemas.microsoft.com/office/drawing/2014/main" id="{F05E2207-9999-43ED-5A9F-2AA2B13636A5}"/>
              </a:ext>
            </a:extLst>
          </p:cNvPr>
          <p:cNvSpPr>
            <a:spLocks noGrp="1"/>
          </p:cNvSpPr>
          <p:nvPr>
            <p:ph type="ctrTitle"/>
          </p:nvPr>
        </p:nvSpPr>
        <p:spPr>
          <a:xfrm>
            <a:off x="7168896" y="1129554"/>
            <a:ext cx="4361688" cy="3475236"/>
          </a:xfrm>
        </p:spPr>
        <p:txBody>
          <a:bodyPr>
            <a:normAutofit/>
          </a:bodyPr>
          <a:lstStyle/>
          <a:p>
            <a:pPr algn="l"/>
            <a:r>
              <a:rPr lang="en-US" sz="4600"/>
              <a:t>Effective Marketing Strategy for New Product Launch</a:t>
            </a:r>
          </a:p>
        </p:txBody>
      </p:sp>
      <p:sp>
        <p:nvSpPr>
          <p:cNvPr id="3" name="Subtitle 2">
            <a:extLst>
              <a:ext uri="{FF2B5EF4-FFF2-40B4-BE49-F238E27FC236}">
                <a16:creationId xmlns:a16="http://schemas.microsoft.com/office/drawing/2014/main" id="{6D1B885B-8D05-55C7-0D80-E35EA5F822C2}"/>
              </a:ext>
            </a:extLst>
          </p:cNvPr>
          <p:cNvSpPr>
            <a:spLocks noGrp="1"/>
          </p:cNvSpPr>
          <p:nvPr>
            <p:ph type="subTitle" idx="1"/>
          </p:nvPr>
        </p:nvSpPr>
        <p:spPr>
          <a:xfrm>
            <a:off x="7168896" y="4731337"/>
            <a:ext cx="4206240" cy="1184584"/>
          </a:xfrm>
        </p:spPr>
        <p:txBody>
          <a:bodyPr>
            <a:normAutofit/>
          </a:bodyPr>
          <a:lstStyle/>
          <a:p>
            <a:pPr algn="l"/>
            <a:r>
              <a:rPr lang="en-US"/>
              <a:t>Key elements for a successful product introduction</a:t>
            </a:r>
          </a:p>
        </p:txBody>
      </p:sp>
    </p:spTree>
    <p:extLst>
      <p:ext uri="{BB962C8B-B14F-4D97-AF65-F5344CB8AC3E}">
        <p14:creationId xmlns:p14="http://schemas.microsoft.com/office/powerpoint/2010/main" val="231951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nstant team going to work together as  perfect machine they could be unkown to each other but the know their role and their job and work together like a well oiled machine. in which each member is a essential gear">
            <a:extLst>
              <a:ext uri="{FF2B5EF4-FFF2-40B4-BE49-F238E27FC236}">
                <a16:creationId xmlns:a16="http://schemas.microsoft.com/office/drawing/2014/main" id="{DB87ADF1-BC8D-4D58-B7DD-5B03294816C7}"/>
              </a:ext>
            </a:extLst>
          </p:cNvPr>
          <p:cNvPicPr>
            <a:picLocks noGrp="1" noChangeAspect="1"/>
          </p:cNvPicPr>
          <p:nvPr>
            <p:ph sz="half" idx="1"/>
          </p:nvPr>
        </p:nvPicPr>
        <p:blipFill>
          <a:blip r:embed="rId3"/>
          <a:srcRect r="4192"/>
          <a:stretch/>
        </p:blipFill>
        <p:spPr>
          <a:xfrm>
            <a:off x="5818632" y="-1"/>
            <a:ext cx="6373368" cy="6857999"/>
          </a:xfrm>
          <a:prstGeom prst="rect">
            <a:avLst/>
          </a:prstGeom>
        </p:spPr>
      </p:pic>
      <p:sp>
        <p:nvSpPr>
          <p:cNvPr id="2" name="Title 1">
            <a:extLst>
              <a:ext uri="{FF2B5EF4-FFF2-40B4-BE49-F238E27FC236}">
                <a16:creationId xmlns:a16="http://schemas.microsoft.com/office/drawing/2014/main" id="{458D8FD2-C055-C06D-3E25-227F17743C35}"/>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Defining Customer Personas</a:t>
            </a:r>
          </a:p>
        </p:txBody>
      </p:sp>
      <p:sp>
        <p:nvSpPr>
          <p:cNvPr id="4" name="Content Placeholder 3">
            <a:extLst>
              <a:ext uri="{FF2B5EF4-FFF2-40B4-BE49-F238E27FC236}">
                <a16:creationId xmlns:a16="http://schemas.microsoft.com/office/drawing/2014/main" id="{30A49D62-6337-C551-DFE3-FA96A70A08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4679" y="2212848"/>
            <a:ext cx="4361688" cy="4096512"/>
          </a:xfrm>
        </p:spPr>
        <p:txBody>
          <a:bodyPr>
            <a:normAutofit/>
          </a:bodyPr>
          <a:lstStyle/>
          <a:p>
            <a:pPr marL="0" indent="0">
              <a:spcBef>
                <a:spcPts val="2500"/>
              </a:spcBef>
              <a:buNone/>
            </a:pPr>
            <a:r>
              <a:rPr lang="en-US" sz="1400" b="1"/>
              <a:t>Understanding Customer Segments</a:t>
            </a:r>
          </a:p>
          <a:p>
            <a:pPr marL="0" lvl="1" indent="0">
              <a:buNone/>
            </a:pPr>
            <a:r>
              <a:rPr lang="en-US" sz="1400"/>
              <a:t>Creating customer personas allows marketers to understand the distinct motivations and preferences of various customer segments.</a:t>
            </a:r>
          </a:p>
          <a:p>
            <a:pPr marL="0" indent="0">
              <a:spcBef>
                <a:spcPts val="2500"/>
              </a:spcBef>
              <a:buNone/>
            </a:pPr>
            <a:r>
              <a:rPr lang="en-US" sz="1400" b="1"/>
              <a:t>Enhancing Marketing Strategy</a:t>
            </a:r>
          </a:p>
          <a:p>
            <a:pPr marL="0" lvl="1" indent="0">
              <a:buNone/>
            </a:pPr>
            <a:r>
              <a:rPr lang="en-US" sz="1400"/>
              <a:t>By understanding customer personas, marketing strategies can be tailored to resonate more effectively with the intended audience.</a:t>
            </a:r>
          </a:p>
        </p:txBody>
      </p:sp>
    </p:spTree>
    <p:extLst>
      <p:ext uri="{BB962C8B-B14F-4D97-AF65-F5344CB8AC3E}">
        <p14:creationId xmlns:p14="http://schemas.microsoft.com/office/powerpoint/2010/main" val="9319423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rget Your Customers">
            <a:extLst>
              <a:ext uri="{FF2B5EF4-FFF2-40B4-BE49-F238E27FC236}">
                <a16:creationId xmlns:a16="http://schemas.microsoft.com/office/drawing/2014/main" id="{E5D03D0C-F7FD-43CF-AA7D-ACE83AF23B94}"/>
              </a:ext>
            </a:extLst>
          </p:cNvPr>
          <p:cNvPicPr>
            <a:picLocks noGrp="1" noChangeAspect="1"/>
          </p:cNvPicPr>
          <p:nvPr>
            <p:ph sz="half" idx="1"/>
          </p:nvPr>
        </p:nvPicPr>
        <p:blipFill>
          <a:blip r:embed="rId3"/>
          <a:srcRect l="23541" r="29288"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784A7829-E850-4AD0-CDC0-260D6BD28B64}"/>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Segmenting the Target Market</a:t>
            </a:r>
          </a:p>
        </p:txBody>
      </p:sp>
      <p:sp>
        <p:nvSpPr>
          <p:cNvPr id="4" name="Content Placeholder 3">
            <a:extLst>
              <a:ext uri="{FF2B5EF4-FFF2-40B4-BE49-F238E27FC236}">
                <a16:creationId xmlns:a16="http://schemas.microsoft.com/office/drawing/2014/main" id="{14A61D66-6691-CD12-B485-0D2F0A02DF4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spcBef>
                <a:spcPts val="2500"/>
              </a:spcBef>
              <a:buNone/>
            </a:pPr>
            <a:r>
              <a:rPr lang="en-US" sz="1400" b="1"/>
              <a:t>Understanding Audience Diversity</a:t>
            </a:r>
          </a:p>
          <a:p>
            <a:pPr marL="0" lvl="1" indent="0">
              <a:buNone/>
            </a:pPr>
            <a:r>
              <a:rPr lang="en-US" sz="1400"/>
              <a:t>Segmenting involves recognizing the diversity within the audience, which helps tailor marketing strategies.</a:t>
            </a:r>
          </a:p>
          <a:p>
            <a:pPr marL="0" indent="0">
              <a:spcBef>
                <a:spcPts val="2500"/>
              </a:spcBef>
              <a:buNone/>
            </a:pPr>
            <a:r>
              <a:rPr lang="en-US" sz="1400" b="1"/>
              <a:t>Targeted Marketing Strategies</a:t>
            </a:r>
          </a:p>
          <a:p>
            <a:pPr marL="0" lvl="1" indent="0">
              <a:buNone/>
            </a:pPr>
            <a:r>
              <a:rPr lang="en-US" sz="1400"/>
              <a:t>Creating targeted marketing efforts based on segmented groups can enhance customer engagement and improve conversion rates.</a:t>
            </a:r>
          </a:p>
          <a:p>
            <a:pPr marL="0" indent="0">
              <a:spcBef>
                <a:spcPts val="2500"/>
              </a:spcBef>
              <a:buNone/>
            </a:pPr>
            <a:r>
              <a:rPr lang="en-US" sz="1400" b="1"/>
              <a:t>Higher Engagement Rates</a:t>
            </a:r>
          </a:p>
          <a:p>
            <a:pPr marL="0" lvl="1" indent="0">
              <a:buNone/>
            </a:pPr>
            <a:r>
              <a:rPr lang="en-US" sz="1400"/>
              <a:t>By focusing on specific segments, marketers can achieve higher engagement levels through tailored messaging and offers.</a:t>
            </a:r>
          </a:p>
        </p:txBody>
      </p:sp>
    </p:spTree>
    <p:extLst>
      <p:ext uri="{BB962C8B-B14F-4D97-AF65-F5344CB8AC3E}">
        <p14:creationId xmlns:p14="http://schemas.microsoft.com/office/powerpoint/2010/main" val="31722414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Wooden figures of people with a yellow arrow isolated on a blue background. Career and personal growth, business motivation.">
            <a:extLst>
              <a:ext uri="{FF2B5EF4-FFF2-40B4-BE49-F238E27FC236}">
                <a16:creationId xmlns:a16="http://schemas.microsoft.com/office/drawing/2014/main" id="{40119E2A-C647-47D9-8C47-66B2C83828BC}"/>
              </a:ext>
            </a:extLst>
          </p:cNvPr>
          <p:cNvPicPr>
            <a:picLocks noGrp="1" noChangeAspect="1"/>
          </p:cNvPicPr>
          <p:nvPr>
            <p:ph sz="half" idx="1"/>
          </p:nvPr>
        </p:nvPicPr>
        <p:blipFill>
          <a:blip r:embed="rId3"/>
          <a:srcRect l="17327" r="9916"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622F0F8B-D6FE-5D26-37A0-0357221FFB64}"/>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The Marketing Mix</a:t>
            </a:r>
          </a:p>
        </p:txBody>
      </p:sp>
      <p:sp>
        <p:nvSpPr>
          <p:cNvPr id="4" name="Content Placeholder 3">
            <a:extLst>
              <a:ext uri="{FF2B5EF4-FFF2-40B4-BE49-F238E27FC236}">
                <a16:creationId xmlns:a16="http://schemas.microsoft.com/office/drawing/2014/main" id="{9ED77163-41A1-0599-0578-EC284306C3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Product</a:t>
            </a:r>
          </a:p>
          <a:p>
            <a:pPr marL="0" lvl="1" indent="0">
              <a:buNone/>
            </a:pPr>
            <a:r>
              <a:rPr lang="en-US" sz="1400"/>
              <a:t>The 'Product' element focuses on what you are selling, including its features, benefits, and quality.</a:t>
            </a:r>
          </a:p>
          <a:p>
            <a:pPr marL="0" indent="0">
              <a:spcBef>
                <a:spcPts val="2500"/>
              </a:spcBef>
              <a:buNone/>
            </a:pPr>
            <a:r>
              <a:rPr lang="en-US" sz="1400" b="1"/>
              <a:t>Price</a:t>
            </a:r>
          </a:p>
          <a:p>
            <a:pPr marL="0" lvl="1" indent="0">
              <a:buNone/>
            </a:pPr>
            <a:r>
              <a:rPr lang="en-US" sz="1400"/>
              <a:t>The 'Price' component involves determining how much to charge for the product, considering costs and market demand.</a:t>
            </a:r>
          </a:p>
          <a:p>
            <a:pPr marL="0" indent="0">
              <a:spcBef>
                <a:spcPts val="2500"/>
              </a:spcBef>
              <a:buNone/>
            </a:pPr>
            <a:r>
              <a:rPr lang="en-US" sz="1400" b="1"/>
              <a:t>Place</a:t>
            </a:r>
          </a:p>
          <a:p>
            <a:pPr marL="0" lvl="1" indent="0">
              <a:buNone/>
            </a:pPr>
            <a:r>
              <a:rPr lang="en-US" sz="1400"/>
              <a:t>The 'Place' aspect addresses how the product will be distributed and made available to customers.</a:t>
            </a:r>
          </a:p>
          <a:p>
            <a:pPr marL="0" indent="0">
              <a:spcBef>
                <a:spcPts val="2500"/>
              </a:spcBef>
              <a:buNone/>
            </a:pPr>
            <a:r>
              <a:rPr lang="en-US" sz="1400" b="1"/>
              <a:t>Promotion</a:t>
            </a:r>
          </a:p>
          <a:p>
            <a:pPr marL="0" lvl="1" indent="0">
              <a:buNone/>
            </a:pPr>
            <a:r>
              <a:rPr lang="en-US" sz="1400"/>
              <a:t>The 'Promotion' element involves communicating with potential customers about the product and persuading them to buy.</a:t>
            </a:r>
          </a:p>
        </p:txBody>
      </p:sp>
    </p:spTree>
    <p:extLst>
      <p:ext uri="{BB962C8B-B14F-4D97-AF65-F5344CB8AC3E}">
        <p14:creationId xmlns:p14="http://schemas.microsoft.com/office/powerpoint/2010/main" val="3079882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dea light bulb success inspiration crumpled paper">
            <a:extLst>
              <a:ext uri="{FF2B5EF4-FFF2-40B4-BE49-F238E27FC236}">
                <a16:creationId xmlns:a16="http://schemas.microsoft.com/office/drawing/2014/main" id="{7BDE5763-CAD6-4D5C-A69B-850A334E244A}"/>
              </a:ext>
            </a:extLst>
          </p:cNvPr>
          <p:cNvPicPr>
            <a:picLocks noGrp="1" noChangeAspect="1"/>
          </p:cNvPicPr>
          <p:nvPr>
            <p:ph sz="half" idx="1"/>
          </p:nvPr>
        </p:nvPicPr>
        <p:blipFill>
          <a:blip r:embed="rId3"/>
          <a:srcRect l="16152" r="30148"/>
          <a:stretch/>
        </p:blipFill>
        <p:spPr>
          <a:xfrm>
            <a:off x="20" y="10"/>
            <a:ext cx="4910308" cy="6857990"/>
          </a:xfrm>
          <a:prstGeom prst="rect">
            <a:avLst/>
          </a:prstGeom>
        </p:spPr>
      </p:pic>
      <p:sp>
        <p:nvSpPr>
          <p:cNvPr id="2" name="Title 1">
            <a:extLst>
              <a:ext uri="{FF2B5EF4-FFF2-40B4-BE49-F238E27FC236}">
                <a16:creationId xmlns:a16="http://schemas.microsoft.com/office/drawing/2014/main" id="{C98CDFD5-C336-82C8-CA01-AD7911822F7F}"/>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Product Strategy</a:t>
            </a:r>
          </a:p>
        </p:txBody>
      </p:sp>
      <p:sp>
        <p:nvSpPr>
          <p:cNvPr id="4" name="Content Placeholder 3">
            <a:extLst>
              <a:ext uri="{FF2B5EF4-FFF2-40B4-BE49-F238E27FC236}">
                <a16:creationId xmlns:a16="http://schemas.microsoft.com/office/drawing/2014/main" id="{F9821EFC-A5F0-C635-8A25-39C8B949154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Unique Features and Benefits</a:t>
            </a:r>
          </a:p>
          <a:p>
            <a:pPr marL="0" lvl="1" indent="0">
              <a:buNone/>
            </a:pPr>
            <a:r>
              <a:rPr lang="en-US" sz="1400"/>
              <a:t>Identifying unique features and benefits is essential for differentiating the product in a competitive market.</a:t>
            </a:r>
          </a:p>
          <a:p>
            <a:pPr marL="0" indent="0">
              <a:spcBef>
                <a:spcPts val="2500"/>
              </a:spcBef>
              <a:buNone/>
            </a:pPr>
            <a:r>
              <a:rPr lang="en-US" sz="1400" b="1"/>
              <a:t>Customer Needs</a:t>
            </a:r>
          </a:p>
          <a:p>
            <a:pPr marL="0" lvl="1" indent="0">
              <a:buNone/>
            </a:pPr>
            <a:r>
              <a:rPr lang="en-US" sz="1400"/>
              <a:t>Understanding customer needs is crucial for developing a product that resonates with the target audience and meets their demands.</a:t>
            </a:r>
          </a:p>
          <a:p>
            <a:pPr marL="0" indent="0">
              <a:spcBef>
                <a:spcPts val="2500"/>
              </a:spcBef>
              <a:buNone/>
            </a:pPr>
            <a:r>
              <a:rPr lang="en-US" sz="1400" b="1"/>
              <a:t>Packaging and Branding</a:t>
            </a:r>
          </a:p>
          <a:p>
            <a:pPr marL="0" lvl="1" indent="0">
              <a:buNone/>
            </a:pPr>
            <a:r>
              <a:rPr lang="en-US" sz="1400"/>
              <a:t>Effective packaging and branding strategies are vital for attracting customers and enhancing the product's market appeal.</a:t>
            </a:r>
          </a:p>
        </p:txBody>
      </p:sp>
    </p:spTree>
    <p:extLst>
      <p:ext uri="{BB962C8B-B14F-4D97-AF65-F5344CB8AC3E}">
        <p14:creationId xmlns:p14="http://schemas.microsoft.com/office/powerpoint/2010/main" val="8272730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Gold coins with Dollar and Euro symbol on blue background with rising red arrows">
            <a:extLst>
              <a:ext uri="{FF2B5EF4-FFF2-40B4-BE49-F238E27FC236}">
                <a16:creationId xmlns:a16="http://schemas.microsoft.com/office/drawing/2014/main" id="{3A22D21F-D70C-4A4C-B159-1A2A2D4538CC}"/>
              </a:ext>
            </a:extLst>
          </p:cNvPr>
          <p:cNvPicPr>
            <a:picLocks noGrp="1" noChangeAspect="1"/>
          </p:cNvPicPr>
          <p:nvPr>
            <p:ph sz="half" idx="1"/>
          </p:nvPr>
        </p:nvPicPr>
        <p:blipFill>
          <a:blip r:embed="rId3"/>
          <a:srcRect r="27244"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9ADF9B47-C379-1433-446A-975819EEF4C6}"/>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Pricing Strategy</a:t>
            </a:r>
          </a:p>
        </p:txBody>
      </p:sp>
      <p:sp>
        <p:nvSpPr>
          <p:cNvPr id="4" name="Content Placeholder 3">
            <a:extLst>
              <a:ext uri="{FF2B5EF4-FFF2-40B4-BE49-F238E27FC236}">
                <a16:creationId xmlns:a16="http://schemas.microsoft.com/office/drawing/2014/main" id="{E5F4C950-8C70-6CFC-F213-F4188517C36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Value Reflection</a:t>
            </a:r>
          </a:p>
          <a:p>
            <a:pPr marL="0" lvl="1" indent="0">
              <a:buNone/>
            </a:pPr>
            <a:r>
              <a:rPr lang="en-US" sz="1400"/>
              <a:t>A successful pricing strategy must reflect the true value of the product to attract customers and build trust.</a:t>
            </a:r>
          </a:p>
          <a:p>
            <a:pPr marL="0" indent="0">
              <a:spcBef>
                <a:spcPts val="2500"/>
              </a:spcBef>
              <a:buNone/>
            </a:pPr>
            <a:r>
              <a:rPr lang="en-US" sz="1400" b="1"/>
              <a:t>Cost Considerations</a:t>
            </a:r>
          </a:p>
          <a:p>
            <a:pPr marL="0" lvl="1" indent="0">
              <a:buNone/>
            </a:pPr>
            <a:r>
              <a:rPr lang="en-US" sz="1400"/>
              <a:t>Understanding production costs is essential to setting prices that ensure profitability while remaining attractive to consumers.</a:t>
            </a:r>
          </a:p>
          <a:p>
            <a:pPr marL="0" indent="0">
              <a:spcBef>
                <a:spcPts val="2500"/>
              </a:spcBef>
              <a:buNone/>
            </a:pPr>
            <a:r>
              <a:rPr lang="en-US" sz="1400" b="1"/>
              <a:t>Market Demand</a:t>
            </a:r>
          </a:p>
          <a:p>
            <a:pPr marL="0" lvl="1" indent="0">
              <a:buNone/>
            </a:pPr>
            <a:r>
              <a:rPr lang="en-US" sz="1400"/>
              <a:t>Analyze market demand to adjust pricing strategies, ensuring competitiveness while meeting customer needs.</a:t>
            </a:r>
          </a:p>
          <a:p>
            <a:pPr marL="0" indent="0">
              <a:spcBef>
                <a:spcPts val="2500"/>
              </a:spcBef>
              <a:buNone/>
            </a:pPr>
            <a:r>
              <a:rPr lang="en-US" sz="1400" b="1"/>
              <a:t>Customer Willingness to Pay</a:t>
            </a:r>
          </a:p>
          <a:p>
            <a:pPr marL="0" lvl="1" indent="0">
              <a:buNone/>
            </a:pPr>
            <a:r>
              <a:rPr lang="en-US" sz="1400"/>
              <a:t>Gauge customer willingness to pay through surveys and market studies to inform pricing decisions effectively.</a:t>
            </a:r>
          </a:p>
        </p:txBody>
      </p:sp>
    </p:spTree>
    <p:extLst>
      <p:ext uri="{BB962C8B-B14F-4D97-AF65-F5344CB8AC3E}">
        <p14:creationId xmlns:p14="http://schemas.microsoft.com/office/powerpoint/2010/main" val="1756220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quot;Earth globe with arrows going around it indicating an orbiting shopping basket full of cardboard boxes for global delivery, isolated on white with clipping path included&quot;">
            <a:extLst>
              <a:ext uri="{FF2B5EF4-FFF2-40B4-BE49-F238E27FC236}">
                <a16:creationId xmlns:a16="http://schemas.microsoft.com/office/drawing/2014/main" id="{03D06302-810C-4C98-98CC-DC91D392971B}"/>
              </a:ext>
            </a:extLst>
          </p:cNvPr>
          <p:cNvPicPr>
            <a:picLocks noGrp="1" noChangeAspect="1"/>
          </p:cNvPicPr>
          <p:nvPr>
            <p:ph sz="half" idx="1"/>
          </p:nvPr>
        </p:nvPicPr>
        <p:blipFill>
          <a:blip r:embed="rId3"/>
          <a:srcRect t="5774" r="1" b="248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3B3EA7C5-C7AC-5A93-90F9-16E4F5926E81}"/>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Distribution Strategy</a:t>
            </a:r>
          </a:p>
        </p:txBody>
      </p:sp>
      <p:sp>
        <p:nvSpPr>
          <p:cNvPr id="4" name="Content Placeholder 3">
            <a:extLst>
              <a:ext uri="{FF2B5EF4-FFF2-40B4-BE49-F238E27FC236}">
                <a16:creationId xmlns:a16="http://schemas.microsoft.com/office/drawing/2014/main" id="{1DE36942-DA77-40FF-6A02-0F2EE176A3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Distribution Channels Overview</a:t>
            </a:r>
          </a:p>
          <a:p>
            <a:pPr marL="0" lvl="1" indent="0">
              <a:buNone/>
            </a:pPr>
            <a:r>
              <a:rPr lang="en-US" sz="1400"/>
              <a:t>Identify the distribution channels for your product, such as online platforms, retail stores, and direct sales.</a:t>
            </a:r>
          </a:p>
          <a:p>
            <a:pPr marL="0" indent="0">
              <a:spcBef>
                <a:spcPts val="2500"/>
              </a:spcBef>
              <a:buNone/>
            </a:pPr>
            <a:r>
              <a:rPr lang="en-US" sz="1400" b="1"/>
              <a:t>Online Platforms</a:t>
            </a:r>
          </a:p>
          <a:p>
            <a:pPr marL="0" lvl="1" indent="0">
              <a:buNone/>
            </a:pPr>
            <a:r>
              <a:rPr lang="en-US" sz="1400"/>
              <a:t>Utilize online platforms for product distribution to reach a wider audience and increase sales potential.</a:t>
            </a:r>
          </a:p>
          <a:p>
            <a:pPr marL="0" indent="0">
              <a:spcBef>
                <a:spcPts val="2500"/>
              </a:spcBef>
              <a:buNone/>
            </a:pPr>
            <a:r>
              <a:rPr lang="en-US" sz="1400" b="1"/>
              <a:t>Retail Store Presence</a:t>
            </a:r>
          </a:p>
          <a:p>
            <a:pPr marL="0" lvl="1" indent="0">
              <a:buNone/>
            </a:pPr>
            <a:r>
              <a:rPr lang="en-US" sz="1400"/>
              <a:t>Having a presence in retail stores can enhance product visibility and accessibility for customers.</a:t>
            </a:r>
          </a:p>
          <a:p>
            <a:pPr marL="0" indent="0">
              <a:spcBef>
                <a:spcPts val="2500"/>
              </a:spcBef>
              <a:buNone/>
            </a:pPr>
            <a:r>
              <a:rPr lang="en-US" sz="1400" b="1"/>
              <a:t>Direct Sales Approach</a:t>
            </a:r>
          </a:p>
          <a:p>
            <a:pPr marL="0" lvl="1" indent="0">
              <a:buNone/>
            </a:pPr>
            <a:r>
              <a:rPr lang="en-US" sz="1400"/>
              <a:t>Consider a direct sales approach to build stronger relationships with customers and gather valuable feedback.</a:t>
            </a:r>
          </a:p>
        </p:txBody>
      </p:sp>
    </p:spTree>
    <p:extLst>
      <p:ext uri="{BB962C8B-B14F-4D97-AF65-F5344CB8AC3E}">
        <p14:creationId xmlns:p14="http://schemas.microsoft.com/office/powerpoint/2010/main" val="17261845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close up white blank commercial sign placard and Miami city skylines over clear blue sky">
            <a:extLst>
              <a:ext uri="{FF2B5EF4-FFF2-40B4-BE49-F238E27FC236}">
                <a16:creationId xmlns:a16="http://schemas.microsoft.com/office/drawing/2014/main" id="{1B48F673-EDCE-47FF-883F-BF7C18732BF0}"/>
              </a:ext>
            </a:extLst>
          </p:cNvPr>
          <p:cNvPicPr>
            <a:picLocks noGrp="1" noChangeAspect="1"/>
          </p:cNvPicPr>
          <p:nvPr>
            <p:ph sz="half" idx="1"/>
          </p:nvPr>
        </p:nvPicPr>
        <p:blipFill>
          <a:blip r:embed="rId3"/>
          <a:srcRect l="28062" r="-1"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6BAA5A31-831E-A367-A9C2-9AE948436564}"/>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Promotion Strategy</a:t>
            </a:r>
          </a:p>
        </p:txBody>
      </p:sp>
      <p:sp>
        <p:nvSpPr>
          <p:cNvPr id="4" name="Content Placeholder 3">
            <a:extLst>
              <a:ext uri="{FF2B5EF4-FFF2-40B4-BE49-F238E27FC236}">
                <a16:creationId xmlns:a16="http://schemas.microsoft.com/office/drawing/2014/main" id="{6B14298B-0C25-D9EB-140D-58217D8BB1C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Advertising Techniques</a:t>
            </a:r>
          </a:p>
          <a:p>
            <a:pPr marL="0" lvl="1" indent="0">
              <a:buNone/>
            </a:pPr>
            <a:r>
              <a:rPr lang="en-US" sz="1400"/>
              <a:t>Incorporate various advertising techniques to reach a broader audience and build brand recognition.</a:t>
            </a:r>
          </a:p>
          <a:p>
            <a:pPr marL="0" indent="0">
              <a:spcBef>
                <a:spcPts val="2500"/>
              </a:spcBef>
              <a:buNone/>
            </a:pPr>
            <a:r>
              <a:rPr lang="en-US" sz="1400" b="1"/>
              <a:t>Public Relations Efforts</a:t>
            </a:r>
          </a:p>
          <a:p>
            <a:pPr marL="0" lvl="1" indent="0">
              <a:buNone/>
            </a:pPr>
            <a:r>
              <a:rPr lang="en-US" sz="1400"/>
              <a:t>Utilize public relations to establish a positive image and manage communications around the new product.</a:t>
            </a:r>
          </a:p>
          <a:p>
            <a:pPr marL="0" indent="0">
              <a:spcBef>
                <a:spcPts val="2500"/>
              </a:spcBef>
              <a:buNone/>
            </a:pPr>
            <a:r>
              <a:rPr lang="en-US" sz="1400" b="1"/>
              <a:t>Social Media Engagement</a:t>
            </a:r>
          </a:p>
          <a:p>
            <a:pPr marL="0" lvl="1" indent="0">
              <a:buNone/>
            </a:pPr>
            <a:r>
              <a:rPr lang="en-US" sz="1400"/>
              <a:t>Leverage social media platforms to create buzz and directly engage with potential customers.</a:t>
            </a:r>
          </a:p>
          <a:p>
            <a:pPr marL="0" indent="0">
              <a:spcBef>
                <a:spcPts val="2500"/>
              </a:spcBef>
              <a:buNone/>
            </a:pPr>
            <a:r>
              <a:rPr lang="en-US" sz="1400" b="1"/>
              <a:t>Sales Promotions</a:t>
            </a:r>
          </a:p>
          <a:p>
            <a:pPr marL="0" lvl="1" indent="0">
              <a:buNone/>
            </a:pPr>
            <a:r>
              <a:rPr lang="en-US" sz="1400"/>
              <a:t>Implement sales promotions to encourage immediate purchase and create excitement around the product launch.</a:t>
            </a:r>
          </a:p>
        </p:txBody>
      </p:sp>
    </p:spTree>
    <p:extLst>
      <p:ext uri="{BB962C8B-B14F-4D97-AF65-F5344CB8AC3E}">
        <p14:creationId xmlns:p14="http://schemas.microsoft.com/office/powerpoint/2010/main" val="32434861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of a pen on financial data.">
            <a:extLst>
              <a:ext uri="{FF2B5EF4-FFF2-40B4-BE49-F238E27FC236}">
                <a16:creationId xmlns:a16="http://schemas.microsoft.com/office/drawing/2014/main" id="{5C2D9FF6-0FB9-4C82-AAA2-E4F851925278}"/>
              </a:ext>
            </a:extLst>
          </p:cNvPr>
          <p:cNvPicPr>
            <a:picLocks noGrp="1" noChangeAspect="1"/>
          </p:cNvPicPr>
          <p:nvPr>
            <p:ph sz="half" idx="1"/>
          </p:nvPr>
        </p:nvPicPr>
        <p:blipFill>
          <a:blip r:embed="rId3"/>
          <a:srcRect l="14797" r="37409" b="-1"/>
          <a:stretch/>
        </p:blipFill>
        <p:spPr>
          <a:xfrm>
            <a:off x="20" y="10"/>
            <a:ext cx="4910308" cy="6857990"/>
          </a:xfrm>
          <a:prstGeom prst="rect">
            <a:avLst/>
          </a:prstGeom>
        </p:spPr>
      </p:pic>
      <p:sp>
        <p:nvSpPr>
          <p:cNvPr id="2" name="Title 1">
            <a:extLst>
              <a:ext uri="{FF2B5EF4-FFF2-40B4-BE49-F238E27FC236}">
                <a16:creationId xmlns:a16="http://schemas.microsoft.com/office/drawing/2014/main" id="{9E630DB9-E90F-24D4-6729-C6FE93987762}"/>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Measuring Success</a:t>
            </a:r>
          </a:p>
        </p:txBody>
      </p:sp>
      <p:sp>
        <p:nvSpPr>
          <p:cNvPr id="4" name="Content Placeholder 3">
            <a:extLst>
              <a:ext uri="{FF2B5EF4-FFF2-40B4-BE49-F238E27FC236}">
                <a16:creationId xmlns:a16="http://schemas.microsoft.com/office/drawing/2014/main" id="{7D159B7A-B0F7-F9BE-6377-9DE7F84D999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Importance of KPIs</a:t>
            </a:r>
          </a:p>
          <a:p>
            <a:pPr marL="0" lvl="1" indent="0">
              <a:buNone/>
            </a:pPr>
            <a:r>
              <a:rPr lang="en-US" sz="1400"/>
              <a:t>Key performance indicators (KPIs) are essential for assessing the success of a product launch and overall performance.</a:t>
            </a:r>
          </a:p>
          <a:p>
            <a:pPr marL="0" indent="0">
              <a:spcBef>
                <a:spcPts val="2500"/>
              </a:spcBef>
              <a:buNone/>
            </a:pPr>
            <a:r>
              <a:rPr lang="en-US" sz="1400" b="1"/>
              <a:t>Marketing Strategy Effectiveness</a:t>
            </a:r>
          </a:p>
          <a:p>
            <a:pPr marL="0" lvl="1" indent="0">
              <a:buNone/>
            </a:pPr>
            <a:r>
              <a:rPr lang="en-US" sz="1400"/>
              <a:t>Evaluating the effectiveness of the marketing strategy enables businesses to identify strengths and areas for enhancement.</a:t>
            </a:r>
          </a:p>
          <a:p>
            <a:pPr marL="0" indent="0">
              <a:spcBef>
                <a:spcPts val="2500"/>
              </a:spcBef>
              <a:buNone/>
            </a:pPr>
            <a:r>
              <a:rPr lang="en-US" sz="1400" b="1"/>
              <a:t>Continuous Improvement</a:t>
            </a:r>
          </a:p>
          <a:p>
            <a:pPr marL="0" lvl="1" indent="0">
              <a:buNone/>
            </a:pPr>
            <a:r>
              <a:rPr lang="en-US" sz="1400"/>
              <a:t>Measuring success allows for continuous improvement in processes, strategies, and products based on data-driven insights.</a:t>
            </a:r>
          </a:p>
        </p:txBody>
      </p:sp>
    </p:spTree>
    <p:extLst>
      <p:ext uri="{BB962C8B-B14F-4D97-AF65-F5344CB8AC3E}">
        <p14:creationId xmlns:p14="http://schemas.microsoft.com/office/powerpoint/2010/main" val="2759351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Business chart on the tablet pc and printed media">
            <a:extLst>
              <a:ext uri="{FF2B5EF4-FFF2-40B4-BE49-F238E27FC236}">
                <a16:creationId xmlns:a16="http://schemas.microsoft.com/office/drawing/2014/main" id="{5E5FE8E3-4795-43CE-9CC8-393BAD1F10D0}"/>
              </a:ext>
            </a:extLst>
          </p:cNvPr>
          <p:cNvPicPr>
            <a:picLocks noGrp="1" noChangeAspect="1"/>
          </p:cNvPicPr>
          <p:nvPr>
            <p:ph sz="half" idx="1"/>
          </p:nvPr>
        </p:nvPicPr>
        <p:blipFill>
          <a:blip r:embed="rId3"/>
          <a:srcRect r="27244" b="-1"/>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6D806354-363C-239C-E87F-AAE5AC82110A}"/>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Setting KPIs</a:t>
            </a:r>
          </a:p>
        </p:txBody>
      </p:sp>
      <p:sp>
        <p:nvSpPr>
          <p:cNvPr id="4" name="Content Placeholder 3">
            <a:extLst>
              <a:ext uri="{FF2B5EF4-FFF2-40B4-BE49-F238E27FC236}">
                <a16:creationId xmlns:a16="http://schemas.microsoft.com/office/drawing/2014/main" id="{EC899F93-8A7C-B3E8-2B8B-7A0A945F32D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Sales Figures</a:t>
            </a:r>
          </a:p>
          <a:p>
            <a:pPr marL="0" lvl="1" indent="0">
              <a:buNone/>
            </a:pPr>
            <a:r>
              <a:rPr lang="en-US" sz="1400"/>
              <a:t>Sales figures are critical KPIs that measure the revenue generated from the product launch and its market acceptance.</a:t>
            </a:r>
          </a:p>
          <a:p>
            <a:pPr marL="0" indent="0">
              <a:spcBef>
                <a:spcPts val="2500"/>
              </a:spcBef>
              <a:buNone/>
            </a:pPr>
            <a:r>
              <a:rPr lang="en-US" sz="1400" b="1"/>
              <a:t>Customer Feedback</a:t>
            </a:r>
          </a:p>
          <a:p>
            <a:pPr marL="0" lvl="1" indent="0">
              <a:buNone/>
            </a:pPr>
            <a:r>
              <a:rPr lang="en-US" sz="1400"/>
              <a:t>Customer feedback is vital for understanding user satisfaction and areas of improvement for the product.</a:t>
            </a:r>
          </a:p>
          <a:p>
            <a:pPr marL="0" indent="0">
              <a:spcBef>
                <a:spcPts val="2500"/>
              </a:spcBef>
              <a:buNone/>
            </a:pPr>
            <a:r>
              <a:rPr lang="en-US" sz="1400" b="1"/>
              <a:t>Market Share</a:t>
            </a:r>
          </a:p>
          <a:p>
            <a:pPr marL="0" lvl="1" indent="0">
              <a:buNone/>
            </a:pPr>
            <a:r>
              <a:rPr lang="en-US" sz="1400"/>
              <a:t>Market share indicates the product's position in the marketplace, reflecting its competitiveness and success.</a:t>
            </a:r>
          </a:p>
          <a:p>
            <a:pPr marL="0" indent="0">
              <a:spcBef>
                <a:spcPts val="2500"/>
              </a:spcBef>
              <a:buNone/>
            </a:pPr>
            <a:r>
              <a:rPr lang="en-US" sz="1400" b="1"/>
              <a:t>Engagement Metrics</a:t>
            </a:r>
          </a:p>
          <a:p>
            <a:pPr marL="0" lvl="1" indent="0">
              <a:buNone/>
            </a:pPr>
            <a:r>
              <a:rPr lang="en-US" sz="1400"/>
              <a:t>Engagement metrics help assess how actively customers interact with the product, influencing its long-term success.</a:t>
            </a:r>
          </a:p>
        </p:txBody>
      </p:sp>
    </p:spTree>
    <p:extLst>
      <p:ext uri="{BB962C8B-B14F-4D97-AF65-F5344CB8AC3E}">
        <p14:creationId xmlns:p14="http://schemas.microsoft.com/office/powerpoint/2010/main" val="31889499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hree women brainstorming">
            <a:extLst>
              <a:ext uri="{FF2B5EF4-FFF2-40B4-BE49-F238E27FC236}">
                <a16:creationId xmlns:a16="http://schemas.microsoft.com/office/drawing/2014/main" id="{4AEE6F2B-4251-48BB-83F1-A741DC3FEB0C}"/>
              </a:ext>
            </a:extLst>
          </p:cNvPr>
          <p:cNvPicPr>
            <a:picLocks noGrp="1" noChangeAspect="1"/>
          </p:cNvPicPr>
          <p:nvPr>
            <p:ph sz="half" idx="1"/>
          </p:nvPr>
        </p:nvPicPr>
        <p:blipFill>
          <a:blip r:embed="rId3"/>
          <a:srcRect l="32715" r="19491" b="-1"/>
          <a:stretch/>
        </p:blipFill>
        <p:spPr>
          <a:xfrm>
            <a:off x="20" y="10"/>
            <a:ext cx="4910308" cy="6857990"/>
          </a:xfrm>
          <a:prstGeom prst="rect">
            <a:avLst/>
          </a:prstGeom>
        </p:spPr>
      </p:pic>
      <p:sp>
        <p:nvSpPr>
          <p:cNvPr id="2" name="Title 1">
            <a:extLst>
              <a:ext uri="{FF2B5EF4-FFF2-40B4-BE49-F238E27FC236}">
                <a16:creationId xmlns:a16="http://schemas.microsoft.com/office/drawing/2014/main" id="{47BED0E5-0582-5982-6A46-B0331C9879C7}"/>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Analyzing Results</a:t>
            </a:r>
          </a:p>
        </p:txBody>
      </p:sp>
      <p:sp>
        <p:nvSpPr>
          <p:cNvPr id="4" name="Content Placeholder 3">
            <a:extLst>
              <a:ext uri="{FF2B5EF4-FFF2-40B4-BE49-F238E27FC236}">
                <a16:creationId xmlns:a16="http://schemas.microsoft.com/office/drawing/2014/main" id="{1F7A38AD-B38C-BFB7-54CD-B25FEF749F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KPI Evaluation</a:t>
            </a:r>
          </a:p>
          <a:p>
            <a:pPr marL="0" lvl="1" indent="0">
              <a:buNone/>
            </a:pPr>
            <a:r>
              <a:rPr lang="en-US" sz="1400"/>
              <a:t>Evaluating the launch results against established KPIs helps identify strengths and weaknesses in the product strategy.</a:t>
            </a:r>
          </a:p>
          <a:p>
            <a:pPr marL="0" indent="0">
              <a:spcBef>
                <a:spcPts val="2500"/>
              </a:spcBef>
              <a:buNone/>
            </a:pPr>
            <a:r>
              <a:rPr lang="en-US" sz="1400" b="1"/>
              <a:t>Insights Generation</a:t>
            </a:r>
          </a:p>
          <a:p>
            <a:pPr marL="0" lvl="1" indent="0">
              <a:buNone/>
            </a:pPr>
            <a:r>
              <a:rPr lang="en-US" sz="1400"/>
              <a:t>The analysis will generate valuable insights that inform future marketing strategies and facilitate improved decision-making.</a:t>
            </a:r>
          </a:p>
          <a:p>
            <a:pPr marL="0" indent="0">
              <a:spcBef>
                <a:spcPts val="2500"/>
              </a:spcBef>
              <a:buNone/>
            </a:pPr>
            <a:r>
              <a:rPr lang="en-US" sz="1400" b="1"/>
              <a:t>Future Strategy Shaping</a:t>
            </a:r>
          </a:p>
          <a:p>
            <a:pPr marL="0" lvl="1" indent="0">
              <a:buNone/>
            </a:pPr>
            <a:r>
              <a:rPr lang="en-US" sz="1400"/>
              <a:t>Understanding what worked and what didn’t allows for effective adjustments to future marketing approaches.</a:t>
            </a:r>
          </a:p>
        </p:txBody>
      </p:sp>
    </p:spTree>
    <p:extLst>
      <p:ext uri="{BB962C8B-B14F-4D97-AF65-F5344CB8AC3E}">
        <p14:creationId xmlns:p14="http://schemas.microsoft.com/office/powerpoint/2010/main" val="1259820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arketing plan business strategy">
            <a:extLst>
              <a:ext uri="{FF2B5EF4-FFF2-40B4-BE49-F238E27FC236}">
                <a16:creationId xmlns:a16="http://schemas.microsoft.com/office/drawing/2014/main" id="{81275AB8-CDEC-4EC4-BFF5-80C223B0C8BD}"/>
              </a:ext>
            </a:extLst>
          </p:cNvPr>
          <p:cNvPicPr>
            <a:picLocks noGrp="1" noChangeAspect="1"/>
          </p:cNvPicPr>
          <p:nvPr>
            <p:ph sz="half" idx="1"/>
          </p:nvPr>
        </p:nvPicPr>
        <p:blipFill>
          <a:blip r:embed="rId3"/>
          <a:srcRect l="46300"/>
          <a:stretch/>
        </p:blipFill>
        <p:spPr>
          <a:xfrm>
            <a:off x="20" y="10"/>
            <a:ext cx="4910308" cy="6857990"/>
          </a:xfrm>
          <a:prstGeom prst="rect">
            <a:avLst/>
          </a:prstGeom>
        </p:spPr>
      </p:pic>
      <p:sp>
        <p:nvSpPr>
          <p:cNvPr id="2" name="Title 1">
            <a:extLst>
              <a:ext uri="{FF2B5EF4-FFF2-40B4-BE49-F238E27FC236}">
                <a16:creationId xmlns:a16="http://schemas.microsoft.com/office/drawing/2014/main" id="{2045CCEA-C124-5AE0-14CD-694BD0915A68}"/>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Presentation Overview</a:t>
            </a:r>
          </a:p>
        </p:txBody>
      </p:sp>
      <p:sp>
        <p:nvSpPr>
          <p:cNvPr id="4" name="Content Placeholder 3">
            <a:extLst>
              <a:ext uri="{FF2B5EF4-FFF2-40B4-BE49-F238E27FC236}">
                <a16:creationId xmlns:a16="http://schemas.microsoft.com/office/drawing/2014/main" id="{8C8C8360-9FB1-D4C7-FBB4-613392ED3F5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lnSpc>
                <a:spcPct val="110000"/>
              </a:lnSpc>
              <a:spcBef>
                <a:spcPts val="2500"/>
              </a:spcBef>
              <a:buNone/>
            </a:pPr>
            <a:r>
              <a:rPr lang="en-US" sz="900" b="1"/>
              <a:t>Introduction to Marketing Strategy</a:t>
            </a:r>
          </a:p>
          <a:p>
            <a:pPr marL="0" lvl="1" indent="0">
              <a:lnSpc>
                <a:spcPct val="110000"/>
              </a:lnSpc>
              <a:buNone/>
            </a:pPr>
            <a:r>
              <a:rPr lang="en-US" sz="900"/>
              <a:t>We will begin with an overview of what a marketing strategy entails and its importance in product launches.</a:t>
            </a:r>
          </a:p>
          <a:p>
            <a:pPr marL="0" indent="0">
              <a:lnSpc>
                <a:spcPct val="110000"/>
              </a:lnSpc>
              <a:spcBef>
                <a:spcPts val="2500"/>
              </a:spcBef>
              <a:buNone/>
            </a:pPr>
            <a:r>
              <a:rPr lang="en-US" sz="900" b="1"/>
              <a:t>Market Understanding</a:t>
            </a:r>
          </a:p>
          <a:p>
            <a:pPr marL="0" lvl="1" indent="0">
              <a:lnSpc>
                <a:spcPct val="110000"/>
              </a:lnSpc>
              <a:buNone/>
            </a:pPr>
            <a:r>
              <a:rPr lang="en-US" sz="900"/>
              <a:t>Analyzing the market landscape to identify opportunities and challenges is crucial for effective marketing.</a:t>
            </a:r>
          </a:p>
          <a:p>
            <a:pPr marL="0" indent="0">
              <a:lnSpc>
                <a:spcPct val="110000"/>
              </a:lnSpc>
              <a:spcBef>
                <a:spcPts val="2500"/>
              </a:spcBef>
              <a:buNone/>
            </a:pPr>
            <a:r>
              <a:rPr lang="en-US" sz="900" b="1"/>
              <a:t>Target Audience Identification</a:t>
            </a:r>
          </a:p>
          <a:p>
            <a:pPr marL="0" lvl="1" indent="0">
              <a:lnSpc>
                <a:spcPct val="110000"/>
              </a:lnSpc>
              <a:buNone/>
            </a:pPr>
            <a:r>
              <a:rPr lang="en-US" sz="900"/>
              <a:t>Identifying and understanding the target audience is essential for tailoring marketing messages and campaigns.</a:t>
            </a:r>
          </a:p>
          <a:p>
            <a:pPr marL="0" indent="0">
              <a:lnSpc>
                <a:spcPct val="110000"/>
              </a:lnSpc>
              <a:spcBef>
                <a:spcPts val="2500"/>
              </a:spcBef>
              <a:buNone/>
            </a:pPr>
            <a:r>
              <a:rPr lang="en-US" sz="900" b="1"/>
              <a:t>Marketing Mix</a:t>
            </a:r>
          </a:p>
          <a:p>
            <a:pPr marL="0" lvl="1" indent="0">
              <a:lnSpc>
                <a:spcPct val="110000"/>
              </a:lnSpc>
              <a:buNone/>
            </a:pPr>
            <a:r>
              <a:rPr lang="en-US" sz="900"/>
              <a:t>Exploring the marketing mix (4Ps) helps in creating a balanced approach to reach the audience effectively.</a:t>
            </a:r>
          </a:p>
          <a:p>
            <a:pPr marL="0" indent="0">
              <a:lnSpc>
                <a:spcPct val="110000"/>
              </a:lnSpc>
              <a:spcBef>
                <a:spcPts val="2500"/>
              </a:spcBef>
              <a:buNone/>
            </a:pPr>
            <a:r>
              <a:rPr lang="en-US" sz="900" b="1"/>
              <a:t>Measuring Success</a:t>
            </a:r>
          </a:p>
          <a:p>
            <a:pPr marL="0" lvl="1" indent="0">
              <a:lnSpc>
                <a:spcPct val="110000"/>
              </a:lnSpc>
              <a:buNone/>
            </a:pPr>
            <a:r>
              <a:rPr lang="en-US" sz="900"/>
              <a:t>We will conclude with methods to measure the success of the marketing strategy and product launch.</a:t>
            </a:r>
          </a:p>
        </p:txBody>
      </p:sp>
    </p:spTree>
    <p:extLst>
      <p:ext uri="{BB962C8B-B14F-4D97-AF65-F5344CB8AC3E}">
        <p14:creationId xmlns:p14="http://schemas.microsoft.com/office/powerpoint/2010/main" val="1016186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47A4FC1-58E9-6F3F-CF21-A3926B04CF84}"/>
              </a:ext>
            </a:extLst>
          </p:cNvPr>
          <p:cNvSpPr>
            <a:spLocks noGrp="1"/>
          </p:cNvSpPr>
          <p:nvPr>
            <p:ph type="title"/>
          </p:nvPr>
        </p:nvSpPr>
        <p:spPr>
          <a:xfrm>
            <a:off x="614678" y="1543849"/>
            <a:ext cx="4145582" cy="4638825"/>
          </a:xfrm>
        </p:spPr>
        <p:txBody>
          <a:bodyPr anchor="t">
            <a:normAutofit/>
          </a:bodyPr>
          <a:lstStyle/>
          <a:p>
            <a:r>
              <a:rPr lang="en-US"/>
              <a:t>Conclusion</a:t>
            </a:r>
          </a:p>
        </p:txBody>
      </p:sp>
      <p:sp>
        <p:nvSpPr>
          <p:cNvPr id="3" name="Content Placeholder 2">
            <a:extLst>
              <a:ext uri="{FF2B5EF4-FFF2-40B4-BE49-F238E27FC236}">
                <a16:creationId xmlns:a16="http://schemas.microsoft.com/office/drawing/2014/main" id="{51D3FE3D-4D78-D179-9FD3-061B601E5C0B}"/>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32120" y="1543849"/>
            <a:ext cx="5681358" cy="4818068"/>
          </a:xfrm>
        </p:spPr>
        <p:txBody>
          <a:bodyPr>
            <a:normAutofit/>
          </a:bodyPr>
          <a:lstStyle/>
          <a:p>
            <a:pPr marL="0" indent="0">
              <a:spcBef>
                <a:spcPts val="2500"/>
              </a:spcBef>
              <a:buNone/>
            </a:pPr>
            <a:r>
              <a:rPr lang="en-US" sz="1400" b="1"/>
              <a:t>Comprehensive Marketing Strategy</a:t>
            </a:r>
          </a:p>
          <a:p>
            <a:pPr marL="0" lvl="1" indent="0">
              <a:buNone/>
            </a:pPr>
            <a:r>
              <a:rPr lang="en-US" sz="1400"/>
              <a:t>A successful product launch relies on a well-rounded marketing strategy that encompasses market analysis and strategic planning.</a:t>
            </a:r>
          </a:p>
          <a:p>
            <a:pPr marL="0" indent="0">
              <a:spcBef>
                <a:spcPts val="2500"/>
              </a:spcBef>
              <a:buNone/>
            </a:pPr>
            <a:r>
              <a:rPr lang="en-US" sz="1400" b="1"/>
              <a:t>Target Audience Understanding</a:t>
            </a:r>
          </a:p>
          <a:p>
            <a:pPr marL="0" lvl="1" indent="0">
              <a:buNone/>
            </a:pPr>
            <a:r>
              <a:rPr lang="en-US" sz="1400"/>
              <a:t>Identifying and understanding the target audience is essential for creating effective marketing messages that resonate with potential customers.</a:t>
            </a:r>
          </a:p>
          <a:p>
            <a:pPr marL="0" indent="0">
              <a:spcBef>
                <a:spcPts val="2500"/>
              </a:spcBef>
              <a:buNone/>
            </a:pPr>
            <a:r>
              <a:rPr lang="en-US" sz="1400" b="1"/>
              <a:t>Measuring Success</a:t>
            </a:r>
          </a:p>
          <a:p>
            <a:pPr marL="0" lvl="1" indent="0">
              <a:buNone/>
            </a:pPr>
            <a:r>
              <a:rPr lang="en-US" sz="1400"/>
              <a:t>Measuring the success of a product launch allows businesses to refine their marketing strategies for future endeavors based on gathered insights.</a:t>
            </a:r>
          </a:p>
        </p:txBody>
      </p:sp>
    </p:spTree>
    <p:extLst>
      <p:ext uri="{BB962C8B-B14F-4D97-AF65-F5344CB8AC3E}">
        <p14:creationId xmlns:p14="http://schemas.microsoft.com/office/powerpoint/2010/main" val="2474485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all painted with an arrow and a dartboard">
            <a:extLst>
              <a:ext uri="{FF2B5EF4-FFF2-40B4-BE49-F238E27FC236}">
                <a16:creationId xmlns:a16="http://schemas.microsoft.com/office/drawing/2014/main" id="{CAC4790E-4E4D-4B08-990D-050A3A532586}"/>
              </a:ext>
            </a:extLst>
          </p:cNvPr>
          <p:cNvPicPr>
            <a:picLocks noGrp="1" noChangeAspect="1"/>
          </p:cNvPicPr>
          <p:nvPr>
            <p:ph sz="half" idx="1"/>
          </p:nvPr>
        </p:nvPicPr>
        <p:blipFill>
          <a:blip r:embed="rId3"/>
          <a:srcRect l="49473"/>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EE274497-A94B-45BB-1F0B-BC340F56C93F}"/>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Introduction to Marketing Strategy</a:t>
            </a:r>
          </a:p>
        </p:txBody>
      </p:sp>
      <p:sp>
        <p:nvSpPr>
          <p:cNvPr id="4" name="Content Placeholder 3">
            <a:extLst>
              <a:ext uri="{FF2B5EF4-FFF2-40B4-BE49-F238E27FC236}">
                <a16:creationId xmlns:a16="http://schemas.microsoft.com/office/drawing/2014/main" id="{7C092B62-6B91-B9C7-68F5-125301D2926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lnSpc>
                <a:spcPct val="110000"/>
              </a:lnSpc>
              <a:spcBef>
                <a:spcPts val="2500"/>
              </a:spcBef>
              <a:buNone/>
            </a:pPr>
            <a:r>
              <a:rPr lang="en-US" sz="1100" b="1"/>
              <a:t>Attracting Customers</a:t>
            </a:r>
          </a:p>
          <a:p>
            <a:pPr marL="0" lvl="1" indent="0">
              <a:lnSpc>
                <a:spcPct val="110000"/>
              </a:lnSpc>
              <a:buNone/>
            </a:pPr>
            <a:r>
              <a:rPr lang="en-US" sz="1100"/>
              <a:t>A successful marketing strategy focuses on attracting customers through targeted campaigns and effective messaging that resonates with the audience.</a:t>
            </a:r>
          </a:p>
          <a:p>
            <a:pPr marL="0" indent="0">
              <a:lnSpc>
                <a:spcPct val="110000"/>
              </a:lnSpc>
              <a:spcBef>
                <a:spcPts val="2500"/>
              </a:spcBef>
              <a:buNone/>
            </a:pPr>
            <a:r>
              <a:rPr lang="en-US" sz="1100" b="1"/>
              <a:t>Customer Retention</a:t>
            </a:r>
          </a:p>
          <a:p>
            <a:pPr marL="0" lvl="1" indent="0">
              <a:lnSpc>
                <a:spcPct val="110000"/>
              </a:lnSpc>
              <a:buNone/>
            </a:pPr>
            <a:r>
              <a:rPr lang="en-US" sz="1100"/>
              <a:t>Retaining customers is crucial; strategies must focus on building relationships and ensuring customer satisfaction for long-term loyalty.</a:t>
            </a:r>
          </a:p>
          <a:p>
            <a:pPr marL="0" indent="0">
              <a:lnSpc>
                <a:spcPct val="110000"/>
              </a:lnSpc>
              <a:spcBef>
                <a:spcPts val="2500"/>
              </a:spcBef>
              <a:buNone/>
            </a:pPr>
            <a:r>
              <a:rPr lang="en-US" sz="1100" b="1"/>
              <a:t>Unique Selling Proposition</a:t>
            </a:r>
          </a:p>
          <a:p>
            <a:pPr marL="0" lvl="1" indent="0">
              <a:lnSpc>
                <a:spcPct val="110000"/>
              </a:lnSpc>
              <a:buNone/>
            </a:pPr>
            <a:r>
              <a:rPr lang="en-US" sz="1100"/>
              <a:t>Defining a product's unique selling proposition helps differentiate it in the market, making it appealing to potential customers.</a:t>
            </a:r>
          </a:p>
          <a:p>
            <a:pPr marL="0" indent="0">
              <a:lnSpc>
                <a:spcPct val="110000"/>
              </a:lnSpc>
              <a:spcBef>
                <a:spcPts val="2500"/>
              </a:spcBef>
              <a:buNone/>
            </a:pPr>
            <a:r>
              <a:rPr lang="en-US" sz="1100" b="1"/>
              <a:t>Establishing Goals</a:t>
            </a:r>
          </a:p>
          <a:p>
            <a:pPr marL="0" lvl="1" indent="0">
              <a:lnSpc>
                <a:spcPct val="110000"/>
              </a:lnSpc>
              <a:buNone/>
            </a:pPr>
            <a:r>
              <a:rPr lang="en-US" sz="1100"/>
              <a:t>Setting clear, measurable goals for the launch process is essential to guide the marketing strategy and track its success.</a:t>
            </a:r>
          </a:p>
        </p:txBody>
      </p:sp>
    </p:spTree>
    <p:extLst>
      <p:ext uri="{BB962C8B-B14F-4D97-AF65-F5344CB8AC3E}">
        <p14:creationId xmlns:p14="http://schemas.microsoft.com/office/powerpoint/2010/main" val="93298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illustration">
            <a:extLst>
              <a:ext uri="{FF2B5EF4-FFF2-40B4-BE49-F238E27FC236}">
                <a16:creationId xmlns:a16="http://schemas.microsoft.com/office/drawing/2014/main" id="{DBE59DF5-0B81-49B4-8CB3-979938D1C9D3}"/>
              </a:ext>
            </a:extLst>
          </p:cNvPr>
          <p:cNvPicPr>
            <a:picLocks noGrp="1" noChangeAspect="1"/>
          </p:cNvPicPr>
          <p:nvPr>
            <p:ph sz="half" idx="1"/>
          </p:nvPr>
        </p:nvPicPr>
        <p:blipFill>
          <a:blip r:embed="rId3"/>
          <a:srcRect l="2089" r="4977"/>
          <a:stretch/>
        </p:blipFill>
        <p:spPr>
          <a:xfrm>
            <a:off x="1" y="10"/>
            <a:ext cx="6373368" cy="6857990"/>
          </a:xfrm>
          <a:prstGeom prst="rect">
            <a:avLst/>
          </a:prstGeom>
        </p:spPr>
      </p:pic>
      <p:sp>
        <p:nvSpPr>
          <p:cNvPr id="2" name="Title 1">
            <a:extLst>
              <a:ext uri="{FF2B5EF4-FFF2-40B4-BE49-F238E27FC236}">
                <a16:creationId xmlns:a16="http://schemas.microsoft.com/office/drawing/2014/main" id="{2D344757-2DD5-05AD-6A1D-2B17FE4E4F2A}"/>
              </a:ext>
            </a:extLst>
          </p:cNvPr>
          <p:cNvSpPr>
            <a:spLocks noGrp="1"/>
          </p:cNvSpPr>
          <p:nvPr>
            <p:ph type="title"/>
          </p:nvPr>
        </p:nvSpPr>
        <p:spPr>
          <a:xfrm>
            <a:off x="7123015" y="603504"/>
            <a:ext cx="4361689" cy="1527048"/>
          </a:xfrm>
        </p:spPr>
        <p:txBody>
          <a:bodyPr vert="horz" lIns="91440" tIns="45720" rIns="91440" bIns="45720" rtlCol="0" anchor="b">
            <a:normAutofit/>
          </a:bodyPr>
          <a:lstStyle/>
          <a:p>
            <a:r>
              <a:rPr lang="en-US" sz="3300" b="1" kern="1200">
                <a:solidFill>
                  <a:schemeClr val="tx1"/>
                </a:solidFill>
                <a:latin typeface="+mj-lt"/>
                <a:ea typeface="+mj-ea"/>
                <a:cs typeface="+mj-cs"/>
              </a:rPr>
              <a:t>What is a Marketing Strategy?</a:t>
            </a:r>
          </a:p>
        </p:txBody>
      </p:sp>
      <p:sp>
        <p:nvSpPr>
          <p:cNvPr id="4" name="Content Placeholder 3">
            <a:extLst>
              <a:ext uri="{FF2B5EF4-FFF2-40B4-BE49-F238E27FC236}">
                <a16:creationId xmlns:a16="http://schemas.microsoft.com/office/drawing/2014/main" id="{942AF750-819F-5A56-A79F-A160693CAFA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17" y="2212848"/>
            <a:ext cx="4361688" cy="4096512"/>
          </a:xfrm>
        </p:spPr>
        <p:txBody>
          <a:bodyPr>
            <a:normAutofit/>
          </a:bodyPr>
          <a:lstStyle/>
          <a:p>
            <a:pPr marL="0" indent="0">
              <a:lnSpc>
                <a:spcPct val="110000"/>
              </a:lnSpc>
              <a:spcBef>
                <a:spcPts val="2500"/>
              </a:spcBef>
              <a:buNone/>
            </a:pPr>
            <a:r>
              <a:rPr lang="en-US" sz="1500" b="1"/>
              <a:t>Comprehensive Planning</a:t>
            </a:r>
          </a:p>
          <a:p>
            <a:pPr marL="0" lvl="1" indent="0">
              <a:lnSpc>
                <a:spcPct val="110000"/>
              </a:lnSpc>
              <a:buNone/>
            </a:pPr>
            <a:r>
              <a:rPr lang="en-US" sz="1500"/>
              <a:t>A marketing strategy outlines a detailed plan to meet specific marketing objectives, ensuring all efforts are aligned.</a:t>
            </a:r>
          </a:p>
          <a:p>
            <a:pPr marL="0" indent="0">
              <a:lnSpc>
                <a:spcPct val="110000"/>
              </a:lnSpc>
              <a:spcBef>
                <a:spcPts val="2500"/>
              </a:spcBef>
              <a:buNone/>
            </a:pPr>
            <a:r>
              <a:rPr lang="en-US" sz="1500" b="1"/>
              <a:t>Understanding Market Landscape</a:t>
            </a:r>
          </a:p>
          <a:p>
            <a:pPr marL="0" lvl="1" indent="0">
              <a:lnSpc>
                <a:spcPct val="110000"/>
              </a:lnSpc>
              <a:buNone/>
            </a:pPr>
            <a:r>
              <a:rPr lang="en-US" sz="1500"/>
              <a:t>It involves analyzing the market landscape to identify trends, competition, and customer needs effectively.</a:t>
            </a:r>
          </a:p>
          <a:p>
            <a:pPr marL="0" indent="0">
              <a:lnSpc>
                <a:spcPct val="110000"/>
              </a:lnSpc>
              <a:spcBef>
                <a:spcPts val="2500"/>
              </a:spcBef>
              <a:buNone/>
            </a:pPr>
            <a:r>
              <a:rPr lang="en-US" sz="1500" b="1"/>
              <a:t>Targeting Potential Customers</a:t>
            </a:r>
          </a:p>
          <a:p>
            <a:pPr marL="0" lvl="1" indent="0">
              <a:lnSpc>
                <a:spcPct val="110000"/>
              </a:lnSpc>
              <a:buNone/>
            </a:pPr>
            <a:r>
              <a:rPr lang="en-US" sz="1500"/>
              <a:t>The strategy determines the best approaches to reach potential customers through various channels and methods.</a:t>
            </a:r>
          </a:p>
        </p:txBody>
      </p:sp>
    </p:spTree>
    <p:extLst>
      <p:ext uri="{BB962C8B-B14F-4D97-AF65-F5344CB8AC3E}">
        <p14:creationId xmlns:p14="http://schemas.microsoft.com/office/powerpoint/2010/main" val="1663629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5DFE9D-B928-AA8B-737A-97842743C7D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b="1" kern="1200">
                <a:solidFill>
                  <a:schemeClr val="tx1"/>
                </a:solidFill>
                <a:latin typeface="+mj-lt"/>
                <a:ea typeface="+mj-ea"/>
                <a:cs typeface="+mj-cs"/>
              </a:rPr>
              <a:t>Importance of a Strategic Approach</a:t>
            </a:r>
          </a:p>
        </p:txBody>
      </p:sp>
      <p:sp>
        <p:nvSpPr>
          <p:cNvPr id="4" name="Content Placeholder 3">
            <a:extLst>
              <a:ext uri="{FF2B5EF4-FFF2-40B4-BE49-F238E27FC236}">
                <a16:creationId xmlns:a16="http://schemas.microsoft.com/office/drawing/2014/main" id="{E0D6802A-D251-7CB0-9D29-B0F77291BC7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584058"/>
            <a:ext cx="4621553" cy="3159018"/>
          </a:xfrm>
        </p:spPr>
        <p:txBody>
          <a:bodyPr>
            <a:normAutofit/>
          </a:bodyPr>
          <a:lstStyle/>
          <a:p>
            <a:pPr marL="0" indent="0">
              <a:lnSpc>
                <a:spcPct val="110000"/>
              </a:lnSpc>
              <a:spcBef>
                <a:spcPts val="2500"/>
              </a:spcBef>
              <a:buNone/>
            </a:pPr>
            <a:r>
              <a:rPr lang="en-US" sz="900" b="1"/>
              <a:t>Cohesive Launch Elements</a:t>
            </a:r>
          </a:p>
          <a:p>
            <a:pPr marL="0" lvl="1" indent="0">
              <a:lnSpc>
                <a:spcPct val="110000"/>
              </a:lnSpc>
              <a:buNone/>
            </a:pPr>
            <a:r>
              <a:rPr lang="en-US" sz="900"/>
              <a:t>A strategic approach ensures that all components of a product launch work together seamlessly for maximum impact.</a:t>
            </a:r>
          </a:p>
          <a:p>
            <a:pPr marL="0" indent="0">
              <a:lnSpc>
                <a:spcPct val="110000"/>
              </a:lnSpc>
              <a:spcBef>
                <a:spcPts val="2500"/>
              </a:spcBef>
              <a:buNone/>
            </a:pPr>
            <a:r>
              <a:rPr lang="en-US" sz="900" b="1"/>
              <a:t>Effective Resource Allocation</a:t>
            </a:r>
          </a:p>
          <a:p>
            <a:pPr marL="0" lvl="1" indent="0">
              <a:lnSpc>
                <a:spcPct val="110000"/>
              </a:lnSpc>
              <a:buNone/>
            </a:pPr>
            <a:r>
              <a:rPr lang="en-US" sz="900"/>
              <a:t>Strategic marketing helps organizations allocate their resources efficiently, optimizing budget and time for better results.</a:t>
            </a:r>
          </a:p>
          <a:p>
            <a:pPr marL="0" indent="0">
              <a:lnSpc>
                <a:spcPct val="110000"/>
              </a:lnSpc>
              <a:spcBef>
                <a:spcPts val="2500"/>
              </a:spcBef>
              <a:buNone/>
            </a:pPr>
            <a:r>
              <a:rPr lang="en-US" sz="900" b="1"/>
              <a:t>Risk Reduction</a:t>
            </a:r>
          </a:p>
          <a:p>
            <a:pPr marL="0" lvl="1" indent="0">
              <a:lnSpc>
                <a:spcPct val="110000"/>
              </a:lnSpc>
              <a:buNone/>
            </a:pPr>
            <a:r>
              <a:rPr lang="en-US" sz="900"/>
              <a:t>By following a strategic approach, organizations can identify potential risks early and mitigate them effectively.</a:t>
            </a:r>
          </a:p>
          <a:p>
            <a:pPr marL="0" indent="0">
              <a:lnSpc>
                <a:spcPct val="110000"/>
              </a:lnSpc>
              <a:spcBef>
                <a:spcPts val="2500"/>
              </a:spcBef>
              <a:buNone/>
            </a:pPr>
            <a:r>
              <a:rPr lang="en-US" sz="900" b="1"/>
              <a:t>Increased Success Rates</a:t>
            </a:r>
          </a:p>
          <a:p>
            <a:pPr marL="0" lvl="1" indent="0">
              <a:lnSpc>
                <a:spcPct val="110000"/>
              </a:lnSpc>
              <a:buNone/>
            </a:pPr>
            <a:r>
              <a:rPr lang="en-US" sz="900"/>
              <a:t>A well-defined strategy increases the likelihood of a successful product introduction and market acceptance.</a:t>
            </a:r>
          </a:p>
        </p:txBody>
      </p:sp>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1D531476-8C3F-4CBF-BA61-5A4FAF4D9386}"/>
              </a:ext>
            </a:extLst>
          </p:cNvPr>
          <p:cNvPicPr>
            <a:picLocks noGrp="1" noChangeAspect="1"/>
          </p:cNvPicPr>
          <p:nvPr>
            <p:ph sz="half" idx="1"/>
          </p:nvPr>
        </p:nvPicPr>
        <p:blipFill>
          <a:blip r:embed="rId3"/>
          <a:srcRect l="6535" r="3" b="3"/>
          <a:stretch/>
        </p:blipFill>
        <p:spPr>
          <a:xfrm>
            <a:off x="6087880" y="1114923"/>
            <a:ext cx="5044542" cy="4628153"/>
          </a:xfrm>
          <a:prstGeom prst="rect">
            <a:avLst/>
          </a:prstGeom>
        </p:spPr>
      </p:pic>
    </p:spTree>
    <p:extLst>
      <p:ext uri="{BB962C8B-B14F-4D97-AF65-F5344CB8AC3E}">
        <p14:creationId xmlns:p14="http://schemas.microsoft.com/office/powerpoint/2010/main" val="3419282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hot of a businessman looking thoughtfully at a graph against a white background">
            <a:extLst>
              <a:ext uri="{FF2B5EF4-FFF2-40B4-BE49-F238E27FC236}">
                <a16:creationId xmlns:a16="http://schemas.microsoft.com/office/drawing/2014/main" id="{FF2DFCD7-8E84-4D1F-AE19-A3AE12541530}"/>
              </a:ext>
            </a:extLst>
          </p:cNvPr>
          <p:cNvPicPr>
            <a:picLocks noGrp="1" noChangeAspect="1"/>
          </p:cNvPicPr>
          <p:nvPr>
            <p:ph sz="half" idx="1"/>
          </p:nvPr>
        </p:nvPicPr>
        <p:blipFill>
          <a:blip r:embed="rId3"/>
          <a:srcRect r="52829"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008BA2D3-F05C-1566-13B6-EFE6A37FC331}"/>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Understanding the Market</a:t>
            </a:r>
          </a:p>
        </p:txBody>
      </p:sp>
      <p:sp>
        <p:nvSpPr>
          <p:cNvPr id="4" name="Content Placeholder 3">
            <a:extLst>
              <a:ext uri="{FF2B5EF4-FFF2-40B4-BE49-F238E27FC236}">
                <a16:creationId xmlns:a16="http://schemas.microsoft.com/office/drawing/2014/main" id="{4BA03292-B55E-F98E-B800-266739F67CF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spcBef>
                <a:spcPts val="2500"/>
              </a:spcBef>
              <a:buNone/>
            </a:pPr>
            <a:r>
              <a:rPr lang="en-US" sz="1400" b="1"/>
              <a:t>Importance of Market Research</a:t>
            </a:r>
          </a:p>
          <a:p>
            <a:pPr marL="0" lvl="1" indent="0">
              <a:buNone/>
            </a:pPr>
            <a:r>
              <a:rPr lang="en-US" sz="1400"/>
              <a:t>Conducting market research is essential for developing insights that inform effective marketing strategies.</a:t>
            </a:r>
          </a:p>
          <a:p>
            <a:pPr marL="0" indent="0">
              <a:spcBef>
                <a:spcPts val="2500"/>
              </a:spcBef>
              <a:buNone/>
            </a:pPr>
            <a:r>
              <a:rPr lang="en-US" sz="1400" b="1"/>
              <a:t>Trends and Consumer Behavior</a:t>
            </a:r>
          </a:p>
          <a:p>
            <a:pPr marL="0" lvl="1" indent="0">
              <a:buNone/>
            </a:pPr>
            <a:r>
              <a:rPr lang="en-US" sz="1400"/>
              <a:t>Understanding market trends and consumer behavior enables businesses to adapt their strategies and meet customer needs.</a:t>
            </a:r>
          </a:p>
          <a:p>
            <a:pPr marL="0" indent="0">
              <a:spcBef>
                <a:spcPts val="2500"/>
              </a:spcBef>
              <a:buNone/>
            </a:pPr>
            <a:r>
              <a:rPr lang="en-US" sz="1400" b="1"/>
              <a:t>Competitive Analysis</a:t>
            </a:r>
          </a:p>
          <a:p>
            <a:pPr marL="0" lvl="1" indent="0">
              <a:buNone/>
            </a:pPr>
            <a:r>
              <a:rPr lang="en-US" sz="1400"/>
              <a:t>Analyzing competitors helps identify strengths and weaknesses, guiding businesses in positioning themselves effectively in the market.</a:t>
            </a:r>
          </a:p>
        </p:txBody>
      </p:sp>
    </p:spTree>
    <p:extLst>
      <p:ext uri="{BB962C8B-B14F-4D97-AF65-F5344CB8AC3E}">
        <p14:creationId xmlns:p14="http://schemas.microsoft.com/office/powerpoint/2010/main" val="421094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onthly report is sometimes a nightmare to employee">
            <a:extLst>
              <a:ext uri="{FF2B5EF4-FFF2-40B4-BE49-F238E27FC236}">
                <a16:creationId xmlns:a16="http://schemas.microsoft.com/office/drawing/2014/main" id="{693C494F-47D8-4B2E-9040-2F30A45A30D9}"/>
              </a:ext>
            </a:extLst>
          </p:cNvPr>
          <p:cNvPicPr>
            <a:picLocks noGrp="1" noChangeAspect="1"/>
          </p:cNvPicPr>
          <p:nvPr>
            <p:ph sz="half" idx="1"/>
          </p:nvPr>
        </p:nvPicPr>
        <p:blipFill>
          <a:blip r:embed="rId3"/>
          <a:srcRect l="17483" r="34723" b="-1"/>
          <a:stretch/>
        </p:blipFill>
        <p:spPr>
          <a:xfrm>
            <a:off x="20" y="10"/>
            <a:ext cx="4910308" cy="6857990"/>
          </a:xfrm>
          <a:prstGeom prst="rect">
            <a:avLst/>
          </a:prstGeom>
        </p:spPr>
      </p:pic>
      <p:sp>
        <p:nvSpPr>
          <p:cNvPr id="2" name="Title 1">
            <a:extLst>
              <a:ext uri="{FF2B5EF4-FFF2-40B4-BE49-F238E27FC236}">
                <a16:creationId xmlns:a16="http://schemas.microsoft.com/office/drawing/2014/main" id="{459ED80D-2017-1679-6217-3C12741FFDE7}"/>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Conducting Market Research</a:t>
            </a:r>
          </a:p>
        </p:txBody>
      </p:sp>
      <p:sp>
        <p:nvSpPr>
          <p:cNvPr id="4" name="Content Placeholder 3">
            <a:extLst>
              <a:ext uri="{FF2B5EF4-FFF2-40B4-BE49-F238E27FC236}">
                <a16:creationId xmlns:a16="http://schemas.microsoft.com/office/drawing/2014/main" id="{207FEB8D-F209-F352-A835-4E3381B941C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Understanding Consumer Needs</a:t>
            </a:r>
          </a:p>
          <a:p>
            <a:pPr marL="0" lvl="1" indent="0">
              <a:buNone/>
            </a:pPr>
            <a:r>
              <a:rPr lang="en-US" sz="1400"/>
              <a:t>Market research is essential for identifying consumer needs and preferences, enabling businesses to tailor their products accordingly.</a:t>
            </a:r>
          </a:p>
          <a:p>
            <a:pPr marL="0" indent="0">
              <a:spcBef>
                <a:spcPts val="2500"/>
              </a:spcBef>
              <a:buNone/>
            </a:pPr>
            <a:r>
              <a:rPr lang="en-US" sz="1400" b="1"/>
              <a:t>Methods of Research</a:t>
            </a:r>
          </a:p>
          <a:p>
            <a:pPr marL="0" lvl="1" indent="0">
              <a:buNone/>
            </a:pPr>
            <a:r>
              <a:rPr lang="en-US" sz="1400"/>
              <a:t>Utilize various methods such as surveys, focus groups, and interviews to gather valuable market data.</a:t>
            </a:r>
          </a:p>
          <a:p>
            <a:pPr marL="0" indent="0">
              <a:spcBef>
                <a:spcPts val="2500"/>
              </a:spcBef>
              <a:buNone/>
            </a:pPr>
            <a:r>
              <a:rPr lang="en-US" sz="1400" b="1"/>
              <a:t>Data Analysis</a:t>
            </a:r>
          </a:p>
          <a:p>
            <a:pPr marL="0" lvl="1" indent="0">
              <a:buNone/>
            </a:pPr>
            <a:r>
              <a:rPr lang="en-US" sz="1400"/>
              <a:t>Data analysis is a crucial step that helps interpret the gathered information and informs product development strategies.</a:t>
            </a:r>
          </a:p>
        </p:txBody>
      </p:sp>
    </p:spTree>
    <p:extLst>
      <p:ext uri="{BB962C8B-B14F-4D97-AF65-F5344CB8AC3E}">
        <p14:creationId xmlns:p14="http://schemas.microsoft.com/office/powerpoint/2010/main" val="14304412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lk board">
            <a:extLst>
              <a:ext uri="{FF2B5EF4-FFF2-40B4-BE49-F238E27FC236}">
                <a16:creationId xmlns:a16="http://schemas.microsoft.com/office/drawing/2014/main" id="{EA66F460-85EA-4A09-947D-62637AEEC1BF}"/>
              </a:ext>
            </a:extLst>
          </p:cNvPr>
          <p:cNvPicPr>
            <a:picLocks noGrp="1" noChangeAspect="1"/>
          </p:cNvPicPr>
          <p:nvPr>
            <p:ph sz="half" idx="1"/>
          </p:nvPr>
        </p:nvPicPr>
        <p:blipFill>
          <a:blip r:embed="rId3"/>
          <a:srcRect l="24134" r="23239" b="-2"/>
          <a:stretch/>
        </p:blipFill>
        <p:spPr>
          <a:xfrm>
            <a:off x="20" y="10"/>
            <a:ext cx="4910308" cy="6857990"/>
          </a:xfrm>
          <a:prstGeom prst="rect">
            <a:avLst/>
          </a:prstGeom>
        </p:spPr>
      </p:pic>
      <p:sp>
        <p:nvSpPr>
          <p:cNvPr id="2" name="Title 1">
            <a:extLst>
              <a:ext uri="{FF2B5EF4-FFF2-40B4-BE49-F238E27FC236}">
                <a16:creationId xmlns:a16="http://schemas.microsoft.com/office/drawing/2014/main" id="{904F3929-C6BB-A7A2-6B90-623BA244707B}"/>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Analyzing Competitors</a:t>
            </a:r>
          </a:p>
        </p:txBody>
      </p:sp>
      <p:sp>
        <p:nvSpPr>
          <p:cNvPr id="4" name="Content Placeholder 3">
            <a:extLst>
              <a:ext uri="{FF2B5EF4-FFF2-40B4-BE49-F238E27FC236}">
                <a16:creationId xmlns:a16="http://schemas.microsoft.com/office/drawing/2014/main" id="{62FBADBD-305C-20C1-F022-F29371C5D4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Understanding Competitor Strategies</a:t>
            </a:r>
          </a:p>
          <a:p>
            <a:pPr marL="0" lvl="1" indent="0">
              <a:buNone/>
            </a:pPr>
            <a:r>
              <a:rPr lang="en-US" sz="1400"/>
              <a:t>Analyzing competitors offers valuable insights into their strategies, which can inform your own business decisions.</a:t>
            </a:r>
          </a:p>
          <a:p>
            <a:pPr marL="0" indent="0">
              <a:spcBef>
                <a:spcPts val="2500"/>
              </a:spcBef>
              <a:buNone/>
            </a:pPr>
            <a:r>
              <a:rPr lang="en-US" sz="1400" b="1"/>
              <a:t>Identifying Strengths and Weaknesses</a:t>
            </a:r>
          </a:p>
          <a:p>
            <a:pPr marL="0" lvl="1" indent="0">
              <a:buNone/>
            </a:pPr>
            <a:r>
              <a:rPr lang="en-US" sz="1400"/>
              <a:t>Competitor analysis helps identify their strengths and weaknesses, allowing you to leverage this information for competitive advantage.</a:t>
            </a:r>
          </a:p>
          <a:p>
            <a:pPr marL="0" indent="0">
              <a:spcBef>
                <a:spcPts val="2500"/>
              </a:spcBef>
              <a:buNone/>
            </a:pPr>
            <a:r>
              <a:rPr lang="en-US" sz="1400" b="1"/>
              <a:t>Market Gaps and Opportunities</a:t>
            </a:r>
          </a:p>
          <a:p>
            <a:pPr marL="0" lvl="1" indent="0">
              <a:buNone/>
            </a:pPr>
            <a:r>
              <a:rPr lang="en-US" sz="1400"/>
              <a:t>Understanding the competition reveals gaps in the market that present opportunities for differentiation and innovation.</a:t>
            </a:r>
          </a:p>
        </p:txBody>
      </p:sp>
    </p:spTree>
    <p:extLst>
      <p:ext uri="{BB962C8B-B14F-4D97-AF65-F5344CB8AC3E}">
        <p14:creationId xmlns:p14="http://schemas.microsoft.com/office/powerpoint/2010/main" val="1193001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Yin Yang with people">
            <a:extLst>
              <a:ext uri="{FF2B5EF4-FFF2-40B4-BE49-F238E27FC236}">
                <a16:creationId xmlns:a16="http://schemas.microsoft.com/office/drawing/2014/main" id="{67A30F30-9408-4E23-845C-1CC0C5A45675}"/>
              </a:ext>
            </a:extLst>
          </p:cNvPr>
          <p:cNvPicPr>
            <a:picLocks noGrp="1" noChangeAspect="1"/>
          </p:cNvPicPr>
          <p:nvPr>
            <p:ph sz="half" idx="1"/>
          </p:nvPr>
        </p:nvPicPr>
        <p:blipFill>
          <a:blip r:embed="rId3"/>
          <a:srcRect l="16715" r="36114"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01CD01B3-0145-100A-3857-F2DFFFAB0ACD}"/>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Target Audience Identification</a:t>
            </a:r>
          </a:p>
        </p:txBody>
      </p:sp>
      <p:sp>
        <p:nvSpPr>
          <p:cNvPr id="4" name="Content Placeholder 3">
            <a:extLst>
              <a:ext uri="{FF2B5EF4-FFF2-40B4-BE49-F238E27FC236}">
                <a16:creationId xmlns:a16="http://schemas.microsoft.com/office/drawing/2014/main" id="{B5AE45C1-296B-A40B-C07E-340DB943EE2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8" y="2212848"/>
            <a:ext cx="6035040" cy="4096512"/>
          </a:xfrm>
        </p:spPr>
        <p:txBody>
          <a:bodyPr>
            <a:normAutofit/>
          </a:bodyPr>
          <a:lstStyle/>
          <a:p>
            <a:pPr marL="0" indent="0">
              <a:spcBef>
                <a:spcPts val="2500"/>
              </a:spcBef>
              <a:buNone/>
            </a:pPr>
            <a:r>
              <a:rPr lang="en-US" sz="1400" b="1"/>
              <a:t>Importance of Target Audience</a:t>
            </a:r>
          </a:p>
          <a:p>
            <a:pPr marL="0" lvl="1" indent="0">
              <a:buNone/>
            </a:pPr>
            <a:r>
              <a:rPr lang="en-US" sz="1400"/>
              <a:t>Identifying the right target audience is crucial for creating effective marketing strategies that resonate with consumers.</a:t>
            </a:r>
          </a:p>
          <a:p>
            <a:pPr marL="0" indent="0">
              <a:spcBef>
                <a:spcPts val="2500"/>
              </a:spcBef>
              <a:buNone/>
            </a:pPr>
            <a:r>
              <a:rPr lang="en-US" sz="1400" b="1"/>
              <a:t>Market Segmentation</a:t>
            </a:r>
          </a:p>
          <a:p>
            <a:pPr marL="0" lvl="1" indent="0">
              <a:buNone/>
            </a:pPr>
            <a:r>
              <a:rPr lang="en-US" sz="1400"/>
              <a:t>Market segmentation involves dividing the market into distinct groups based on demographics, psychographics, and behaviors.</a:t>
            </a:r>
          </a:p>
          <a:p>
            <a:pPr marL="0" indent="0">
              <a:spcBef>
                <a:spcPts val="2500"/>
              </a:spcBef>
              <a:buNone/>
            </a:pPr>
            <a:r>
              <a:rPr lang="en-US" sz="1400" b="1"/>
              <a:t>Tailoring Marketing Messages</a:t>
            </a:r>
          </a:p>
          <a:p>
            <a:pPr marL="0" lvl="1" indent="0">
              <a:buNone/>
            </a:pPr>
            <a:r>
              <a:rPr lang="en-US" sz="1400"/>
              <a:t>Tailoring marketing messages to specific audience segments ensures higher engagement and conversion rates.</a:t>
            </a:r>
          </a:p>
        </p:txBody>
      </p:sp>
    </p:spTree>
    <p:extLst>
      <p:ext uri="{BB962C8B-B14F-4D97-AF65-F5344CB8AC3E}">
        <p14:creationId xmlns:p14="http://schemas.microsoft.com/office/powerpoint/2010/main" val="2181572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2043</Words>
  <Application>Microsoft Office PowerPoint</Application>
  <PresentationFormat>Widescreen</PresentationFormat>
  <Paragraphs>191</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Neue Haas Grotesk Text Pro</vt:lpstr>
      <vt:lpstr>VanillaVTI</vt:lpstr>
      <vt:lpstr>Effective Marketing Strategy for New Product Launch</vt:lpstr>
      <vt:lpstr>Presentation Overview</vt:lpstr>
      <vt:lpstr>Introduction to Marketing Strategy</vt:lpstr>
      <vt:lpstr>What is a Marketing Strategy?</vt:lpstr>
      <vt:lpstr>Importance of a Strategic Approach</vt:lpstr>
      <vt:lpstr>Understanding the Market</vt:lpstr>
      <vt:lpstr>Conducting Market Research</vt:lpstr>
      <vt:lpstr>Analyzing Competitors</vt:lpstr>
      <vt:lpstr>Target Audience Identification</vt:lpstr>
      <vt:lpstr>Defining Customer Personas</vt:lpstr>
      <vt:lpstr>Segmenting the Target Market</vt:lpstr>
      <vt:lpstr>The Marketing Mix</vt:lpstr>
      <vt:lpstr>Product Strategy</vt:lpstr>
      <vt:lpstr>Pricing Strategy</vt:lpstr>
      <vt:lpstr>Distribution Strategy</vt:lpstr>
      <vt:lpstr>Promotion Strategy</vt:lpstr>
      <vt:lpstr>Measuring Success</vt:lpstr>
      <vt:lpstr>Setting KPIs</vt:lpstr>
      <vt:lpstr>Analyzing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dc:creator>
  <cp:lastModifiedBy>Andrew P</cp:lastModifiedBy>
  <cp:revision>1</cp:revision>
  <dcterms:created xsi:type="dcterms:W3CDTF">2025-01-26T19:14:53Z</dcterms:created>
  <dcterms:modified xsi:type="dcterms:W3CDTF">2025-01-26T19:18:19Z</dcterms:modified>
</cp:coreProperties>
</file>