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1" r:id="rId2"/>
    <p:sldId id="2563" r:id="rId3"/>
    <p:sldId id="2564" r:id="rId4"/>
    <p:sldId id="2567" r:id="rId5"/>
    <p:sldId id="2565" r:id="rId6"/>
    <p:sldId id="25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eps to Start a Podcast: A Comprehensive Guide" id="{BB55A1BD-F4DA-4CD7-8771-46919789F993}">
          <p14:sldIdLst>
            <p14:sldId id="2561"/>
          </p14:sldIdLst>
        </p14:section>
        <p14:section name="Planning Your Podcast" id="{DAFF206B-FFC5-40D3-BAFA-09D91315D535}">
          <p14:sldIdLst>
            <p14:sldId id="2563"/>
            <p14:sldId id="2564"/>
            <p14:sldId id="2567"/>
            <p14:sldId id="2565"/>
            <p14:sldId id="25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31" autoAdjust="0"/>
    <p:restoredTop sz="94660"/>
  </p:normalViewPr>
  <p:slideViewPr>
    <p:cSldViewPr snapToGrid="0">
      <p:cViewPr>
        <p:scale>
          <a:sx n="75" d="100"/>
          <a:sy n="75" d="100"/>
        </p:scale>
        <p:origin x="1632" y="9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0025D-3D78-48C1-B20B-89BCAA68BAFC}"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3C8FC-3259-4C57-8CFC-A45C9645A162}" type="slidenum">
              <a:rPr lang="en-US" smtClean="0"/>
              <a:t>‹#›</a:t>
            </a:fld>
            <a:endParaRPr lang="en-US"/>
          </a:p>
        </p:txBody>
      </p:sp>
    </p:spTree>
    <p:extLst>
      <p:ext uri="{BB962C8B-B14F-4D97-AF65-F5344CB8AC3E}">
        <p14:creationId xmlns:p14="http://schemas.microsoft.com/office/powerpoint/2010/main" val="2294462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Podcasting has become a popular medium for sharing ideas, stories, and information. In this presentation, we will cover essential steps to help you start your own podcast, from planning and production to improving your speaking skills.
</a:t>
            </a:r>
          </a:p>
        </p:txBody>
      </p:sp>
      <p:sp>
        <p:nvSpPr>
          <p:cNvPr id="4" name="Slide Number Placeholder 3"/>
          <p:cNvSpPr>
            <a:spLocks noGrp="1"/>
          </p:cNvSpPr>
          <p:nvPr>
            <p:ph type="sldNum" sz="quarter" idx="5"/>
          </p:nvPr>
        </p:nvSpPr>
        <p:spPr/>
        <p:txBody>
          <a:bodyPr/>
          <a:lstStyle/>
          <a:p>
            <a:fld id="{D42A2108-7F12-4C5B-8C23-B8F81111B9CD}" type="slidenum">
              <a:rPr lang="en-US" smtClean="0"/>
              <a:t>1</a:t>
            </a:fld>
            <a:endParaRPr lang="en-US"/>
          </a:p>
        </p:txBody>
      </p:sp>
    </p:spTree>
    <p:extLst>
      <p:ext uri="{BB962C8B-B14F-4D97-AF65-F5344CB8AC3E}">
        <p14:creationId xmlns:p14="http://schemas.microsoft.com/office/powerpoint/2010/main" val="406655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planning lays the foundation for a successful podcast. By carefully considering your podcast's purpose, audience, and structure, you can create engaging content that resonates with listeners.</a:t>
            </a:r>
          </a:p>
        </p:txBody>
      </p:sp>
      <p:sp>
        <p:nvSpPr>
          <p:cNvPr id="4" name="Slide Number Placeholder 3"/>
          <p:cNvSpPr>
            <a:spLocks noGrp="1"/>
          </p:cNvSpPr>
          <p:nvPr>
            <p:ph type="sldNum" sz="quarter" idx="5"/>
          </p:nvPr>
        </p:nvSpPr>
        <p:spPr/>
        <p:txBody>
          <a:bodyPr/>
          <a:lstStyle/>
          <a:p>
            <a:fld id="{D42A2108-7F12-4C5B-8C23-B8F81111B9CD}" type="slidenum">
              <a:rPr lang="en-US" smtClean="0"/>
              <a:t>2</a:t>
            </a:fld>
            <a:endParaRPr lang="en-US"/>
          </a:p>
        </p:txBody>
      </p:sp>
    </p:spTree>
    <p:extLst>
      <p:ext uri="{BB962C8B-B14F-4D97-AF65-F5344CB8AC3E}">
        <p14:creationId xmlns:p14="http://schemas.microsoft.com/office/powerpoint/2010/main" val="418439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 by identifying what topics you are passionate about and what value your podcast will bring to listeners. A clear purpose and niche will help guide your content and attract a dedicated audience.</a:t>
            </a:r>
          </a:p>
        </p:txBody>
      </p:sp>
      <p:sp>
        <p:nvSpPr>
          <p:cNvPr id="4" name="Slide Number Placeholder 3"/>
          <p:cNvSpPr>
            <a:spLocks noGrp="1"/>
          </p:cNvSpPr>
          <p:nvPr>
            <p:ph type="sldNum" sz="quarter" idx="5"/>
          </p:nvPr>
        </p:nvSpPr>
        <p:spPr/>
        <p:txBody>
          <a:bodyPr/>
          <a:lstStyle/>
          <a:p>
            <a:fld id="{D42A2108-7F12-4C5B-8C23-B8F81111B9CD}" type="slidenum">
              <a:rPr lang="en-US" smtClean="0"/>
              <a:t>3</a:t>
            </a:fld>
            <a:endParaRPr lang="en-US"/>
          </a:p>
        </p:txBody>
      </p:sp>
    </p:spTree>
    <p:extLst>
      <p:ext uri="{BB962C8B-B14F-4D97-AF65-F5344CB8AC3E}">
        <p14:creationId xmlns:p14="http://schemas.microsoft.com/office/powerpoint/2010/main" val="393698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Defining your podcast's purpose and niche is crucial for success. A clear purpose not only guides your content but also strengthens audience engagement. Additionally, narrowing down your niche helps you stand out in a crowded market, allowing you to attract a dedicated listener base who resonates with your unique perspective.</a:t>
            </a:r>
          </a:p>
        </p:txBody>
      </p:sp>
      <p:sp>
        <p:nvSpPr>
          <p:cNvPr id="4" name="Slide Number Placeholder 3"/>
          <p:cNvSpPr>
            <a:spLocks noGrp="1"/>
          </p:cNvSpPr>
          <p:nvPr>
            <p:ph type="sldNum" sz="quarter" idx="5"/>
          </p:nvPr>
        </p:nvSpPr>
        <p:spPr/>
        <p:txBody>
          <a:bodyPr/>
          <a:lstStyle/>
          <a:p>
            <a:fld id="{9653C8FC-3259-4C57-8CFC-A45C9645A162}" type="slidenum">
              <a:rPr lang="en-US" smtClean="0"/>
              <a:t>4</a:t>
            </a:fld>
            <a:endParaRPr lang="en-US"/>
          </a:p>
        </p:txBody>
      </p:sp>
    </p:spTree>
    <p:extLst>
      <p:ext uri="{BB962C8B-B14F-4D97-AF65-F5344CB8AC3E}">
        <p14:creationId xmlns:p14="http://schemas.microsoft.com/office/powerpoint/2010/main" val="39159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your target audience is crucial for creating relevant content. Research demographics, interests, and listening habits to tailor your episodes to their preferences and needs.</a:t>
            </a:r>
          </a:p>
        </p:txBody>
      </p:sp>
      <p:sp>
        <p:nvSpPr>
          <p:cNvPr id="4" name="Slide Number Placeholder 3"/>
          <p:cNvSpPr>
            <a:spLocks noGrp="1"/>
          </p:cNvSpPr>
          <p:nvPr>
            <p:ph type="sldNum" sz="quarter" idx="5"/>
          </p:nvPr>
        </p:nvSpPr>
        <p:spPr/>
        <p:txBody>
          <a:bodyPr/>
          <a:lstStyle/>
          <a:p>
            <a:fld id="{D42A2108-7F12-4C5B-8C23-B8F81111B9CD}" type="slidenum">
              <a:rPr lang="en-US" smtClean="0"/>
              <a:t>5</a:t>
            </a:fld>
            <a:endParaRPr lang="en-US"/>
          </a:p>
        </p:txBody>
      </p:sp>
    </p:spTree>
    <p:extLst>
      <p:ext uri="{BB962C8B-B14F-4D97-AF65-F5344CB8AC3E}">
        <p14:creationId xmlns:p14="http://schemas.microsoft.com/office/powerpoint/2010/main" val="4032539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Decide on the format of your podcast, whether it will be interview-based, narrative, or a roundtable discussion. Determine the structure of each episode, including segments, duration, and release frequency, to maintain consistency.</a:t>
            </a:r>
          </a:p>
        </p:txBody>
      </p:sp>
      <p:sp>
        <p:nvSpPr>
          <p:cNvPr id="4" name="Slide Number Placeholder 3"/>
          <p:cNvSpPr>
            <a:spLocks noGrp="1"/>
          </p:cNvSpPr>
          <p:nvPr>
            <p:ph type="sldNum" sz="quarter" idx="5"/>
          </p:nvPr>
        </p:nvSpPr>
        <p:spPr/>
        <p:txBody>
          <a:bodyPr/>
          <a:lstStyle/>
          <a:p>
            <a:fld id="{D42A2108-7F12-4C5B-8C23-B8F81111B9CD}" type="slidenum">
              <a:rPr lang="en-US" smtClean="0"/>
              <a:t>6</a:t>
            </a:fld>
            <a:endParaRPr lang="en-US"/>
          </a:p>
        </p:txBody>
      </p:sp>
    </p:spTree>
    <p:extLst>
      <p:ext uri="{BB962C8B-B14F-4D97-AF65-F5344CB8AC3E}">
        <p14:creationId xmlns:p14="http://schemas.microsoft.com/office/powerpoint/2010/main" val="3843373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1/27/2025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92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1/27/2025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630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1/27/2025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73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1/27/2025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3400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1/27/2025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139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1/27/2025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761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1/27/2025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3615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1/27/2025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5201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1/27/2025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8010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1/27/2025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4539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1/27/2025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394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1/27/2025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148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Mic and audio filter">
            <a:extLst>
              <a:ext uri="{FF2B5EF4-FFF2-40B4-BE49-F238E27FC236}">
                <a16:creationId xmlns:a16="http://schemas.microsoft.com/office/drawing/2014/main" id="{C6641408-AD6D-42B3-A90B-2B5AF94917FA}"/>
              </a:ext>
            </a:extLst>
          </p:cNvPr>
          <p:cNvPicPr>
            <a:picLocks noChangeAspect="1"/>
          </p:cNvPicPr>
          <p:nvPr/>
        </p:nvPicPr>
        <p:blipFill>
          <a:blip r:embed="rId3"/>
          <a:srcRect t="20756" r="9091" b="2635"/>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F65BEA9-8A9D-6AB4-DBA6-4EC6BCA1C7DB}"/>
              </a:ext>
            </a:extLst>
          </p:cNvPr>
          <p:cNvSpPr>
            <a:spLocks noGrp="1"/>
          </p:cNvSpPr>
          <p:nvPr>
            <p:ph type="ctrTitle"/>
          </p:nvPr>
        </p:nvSpPr>
        <p:spPr>
          <a:xfrm>
            <a:off x="438910" y="978408"/>
            <a:ext cx="4795819" cy="3969960"/>
          </a:xfrm>
        </p:spPr>
        <p:txBody>
          <a:bodyPr anchor="t">
            <a:normAutofit/>
          </a:bodyPr>
          <a:lstStyle/>
          <a:p>
            <a:pPr>
              <a:lnSpc>
                <a:spcPct val="90000"/>
              </a:lnSpc>
            </a:pPr>
            <a:r>
              <a:rPr lang="en-US" sz="4600"/>
              <a:t>Steps to Start a Podcast: A Comprehensive Guide</a:t>
            </a:r>
          </a:p>
        </p:txBody>
      </p:sp>
      <p:sp>
        <p:nvSpPr>
          <p:cNvPr id="3" name="Subtitle 2">
            <a:extLst>
              <a:ext uri="{FF2B5EF4-FFF2-40B4-BE49-F238E27FC236}">
                <a16:creationId xmlns:a16="http://schemas.microsoft.com/office/drawing/2014/main" id="{B92F1A35-4E27-7CCD-829C-947E5D1610B7}"/>
              </a:ext>
            </a:extLst>
          </p:cNvPr>
          <p:cNvSpPr>
            <a:spLocks noGrp="1"/>
          </p:cNvSpPr>
          <p:nvPr>
            <p:ph type="subTitle" idx="1"/>
          </p:nvPr>
        </p:nvSpPr>
        <p:spPr>
          <a:xfrm>
            <a:off x="438910" y="4948369"/>
            <a:ext cx="4381634" cy="1157436"/>
          </a:xfrm>
        </p:spPr>
        <p:txBody>
          <a:bodyPr anchor="b">
            <a:normAutofit/>
          </a:bodyPr>
          <a:lstStyle/>
          <a:p>
            <a:r>
              <a:rPr lang="en-US" sz="2400"/>
              <a:t>Essential steps for launching your own podcast</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611628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7D6A7F4-A4E1-B8C5-5951-99E4A41D6B72}"/>
              </a:ext>
            </a:extLst>
          </p:cNvPr>
          <p:cNvSpPr>
            <a:spLocks noGrp="1"/>
          </p:cNvSpPr>
          <p:nvPr>
            <p:ph type="ctrTitle"/>
          </p:nvPr>
        </p:nvSpPr>
        <p:spPr>
          <a:xfrm>
            <a:off x="521208" y="1211766"/>
            <a:ext cx="7237052" cy="4727988"/>
          </a:xfrm>
        </p:spPr>
        <p:txBody>
          <a:bodyPr anchor="b">
            <a:normAutofit/>
          </a:bodyPr>
          <a:lstStyle/>
          <a:p>
            <a:r>
              <a:rPr lang="en-US" sz="7400"/>
              <a:t>Planning Your Podcast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151662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Teamwork concept with two businessman, &quot;searching&quot; and &quot;idea&quot; symbols.">
            <a:extLst>
              <a:ext uri="{FF2B5EF4-FFF2-40B4-BE49-F238E27FC236}">
                <a16:creationId xmlns:a16="http://schemas.microsoft.com/office/drawing/2014/main" id="{96FB86CE-9978-42E8-8B34-AC15DAE955E0}"/>
              </a:ext>
            </a:extLst>
          </p:cNvPr>
          <p:cNvPicPr>
            <a:picLocks noGrp="1" noChangeAspect="1"/>
          </p:cNvPicPr>
          <p:nvPr>
            <p:ph sz="half" idx="1"/>
          </p:nvPr>
        </p:nvPicPr>
        <p:blipFill>
          <a:blip r:embed="rId3"/>
          <a:srcRect l="21134" r="22096"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DBE2C4DA-036F-CAA2-13BF-5A807FC8FA96}"/>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dirty="0"/>
              <a:t>Defining Your Podcast's Purpose and Niche</a:t>
            </a:r>
          </a:p>
        </p:txBody>
      </p:sp>
      <p:sp>
        <p:nvSpPr>
          <p:cNvPr id="4" name="Content Placeholder 3">
            <a:extLst>
              <a:ext uri="{FF2B5EF4-FFF2-40B4-BE49-F238E27FC236}">
                <a16:creationId xmlns:a16="http://schemas.microsoft.com/office/drawing/2014/main" id="{D087B95D-E176-E402-C029-6CD8653CCC0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lgn="l" rtl="0" eaLnBrk="1" latinLnBrk="0" hangingPunct="1">
              <a:lnSpc>
                <a:spcPct val="110000"/>
              </a:lnSpc>
              <a:spcBef>
                <a:spcPts val="500"/>
              </a:spcBef>
              <a:buNone/>
            </a:pPr>
            <a:r>
              <a:rPr lang="en-US" sz="1400" b="1" dirty="0">
                <a:solidFill>
                  <a:srgbClr val="000000"/>
                </a:solidFill>
                <a:effectLst/>
                <a:latin typeface="Bierstadt" panose="020B0004020202020204" pitchFamily="34" charset="0"/>
              </a:rPr>
              <a:t>Find Your Interests</a:t>
            </a:r>
            <a:endParaRPr lang="en-US" sz="1400" dirty="0">
              <a:solidFill>
                <a:srgbClr val="000000"/>
              </a:solidFill>
              <a:effectLst/>
              <a:latin typeface="Bierstadt" panose="020B0004020202020204" pitchFamily="34" charset="0"/>
            </a:endParaRPr>
          </a:p>
          <a:p>
            <a:pPr marL="0" indent="0" algn="l" rtl="0" eaLnBrk="1" latinLnBrk="0" hangingPunct="1">
              <a:lnSpc>
                <a:spcPct val="110000"/>
              </a:lnSpc>
              <a:spcBef>
                <a:spcPts val="500"/>
              </a:spcBef>
              <a:buNone/>
            </a:pPr>
            <a:r>
              <a:rPr lang="en-US" sz="1400" dirty="0">
                <a:solidFill>
                  <a:srgbClr val="000000"/>
                </a:solidFill>
                <a:effectLst/>
                <a:latin typeface="Bierstadt" panose="020B0004020202020204" pitchFamily="34" charset="0"/>
              </a:rPr>
              <a:t>Start by pinpointing what topics energize you, as this passion is vital for sustaining interest in your podcast.</a:t>
            </a:r>
          </a:p>
          <a:p>
            <a:pPr marL="0" indent="0" algn="l" rtl="0" eaLnBrk="1" latinLnBrk="0" hangingPunct="1">
              <a:lnSpc>
                <a:spcPct val="110000"/>
              </a:lnSpc>
              <a:spcBef>
                <a:spcPts val="500"/>
              </a:spcBef>
              <a:buNone/>
            </a:pPr>
            <a:r>
              <a:rPr lang="en-US" sz="1400" b="1" dirty="0">
                <a:solidFill>
                  <a:srgbClr val="000000"/>
                </a:solidFill>
                <a:effectLst/>
                <a:latin typeface="Bierstadt" panose="020B0004020202020204" pitchFamily="34" charset="0"/>
              </a:rPr>
              <a:t>Define Your Value</a:t>
            </a:r>
            <a:endParaRPr lang="en-US" sz="1400" dirty="0">
              <a:solidFill>
                <a:srgbClr val="000000"/>
              </a:solidFill>
              <a:effectLst/>
              <a:latin typeface="Bierstadt" panose="020B0004020202020204" pitchFamily="34" charset="0"/>
            </a:endParaRPr>
          </a:p>
          <a:p>
            <a:pPr marL="0" indent="0" algn="l" rtl="0" eaLnBrk="1" latinLnBrk="0" hangingPunct="1">
              <a:lnSpc>
                <a:spcPct val="110000"/>
              </a:lnSpc>
              <a:spcBef>
                <a:spcPts val="500"/>
              </a:spcBef>
              <a:buNone/>
            </a:pPr>
            <a:r>
              <a:rPr lang="en-US" sz="1400" dirty="0">
                <a:solidFill>
                  <a:srgbClr val="000000"/>
                </a:solidFill>
                <a:effectLst/>
                <a:latin typeface="Bierstadt" panose="020B0004020202020204" pitchFamily="34" charset="0"/>
              </a:rPr>
              <a:t>Identify the unique value your podcast offers to listeners, which helps set it apart from the competition.</a:t>
            </a:r>
          </a:p>
          <a:p>
            <a:pPr marL="0" indent="0" algn="l" rtl="0" eaLnBrk="1" latinLnBrk="0" hangingPunct="1">
              <a:lnSpc>
                <a:spcPct val="110000"/>
              </a:lnSpc>
              <a:spcBef>
                <a:spcPts val="500"/>
              </a:spcBef>
              <a:buNone/>
            </a:pPr>
            <a:r>
              <a:rPr lang="en-US" sz="1400" b="1" dirty="0">
                <a:solidFill>
                  <a:srgbClr val="000000"/>
                </a:solidFill>
                <a:effectLst/>
                <a:latin typeface="Bierstadt" panose="020B0004020202020204" pitchFamily="34" charset="0"/>
              </a:rPr>
              <a:t>Set a Clear Purpose</a:t>
            </a:r>
            <a:endParaRPr lang="en-US" sz="1400" dirty="0">
              <a:solidFill>
                <a:srgbClr val="000000"/>
              </a:solidFill>
              <a:effectLst/>
              <a:latin typeface="Bierstadt" panose="020B0004020202020204" pitchFamily="34" charset="0"/>
            </a:endParaRPr>
          </a:p>
          <a:p>
            <a:pPr marL="0" indent="0" algn="l" rtl="0" eaLnBrk="1" latinLnBrk="0" hangingPunct="1">
              <a:lnSpc>
                <a:spcPct val="110000"/>
              </a:lnSpc>
              <a:spcBef>
                <a:spcPts val="500"/>
              </a:spcBef>
              <a:buNone/>
            </a:pPr>
            <a:r>
              <a:rPr lang="en-US" sz="1400" dirty="0">
                <a:solidFill>
                  <a:srgbClr val="000000"/>
                </a:solidFill>
                <a:effectLst/>
                <a:latin typeface="Bierstadt" panose="020B0004020202020204" pitchFamily="34" charset="0"/>
              </a:rPr>
              <a:t>Having a clear purpose will steer your content creation, making sure each episode meets your overarching objectives.</a:t>
            </a:r>
            <a:endParaRPr lang="en-US" sz="1400"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052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Retro microphone">
            <a:extLst>
              <a:ext uri="{FF2B5EF4-FFF2-40B4-BE49-F238E27FC236}">
                <a16:creationId xmlns:a16="http://schemas.microsoft.com/office/drawing/2014/main" id="{CC4AD80D-5586-4A19-B6E4-3DEA8BCAF916}"/>
              </a:ext>
            </a:extLst>
          </p:cNvPr>
          <p:cNvPicPr>
            <a:picLocks noGrp="1" noChangeAspect="1"/>
          </p:cNvPicPr>
          <p:nvPr>
            <p:ph sz="half" idx="1"/>
          </p:nvPr>
        </p:nvPicPr>
        <p:blipFill>
          <a:blip r:embed="rId3"/>
          <a:srcRect r="-3" b="7698"/>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A3E7A7C-C370-6102-ABB2-5D2C7DDA2430}"/>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Defining Your Podcast's Purpose and Niche</a:t>
            </a:r>
          </a:p>
        </p:txBody>
      </p:sp>
      <p:sp>
        <p:nvSpPr>
          <p:cNvPr id="4" name="Content Placeholder 3">
            <a:extLst>
              <a:ext uri="{FF2B5EF4-FFF2-40B4-BE49-F238E27FC236}">
                <a16:creationId xmlns:a16="http://schemas.microsoft.com/office/drawing/2014/main" id="{B9D444A3-C56C-9DC0-15D5-7376906D1168}"/>
              </a:ext>
            </a:extLst>
          </p:cNvPr>
          <p:cNvSpPr>
            <a:spLocks noGrp="1"/>
          </p:cNvSpPr>
          <p:nvPr>
            <p:ph sz="half" idx="2"/>
          </p:nvPr>
        </p:nvSpPr>
        <p:spPr>
          <a:xfrm>
            <a:off x="5438775" y="2577871"/>
            <a:ext cx="6232310" cy="3768137"/>
          </a:xfrm>
        </p:spPr>
        <p:txBody>
          <a:bodyPr vert="horz" lIns="91440" tIns="45720" rIns="91440" bIns="45720" rtlCol="0">
            <a:normAutofit/>
          </a:bodyPr>
          <a:lstStyle/>
          <a:p>
            <a:r>
              <a:rPr lang="en-US" sz="1800" dirty="0"/>
              <a:t>Establishing a clear purpose guides content and audience engagement.</a:t>
            </a:r>
          </a:p>
          <a:p>
            <a:r>
              <a:rPr lang="en-US" sz="1800" dirty="0"/>
              <a:t>Identifying your niche helps differentiate your podcast from competitors.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436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Shot of a group of diverse creative employees having a meeting inside">
            <a:extLst>
              <a:ext uri="{FF2B5EF4-FFF2-40B4-BE49-F238E27FC236}">
                <a16:creationId xmlns:a16="http://schemas.microsoft.com/office/drawing/2014/main" id="{EFC5BC7C-C430-4A54-BBB0-72E9B7EB284E}"/>
              </a:ext>
            </a:extLst>
          </p:cNvPr>
          <p:cNvPicPr>
            <a:picLocks noGrp="1" noChangeAspect="1"/>
          </p:cNvPicPr>
          <p:nvPr>
            <p:ph sz="half" idx="1"/>
          </p:nvPr>
        </p:nvPicPr>
        <p:blipFill>
          <a:blip r:embed="rId3"/>
          <a:srcRect l="4952" r="12283"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730E1C1E-F61A-282E-1C5C-80E638EBB21D}"/>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Identifying Your Target Audience</a:t>
            </a:r>
          </a:p>
        </p:txBody>
      </p:sp>
      <p:sp>
        <p:nvSpPr>
          <p:cNvPr id="4" name="Content Placeholder 3">
            <a:extLst>
              <a:ext uri="{FF2B5EF4-FFF2-40B4-BE49-F238E27FC236}">
                <a16:creationId xmlns:a16="http://schemas.microsoft.com/office/drawing/2014/main" id="{ACA06064-2A42-4B9A-AFA8-7FCA5C18B8D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Importance of Audience Understanding</a:t>
            </a:r>
          </a:p>
          <a:p>
            <a:pPr marL="0" lvl="1" indent="0">
              <a:buNone/>
            </a:pPr>
            <a:r>
              <a:rPr lang="en-US" sz="1400"/>
              <a:t>Knowing your target audience helps in creating relevant and engaging content that resonates with them.</a:t>
            </a:r>
          </a:p>
          <a:p>
            <a:pPr marL="0" indent="0">
              <a:spcBef>
                <a:spcPts val="2500"/>
              </a:spcBef>
              <a:buNone/>
            </a:pPr>
            <a:r>
              <a:rPr lang="en-US" sz="1400" b="1"/>
              <a:t>Research Demographics</a:t>
            </a:r>
          </a:p>
          <a:p>
            <a:pPr marL="0" lvl="1" indent="0">
              <a:buNone/>
            </a:pPr>
            <a:r>
              <a:rPr lang="en-US" sz="1400"/>
              <a:t>Researching demographics allows you to tailor content based on age, gender, location, and other factors.</a:t>
            </a:r>
          </a:p>
          <a:p>
            <a:pPr marL="0" indent="0">
              <a:spcBef>
                <a:spcPts val="2500"/>
              </a:spcBef>
              <a:buNone/>
            </a:pPr>
            <a:r>
              <a:rPr lang="en-US" sz="1400" b="1"/>
              <a:t>Identifying Interests</a:t>
            </a:r>
          </a:p>
          <a:p>
            <a:pPr marL="0" lvl="1" indent="0">
              <a:buNone/>
            </a:pPr>
            <a:r>
              <a:rPr lang="en-US" sz="1400"/>
              <a:t>Understanding the interests of your audience helps in curating content that meets their preferences and needs.</a:t>
            </a:r>
          </a:p>
          <a:p>
            <a:pPr marL="0" indent="0">
              <a:spcBef>
                <a:spcPts val="2500"/>
              </a:spcBef>
              <a:buNone/>
            </a:pPr>
            <a:r>
              <a:rPr lang="en-US" sz="1400" b="1"/>
              <a:t>Listening Habits</a:t>
            </a:r>
          </a:p>
          <a:p>
            <a:pPr marL="0" lvl="1" indent="0">
              <a:buNone/>
            </a:pPr>
            <a:r>
              <a:rPr lang="en-US" sz="1400"/>
              <a:t>Analyzing listening habits enables you to determine the best formats and platforms for your content.</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2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icrophone Symbol">
            <a:extLst>
              <a:ext uri="{FF2B5EF4-FFF2-40B4-BE49-F238E27FC236}">
                <a16:creationId xmlns:a16="http://schemas.microsoft.com/office/drawing/2014/main" id="{3218B71D-C10F-496C-9618-3B1707BFDDF3}"/>
              </a:ext>
            </a:extLst>
          </p:cNvPr>
          <p:cNvPicPr>
            <a:picLocks noGrp="1" noChangeAspect="1"/>
          </p:cNvPicPr>
          <p:nvPr>
            <p:ph sz="half" idx="1"/>
          </p:nvPr>
        </p:nvPicPr>
        <p:blipFill>
          <a:blip r:embed="rId3"/>
          <a:srcRect l="24404" r="25152"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76EC9EBC-C61A-B069-DC32-93F3E9D316B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Choosing a Podcast Format and Structure</a:t>
            </a:r>
          </a:p>
        </p:txBody>
      </p:sp>
      <p:sp>
        <p:nvSpPr>
          <p:cNvPr id="4" name="Content Placeholder 3">
            <a:extLst>
              <a:ext uri="{FF2B5EF4-FFF2-40B4-BE49-F238E27FC236}">
                <a16:creationId xmlns:a16="http://schemas.microsoft.com/office/drawing/2014/main" id="{2CFDDE10-5009-A789-08B2-1D152F0B17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Podcast Format Types</a:t>
            </a:r>
          </a:p>
          <a:p>
            <a:pPr marL="0" lvl="1" indent="0">
              <a:buNone/>
            </a:pPr>
            <a:r>
              <a:rPr lang="en-US" sz="1400"/>
              <a:t>Choose a podcast format that suits your content, such as interview-based, narrative storytelling, or roundtable discussions.</a:t>
            </a:r>
          </a:p>
          <a:p>
            <a:pPr marL="0" indent="0">
              <a:spcBef>
                <a:spcPts val="2500"/>
              </a:spcBef>
              <a:buNone/>
            </a:pPr>
            <a:r>
              <a:rPr lang="en-US" sz="1400" b="1"/>
              <a:t>Episode Structure</a:t>
            </a:r>
          </a:p>
          <a:p>
            <a:pPr marL="0" lvl="1" indent="0">
              <a:buNone/>
            </a:pPr>
            <a:r>
              <a:rPr lang="en-US" sz="1400"/>
              <a:t>Plan the structure of each episode, including segments that create a flow and keep the audience engaged throughout.</a:t>
            </a:r>
          </a:p>
          <a:p>
            <a:pPr marL="0" indent="0">
              <a:spcBef>
                <a:spcPts val="2500"/>
              </a:spcBef>
              <a:buNone/>
            </a:pPr>
            <a:r>
              <a:rPr lang="en-US" sz="1400" b="1"/>
              <a:t>Consistency in Release</a:t>
            </a:r>
          </a:p>
          <a:p>
            <a:pPr marL="0" lvl="1" indent="0">
              <a:buNone/>
            </a:pPr>
            <a:r>
              <a:rPr lang="en-US" sz="1400"/>
              <a:t>Establish a consistent release frequency for your podcast to build an audience and maintain listener interest.</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4751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525</Words>
  <Application>Microsoft Office PowerPoint</Application>
  <PresentationFormat>Widescreen</PresentationFormat>
  <Paragraphs>41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Bierstadt</vt:lpstr>
      <vt:lpstr>Neue Haas Grotesk Text Pro</vt:lpstr>
      <vt:lpstr>GestaltVTI</vt:lpstr>
      <vt:lpstr>Steps to Start a Podcast: A Comprehensive Guide</vt:lpstr>
      <vt:lpstr>Planning Your Podcast</vt:lpstr>
      <vt:lpstr>Defining Your Podcast's Purpose and Niche</vt:lpstr>
      <vt:lpstr>Defining Your Podcast's Purpose and Niche</vt:lpstr>
      <vt:lpstr>Identifying Your Target Audience</vt:lpstr>
      <vt:lpstr>Choosing a Podcast Format and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3</cp:revision>
  <dcterms:created xsi:type="dcterms:W3CDTF">2025-01-26T19:32:40Z</dcterms:created>
  <dcterms:modified xsi:type="dcterms:W3CDTF">2025-01-27T12:45:04Z</dcterms:modified>
</cp:coreProperties>
</file>