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1" r:id="rId2"/>
    <p:sldId id="2562" r:id="rId3"/>
    <p:sldId id="2563" r:id="rId4"/>
    <p:sldId id="2564" r:id="rId5"/>
    <p:sldId id="2565" r:id="rId6"/>
    <p:sldId id="2566" r:id="rId7"/>
    <p:sldId id="2567" r:id="rId8"/>
    <p:sldId id="2568" r:id="rId9"/>
    <p:sldId id="2569" r:id="rId10"/>
    <p:sldId id="2570" r:id="rId11"/>
    <p:sldId id="2571" r:id="rId12"/>
    <p:sldId id="2572" r:id="rId13"/>
    <p:sldId id="2573" r:id="rId14"/>
    <p:sldId id="2574" r:id="rId15"/>
    <p:sldId id="25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uture Tech: Innovations Shaping Tomorrow" id="{7F8D8131-7696-44B9-BFF2-84B602BEC0F1}">
          <p14:sldIdLst>
            <p14:sldId id="2561"/>
            <p14:sldId id="2562"/>
          </p14:sldIdLst>
        </p14:section>
        <p14:section name="Artificial Intelligence and Machine Learning" id="{59EA58C6-9CD4-4627-BC55-FD7316512155}">
          <p14:sldIdLst>
            <p14:sldId id="2563"/>
            <p14:sldId id="2564"/>
            <p14:sldId id="2565"/>
            <p14:sldId id="2566"/>
          </p14:sldIdLst>
        </p14:section>
        <p14:section name="Quantum Computing" id="{FF517A6D-F27C-4C21-AC22-7217F55029E1}">
          <p14:sldIdLst>
            <p14:sldId id="2567"/>
            <p14:sldId id="2568"/>
            <p14:sldId id="2569"/>
            <p14:sldId id="2570"/>
          </p14:sldIdLst>
        </p14:section>
        <p14:section name="Biotechnology and Genetic Engineering" id="{E2435D9B-F1A8-4BAD-8539-59120348A77B}">
          <p14:sldIdLst>
            <p14:sldId id="2571"/>
            <p14:sldId id="2572"/>
            <p14:sldId id="2573"/>
            <p14:sldId id="2574"/>
          </p14:sldIdLst>
        </p14:section>
        <p14:section name="Conclusion" id="{114396C0-C3D3-4024-9853-46C4CC17F6CA}">
          <p14:sldIdLst>
            <p14:sldId id="25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2" autoAdjust="0"/>
    <p:restoredTop sz="94660"/>
  </p:normalViewPr>
  <p:slideViewPr>
    <p:cSldViewPr snapToGrid="0">
      <p:cViewPr varScale="1">
        <p:scale>
          <a:sx n="93" d="100"/>
          <a:sy n="93" d="100"/>
        </p:scale>
        <p:origin x="845" y="264"/>
      </p:cViewPr>
      <p:guideLst/>
    </p:cSldViewPr>
  </p:slideViewPr>
  <p:notesTextViewPr>
    <p:cViewPr>
      <p:scale>
        <a:sx n="1" d="1"/>
        <a:sy n="1" d="1"/>
      </p:scale>
      <p:origin x="0" y="0"/>
    </p:cViewPr>
  </p:notesTextViewPr>
  <p:sorterViewPr>
    <p:cViewPr>
      <p:scale>
        <a:sx n="75" d="100"/>
        <a:sy n="75" d="100"/>
      </p:scale>
      <p:origin x="0" y="-115"/>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3453DF-7140-47E2-8CE9-6F78350CDA32}" type="doc">
      <dgm:prSet loTypeId="urn:microsoft.com/office/officeart/2008/layout/BendingPictureBlocks" loCatId="Picture" qsTypeId="urn:microsoft.com/office/officeart/2005/8/quickstyle/simple1" qsCatId="simple" csTypeId="urn:microsoft.com/office/officeart/2005/8/colors/accent1_2" csCatId="accent1"/>
      <dgm:spPr/>
      <dgm:t>
        <a:bodyPr/>
        <a:lstStyle/>
        <a:p>
          <a:endParaRPr lang="en-US"/>
        </a:p>
      </dgm:t>
    </dgm:pt>
    <dgm:pt modelId="{EC6E095A-DBCA-42BF-B902-958C5A91F4F2}">
      <dgm:prSet/>
      <dgm:spPr/>
      <dgm:t>
        <a:bodyPr/>
        <a:lstStyle/>
        <a:p>
          <a:r>
            <a:rPr lang="en-US"/>
            <a:t>Gene Editing Ethics</a:t>
          </a:r>
        </a:p>
      </dgm:t>
    </dgm:pt>
    <dgm:pt modelId="{99648893-5E15-4322-90CB-185B10B4AA5D}" type="parTrans" cxnId="{8FED3EF8-52E5-4DE9-88B5-1B86FB733EE2}">
      <dgm:prSet/>
      <dgm:spPr/>
      <dgm:t>
        <a:bodyPr/>
        <a:lstStyle/>
        <a:p>
          <a:endParaRPr lang="en-US"/>
        </a:p>
      </dgm:t>
    </dgm:pt>
    <dgm:pt modelId="{7B941DF7-E520-41EF-9B83-A0DD5234BB67}" type="sibTrans" cxnId="{8FED3EF8-52E5-4DE9-88B5-1B86FB733EE2}">
      <dgm:prSet/>
      <dgm:spPr/>
      <dgm:t>
        <a:bodyPr/>
        <a:lstStyle/>
        <a:p>
          <a:endParaRPr lang="en-US"/>
        </a:p>
      </dgm:t>
    </dgm:pt>
    <dgm:pt modelId="{8CF71CC7-650B-42F9-86AF-4C511314FC93}">
      <dgm:prSet/>
      <dgm:spPr/>
      <dgm:t>
        <a:bodyPr/>
        <a:lstStyle/>
        <a:p>
          <a:r>
            <a:rPr lang="en-US"/>
            <a:t>Gene editing technologies raise significant ethical questions about the limits of human intervention in natural processes.</a:t>
          </a:r>
        </a:p>
      </dgm:t>
    </dgm:pt>
    <dgm:pt modelId="{3FC25B40-5682-4FE6-B42D-3FD274A51725}" type="parTrans" cxnId="{92DB10C4-2F02-44AE-AB0E-CFB573062EF5}">
      <dgm:prSet/>
      <dgm:spPr/>
      <dgm:t>
        <a:bodyPr/>
        <a:lstStyle/>
        <a:p>
          <a:endParaRPr lang="en-US"/>
        </a:p>
      </dgm:t>
    </dgm:pt>
    <dgm:pt modelId="{237E7E6B-448B-47DE-9FF7-D407DF2D26EA}" type="sibTrans" cxnId="{92DB10C4-2F02-44AE-AB0E-CFB573062EF5}">
      <dgm:prSet/>
      <dgm:spPr/>
      <dgm:t>
        <a:bodyPr/>
        <a:lstStyle/>
        <a:p>
          <a:endParaRPr lang="en-US"/>
        </a:p>
      </dgm:t>
    </dgm:pt>
    <dgm:pt modelId="{345C2990-0351-4F5A-BD4D-2D092EE0CA52}">
      <dgm:prSet/>
      <dgm:spPr/>
      <dgm:t>
        <a:bodyPr/>
        <a:lstStyle/>
        <a:p>
          <a:r>
            <a:rPr lang="en-US"/>
            <a:t>Genetic Privacy Issues</a:t>
          </a:r>
        </a:p>
      </dgm:t>
    </dgm:pt>
    <dgm:pt modelId="{3466551C-B7C6-4EAC-9A6A-3ACC8E0BCE1B}" type="parTrans" cxnId="{BF8C691C-4DE6-441D-A929-D3AD82AE1D90}">
      <dgm:prSet/>
      <dgm:spPr/>
      <dgm:t>
        <a:bodyPr/>
        <a:lstStyle/>
        <a:p>
          <a:endParaRPr lang="en-US"/>
        </a:p>
      </dgm:t>
    </dgm:pt>
    <dgm:pt modelId="{68F076DD-C5F1-404F-B3EE-BE7D8DA4E998}" type="sibTrans" cxnId="{BF8C691C-4DE6-441D-A929-D3AD82AE1D90}">
      <dgm:prSet/>
      <dgm:spPr/>
      <dgm:t>
        <a:bodyPr/>
        <a:lstStyle/>
        <a:p>
          <a:endParaRPr lang="en-US"/>
        </a:p>
      </dgm:t>
    </dgm:pt>
    <dgm:pt modelId="{610FF645-86D0-4030-87CD-5091FA92A537}">
      <dgm:prSet/>
      <dgm:spPr/>
      <dgm:t>
        <a:bodyPr/>
        <a:lstStyle/>
        <a:p>
          <a:r>
            <a:rPr lang="en-US" dirty="0"/>
            <a:t>The collection and use of genetic data pose risks to individual privacy, demanding strict ethical standards and regulations.</a:t>
          </a:r>
        </a:p>
      </dgm:t>
    </dgm:pt>
    <dgm:pt modelId="{25A6E994-1B0C-4BAF-A202-7AAF83384388}" type="parTrans" cxnId="{48FB3579-3945-4D1E-B8AC-7538C1808A90}">
      <dgm:prSet/>
      <dgm:spPr/>
      <dgm:t>
        <a:bodyPr/>
        <a:lstStyle/>
        <a:p>
          <a:endParaRPr lang="en-US"/>
        </a:p>
      </dgm:t>
    </dgm:pt>
    <dgm:pt modelId="{F62DD18F-3A81-406D-8694-A7C5876C710D}" type="sibTrans" cxnId="{48FB3579-3945-4D1E-B8AC-7538C1808A90}">
      <dgm:prSet/>
      <dgm:spPr/>
      <dgm:t>
        <a:bodyPr/>
        <a:lstStyle/>
        <a:p>
          <a:endParaRPr lang="en-US"/>
        </a:p>
      </dgm:t>
    </dgm:pt>
    <dgm:pt modelId="{71E65D46-7035-45A6-839A-AEB919C1A68F}">
      <dgm:prSet/>
      <dgm:spPr/>
      <dgm:t>
        <a:bodyPr/>
        <a:lstStyle/>
        <a:p>
          <a:r>
            <a:rPr lang="en-US"/>
            <a:t>Misuse of Biotechnology</a:t>
          </a:r>
        </a:p>
      </dgm:t>
    </dgm:pt>
    <dgm:pt modelId="{9C0EF641-7457-4CAD-BBBF-408B1EF0559C}" type="parTrans" cxnId="{2837DA98-FD03-4E2E-8F95-68D18E38B212}">
      <dgm:prSet/>
      <dgm:spPr/>
      <dgm:t>
        <a:bodyPr/>
        <a:lstStyle/>
        <a:p>
          <a:endParaRPr lang="en-US"/>
        </a:p>
      </dgm:t>
    </dgm:pt>
    <dgm:pt modelId="{FF92F137-CC03-4C66-9903-AEFEC0D8A6AA}" type="sibTrans" cxnId="{2837DA98-FD03-4E2E-8F95-68D18E38B212}">
      <dgm:prSet/>
      <dgm:spPr/>
      <dgm:t>
        <a:bodyPr/>
        <a:lstStyle/>
        <a:p>
          <a:endParaRPr lang="en-US"/>
        </a:p>
      </dgm:t>
    </dgm:pt>
    <dgm:pt modelId="{C9A6814E-596A-415F-AA72-E3F99BC09B9E}">
      <dgm:prSet/>
      <dgm:spPr/>
      <dgm:t>
        <a:bodyPr/>
        <a:lstStyle/>
        <a:p>
          <a:r>
            <a:rPr lang="en-US"/>
            <a:t>Potential misuse of biotechnology can lead to harmful consequences, necessitating the development of responsible research practices.</a:t>
          </a:r>
        </a:p>
      </dgm:t>
    </dgm:pt>
    <dgm:pt modelId="{0D5BBCBB-81F6-46D5-BFE8-6B059A772594}" type="parTrans" cxnId="{058F8855-CF85-42E0-93AF-F5CB5FC48CE0}">
      <dgm:prSet/>
      <dgm:spPr/>
      <dgm:t>
        <a:bodyPr/>
        <a:lstStyle/>
        <a:p>
          <a:endParaRPr lang="en-US"/>
        </a:p>
      </dgm:t>
    </dgm:pt>
    <dgm:pt modelId="{FEE0EA1D-ECC3-4FDF-97F7-F3DD144A37C8}" type="sibTrans" cxnId="{058F8855-CF85-42E0-93AF-F5CB5FC48CE0}">
      <dgm:prSet/>
      <dgm:spPr/>
      <dgm:t>
        <a:bodyPr/>
        <a:lstStyle/>
        <a:p>
          <a:endParaRPr lang="en-US"/>
        </a:p>
      </dgm:t>
    </dgm:pt>
    <dgm:pt modelId="{A8367F55-DF08-4E58-9EF0-89A0EA6A9006}" type="pres">
      <dgm:prSet presAssocID="{283453DF-7140-47E2-8CE9-6F78350CDA32}" presName="Name0" presStyleCnt="0">
        <dgm:presLayoutVars>
          <dgm:dir/>
          <dgm:resizeHandles/>
        </dgm:presLayoutVars>
      </dgm:prSet>
      <dgm:spPr/>
    </dgm:pt>
    <dgm:pt modelId="{2EF8ABA9-30E4-4FF9-8117-9247E4010002}" type="pres">
      <dgm:prSet presAssocID="{EC6E095A-DBCA-42BF-B902-958C5A91F4F2}" presName="composite" presStyleCnt="0"/>
      <dgm:spPr/>
    </dgm:pt>
    <dgm:pt modelId="{FC01CF75-4A06-433E-B406-B7B098713BFE}" type="pres">
      <dgm:prSet presAssocID="{EC6E095A-DBCA-42BF-B902-958C5A91F4F2}" presName="rect1" presStyleLbl="b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tretch>
            <a:fillRect/>
          </a:stretch>
        </a:blipFill>
      </dgm:spPr>
      <dgm:extLst>
        <a:ext uri="{E40237B7-FDA0-4F09-8148-C483321AD2D9}">
          <dgm14:cNvPr xmlns:dgm14="http://schemas.microsoft.com/office/drawing/2010/diagram" id="0" name="" descr="Genetically Modified "/>
        </a:ext>
      </dgm:extLst>
    </dgm:pt>
    <dgm:pt modelId="{3DF2B61D-A868-4830-9630-8009B2B0C32F}" type="pres">
      <dgm:prSet presAssocID="{EC6E095A-DBCA-42BF-B902-958C5A91F4F2}" presName="rect2" presStyleLbl="node1" presStyleIdx="0" presStyleCnt="3">
        <dgm:presLayoutVars>
          <dgm:bulletEnabled val="1"/>
        </dgm:presLayoutVars>
      </dgm:prSet>
      <dgm:spPr/>
    </dgm:pt>
    <dgm:pt modelId="{54331F87-5294-43BD-9021-C26B97ABFE90}" type="pres">
      <dgm:prSet presAssocID="{7B941DF7-E520-41EF-9B83-A0DD5234BB67}" presName="sibTrans" presStyleCnt="0"/>
      <dgm:spPr/>
    </dgm:pt>
    <dgm:pt modelId="{67AD7464-ACD2-4992-B44A-11054CD9BD37}" type="pres">
      <dgm:prSet presAssocID="{345C2990-0351-4F5A-BD4D-2D092EE0CA52}" presName="composite" presStyleCnt="0"/>
      <dgm:spPr/>
    </dgm:pt>
    <dgm:pt modelId="{3B3A63A7-15EC-4F9F-A838-E9F413C57F5A}" type="pres">
      <dgm:prSet presAssocID="{345C2990-0351-4F5A-BD4D-2D092EE0CA52}" presName="rect1" presStyleLbl="b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tretch>
            <a:fillRect/>
          </a:stretch>
        </a:blipFill>
      </dgm:spPr>
      <dgm:extLst>
        <a:ext uri="{E40237B7-FDA0-4F09-8148-C483321AD2D9}">
          <dgm14:cNvPr xmlns:dgm14="http://schemas.microsoft.com/office/drawing/2010/diagram" id="0" name="" descr="Internet of Things Concept"/>
        </a:ext>
      </dgm:extLst>
    </dgm:pt>
    <dgm:pt modelId="{C4273BF3-9743-4700-86A2-74DDEFB5DD70}" type="pres">
      <dgm:prSet presAssocID="{345C2990-0351-4F5A-BD4D-2D092EE0CA52}" presName="rect2" presStyleLbl="node1" presStyleIdx="1" presStyleCnt="3">
        <dgm:presLayoutVars>
          <dgm:bulletEnabled val="1"/>
        </dgm:presLayoutVars>
      </dgm:prSet>
      <dgm:spPr/>
    </dgm:pt>
    <dgm:pt modelId="{77E8E745-E0AB-458A-8C30-6005426C141C}" type="pres">
      <dgm:prSet presAssocID="{68F076DD-C5F1-404F-B3EE-BE7D8DA4E998}" presName="sibTrans" presStyleCnt="0"/>
      <dgm:spPr/>
    </dgm:pt>
    <dgm:pt modelId="{4F83D93A-71E4-4948-9249-B1FF1040B4B1}" type="pres">
      <dgm:prSet presAssocID="{71E65D46-7035-45A6-839A-AEB919C1A68F}" presName="composite" presStyleCnt="0"/>
      <dgm:spPr/>
    </dgm:pt>
    <dgm:pt modelId="{1D33337E-BCBD-43E6-BF3C-5D174777066B}" type="pres">
      <dgm:prSet presAssocID="{71E65D46-7035-45A6-839A-AEB919C1A68F}" presName="rect1" presStyleLbl="b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tretch>
            <a:fillRect/>
          </a:stretch>
        </a:blipFill>
      </dgm:spPr>
      <dgm:extLst>
        <a:ext uri="{E40237B7-FDA0-4F09-8148-C483321AD2D9}">
          <dgm14:cNvPr xmlns:dgm14="http://schemas.microsoft.com/office/drawing/2010/diagram" id="0" name="" descr="Close-up of green plant and substance with mold in trays on lab table"/>
        </a:ext>
      </dgm:extLst>
    </dgm:pt>
    <dgm:pt modelId="{394AAF36-94E9-4D39-B4AE-9E89634D9CE5}" type="pres">
      <dgm:prSet presAssocID="{71E65D46-7035-45A6-839A-AEB919C1A68F}" presName="rect2" presStyleLbl="node1" presStyleIdx="2" presStyleCnt="3">
        <dgm:presLayoutVars>
          <dgm:bulletEnabled val="1"/>
        </dgm:presLayoutVars>
      </dgm:prSet>
      <dgm:spPr/>
    </dgm:pt>
  </dgm:ptLst>
  <dgm:cxnLst>
    <dgm:cxn modelId="{C9749F10-2C40-4400-AB6E-BD8308E75B45}" type="presOf" srcId="{610FF645-86D0-4030-87CD-5091FA92A537}" destId="{C4273BF3-9743-4700-86A2-74DDEFB5DD70}" srcOrd="0" destOrd="1" presId="urn:microsoft.com/office/officeart/2008/layout/BendingPictureBlocks"/>
    <dgm:cxn modelId="{65859F15-0BAF-490B-96B2-219C2CFFA375}" type="presOf" srcId="{8CF71CC7-650B-42F9-86AF-4C511314FC93}" destId="{3DF2B61D-A868-4830-9630-8009B2B0C32F}" srcOrd="0" destOrd="1" presId="urn:microsoft.com/office/officeart/2008/layout/BendingPictureBlocks"/>
    <dgm:cxn modelId="{BF8C691C-4DE6-441D-A929-D3AD82AE1D90}" srcId="{283453DF-7140-47E2-8CE9-6F78350CDA32}" destId="{345C2990-0351-4F5A-BD4D-2D092EE0CA52}" srcOrd="1" destOrd="0" parTransId="{3466551C-B7C6-4EAC-9A6A-3ACC8E0BCE1B}" sibTransId="{68F076DD-C5F1-404F-B3EE-BE7D8DA4E998}"/>
    <dgm:cxn modelId="{0DF97A44-426C-458E-90DE-867E934EC5BA}" type="presOf" srcId="{345C2990-0351-4F5A-BD4D-2D092EE0CA52}" destId="{C4273BF3-9743-4700-86A2-74DDEFB5DD70}" srcOrd="0" destOrd="0" presId="urn:microsoft.com/office/officeart/2008/layout/BendingPictureBlocks"/>
    <dgm:cxn modelId="{9585C854-0B55-4ABC-A018-54CB9F188B73}" type="presOf" srcId="{EC6E095A-DBCA-42BF-B902-958C5A91F4F2}" destId="{3DF2B61D-A868-4830-9630-8009B2B0C32F}" srcOrd="0" destOrd="0" presId="urn:microsoft.com/office/officeart/2008/layout/BendingPictureBlocks"/>
    <dgm:cxn modelId="{058F8855-CF85-42E0-93AF-F5CB5FC48CE0}" srcId="{71E65D46-7035-45A6-839A-AEB919C1A68F}" destId="{C9A6814E-596A-415F-AA72-E3F99BC09B9E}" srcOrd="0" destOrd="0" parTransId="{0D5BBCBB-81F6-46D5-BFE8-6B059A772594}" sibTransId="{FEE0EA1D-ECC3-4FDF-97F7-F3DD144A37C8}"/>
    <dgm:cxn modelId="{48FB3579-3945-4D1E-B8AC-7538C1808A90}" srcId="{345C2990-0351-4F5A-BD4D-2D092EE0CA52}" destId="{610FF645-86D0-4030-87CD-5091FA92A537}" srcOrd="0" destOrd="0" parTransId="{25A6E994-1B0C-4BAF-A202-7AAF83384388}" sibTransId="{F62DD18F-3A81-406D-8694-A7C5876C710D}"/>
    <dgm:cxn modelId="{2837DA98-FD03-4E2E-8F95-68D18E38B212}" srcId="{283453DF-7140-47E2-8CE9-6F78350CDA32}" destId="{71E65D46-7035-45A6-839A-AEB919C1A68F}" srcOrd="2" destOrd="0" parTransId="{9C0EF641-7457-4CAD-BBBF-408B1EF0559C}" sibTransId="{FF92F137-CC03-4C66-9903-AEFEC0D8A6AA}"/>
    <dgm:cxn modelId="{0AC46FAB-6B9D-48F4-A72C-2EE03A9B4231}" type="presOf" srcId="{C9A6814E-596A-415F-AA72-E3F99BC09B9E}" destId="{394AAF36-94E9-4D39-B4AE-9E89634D9CE5}" srcOrd="0" destOrd="1" presId="urn:microsoft.com/office/officeart/2008/layout/BendingPictureBlocks"/>
    <dgm:cxn modelId="{92DB10C4-2F02-44AE-AB0E-CFB573062EF5}" srcId="{EC6E095A-DBCA-42BF-B902-958C5A91F4F2}" destId="{8CF71CC7-650B-42F9-86AF-4C511314FC93}" srcOrd="0" destOrd="0" parTransId="{3FC25B40-5682-4FE6-B42D-3FD274A51725}" sibTransId="{237E7E6B-448B-47DE-9FF7-D407DF2D26EA}"/>
    <dgm:cxn modelId="{76AB49D1-DCF6-4634-B54A-161B7C0DED12}" type="presOf" srcId="{283453DF-7140-47E2-8CE9-6F78350CDA32}" destId="{A8367F55-DF08-4E58-9EF0-89A0EA6A9006}" srcOrd="0" destOrd="0" presId="urn:microsoft.com/office/officeart/2008/layout/BendingPictureBlocks"/>
    <dgm:cxn modelId="{8FED3EF8-52E5-4DE9-88B5-1B86FB733EE2}" srcId="{283453DF-7140-47E2-8CE9-6F78350CDA32}" destId="{EC6E095A-DBCA-42BF-B902-958C5A91F4F2}" srcOrd="0" destOrd="0" parTransId="{99648893-5E15-4322-90CB-185B10B4AA5D}" sibTransId="{7B941DF7-E520-41EF-9B83-A0DD5234BB67}"/>
    <dgm:cxn modelId="{D01888FF-B90A-46A5-962A-7EC1D9F93008}" type="presOf" srcId="{71E65D46-7035-45A6-839A-AEB919C1A68F}" destId="{394AAF36-94E9-4D39-B4AE-9E89634D9CE5}" srcOrd="0" destOrd="0" presId="urn:microsoft.com/office/officeart/2008/layout/BendingPictureBlocks"/>
    <dgm:cxn modelId="{FD93C323-DD76-4CCF-AFE2-3DA85ADEC7BA}" type="presParOf" srcId="{A8367F55-DF08-4E58-9EF0-89A0EA6A9006}" destId="{2EF8ABA9-30E4-4FF9-8117-9247E4010002}" srcOrd="0" destOrd="0" presId="urn:microsoft.com/office/officeart/2008/layout/BendingPictureBlocks"/>
    <dgm:cxn modelId="{BBAC3A3A-7FF7-4064-AABA-10D940ACC2FD}" type="presParOf" srcId="{2EF8ABA9-30E4-4FF9-8117-9247E4010002}" destId="{FC01CF75-4A06-433E-B406-B7B098713BFE}" srcOrd="0" destOrd="0" presId="urn:microsoft.com/office/officeart/2008/layout/BendingPictureBlocks"/>
    <dgm:cxn modelId="{C95CC294-4747-4C75-AF69-4A989F4D938B}" type="presParOf" srcId="{2EF8ABA9-30E4-4FF9-8117-9247E4010002}" destId="{3DF2B61D-A868-4830-9630-8009B2B0C32F}" srcOrd="1" destOrd="0" presId="urn:microsoft.com/office/officeart/2008/layout/BendingPictureBlocks"/>
    <dgm:cxn modelId="{6102255E-4445-477D-AE79-88518ACE9E14}" type="presParOf" srcId="{A8367F55-DF08-4E58-9EF0-89A0EA6A9006}" destId="{54331F87-5294-43BD-9021-C26B97ABFE90}" srcOrd="1" destOrd="0" presId="urn:microsoft.com/office/officeart/2008/layout/BendingPictureBlocks"/>
    <dgm:cxn modelId="{D141DBDE-B8F7-4C4E-B7CE-4030997A35B5}" type="presParOf" srcId="{A8367F55-DF08-4E58-9EF0-89A0EA6A9006}" destId="{67AD7464-ACD2-4992-B44A-11054CD9BD37}" srcOrd="2" destOrd="0" presId="urn:microsoft.com/office/officeart/2008/layout/BendingPictureBlocks"/>
    <dgm:cxn modelId="{5D8377FB-07F6-4941-8B72-64B1AFF8C641}" type="presParOf" srcId="{67AD7464-ACD2-4992-B44A-11054CD9BD37}" destId="{3B3A63A7-15EC-4F9F-A838-E9F413C57F5A}" srcOrd="0" destOrd="0" presId="urn:microsoft.com/office/officeart/2008/layout/BendingPictureBlocks"/>
    <dgm:cxn modelId="{E50038CF-421C-4B23-9839-72E013D91B31}" type="presParOf" srcId="{67AD7464-ACD2-4992-B44A-11054CD9BD37}" destId="{C4273BF3-9743-4700-86A2-74DDEFB5DD70}" srcOrd="1" destOrd="0" presId="urn:microsoft.com/office/officeart/2008/layout/BendingPictureBlocks"/>
    <dgm:cxn modelId="{271086A3-D6D7-4356-8BA2-6A078BFA8B04}" type="presParOf" srcId="{A8367F55-DF08-4E58-9EF0-89A0EA6A9006}" destId="{77E8E745-E0AB-458A-8C30-6005426C141C}" srcOrd="3" destOrd="0" presId="urn:microsoft.com/office/officeart/2008/layout/BendingPictureBlocks"/>
    <dgm:cxn modelId="{8089976B-5DF5-4612-981B-55091EA7A99E}" type="presParOf" srcId="{A8367F55-DF08-4E58-9EF0-89A0EA6A9006}" destId="{4F83D93A-71E4-4948-9249-B1FF1040B4B1}" srcOrd="4" destOrd="0" presId="urn:microsoft.com/office/officeart/2008/layout/BendingPictureBlocks"/>
    <dgm:cxn modelId="{FF2C3896-B8B6-49D2-89EB-C9DD2FCF722F}" type="presParOf" srcId="{4F83D93A-71E4-4948-9249-B1FF1040B4B1}" destId="{1D33337E-BCBD-43E6-BF3C-5D174777066B}" srcOrd="0" destOrd="0" presId="urn:microsoft.com/office/officeart/2008/layout/BendingPictureBlocks"/>
    <dgm:cxn modelId="{055C4A0A-08D1-45E2-908D-AF5460CA3FEA}" type="presParOf" srcId="{4F83D93A-71E4-4948-9249-B1FF1040B4B1}" destId="{394AAF36-94E9-4D39-B4AE-9E89634D9CE5}" srcOrd="1" destOrd="0" presId="urn:microsoft.com/office/officeart/2008/layout/BendingPictureBlock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1CF75-4A06-433E-B406-B7B098713BFE}">
      <dsp:nvSpPr>
        <dsp:cNvPr id="0" name=""/>
        <dsp:cNvSpPr/>
      </dsp:nvSpPr>
      <dsp:spPr>
        <a:xfrm>
          <a:off x="881554" y="377225"/>
          <a:ext cx="1706970" cy="143568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F2B61D-A868-4830-9630-8009B2B0C32F}">
      <dsp:nvSpPr>
        <dsp:cNvPr id="0" name=""/>
        <dsp:cNvSpPr/>
      </dsp:nvSpPr>
      <dsp:spPr>
        <a:xfrm>
          <a:off x="245646" y="980761"/>
          <a:ext cx="925117" cy="92511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Gene Editing Ethics</a:t>
          </a:r>
        </a:p>
        <a:p>
          <a:pPr marL="57150" lvl="1" indent="-57150" algn="l" defTabSz="311150">
            <a:lnSpc>
              <a:spcPct val="90000"/>
            </a:lnSpc>
            <a:spcBef>
              <a:spcPct val="0"/>
            </a:spcBef>
            <a:spcAft>
              <a:spcPct val="15000"/>
            </a:spcAft>
            <a:buChar char="•"/>
          </a:pPr>
          <a:r>
            <a:rPr lang="en-US" sz="700" kern="1200"/>
            <a:t>Gene editing technologies raise significant ethical questions about the limits of human intervention in natural processes.</a:t>
          </a:r>
        </a:p>
      </dsp:txBody>
      <dsp:txXfrm>
        <a:off x="245646" y="980761"/>
        <a:ext cx="925117" cy="925117"/>
      </dsp:txXfrm>
    </dsp:sp>
    <dsp:sp modelId="{3B3A63A7-15EC-4F9F-A838-E9F413C57F5A}">
      <dsp:nvSpPr>
        <dsp:cNvPr id="0" name=""/>
        <dsp:cNvSpPr/>
      </dsp:nvSpPr>
      <dsp:spPr>
        <a:xfrm>
          <a:off x="3524257" y="377225"/>
          <a:ext cx="1706970" cy="1435684"/>
        </a:xfrm>
        <a:prstGeom prst="rect">
          <a:avLst/>
        </a:prstGeom>
        <a:blipFill>
          <a:blip xmlns:r="http://schemas.openxmlformats.org/officeDocument/2006/relationships" r:embed="rId2">
            <a:extLst>
              <a:ext uri="{28A0092B-C50C-407E-A947-70E740481C1C}">
                <a14:useLocalDpi xmlns:a14="http://schemas.microsoft.com/office/drawing/2010/main" val="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273BF3-9743-4700-86A2-74DDEFB5DD70}">
      <dsp:nvSpPr>
        <dsp:cNvPr id="0" name=""/>
        <dsp:cNvSpPr/>
      </dsp:nvSpPr>
      <dsp:spPr>
        <a:xfrm>
          <a:off x="2888349" y="980761"/>
          <a:ext cx="925117" cy="92511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Genetic Privacy Issues</a:t>
          </a:r>
        </a:p>
        <a:p>
          <a:pPr marL="57150" lvl="1" indent="-57150" algn="l" defTabSz="311150">
            <a:lnSpc>
              <a:spcPct val="90000"/>
            </a:lnSpc>
            <a:spcBef>
              <a:spcPct val="0"/>
            </a:spcBef>
            <a:spcAft>
              <a:spcPct val="15000"/>
            </a:spcAft>
            <a:buChar char="•"/>
          </a:pPr>
          <a:r>
            <a:rPr lang="en-US" sz="700" kern="1200" dirty="0"/>
            <a:t>The collection and use of genetic data pose risks to individual privacy, demanding strict ethical standards and regulations.</a:t>
          </a:r>
        </a:p>
      </dsp:txBody>
      <dsp:txXfrm>
        <a:off x="2888349" y="980761"/>
        <a:ext cx="925117" cy="925117"/>
      </dsp:txXfrm>
    </dsp:sp>
    <dsp:sp modelId="{1D33337E-BCBD-43E6-BF3C-5D174777066B}">
      <dsp:nvSpPr>
        <dsp:cNvPr id="0" name=""/>
        <dsp:cNvSpPr/>
      </dsp:nvSpPr>
      <dsp:spPr>
        <a:xfrm>
          <a:off x="2202905" y="2164471"/>
          <a:ext cx="1706970" cy="1435684"/>
        </a:xfrm>
        <a:prstGeom prst="rect">
          <a:avLst/>
        </a:prstGeom>
        <a:blipFill>
          <a:blip xmlns:r="http://schemas.openxmlformats.org/officeDocument/2006/relationships" r:embed="rId3">
            <a:extLst>
              <a:ext uri="{28A0092B-C50C-407E-A947-70E740481C1C}">
                <a14:useLocalDpi xmlns:a14="http://schemas.microsoft.com/office/drawing/2010/main" val="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4AAF36-94E9-4D39-B4AE-9E89634D9CE5}">
      <dsp:nvSpPr>
        <dsp:cNvPr id="0" name=""/>
        <dsp:cNvSpPr/>
      </dsp:nvSpPr>
      <dsp:spPr>
        <a:xfrm>
          <a:off x="1566998" y="2768007"/>
          <a:ext cx="925117" cy="92511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Misuse of Biotechnology</a:t>
          </a:r>
        </a:p>
        <a:p>
          <a:pPr marL="57150" lvl="1" indent="-57150" algn="l" defTabSz="311150">
            <a:lnSpc>
              <a:spcPct val="90000"/>
            </a:lnSpc>
            <a:spcBef>
              <a:spcPct val="0"/>
            </a:spcBef>
            <a:spcAft>
              <a:spcPct val="15000"/>
            </a:spcAft>
            <a:buChar char="•"/>
          </a:pPr>
          <a:r>
            <a:rPr lang="en-US" sz="700" kern="1200"/>
            <a:t>Potential misuse of biotechnology can lead to harmful consequences, necessitating the development of responsible research practices.</a:t>
          </a:r>
        </a:p>
      </dsp:txBody>
      <dsp:txXfrm>
        <a:off x="1566998" y="2768007"/>
        <a:ext cx="925117" cy="925117"/>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Blocks">
  <dgm:title val=""/>
  <dgm:desc val=""/>
  <dgm:catLst>
    <dgm:cat type="picture" pri="8000"/>
    <dgm:cat type="pictureconvert" pri="8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61"/>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908"/>
        </dgm:alg>
        <dgm:shape xmlns:r="http://schemas.openxmlformats.org/officeDocument/2006/relationships" r:blip="">
          <dgm:adjLst/>
        </dgm:shape>
        <dgm:choose name="Name4">
          <dgm:if name="Name5" func="var" arg="dir" op="equ" val="norm">
            <dgm:constrLst>
              <dgm:constr type="l" for="ch" forName="rect1" refType="w" fact="0.3"/>
              <dgm:constr type="t" for="ch" forName="rect1" refType="h" fact="0"/>
              <dgm:constr type="w" for="ch" forName="rect1" refType="h" fact="1.12"/>
              <dgm:constr type="h" for="ch" forName="rect1" refType="h" fact="0.942"/>
              <dgm:constr type="l" for="ch" forName="rect2" refType="w" fact="0"/>
              <dgm:constr type="t" for="ch" forName="rect2" refType="h" fact="0.396"/>
              <dgm:constr type="w" for="ch" forName="rect2" refType="h" fact="0.607"/>
              <dgm:constr type="h" for="ch" forName="rect2" refType="h" fact="0.607"/>
            </dgm:constrLst>
          </dgm:if>
          <dgm:else name="Name6">
            <dgm:constrLst>
              <dgm:constr type="l" for="ch" forName="rect1" refType="w" fact="0"/>
              <dgm:constr type="t" for="ch" forName="rect1" refType="h" fact="0"/>
              <dgm:constr type="w" for="ch" forName="rect1" refType="h" fact="1.12"/>
              <dgm:constr type="h" for="ch" forName="rect1" refType="h" fact="0.942"/>
              <dgm:constr type="l" for="ch" forName="rect2" refType="w" fact="0.63"/>
              <dgm:constr type="t" for="ch" forName="rect2" refType="h" fact="0.396"/>
              <dgm:constr type="w" for="ch" forName="rect2" refType="h" fact="0.607"/>
              <dgm:constr type="h" for="ch" forName="rect2" refType="h" fact="0.607"/>
            </dgm:constrLst>
          </dgm:else>
        </dgm:choose>
        <dgm:layoutNode name="rect1" styleLbl="bgImgPlace1">
          <dgm:alg type="sp"/>
          <dgm:shape xmlns:r="http://schemas.openxmlformats.org/officeDocument/2006/relationships" type="rect" r:blip="" blipPhldr="1">
            <dgm:adjLst/>
          </dgm:shape>
          <dgm:presOf/>
        </dgm:layoutNode>
        <dgm:layoutNode name="rect2" styleLbl="node1">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1476A0-D42B-45E4-9615-A820AB4B6228}" type="datetimeFigureOut">
              <a:rPr lang="en-US" smtClean="0"/>
              <a:t>1/24/2025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E5BC2-E778-4199-B19F-5C781990E2FD}" type="slidenum">
              <a:rPr lang="en-US" smtClean="0"/>
              <a:t>‹#›</a:t>
            </a:fld>
            <a:endParaRPr lang="en-US"/>
          </a:p>
        </p:txBody>
      </p:sp>
    </p:spTree>
    <p:extLst>
      <p:ext uri="{BB962C8B-B14F-4D97-AF65-F5344CB8AC3E}">
        <p14:creationId xmlns:p14="http://schemas.microsoft.com/office/powerpoint/2010/main" val="3957534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The future is being shaped by groundbreaking technologies that are transforming industries and improving lives. This presentation will explore key innovations in artificial intelligence, quantum computing, and biotechnology that are driving progress and shaping our world.
</a:t>
            </a:r>
          </a:p>
        </p:txBody>
      </p:sp>
      <p:sp>
        <p:nvSpPr>
          <p:cNvPr id="4" name="Slide Number Placeholder 3"/>
          <p:cNvSpPr>
            <a:spLocks noGrp="1"/>
          </p:cNvSpPr>
          <p:nvPr>
            <p:ph type="sldNum" sz="quarter" idx="5"/>
          </p:nvPr>
        </p:nvSpPr>
        <p:spPr/>
        <p:txBody>
          <a:bodyPr/>
          <a:lstStyle/>
          <a:p>
            <a:fld id="{918E5BC2-E778-4199-B19F-5C781990E2FD}" type="slidenum">
              <a:rPr lang="en-US" smtClean="0"/>
              <a:t>1</a:t>
            </a:fld>
            <a:endParaRPr lang="en-US"/>
          </a:p>
        </p:txBody>
      </p:sp>
    </p:spTree>
    <p:extLst>
      <p:ext uri="{BB962C8B-B14F-4D97-AF65-F5344CB8AC3E}">
        <p14:creationId xmlns:p14="http://schemas.microsoft.com/office/powerpoint/2010/main" val="3441937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Despite its promise, quantum computing faces significant challenges, including error rates, qubit coherence, and the need for advanced algorithms. Overcoming these limitations is crucial for the practical realization of quantum technologies.</a:t>
            </a:r>
          </a:p>
        </p:txBody>
      </p:sp>
      <p:sp>
        <p:nvSpPr>
          <p:cNvPr id="4" name="Slide Number Placeholder 3"/>
          <p:cNvSpPr>
            <a:spLocks noGrp="1"/>
          </p:cNvSpPr>
          <p:nvPr>
            <p:ph type="sldNum" sz="quarter" idx="5"/>
          </p:nvPr>
        </p:nvSpPr>
        <p:spPr/>
        <p:txBody>
          <a:bodyPr/>
          <a:lstStyle/>
          <a:p>
            <a:fld id="{918E5BC2-E778-4199-B19F-5C781990E2FD}" type="slidenum">
              <a:rPr lang="en-US" smtClean="0"/>
              <a:t>10</a:t>
            </a:fld>
            <a:endParaRPr lang="en-US"/>
          </a:p>
        </p:txBody>
      </p:sp>
    </p:spTree>
    <p:extLst>
      <p:ext uri="{BB962C8B-B14F-4D97-AF65-F5344CB8AC3E}">
        <p14:creationId xmlns:p14="http://schemas.microsoft.com/office/powerpoint/2010/main" val="4130625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Biotechnology and genetic engineering are at the forefront of scientific innovation, offering solutions to some of humanity's most pressing challenges, from healthcare to agriculture.</a:t>
            </a:r>
          </a:p>
        </p:txBody>
      </p:sp>
      <p:sp>
        <p:nvSpPr>
          <p:cNvPr id="4" name="Slide Number Placeholder 3"/>
          <p:cNvSpPr>
            <a:spLocks noGrp="1"/>
          </p:cNvSpPr>
          <p:nvPr>
            <p:ph type="sldNum" sz="quarter" idx="5"/>
          </p:nvPr>
        </p:nvSpPr>
        <p:spPr/>
        <p:txBody>
          <a:bodyPr/>
          <a:lstStyle/>
          <a:p>
            <a:fld id="{918E5BC2-E778-4199-B19F-5C781990E2FD}" type="slidenum">
              <a:rPr lang="en-US" smtClean="0"/>
              <a:t>11</a:t>
            </a:fld>
            <a:endParaRPr lang="en-US"/>
          </a:p>
        </p:txBody>
      </p:sp>
    </p:spTree>
    <p:extLst>
      <p:ext uri="{BB962C8B-B14F-4D97-AF65-F5344CB8AC3E}">
        <p14:creationId xmlns:p14="http://schemas.microsoft.com/office/powerpoint/2010/main" val="5656422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CRISPR technology has revolutionized gene editing, allowing for precise modifications of DNA. This powerful tool opens up possibilities for curing genetic diseases, improving crop resilience, and advancing medical research.</a:t>
            </a:r>
          </a:p>
        </p:txBody>
      </p:sp>
      <p:sp>
        <p:nvSpPr>
          <p:cNvPr id="4" name="Slide Number Placeholder 3"/>
          <p:cNvSpPr>
            <a:spLocks noGrp="1"/>
          </p:cNvSpPr>
          <p:nvPr>
            <p:ph type="sldNum" sz="quarter" idx="5"/>
          </p:nvPr>
        </p:nvSpPr>
        <p:spPr/>
        <p:txBody>
          <a:bodyPr/>
          <a:lstStyle/>
          <a:p>
            <a:fld id="{918E5BC2-E778-4199-B19F-5C781990E2FD}" type="slidenum">
              <a:rPr lang="en-US" smtClean="0"/>
              <a:t>12</a:t>
            </a:fld>
            <a:endParaRPr lang="en-US"/>
          </a:p>
        </p:txBody>
      </p:sp>
    </p:spTree>
    <p:extLst>
      <p:ext uri="{BB962C8B-B14F-4D97-AF65-F5344CB8AC3E}">
        <p14:creationId xmlns:p14="http://schemas.microsoft.com/office/powerpoint/2010/main" val="3199473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Biotechnology is leading to significant medical advancements, including personalized medicine, advanced therapies, and vaccines. These innovations are enhancing patient care and improving health outcomes worldwide.</a:t>
            </a:r>
          </a:p>
        </p:txBody>
      </p:sp>
      <p:sp>
        <p:nvSpPr>
          <p:cNvPr id="4" name="Slide Number Placeholder 3"/>
          <p:cNvSpPr>
            <a:spLocks noGrp="1"/>
          </p:cNvSpPr>
          <p:nvPr>
            <p:ph type="sldNum" sz="quarter" idx="5"/>
          </p:nvPr>
        </p:nvSpPr>
        <p:spPr/>
        <p:txBody>
          <a:bodyPr/>
          <a:lstStyle/>
          <a:p>
            <a:fld id="{918E5BC2-E778-4199-B19F-5C781990E2FD}" type="slidenum">
              <a:rPr lang="en-US" smtClean="0"/>
              <a:t>13</a:t>
            </a:fld>
            <a:endParaRPr lang="en-US"/>
          </a:p>
        </p:txBody>
      </p:sp>
    </p:spTree>
    <p:extLst>
      <p:ext uri="{BB962C8B-B14F-4D97-AF65-F5344CB8AC3E}">
        <p14:creationId xmlns:p14="http://schemas.microsoft.com/office/powerpoint/2010/main" val="2150203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With the power of biotechnology comes ethical considerations. Issues surrounding gene editing, genetic privacy, and potential misuse of biotechnology need to be carefully examined to ensure responsible practices in research and application.</a:t>
            </a:r>
          </a:p>
        </p:txBody>
      </p:sp>
      <p:sp>
        <p:nvSpPr>
          <p:cNvPr id="4" name="Slide Number Placeholder 3"/>
          <p:cNvSpPr>
            <a:spLocks noGrp="1"/>
          </p:cNvSpPr>
          <p:nvPr>
            <p:ph type="sldNum" sz="quarter" idx="5"/>
          </p:nvPr>
        </p:nvSpPr>
        <p:spPr/>
        <p:txBody>
          <a:bodyPr/>
          <a:lstStyle/>
          <a:p>
            <a:fld id="{918E5BC2-E778-4199-B19F-5C781990E2FD}" type="slidenum">
              <a:rPr lang="en-US" smtClean="0"/>
              <a:t>14</a:t>
            </a:fld>
            <a:endParaRPr lang="en-US"/>
          </a:p>
        </p:txBody>
      </p:sp>
    </p:spTree>
    <p:extLst>
      <p:ext uri="{BB962C8B-B14F-4D97-AF65-F5344CB8AC3E}">
        <p14:creationId xmlns:p14="http://schemas.microsoft.com/office/powerpoint/2010/main" val="2144722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innovations discussed today in artificial intelligence, quantum computing, and biotechnology are shaping the future in profound ways. As these technologies continue to develop, it is imperative to address ethical challenges and harness their potential for the betterment of society.</a:t>
            </a:r>
          </a:p>
        </p:txBody>
      </p:sp>
      <p:sp>
        <p:nvSpPr>
          <p:cNvPr id="4" name="Slide Number Placeholder 3"/>
          <p:cNvSpPr>
            <a:spLocks noGrp="1"/>
          </p:cNvSpPr>
          <p:nvPr>
            <p:ph type="sldNum" sz="quarter" idx="5"/>
          </p:nvPr>
        </p:nvSpPr>
        <p:spPr/>
        <p:txBody>
          <a:bodyPr/>
          <a:lstStyle/>
          <a:p>
            <a:fld id="{918E5BC2-E778-4199-B19F-5C781990E2FD}" type="slidenum">
              <a:rPr lang="en-US" smtClean="0"/>
              <a:t>15</a:t>
            </a:fld>
            <a:endParaRPr lang="en-US"/>
          </a:p>
        </p:txBody>
      </p:sp>
    </p:spTree>
    <p:extLst>
      <p:ext uri="{BB962C8B-B14F-4D97-AF65-F5344CB8AC3E}">
        <p14:creationId xmlns:p14="http://schemas.microsoft.com/office/powerpoint/2010/main" val="4179464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presentation, we will first delve into artificial intelligence and machine learning, discussing recent advancements, applications across industries, and the ethical considerations involved. Next, we will explore the fascinating world of quantum computing, covering its principles, potential breakthroughs, and the challenges it faces. Finally, we will examine biotechnology and genetic engineering, focusing on CRISPR technology, medical advancements, and ethical implications.</a:t>
            </a:r>
          </a:p>
        </p:txBody>
      </p:sp>
      <p:sp>
        <p:nvSpPr>
          <p:cNvPr id="4" name="Slide Number Placeholder 3"/>
          <p:cNvSpPr>
            <a:spLocks noGrp="1"/>
          </p:cNvSpPr>
          <p:nvPr>
            <p:ph type="sldNum" sz="quarter" idx="5"/>
          </p:nvPr>
        </p:nvSpPr>
        <p:spPr/>
        <p:txBody>
          <a:bodyPr/>
          <a:lstStyle/>
          <a:p>
            <a:fld id="{918E5BC2-E778-4199-B19F-5C781990E2FD}" type="slidenum">
              <a:rPr lang="en-US" smtClean="0"/>
              <a:t>2</a:t>
            </a:fld>
            <a:endParaRPr lang="en-US"/>
          </a:p>
        </p:txBody>
      </p:sp>
    </p:spTree>
    <p:extLst>
      <p:ext uri="{BB962C8B-B14F-4D97-AF65-F5344CB8AC3E}">
        <p14:creationId xmlns:p14="http://schemas.microsoft.com/office/powerpoint/2010/main" val="3589395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Artificial Intelligence (AI) and Machine Learning (ML) are revolutionizing the way we interact with technology. These innovations are enhancing efficiency and effectiveness across a variety of sectors.</a:t>
            </a:r>
          </a:p>
        </p:txBody>
      </p:sp>
      <p:sp>
        <p:nvSpPr>
          <p:cNvPr id="4" name="Slide Number Placeholder 3"/>
          <p:cNvSpPr>
            <a:spLocks noGrp="1"/>
          </p:cNvSpPr>
          <p:nvPr>
            <p:ph type="sldNum" sz="quarter" idx="5"/>
          </p:nvPr>
        </p:nvSpPr>
        <p:spPr/>
        <p:txBody>
          <a:bodyPr/>
          <a:lstStyle/>
          <a:p>
            <a:fld id="{918E5BC2-E778-4199-B19F-5C781990E2FD}" type="slidenum">
              <a:rPr lang="en-US" smtClean="0"/>
              <a:t>3</a:t>
            </a:fld>
            <a:endParaRPr lang="en-US"/>
          </a:p>
        </p:txBody>
      </p:sp>
    </p:spTree>
    <p:extLst>
      <p:ext uri="{BB962C8B-B14F-4D97-AF65-F5344CB8AC3E}">
        <p14:creationId xmlns:p14="http://schemas.microsoft.com/office/powerpoint/2010/main" val="1187292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Recent advancements in AI algorithms, such as deep learning and natural language processing, have significantly improved the ability of machines to analyze data, recognize patterns, and make predictions. These advancements are paving the way for smarter applications and systems.</a:t>
            </a:r>
          </a:p>
        </p:txBody>
      </p:sp>
      <p:sp>
        <p:nvSpPr>
          <p:cNvPr id="4" name="Slide Number Placeholder 3"/>
          <p:cNvSpPr>
            <a:spLocks noGrp="1"/>
          </p:cNvSpPr>
          <p:nvPr>
            <p:ph type="sldNum" sz="quarter" idx="5"/>
          </p:nvPr>
        </p:nvSpPr>
        <p:spPr/>
        <p:txBody>
          <a:bodyPr/>
          <a:lstStyle/>
          <a:p>
            <a:fld id="{918E5BC2-E778-4199-B19F-5C781990E2FD}" type="slidenum">
              <a:rPr lang="en-US" smtClean="0"/>
              <a:t>4</a:t>
            </a:fld>
            <a:endParaRPr lang="en-US"/>
          </a:p>
        </p:txBody>
      </p:sp>
    </p:spTree>
    <p:extLst>
      <p:ext uri="{BB962C8B-B14F-4D97-AF65-F5344CB8AC3E}">
        <p14:creationId xmlns:p14="http://schemas.microsoft.com/office/powerpoint/2010/main" val="3958089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 and ML are being applied in numerous industries, including healthcare, finance, transportation, and entertainment. From predictive analytics in healthcare to personalized recommendations in e-commerce, AI is transforming how businesses operate and engage with customers.</a:t>
            </a:r>
          </a:p>
        </p:txBody>
      </p:sp>
      <p:sp>
        <p:nvSpPr>
          <p:cNvPr id="4" name="Slide Number Placeholder 3"/>
          <p:cNvSpPr>
            <a:spLocks noGrp="1"/>
          </p:cNvSpPr>
          <p:nvPr>
            <p:ph type="sldNum" sz="quarter" idx="5"/>
          </p:nvPr>
        </p:nvSpPr>
        <p:spPr/>
        <p:txBody>
          <a:bodyPr/>
          <a:lstStyle/>
          <a:p>
            <a:fld id="{918E5BC2-E778-4199-B19F-5C781990E2FD}" type="slidenum">
              <a:rPr lang="en-US" smtClean="0"/>
              <a:t>5</a:t>
            </a:fld>
            <a:endParaRPr lang="en-US"/>
          </a:p>
        </p:txBody>
      </p:sp>
    </p:spTree>
    <p:extLst>
      <p:ext uri="{BB962C8B-B14F-4D97-AF65-F5344CB8AC3E}">
        <p14:creationId xmlns:p14="http://schemas.microsoft.com/office/powerpoint/2010/main" val="1967792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AI continues to evolve, ethical considerations become increasingly important. Issues such as bias in algorithms, data privacy, and the potential for job displacement need to be addressed to ensure responsible AI deployment.</a:t>
            </a:r>
          </a:p>
        </p:txBody>
      </p:sp>
      <p:sp>
        <p:nvSpPr>
          <p:cNvPr id="4" name="Slide Number Placeholder 3"/>
          <p:cNvSpPr>
            <a:spLocks noGrp="1"/>
          </p:cNvSpPr>
          <p:nvPr>
            <p:ph type="sldNum" sz="quarter" idx="5"/>
          </p:nvPr>
        </p:nvSpPr>
        <p:spPr/>
        <p:txBody>
          <a:bodyPr/>
          <a:lstStyle/>
          <a:p>
            <a:fld id="{918E5BC2-E778-4199-B19F-5C781990E2FD}" type="slidenum">
              <a:rPr lang="en-US" smtClean="0"/>
              <a:t>6</a:t>
            </a:fld>
            <a:endParaRPr lang="en-US"/>
          </a:p>
        </p:txBody>
      </p:sp>
    </p:spTree>
    <p:extLst>
      <p:ext uri="{BB962C8B-B14F-4D97-AF65-F5344CB8AC3E}">
        <p14:creationId xmlns:p14="http://schemas.microsoft.com/office/powerpoint/2010/main" val="1860650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Quantum computing represents a paradigm shift in computation, leveraging the principles of quantum mechanics to process information at unprecedented speeds. This section explores the fundamentals and potential of this emerging field.</a:t>
            </a:r>
          </a:p>
        </p:txBody>
      </p:sp>
      <p:sp>
        <p:nvSpPr>
          <p:cNvPr id="4" name="Slide Number Placeholder 3"/>
          <p:cNvSpPr>
            <a:spLocks noGrp="1"/>
          </p:cNvSpPr>
          <p:nvPr>
            <p:ph type="sldNum" sz="quarter" idx="5"/>
          </p:nvPr>
        </p:nvSpPr>
        <p:spPr/>
        <p:txBody>
          <a:bodyPr/>
          <a:lstStyle/>
          <a:p>
            <a:fld id="{918E5BC2-E778-4199-B19F-5C781990E2FD}" type="slidenum">
              <a:rPr lang="en-US" smtClean="0"/>
              <a:t>7</a:t>
            </a:fld>
            <a:endParaRPr lang="en-US"/>
          </a:p>
        </p:txBody>
      </p:sp>
    </p:spTree>
    <p:extLst>
      <p:ext uri="{BB962C8B-B14F-4D97-AF65-F5344CB8AC3E}">
        <p14:creationId xmlns:p14="http://schemas.microsoft.com/office/powerpoint/2010/main" val="585968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Quantum computing operates on the principles of quantum bits (qubits), which can exist in multiple states simultaneously. This allows quantum computers to solve complex problems faster than classical computers, making them a game changer for various applications.</a:t>
            </a:r>
          </a:p>
        </p:txBody>
      </p:sp>
      <p:sp>
        <p:nvSpPr>
          <p:cNvPr id="4" name="Slide Number Placeholder 3"/>
          <p:cNvSpPr>
            <a:spLocks noGrp="1"/>
          </p:cNvSpPr>
          <p:nvPr>
            <p:ph type="sldNum" sz="quarter" idx="5"/>
          </p:nvPr>
        </p:nvSpPr>
        <p:spPr/>
        <p:txBody>
          <a:bodyPr/>
          <a:lstStyle/>
          <a:p>
            <a:fld id="{918E5BC2-E778-4199-B19F-5C781990E2FD}" type="slidenum">
              <a:rPr lang="en-US" smtClean="0"/>
              <a:t>8</a:t>
            </a:fld>
            <a:endParaRPr lang="en-US"/>
          </a:p>
        </p:txBody>
      </p:sp>
    </p:spTree>
    <p:extLst>
      <p:ext uri="{BB962C8B-B14F-4D97-AF65-F5344CB8AC3E}">
        <p14:creationId xmlns:p14="http://schemas.microsoft.com/office/powerpoint/2010/main" val="879369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Quantum computing has the potential to revolutionize fields such as cryptography, material science, and drug discovery. By performing calculations that are currently infeasible, quantum computers could lead to breakthroughs in technology and science.</a:t>
            </a:r>
          </a:p>
        </p:txBody>
      </p:sp>
      <p:sp>
        <p:nvSpPr>
          <p:cNvPr id="4" name="Slide Number Placeholder 3"/>
          <p:cNvSpPr>
            <a:spLocks noGrp="1"/>
          </p:cNvSpPr>
          <p:nvPr>
            <p:ph type="sldNum" sz="quarter" idx="5"/>
          </p:nvPr>
        </p:nvSpPr>
        <p:spPr/>
        <p:txBody>
          <a:bodyPr/>
          <a:lstStyle/>
          <a:p>
            <a:fld id="{918E5BC2-E778-4199-B19F-5C781990E2FD}" type="slidenum">
              <a:rPr lang="en-US" smtClean="0"/>
              <a:t>9</a:t>
            </a:fld>
            <a:endParaRPr lang="en-US"/>
          </a:p>
        </p:txBody>
      </p:sp>
    </p:spTree>
    <p:extLst>
      <p:ext uri="{BB962C8B-B14F-4D97-AF65-F5344CB8AC3E}">
        <p14:creationId xmlns:p14="http://schemas.microsoft.com/office/powerpoint/2010/main" val="2184739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1">
    <p:bg>
      <p:bgPr>
        <a:gradFill>
          <a:gsLst>
            <a:gs pos="0">
              <a:schemeClr val="accent4">
                <a:lumMod val="40000"/>
              </a:schemeClr>
            </a:gs>
            <a:gs pos="100000">
              <a:schemeClr val="accent4">
                <a:lumMod val="53000"/>
              </a:schemeClr>
            </a:gs>
          </a:gsLst>
          <a:lin ang="540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CA37AC-6D2C-ED52-9B88-0A8296BEF2C8}"/>
              </a:ext>
            </a:extLst>
          </p:cNvPr>
          <p:cNvSpPr/>
          <p:nvPr userDrawn="1"/>
        </p:nvSpPr>
        <p:spPr>
          <a:xfrm>
            <a:off x="-1" y="0"/>
            <a:ext cx="6991107" cy="6858000"/>
          </a:xfrm>
          <a:prstGeom prst="rect">
            <a:avLst/>
          </a:prstGeom>
          <a:gradFill flip="none" rotWithShape="1">
            <a:gsLst>
              <a:gs pos="44000">
                <a:schemeClr val="accent4">
                  <a:lumMod val="56000"/>
                </a:schemeClr>
              </a:gs>
              <a:gs pos="88000">
                <a:schemeClr val="accent4">
                  <a:lumMod val="35000"/>
                </a:schemeClr>
              </a:gs>
            </a:gsLst>
            <a:path path="circle">
              <a:fillToRect l="100000" t="100000"/>
            </a:path>
            <a:tileRect r="-100000" b="-100000"/>
          </a:gradFill>
          <a:ln>
            <a:noFill/>
          </a:ln>
          <a:effectLst>
            <a:outerShdw blurRad="1270000" dist="38100" sx="104000" sy="104000" algn="tl"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165A4D5A-E9BC-414E-B5E0-0EAF14C7BB89}"/>
              </a:ext>
            </a:extLst>
          </p:cNvPr>
          <p:cNvSpPr>
            <a:spLocks noGrp="1"/>
          </p:cNvSpPr>
          <p:nvPr>
            <p:ph type="ctrTitle"/>
          </p:nvPr>
        </p:nvSpPr>
        <p:spPr>
          <a:xfrm>
            <a:off x="1219712" y="1630679"/>
            <a:ext cx="4572000" cy="1787037"/>
          </a:xfrm>
        </p:spPr>
        <p:txBody>
          <a:bodyPr anchor="ctr">
            <a:normAutofit/>
          </a:bodyPr>
          <a:lstStyle>
            <a:lvl1pPr algn="ctr">
              <a:defRPr sz="4000"/>
            </a:lvl1pPr>
          </a:lstStyle>
          <a:p>
            <a:r>
              <a:rPr lang="en-US" dirty="0"/>
              <a:t>Click to edit Master title style</a:t>
            </a:r>
          </a:p>
        </p:txBody>
      </p:sp>
      <p:sp>
        <p:nvSpPr>
          <p:cNvPr id="6" name="Subtitle 2">
            <a:extLst>
              <a:ext uri="{FF2B5EF4-FFF2-40B4-BE49-F238E27FC236}">
                <a16:creationId xmlns:a16="http://schemas.microsoft.com/office/drawing/2014/main" id="{B581A9ED-C3FE-B83E-E68F-8BF80A965401}"/>
              </a:ext>
            </a:extLst>
          </p:cNvPr>
          <p:cNvSpPr>
            <a:spLocks noGrp="1"/>
          </p:cNvSpPr>
          <p:nvPr>
            <p:ph type="subTitle" idx="1"/>
          </p:nvPr>
        </p:nvSpPr>
        <p:spPr>
          <a:xfrm>
            <a:off x="1219712" y="3742837"/>
            <a:ext cx="4572000" cy="976483"/>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1" name="Rectangle 10">
            <a:extLst>
              <a:ext uri="{FF2B5EF4-FFF2-40B4-BE49-F238E27FC236}">
                <a16:creationId xmlns:a16="http://schemas.microsoft.com/office/drawing/2014/main" id="{BA8E3496-52E9-F772-B3F4-15C0451E481B}"/>
              </a:ext>
            </a:extLst>
          </p:cNvPr>
          <p:cNvSpPr/>
          <p:nvPr userDrawn="1"/>
        </p:nvSpPr>
        <p:spPr>
          <a:xfrm flipV="1">
            <a:off x="1219712" y="1501874"/>
            <a:ext cx="4572000" cy="54000"/>
          </a:xfrm>
          <a:prstGeom prst="rect">
            <a:avLst/>
          </a:prstGeom>
          <a:gradFill flip="none" rotWithShape="1">
            <a:gsLst>
              <a:gs pos="0">
                <a:schemeClr val="accent1"/>
              </a:gs>
              <a:gs pos="100000">
                <a:schemeClr val="accent1">
                  <a:lumMod val="75000"/>
                </a:schemeClr>
              </a:gs>
            </a:gsLst>
            <a:lin ang="2700000" scaled="1"/>
            <a:tileRect/>
          </a:gradFill>
          <a:ln>
            <a:noFill/>
          </a:ln>
          <a:effectLst>
            <a:outerShdw blurRad="1270000" sx="101000" sy="101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Picture Placeholder 16">
            <a:extLst>
              <a:ext uri="{FF2B5EF4-FFF2-40B4-BE49-F238E27FC236}">
                <a16:creationId xmlns:a16="http://schemas.microsoft.com/office/drawing/2014/main" id="{2A1CFF5D-3AFE-96A9-0F8D-25545631A048}"/>
              </a:ext>
            </a:extLst>
          </p:cNvPr>
          <p:cNvSpPr>
            <a:spLocks noGrp="1"/>
          </p:cNvSpPr>
          <p:nvPr>
            <p:ph type="pic" sz="quarter" idx="10"/>
          </p:nvPr>
        </p:nvSpPr>
        <p:spPr>
          <a:xfrm>
            <a:off x="6991105" y="0"/>
            <a:ext cx="5200895" cy="6858000"/>
          </a:xfrm>
        </p:spPr>
        <p:txBody>
          <a:bodyPr/>
          <a:lstStyle/>
          <a:p>
            <a:endParaRPr lang="en-US"/>
          </a:p>
        </p:txBody>
      </p:sp>
      <p:sp>
        <p:nvSpPr>
          <p:cNvPr id="18" name="Rectangle 17">
            <a:extLst>
              <a:ext uri="{FF2B5EF4-FFF2-40B4-BE49-F238E27FC236}">
                <a16:creationId xmlns:a16="http://schemas.microsoft.com/office/drawing/2014/main" id="{28B06250-E935-5B87-336E-87B25D153CC6}"/>
              </a:ext>
            </a:extLst>
          </p:cNvPr>
          <p:cNvSpPr/>
          <p:nvPr userDrawn="1"/>
        </p:nvSpPr>
        <p:spPr>
          <a:xfrm flipV="1">
            <a:off x="1219712" y="4814034"/>
            <a:ext cx="4572000" cy="54000"/>
          </a:xfrm>
          <a:prstGeom prst="rect">
            <a:avLst/>
          </a:prstGeom>
          <a:gradFill flip="none" rotWithShape="1">
            <a:gsLst>
              <a:gs pos="0">
                <a:schemeClr val="accent1"/>
              </a:gs>
              <a:gs pos="100000">
                <a:schemeClr val="accent1">
                  <a:lumMod val="75000"/>
                </a:schemeClr>
              </a:gs>
            </a:gsLst>
            <a:lin ang="2700000" scaled="1"/>
            <a:tileRect/>
          </a:gradFill>
          <a:ln>
            <a:noFill/>
          </a:ln>
          <a:effectLst>
            <a:outerShdw blurRad="1270000" sx="101000" sy="101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8605016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2">
    <p:bg>
      <p:bgPr>
        <a:gradFill>
          <a:gsLst>
            <a:gs pos="0">
              <a:schemeClr val="accent4">
                <a:lumMod val="40000"/>
              </a:schemeClr>
            </a:gs>
            <a:gs pos="100000">
              <a:schemeClr val="accent4">
                <a:lumMod val="53000"/>
              </a:schemeClr>
            </a:gs>
          </a:gsLst>
          <a:lin ang="5400000" scaled="1"/>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980C04D-17C3-1D64-E2F0-B5766CC60643}"/>
              </a:ext>
            </a:extLst>
          </p:cNvPr>
          <p:cNvSpPr>
            <a:spLocks noGrp="1"/>
          </p:cNvSpPr>
          <p:nvPr>
            <p:ph type="ctrTitle"/>
          </p:nvPr>
        </p:nvSpPr>
        <p:spPr>
          <a:xfrm>
            <a:off x="1524000" y="2267609"/>
            <a:ext cx="9144000" cy="770232"/>
          </a:xfrm>
        </p:spPr>
        <p:txBody>
          <a:bodyPr anchor="ctr">
            <a:normAutofit/>
          </a:bodyPr>
          <a:lstStyle>
            <a:lvl1pPr algn="ctr">
              <a:defRPr sz="4000"/>
            </a:lvl1pPr>
          </a:lstStyle>
          <a:p>
            <a:r>
              <a:rPr lang="en-US" dirty="0"/>
              <a:t>Click to edit Master title style</a:t>
            </a:r>
          </a:p>
        </p:txBody>
      </p:sp>
      <p:sp>
        <p:nvSpPr>
          <p:cNvPr id="7" name="Subtitle 2">
            <a:extLst>
              <a:ext uri="{FF2B5EF4-FFF2-40B4-BE49-F238E27FC236}">
                <a16:creationId xmlns:a16="http://schemas.microsoft.com/office/drawing/2014/main" id="{9D21A0CF-8089-DFF9-DCED-57730934DBC8}"/>
              </a:ext>
            </a:extLst>
          </p:cNvPr>
          <p:cNvSpPr>
            <a:spLocks noGrp="1"/>
          </p:cNvSpPr>
          <p:nvPr>
            <p:ph type="subTitle" idx="1"/>
          </p:nvPr>
        </p:nvSpPr>
        <p:spPr>
          <a:xfrm>
            <a:off x="1524000" y="3311843"/>
            <a:ext cx="9144000" cy="551729"/>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8" name="Rectangle 7">
            <a:extLst>
              <a:ext uri="{FF2B5EF4-FFF2-40B4-BE49-F238E27FC236}">
                <a16:creationId xmlns:a16="http://schemas.microsoft.com/office/drawing/2014/main" id="{5775C92A-1E77-05E4-3029-8B4AA7F2CC89}"/>
              </a:ext>
            </a:extLst>
          </p:cNvPr>
          <p:cNvSpPr/>
          <p:nvPr userDrawn="1"/>
        </p:nvSpPr>
        <p:spPr>
          <a:xfrm>
            <a:off x="10116271" y="5137487"/>
            <a:ext cx="551729" cy="551729"/>
          </a:xfrm>
          <a:prstGeom prst="rect">
            <a:avLst/>
          </a:prstGeom>
          <a:gradFill flip="none" rotWithShape="1">
            <a:gsLst>
              <a:gs pos="0">
                <a:schemeClr val="accent1"/>
              </a:gs>
              <a:gs pos="100000">
                <a:schemeClr val="accent1">
                  <a:lumMod val="75000"/>
                </a:schemeClr>
              </a:gs>
            </a:gsLst>
            <a:lin ang="2700000" scaled="1"/>
            <a:tileRect/>
          </a:gradFill>
          <a:ln>
            <a:noFill/>
          </a:ln>
          <a:effectLst>
            <a:outerShdw blurRad="1270000" sx="101000" sy="101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Rectangle 8">
            <a:extLst>
              <a:ext uri="{FF2B5EF4-FFF2-40B4-BE49-F238E27FC236}">
                <a16:creationId xmlns:a16="http://schemas.microsoft.com/office/drawing/2014/main" id="{1D610891-0A6D-BC51-0D3C-74D169FA2F2C}"/>
              </a:ext>
            </a:extLst>
          </p:cNvPr>
          <p:cNvSpPr/>
          <p:nvPr userDrawn="1"/>
        </p:nvSpPr>
        <p:spPr>
          <a:xfrm flipV="1">
            <a:off x="1524000" y="3139122"/>
            <a:ext cx="9144000" cy="92076"/>
          </a:xfrm>
          <a:prstGeom prst="rect">
            <a:avLst/>
          </a:prstGeom>
          <a:gradFill flip="none" rotWithShape="1">
            <a:gsLst>
              <a:gs pos="0">
                <a:schemeClr val="accent1"/>
              </a:gs>
              <a:gs pos="100000">
                <a:schemeClr val="accent1">
                  <a:lumMod val="75000"/>
                </a:schemeClr>
              </a:gs>
            </a:gsLst>
            <a:lin ang="2700000" scaled="1"/>
            <a:tileRect/>
          </a:gradFill>
          <a:ln>
            <a:noFill/>
          </a:ln>
          <a:effectLst>
            <a:outerShdw blurRad="1270000" sx="101000" sy="101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72968241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_Right_1">
    <p:bg>
      <p:bgPr>
        <a:gradFill>
          <a:gsLst>
            <a:gs pos="0">
              <a:schemeClr val="accent4">
                <a:lumMod val="40000"/>
              </a:schemeClr>
            </a:gs>
            <a:gs pos="100000">
              <a:schemeClr val="accent4">
                <a:lumMod val="53000"/>
              </a:schemeClr>
            </a:gs>
          </a:gsLst>
          <a:lin ang="540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CA37AC-6D2C-ED52-9B88-0A8296BEF2C8}"/>
              </a:ext>
            </a:extLst>
          </p:cNvPr>
          <p:cNvSpPr/>
          <p:nvPr userDrawn="1"/>
        </p:nvSpPr>
        <p:spPr>
          <a:xfrm>
            <a:off x="6991106" y="0"/>
            <a:ext cx="5200894" cy="6858000"/>
          </a:xfrm>
          <a:prstGeom prst="rect">
            <a:avLst/>
          </a:prstGeom>
          <a:gradFill flip="none" rotWithShape="1">
            <a:gsLst>
              <a:gs pos="44000">
                <a:schemeClr val="accent4">
                  <a:lumMod val="75000"/>
                </a:schemeClr>
              </a:gs>
              <a:gs pos="88000">
                <a:schemeClr val="accent4">
                  <a:lumMod val="46000"/>
                </a:schemeClr>
              </a:gs>
            </a:gsLst>
            <a:path path="circle">
              <a:fillToRect l="100000" t="100000"/>
            </a:path>
            <a:tileRect r="-100000" b="-100000"/>
          </a:gradFill>
          <a:ln>
            <a:noFill/>
          </a:ln>
          <a:effectLst>
            <a:outerShdw blurRad="1270000" dist="38100" sx="104000" sy="104000" algn="tl"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A7C15468-2A3D-06CB-14D5-D274EC0D2DD2}"/>
              </a:ext>
            </a:extLst>
          </p:cNvPr>
          <p:cNvSpPr>
            <a:spLocks noGrp="1"/>
          </p:cNvSpPr>
          <p:nvPr>
            <p:ph type="pic" sz="quarter" idx="14"/>
          </p:nvPr>
        </p:nvSpPr>
        <p:spPr>
          <a:xfrm>
            <a:off x="6998723" y="1"/>
            <a:ext cx="5200894" cy="6545172"/>
          </a:xfrm>
          <a:prstGeom prst="rect">
            <a:avLst/>
          </a:prstGeom>
        </p:spPr>
        <p:txBody>
          <a:bodyPr/>
          <a:lstStyle/>
          <a:p>
            <a:r>
              <a:rPr lang="en-US"/>
              <a:t>Click icon to add picture</a:t>
            </a:r>
          </a:p>
        </p:txBody>
      </p:sp>
      <p:sp>
        <p:nvSpPr>
          <p:cNvPr id="4" name="Rectangle 3">
            <a:extLst>
              <a:ext uri="{FF2B5EF4-FFF2-40B4-BE49-F238E27FC236}">
                <a16:creationId xmlns:a16="http://schemas.microsoft.com/office/drawing/2014/main" id="{91A5AD7F-ECE9-FC37-5D4C-69443E52345D}"/>
              </a:ext>
            </a:extLst>
          </p:cNvPr>
          <p:cNvSpPr/>
          <p:nvPr/>
        </p:nvSpPr>
        <p:spPr>
          <a:xfrm>
            <a:off x="6991103" y="6556747"/>
            <a:ext cx="5220093" cy="312828"/>
          </a:xfrm>
          <a:prstGeom prst="rect">
            <a:avLst/>
          </a:prstGeom>
          <a:gradFill flip="none" rotWithShape="1">
            <a:gsLst>
              <a:gs pos="0">
                <a:schemeClr val="accent1"/>
              </a:gs>
              <a:gs pos="100000">
                <a:schemeClr val="accent1">
                  <a:lumMod val="75000"/>
                </a:schemeClr>
              </a:gs>
            </a:gsLst>
            <a:lin ang="2700000" scaled="1"/>
            <a:tileRect/>
          </a:gradFill>
          <a:ln>
            <a:noFill/>
          </a:ln>
          <a:effectLst>
            <a:outerShdw blurRad="1270000" sx="101000" sy="101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8DE8772C-6D71-5B03-C51E-0ABAB07C4CD8}"/>
              </a:ext>
            </a:extLst>
          </p:cNvPr>
          <p:cNvSpPr>
            <a:spLocks noGrp="1"/>
          </p:cNvSpPr>
          <p:nvPr>
            <p:ph type="title"/>
          </p:nvPr>
        </p:nvSpPr>
        <p:spPr>
          <a:xfrm>
            <a:off x="780906" y="581935"/>
            <a:ext cx="5477654" cy="1010134"/>
          </a:xfrm>
        </p:spPr>
        <p:txBody>
          <a:bodyPr>
            <a:normAutofit/>
          </a:bodyPr>
          <a:lstStyle>
            <a:lvl1pPr algn="l">
              <a:defRPr sz="3200"/>
            </a:lvl1pPr>
          </a:lstStyle>
          <a:p>
            <a:r>
              <a:rPr lang="en-US" dirty="0"/>
              <a:t>Click to edit Master title style</a:t>
            </a:r>
          </a:p>
        </p:txBody>
      </p:sp>
      <p:sp>
        <p:nvSpPr>
          <p:cNvPr id="8" name="Content Placeholder 6">
            <a:extLst>
              <a:ext uri="{FF2B5EF4-FFF2-40B4-BE49-F238E27FC236}">
                <a16:creationId xmlns:a16="http://schemas.microsoft.com/office/drawing/2014/main" id="{DC0967D5-54C2-8372-888E-E99ADA833EF3}"/>
              </a:ext>
            </a:extLst>
          </p:cNvPr>
          <p:cNvSpPr>
            <a:spLocks noGrp="1"/>
          </p:cNvSpPr>
          <p:nvPr>
            <p:ph sz="quarter" idx="13"/>
          </p:nvPr>
        </p:nvSpPr>
        <p:spPr>
          <a:xfrm>
            <a:off x="780907" y="2082130"/>
            <a:ext cx="5477652" cy="4070680"/>
          </a:xfrm>
        </p:spPr>
        <p:txBody>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a:extLst>
              <a:ext uri="{FF2B5EF4-FFF2-40B4-BE49-F238E27FC236}">
                <a16:creationId xmlns:a16="http://schemas.microsoft.com/office/drawing/2014/main" id="{18220FBE-0564-CC1D-C224-5F9192A12FB1}"/>
              </a:ext>
            </a:extLst>
          </p:cNvPr>
          <p:cNvSpPr/>
          <p:nvPr userDrawn="1"/>
        </p:nvSpPr>
        <p:spPr>
          <a:xfrm flipV="1">
            <a:off x="780906" y="1613636"/>
            <a:ext cx="4907280" cy="93755"/>
          </a:xfrm>
          <a:prstGeom prst="rect">
            <a:avLst/>
          </a:prstGeom>
          <a:gradFill flip="none" rotWithShape="1">
            <a:gsLst>
              <a:gs pos="0">
                <a:schemeClr val="accent1"/>
              </a:gs>
              <a:gs pos="100000">
                <a:schemeClr val="accent1">
                  <a:lumMod val="75000"/>
                </a:schemeClr>
              </a:gs>
            </a:gsLst>
            <a:lin ang="2700000" scaled="1"/>
            <a:tileRect/>
          </a:gradFill>
          <a:ln>
            <a:noFill/>
          </a:ln>
          <a:effectLst>
            <a:outerShdw blurRad="1270000" sx="101000" sy="101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71731054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_Right_2">
    <p:bg>
      <p:bgPr>
        <a:gradFill>
          <a:gsLst>
            <a:gs pos="0">
              <a:schemeClr val="accent4">
                <a:lumMod val="40000"/>
              </a:schemeClr>
            </a:gs>
            <a:gs pos="100000">
              <a:schemeClr val="accent4">
                <a:lumMod val="53000"/>
              </a:schemeClr>
            </a:gs>
          </a:gsLst>
          <a:lin ang="54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1A5AD7F-ECE9-FC37-5D4C-69443E52345D}"/>
              </a:ext>
            </a:extLst>
          </p:cNvPr>
          <p:cNvSpPr/>
          <p:nvPr/>
        </p:nvSpPr>
        <p:spPr>
          <a:xfrm>
            <a:off x="7091327" y="589555"/>
            <a:ext cx="5116010" cy="6276065"/>
          </a:xfrm>
          <a:prstGeom prst="rect">
            <a:avLst/>
          </a:prstGeom>
          <a:gradFill flip="none" rotWithShape="1">
            <a:gsLst>
              <a:gs pos="0">
                <a:schemeClr val="accent1"/>
              </a:gs>
              <a:gs pos="100000">
                <a:schemeClr val="accent1">
                  <a:lumMod val="75000"/>
                </a:schemeClr>
              </a:gs>
            </a:gsLst>
            <a:lin ang="2700000" scaled="1"/>
            <a:tileRect/>
          </a:gradFill>
          <a:ln>
            <a:noFill/>
          </a:ln>
          <a:effectLst>
            <a:outerShdw blurRad="1270000" sx="101000" sy="101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8DE8772C-6D71-5B03-C51E-0ABAB07C4CD8}"/>
              </a:ext>
            </a:extLst>
          </p:cNvPr>
          <p:cNvSpPr>
            <a:spLocks noGrp="1"/>
          </p:cNvSpPr>
          <p:nvPr>
            <p:ph type="title"/>
          </p:nvPr>
        </p:nvSpPr>
        <p:spPr>
          <a:xfrm>
            <a:off x="618346" y="581935"/>
            <a:ext cx="5477654" cy="1010134"/>
          </a:xfrm>
        </p:spPr>
        <p:txBody>
          <a:bodyPr>
            <a:normAutofit/>
          </a:bodyPr>
          <a:lstStyle>
            <a:lvl1pPr algn="l">
              <a:defRPr sz="3200"/>
            </a:lvl1pPr>
          </a:lstStyle>
          <a:p>
            <a:r>
              <a:rPr lang="en-US" dirty="0"/>
              <a:t>Click to edit Master title style</a:t>
            </a:r>
          </a:p>
        </p:txBody>
      </p:sp>
      <p:sp>
        <p:nvSpPr>
          <p:cNvPr id="8" name="Content Placeholder 6">
            <a:extLst>
              <a:ext uri="{FF2B5EF4-FFF2-40B4-BE49-F238E27FC236}">
                <a16:creationId xmlns:a16="http://schemas.microsoft.com/office/drawing/2014/main" id="{DC0967D5-54C2-8372-888E-E99ADA833EF3}"/>
              </a:ext>
            </a:extLst>
          </p:cNvPr>
          <p:cNvSpPr>
            <a:spLocks noGrp="1"/>
          </p:cNvSpPr>
          <p:nvPr>
            <p:ph sz="quarter" idx="13"/>
          </p:nvPr>
        </p:nvSpPr>
        <p:spPr>
          <a:xfrm>
            <a:off x="618347" y="2082130"/>
            <a:ext cx="5477652" cy="3918070"/>
          </a:xfrm>
        </p:spPr>
        <p:txBody>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A7C15468-2A3D-06CB-14D5-D274EC0D2DD2}"/>
              </a:ext>
            </a:extLst>
          </p:cNvPr>
          <p:cNvSpPr>
            <a:spLocks noGrp="1"/>
          </p:cNvSpPr>
          <p:nvPr>
            <p:ph type="pic" sz="quarter" idx="14"/>
          </p:nvPr>
        </p:nvSpPr>
        <p:spPr>
          <a:xfrm>
            <a:off x="6707911" y="255490"/>
            <a:ext cx="5200894" cy="6370706"/>
          </a:xfrm>
          <a:prstGeom prst="rect">
            <a:avLst/>
          </a:prstGeom>
        </p:spPr>
        <p:txBody>
          <a:bodyPr/>
          <a:lstStyle/>
          <a:p>
            <a:r>
              <a:rPr lang="en-US"/>
              <a:t>Click icon to add picture</a:t>
            </a:r>
          </a:p>
        </p:txBody>
      </p:sp>
      <p:sp>
        <p:nvSpPr>
          <p:cNvPr id="6" name="Rectangle 5">
            <a:extLst>
              <a:ext uri="{FF2B5EF4-FFF2-40B4-BE49-F238E27FC236}">
                <a16:creationId xmlns:a16="http://schemas.microsoft.com/office/drawing/2014/main" id="{474EB0EC-355A-9D5C-01D2-86BFF81C4C1A}"/>
              </a:ext>
            </a:extLst>
          </p:cNvPr>
          <p:cNvSpPr/>
          <p:nvPr userDrawn="1"/>
        </p:nvSpPr>
        <p:spPr>
          <a:xfrm>
            <a:off x="618346" y="6000200"/>
            <a:ext cx="551729" cy="551729"/>
          </a:xfrm>
          <a:prstGeom prst="rect">
            <a:avLst/>
          </a:prstGeom>
          <a:gradFill flip="none" rotWithShape="1">
            <a:gsLst>
              <a:gs pos="0">
                <a:schemeClr val="accent1"/>
              </a:gs>
              <a:gs pos="100000">
                <a:schemeClr val="accent1">
                  <a:lumMod val="75000"/>
                </a:schemeClr>
              </a:gs>
            </a:gsLst>
            <a:lin ang="2700000" scaled="1"/>
            <a:tileRect/>
          </a:gradFill>
          <a:ln>
            <a:noFill/>
          </a:ln>
          <a:effectLst>
            <a:outerShdw blurRad="1270000" sx="101000" sy="101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18913136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_Left_1">
    <p:bg>
      <p:bgPr>
        <a:gradFill>
          <a:gsLst>
            <a:gs pos="0">
              <a:schemeClr val="accent4">
                <a:lumMod val="40000"/>
              </a:schemeClr>
            </a:gs>
            <a:gs pos="100000">
              <a:schemeClr val="accent4">
                <a:lumMod val="53000"/>
              </a:schemeClr>
            </a:gs>
          </a:gsLst>
          <a:lin ang="540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CA37AC-6D2C-ED52-9B88-0A8296BEF2C8}"/>
              </a:ext>
            </a:extLst>
          </p:cNvPr>
          <p:cNvSpPr/>
          <p:nvPr userDrawn="1"/>
        </p:nvSpPr>
        <p:spPr>
          <a:xfrm>
            <a:off x="-1" y="0"/>
            <a:ext cx="5200894" cy="6858000"/>
          </a:xfrm>
          <a:prstGeom prst="rect">
            <a:avLst/>
          </a:prstGeom>
          <a:gradFill flip="none" rotWithShape="1">
            <a:gsLst>
              <a:gs pos="44000">
                <a:schemeClr val="accent4">
                  <a:lumMod val="75000"/>
                </a:schemeClr>
              </a:gs>
              <a:gs pos="88000">
                <a:schemeClr val="accent4">
                  <a:lumMod val="46000"/>
                </a:schemeClr>
              </a:gs>
            </a:gsLst>
            <a:path path="circle">
              <a:fillToRect l="100000" t="100000"/>
            </a:path>
            <a:tileRect r="-100000" b="-100000"/>
          </a:gradFill>
          <a:ln>
            <a:noFill/>
          </a:ln>
          <a:effectLst>
            <a:outerShdw blurRad="1270000" dist="38100" sx="104000" sy="104000" algn="tl"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A7C15468-2A3D-06CB-14D5-D274EC0D2DD2}"/>
              </a:ext>
            </a:extLst>
          </p:cNvPr>
          <p:cNvSpPr>
            <a:spLocks noGrp="1"/>
          </p:cNvSpPr>
          <p:nvPr>
            <p:ph type="pic" sz="quarter" idx="14"/>
          </p:nvPr>
        </p:nvSpPr>
        <p:spPr>
          <a:xfrm>
            <a:off x="-4" y="1"/>
            <a:ext cx="5200894" cy="6545172"/>
          </a:xfrm>
          <a:prstGeom prst="rect">
            <a:avLst/>
          </a:prstGeom>
        </p:spPr>
        <p:txBody>
          <a:bodyPr/>
          <a:lstStyle/>
          <a:p>
            <a:r>
              <a:rPr lang="en-US"/>
              <a:t>Click icon to add picture</a:t>
            </a:r>
          </a:p>
        </p:txBody>
      </p:sp>
      <p:sp>
        <p:nvSpPr>
          <p:cNvPr id="4" name="Rectangle 3">
            <a:extLst>
              <a:ext uri="{FF2B5EF4-FFF2-40B4-BE49-F238E27FC236}">
                <a16:creationId xmlns:a16="http://schemas.microsoft.com/office/drawing/2014/main" id="{91A5AD7F-ECE9-FC37-5D4C-69443E52345D}"/>
              </a:ext>
            </a:extLst>
          </p:cNvPr>
          <p:cNvSpPr/>
          <p:nvPr/>
        </p:nvSpPr>
        <p:spPr>
          <a:xfrm>
            <a:off x="-7620" y="6552792"/>
            <a:ext cx="5208510" cy="312828"/>
          </a:xfrm>
          <a:prstGeom prst="rect">
            <a:avLst/>
          </a:prstGeom>
          <a:gradFill flip="none" rotWithShape="1">
            <a:gsLst>
              <a:gs pos="0">
                <a:schemeClr val="accent1"/>
              </a:gs>
              <a:gs pos="100000">
                <a:schemeClr val="accent1">
                  <a:lumMod val="75000"/>
                </a:schemeClr>
              </a:gs>
            </a:gsLst>
            <a:lin ang="2700000" scaled="1"/>
            <a:tileRect/>
          </a:gradFill>
          <a:ln>
            <a:noFill/>
          </a:ln>
          <a:effectLst>
            <a:outerShdw blurRad="1270000" sx="101000" sy="101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8DE8772C-6D71-5B03-C51E-0ABAB07C4CD8}"/>
              </a:ext>
            </a:extLst>
          </p:cNvPr>
          <p:cNvSpPr>
            <a:spLocks noGrp="1"/>
          </p:cNvSpPr>
          <p:nvPr>
            <p:ph type="title"/>
          </p:nvPr>
        </p:nvSpPr>
        <p:spPr>
          <a:xfrm>
            <a:off x="6013306" y="581935"/>
            <a:ext cx="5477654" cy="1010134"/>
          </a:xfrm>
        </p:spPr>
        <p:txBody>
          <a:bodyPr>
            <a:normAutofit/>
          </a:bodyPr>
          <a:lstStyle>
            <a:lvl1pPr algn="l">
              <a:defRPr sz="3200"/>
            </a:lvl1pPr>
          </a:lstStyle>
          <a:p>
            <a:r>
              <a:rPr lang="en-US" dirty="0"/>
              <a:t>Click to edit Master title style</a:t>
            </a:r>
          </a:p>
        </p:txBody>
      </p:sp>
      <p:sp>
        <p:nvSpPr>
          <p:cNvPr id="8" name="Content Placeholder 6">
            <a:extLst>
              <a:ext uri="{FF2B5EF4-FFF2-40B4-BE49-F238E27FC236}">
                <a16:creationId xmlns:a16="http://schemas.microsoft.com/office/drawing/2014/main" id="{DC0967D5-54C2-8372-888E-E99ADA833EF3}"/>
              </a:ext>
            </a:extLst>
          </p:cNvPr>
          <p:cNvSpPr>
            <a:spLocks noGrp="1"/>
          </p:cNvSpPr>
          <p:nvPr>
            <p:ph sz="quarter" idx="13"/>
          </p:nvPr>
        </p:nvSpPr>
        <p:spPr>
          <a:xfrm>
            <a:off x="6013307" y="2082130"/>
            <a:ext cx="5477652" cy="4070680"/>
          </a:xfrm>
        </p:spPr>
        <p:txBody>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a:extLst>
              <a:ext uri="{FF2B5EF4-FFF2-40B4-BE49-F238E27FC236}">
                <a16:creationId xmlns:a16="http://schemas.microsoft.com/office/drawing/2014/main" id="{18220FBE-0564-CC1D-C224-5F9192A12FB1}"/>
              </a:ext>
            </a:extLst>
          </p:cNvPr>
          <p:cNvSpPr/>
          <p:nvPr userDrawn="1"/>
        </p:nvSpPr>
        <p:spPr>
          <a:xfrm flipV="1">
            <a:off x="6583679" y="1613636"/>
            <a:ext cx="4907280" cy="93755"/>
          </a:xfrm>
          <a:prstGeom prst="rect">
            <a:avLst/>
          </a:prstGeom>
          <a:gradFill flip="none" rotWithShape="1">
            <a:gsLst>
              <a:gs pos="0">
                <a:schemeClr val="accent1"/>
              </a:gs>
              <a:gs pos="100000">
                <a:schemeClr val="accent1">
                  <a:lumMod val="75000"/>
                </a:schemeClr>
              </a:gs>
            </a:gsLst>
            <a:lin ang="2700000" scaled="1"/>
            <a:tileRect/>
          </a:gradFill>
          <a:ln>
            <a:noFill/>
          </a:ln>
          <a:effectLst>
            <a:outerShdw blurRad="1270000" sx="101000" sy="101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340689424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_Left_2">
    <p:bg>
      <p:bgPr>
        <a:gradFill>
          <a:gsLst>
            <a:gs pos="0">
              <a:schemeClr val="accent4">
                <a:lumMod val="40000"/>
              </a:schemeClr>
            </a:gs>
            <a:gs pos="100000">
              <a:schemeClr val="accent4">
                <a:lumMod val="53000"/>
              </a:schemeClr>
            </a:gs>
          </a:gsLst>
          <a:lin ang="54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1A5AD7F-ECE9-FC37-5D4C-69443E52345D}"/>
              </a:ext>
            </a:extLst>
          </p:cNvPr>
          <p:cNvSpPr/>
          <p:nvPr/>
        </p:nvSpPr>
        <p:spPr>
          <a:xfrm>
            <a:off x="-7619" y="589555"/>
            <a:ext cx="5116010" cy="6276065"/>
          </a:xfrm>
          <a:prstGeom prst="rect">
            <a:avLst/>
          </a:prstGeom>
          <a:gradFill flip="none" rotWithShape="1">
            <a:gsLst>
              <a:gs pos="0">
                <a:schemeClr val="accent1"/>
              </a:gs>
              <a:gs pos="100000">
                <a:schemeClr val="accent1">
                  <a:lumMod val="75000"/>
                </a:schemeClr>
              </a:gs>
            </a:gsLst>
            <a:lin ang="2700000" scaled="1"/>
            <a:tileRect/>
          </a:gradFill>
          <a:ln>
            <a:noFill/>
          </a:ln>
          <a:effectLst>
            <a:outerShdw blurRad="1270000" sx="101000" sy="101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8DE8772C-6D71-5B03-C51E-0ABAB07C4CD8}"/>
              </a:ext>
            </a:extLst>
          </p:cNvPr>
          <p:cNvSpPr>
            <a:spLocks noGrp="1"/>
          </p:cNvSpPr>
          <p:nvPr>
            <p:ph type="title"/>
          </p:nvPr>
        </p:nvSpPr>
        <p:spPr>
          <a:xfrm>
            <a:off x="6013306" y="581935"/>
            <a:ext cx="5477654" cy="1010134"/>
          </a:xfrm>
        </p:spPr>
        <p:txBody>
          <a:bodyPr>
            <a:normAutofit/>
          </a:bodyPr>
          <a:lstStyle>
            <a:lvl1pPr algn="l">
              <a:defRPr sz="3200"/>
            </a:lvl1pPr>
          </a:lstStyle>
          <a:p>
            <a:r>
              <a:rPr lang="en-US" dirty="0"/>
              <a:t>Click to edit Master title style</a:t>
            </a:r>
          </a:p>
        </p:txBody>
      </p:sp>
      <p:sp>
        <p:nvSpPr>
          <p:cNvPr id="8" name="Content Placeholder 6">
            <a:extLst>
              <a:ext uri="{FF2B5EF4-FFF2-40B4-BE49-F238E27FC236}">
                <a16:creationId xmlns:a16="http://schemas.microsoft.com/office/drawing/2014/main" id="{DC0967D5-54C2-8372-888E-E99ADA833EF3}"/>
              </a:ext>
            </a:extLst>
          </p:cNvPr>
          <p:cNvSpPr>
            <a:spLocks noGrp="1"/>
          </p:cNvSpPr>
          <p:nvPr>
            <p:ph sz="quarter" idx="13"/>
          </p:nvPr>
        </p:nvSpPr>
        <p:spPr>
          <a:xfrm>
            <a:off x="6013307" y="2082130"/>
            <a:ext cx="5477652" cy="3918070"/>
          </a:xfrm>
        </p:spPr>
        <p:txBody>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A7C15468-2A3D-06CB-14D5-D274EC0D2DD2}"/>
              </a:ext>
            </a:extLst>
          </p:cNvPr>
          <p:cNvSpPr>
            <a:spLocks noGrp="1"/>
          </p:cNvSpPr>
          <p:nvPr>
            <p:ph type="pic" sz="quarter" idx="14"/>
          </p:nvPr>
        </p:nvSpPr>
        <p:spPr>
          <a:xfrm>
            <a:off x="272387" y="255490"/>
            <a:ext cx="5200894" cy="6370706"/>
          </a:xfrm>
          <a:prstGeom prst="rect">
            <a:avLst/>
          </a:prstGeom>
        </p:spPr>
        <p:txBody>
          <a:bodyPr/>
          <a:lstStyle/>
          <a:p>
            <a:r>
              <a:rPr lang="en-US"/>
              <a:t>Click icon to add picture</a:t>
            </a:r>
          </a:p>
        </p:txBody>
      </p:sp>
      <p:sp>
        <p:nvSpPr>
          <p:cNvPr id="6" name="Rectangle 5">
            <a:extLst>
              <a:ext uri="{FF2B5EF4-FFF2-40B4-BE49-F238E27FC236}">
                <a16:creationId xmlns:a16="http://schemas.microsoft.com/office/drawing/2014/main" id="{474EB0EC-355A-9D5C-01D2-86BFF81C4C1A}"/>
              </a:ext>
            </a:extLst>
          </p:cNvPr>
          <p:cNvSpPr/>
          <p:nvPr userDrawn="1"/>
        </p:nvSpPr>
        <p:spPr>
          <a:xfrm>
            <a:off x="10939230" y="6000200"/>
            <a:ext cx="551729" cy="551729"/>
          </a:xfrm>
          <a:prstGeom prst="rect">
            <a:avLst/>
          </a:prstGeom>
          <a:gradFill flip="none" rotWithShape="1">
            <a:gsLst>
              <a:gs pos="0">
                <a:schemeClr val="accent1"/>
              </a:gs>
              <a:gs pos="100000">
                <a:schemeClr val="accent1">
                  <a:lumMod val="75000"/>
                </a:schemeClr>
              </a:gs>
            </a:gsLst>
            <a:lin ang="2700000" scaled="1"/>
            <a:tileRect/>
          </a:gradFill>
          <a:ln>
            <a:noFill/>
          </a:ln>
          <a:effectLst>
            <a:outerShdw blurRad="1270000" sx="101000" sy="101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3291038740"/>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_Top_1">
    <p:bg>
      <p:bgPr>
        <a:gradFill>
          <a:gsLst>
            <a:gs pos="0">
              <a:schemeClr val="accent4">
                <a:lumMod val="40000"/>
              </a:schemeClr>
            </a:gs>
            <a:gs pos="100000">
              <a:schemeClr val="accent4">
                <a:lumMod val="53000"/>
              </a:schemeClr>
            </a:gs>
          </a:gsLst>
          <a:lin ang="540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CA37AC-6D2C-ED52-9B88-0A8296BEF2C8}"/>
              </a:ext>
            </a:extLst>
          </p:cNvPr>
          <p:cNvSpPr/>
          <p:nvPr userDrawn="1"/>
        </p:nvSpPr>
        <p:spPr>
          <a:xfrm>
            <a:off x="-2" y="3"/>
            <a:ext cx="11907521" cy="2306321"/>
          </a:xfrm>
          <a:prstGeom prst="rect">
            <a:avLst/>
          </a:prstGeom>
          <a:gradFill flip="none" rotWithShape="1">
            <a:gsLst>
              <a:gs pos="44000">
                <a:schemeClr val="accent4">
                  <a:lumMod val="75000"/>
                </a:schemeClr>
              </a:gs>
              <a:gs pos="88000">
                <a:schemeClr val="accent4">
                  <a:lumMod val="46000"/>
                </a:schemeClr>
              </a:gs>
            </a:gsLst>
            <a:path path="circle">
              <a:fillToRect l="100000" t="100000"/>
            </a:path>
            <a:tileRect r="-100000" b="-100000"/>
          </a:gradFill>
          <a:ln>
            <a:noFill/>
          </a:ln>
          <a:effectLst>
            <a:outerShdw blurRad="1270000" dist="38100" sx="104000" sy="104000" algn="tl"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A7C15468-2A3D-06CB-14D5-D274EC0D2DD2}"/>
              </a:ext>
            </a:extLst>
          </p:cNvPr>
          <p:cNvSpPr>
            <a:spLocks noGrp="1"/>
          </p:cNvSpPr>
          <p:nvPr>
            <p:ph type="pic" sz="quarter" idx="14"/>
          </p:nvPr>
        </p:nvSpPr>
        <p:spPr>
          <a:xfrm>
            <a:off x="-5" y="0"/>
            <a:ext cx="11907521" cy="2306321"/>
          </a:xfrm>
          <a:prstGeom prst="rect">
            <a:avLst/>
          </a:prstGeom>
        </p:spPr>
        <p:txBody>
          <a:bodyPr/>
          <a:lstStyle/>
          <a:p>
            <a:r>
              <a:rPr lang="en-US"/>
              <a:t>Click icon to add picture</a:t>
            </a:r>
          </a:p>
        </p:txBody>
      </p:sp>
      <p:sp>
        <p:nvSpPr>
          <p:cNvPr id="4" name="Rectangle 3">
            <a:extLst>
              <a:ext uri="{FF2B5EF4-FFF2-40B4-BE49-F238E27FC236}">
                <a16:creationId xmlns:a16="http://schemas.microsoft.com/office/drawing/2014/main" id="{91A5AD7F-ECE9-FC37-5D4C-69443E52345D}"/>
              </a:ext>
            </a:extLst>
          </p:cNvPr>
          <p:cNvSpPr/>
          <p:nvPr/>
        </p:nvSpPr>
        <p:spPr>
          <a:xfrm>
            <a:off x="11922760" y="-7616"/>
            <a:ext cx="284480" cy="2313937"/>
          </a:xfrm>
          <a:prstGeom prst="rect">
            <a:avLst/>
          </a:prstGeom>
          <a:gradFill flip="none" rotWithShape="1">
            <a:gsLst>
              <a:gs pos="0">
                <a:schemeClr val="accent1"/>
              </a:gs>
              <a:gs pos="100000">
                <a:schemeClr val="accent1">
                  <a:lumMod val="75000"/>
                </a:schemeClr>
              </a:gs>
            </a:gsLst>
            <a:lin ang="2700000" scaled="1"/>
            <a:tileRect/>
          </a:gradFill>
          <a:ln>
            <a:noFill/>
          </a:ln>
          <a:effectLst>
            <a:outerShdw blurRad="1270000" sx="101000" sy="101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8DE8772C-6D71-5B03-C51E-0ABAB07C4CD8}"/>
              </a:ext>
            </a:extLst>
          </p:cNvPr>
          <p:cNvSpPr>
            <a:spLocks noGrp="1"/>
          </p:cNvSpPr>
          <p:nvPr>
            <p:ph type="title"/>
          </p:nvPr>
        </p:nvSpPr>
        <p:spPr>
          <a:xfrm>
            <a:off x="689464" y="2739339"/>
            <a:ext cx="3095457" cy="3624676"/>
          </a:xfrm>
        </p:spPr>
        <p:txBody>
          <a:bodyPr>
            <a:normAutofit/>
          </a:bodyPr>
          <a:lstStyle>
            <a:lvl1pPr algn="l">
              <a:defRPr sz="3200"/>
            </a:lvl1pPr>
          </a:lstStyle>
          <a:p>
            <a:r>
              <a:rPr lang="en-US" dirty="0"/>
              <a:t>Click to edit Master title style</a:t>
            </a:r>
          </a:p>
        </p:txBody>
      </p:sp>
      <p:sp>
        <p:nvSpPr>
          <p:cNvPr id="8" name="Content Placeholder 6">
            <a:extLst>
              <a:ext uri="{FF2B5EF4-FFF2-40B4-BE49-F238E27FC236}">
                <a16:creationId xmlns:a16="http://schemas.microsoft.com/office/drawing/2014/main" id="{DC0967D5-54C2-8372-888E-E99ADA833EF3}"/>
              </a:ext>
            </a:extLst>
          </p:cNvPr>
          <p:cNvSpPr>
            <a:spLocks noGrp="1"/>
          </p:cNvSpPr>
          <p:nvPr>
            <p:ph sz="quarter" idx="13"/>
          </p:nvPr>
        </p:nvSpPr>
        <p:spPr>
          <a:xfrm>
            <a:off x="4051139" y="2739339"/>
            <a:ext cx="7428245" cy="3624676"/>
          </a:xfrm>
        </p:spPr>
        <p:txBody>
          <a:bodyPr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4587164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_Bottom_1">
    <p:bg>
      <p:bgPr>
        <a:gradFill>
          <a:gsLst>
            <a:gs pos="0">
              <a:schemeClr val="accent4">
                <a:lumMod val="40000"/>
              </a:schemeClr>
            </a:gs>
            <a:gs pos="100000">
              <a:schemeClr val="accent4">
                <a:lumMod val="53000"/>
              </a:schemeClr>
            </a:gs>
          </a:gsLst>
          <a:lin ang="540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CA37AC-6D2C-ED52-9B88-0A8296BEF2C8}"/>
              </a:ext>
            </a:extLst>
          </p:cNvPr>
          <p:cNvSpPr/>
          <p:nvPr userDrawn="1"/>
        </p:nvSpPr>
        <p:spPr>
          <a:xfrm>
            <a:off x="-2" y="4551679"/>
            <a:ext cx="11907521" cy="2306321"/>
          </a:xfrm>
          <a:prstGeom prst="rect">
            <a:avLst/>
          </a:prstGeom>
          <a:gradFill flip="none" rotWithShape="1">
            <a:gsLst>
              <a:gs pos="44000">
                <a:schemeClr val="accent4">
                  <a:lumMod val="75000"/>
                </a:schemeClr>
              </a:gs>
              <a:gs pos="88000">
                <a:schemeClr val="accent4">
                  <a:lumMod val="46000"/>
                </a:schemeClr>
              </a:gs>
            </a:gsLst>
            <a:path path="circle">
              <a:fillToRect l="100000" t="100000"/>
            </a:path>
            <a:tileRect r="-100000" b="-100000"/>
          </a:gradFill>
          <a:ln>
            <a:noFill/>
          </a:ln>
          <a:effectLst>
            <a:outerShdw blurRad="1270000" dist="38100" sx="104000" sy="104000" algn="tl"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A7C15468-2A3D-06CB-14D5-D274EC0D2DD2}"/>
              </a:ext>
            </a:extLst>
          </p:cNvPr>
          <p:cNvSpPr>
            <a:spLocks noGrp="1"/>
          </p:cNvSpPr>
          <p:nvPr>
            <p:ph type="pic" sz="quarter" idx="14"/>
          </p:nvPr>
        </p:nvSpPr>
        <p:spPr>
          <a:xfrm>
            <a:off x="-5" y="4551676"/>
            <a:ext cx="11907521" cy="2306321"/>
          </a:xfrm>
          <a:prstGeom prst="rect">
            <a:avLst/>
          </a:prstGeom>
        </p:spPr>
        <p:txBody>
          <a:bodyPr/>
          <a:lstStyle/>
          <a:p>
            <a:r>
              <a:rPr lang="en-US"/>
              <a:t>Click icon to add picture</a:t>
            </a:r>
          </a:p>
        </p:txBody>
      </p:sp>
      <p:sp>
        <p:nvSpPr>
          <p:cNvPr id="4" name="Rectangle 3">
            <a:extLst>
              <a:ext uri="{FF2B5EF4-FFF2-40B4-BE49-F238E27FC236}">
                <a16:creationId xmlns:a16="http://schemas.microsoft.com/office/drawing/2014/main" id="{91A5AD7F-ECE9-FC37-5D4C-69443E52345D}"/>
              </a:ext>
            </a:extLst>
          </p:cNvPr>
          <p:cNvSpPr/>
          <p:nvPr/>
        </p:nvSpPr>
        <p:spPr>
          <a:xfrm>
            <a:off x="11922760" y="4551676"/>
            <a:ext cx="284480" cy="2313945"/>
          </a:xfrm>
          <a:prstGeom prst="rect">
            <a:avLst/>
          </a:prstGeom>
          <a:gradFill flip="none" rotWithShape="1">
            <a:gsLst>
              <a:gs pos="0">
                <a:schemeClr val="accent1"/>
              </a:gs>
              <a:gs pos="100000">
                <a:schemeClr val="accent1">
                  <a:lumMod val="75000"/>
                </a:schemeClr>
              </a:gs>
            </a:gsLst>
            <a:lin ang="2700000" scaled="1"/>
            <a:tileRect/>
          </a:gradFill>
          <a:ln>
            <a:noFill/>
          </a:ln>
          <a:effectLst>
            <a:outerShdw blurRad="1270000" sx="101000" sy="101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8DE8772C-6D71-5B03-C51E-0ABAB07C4CD8}"/>
              </a:ext>
            </a:extLst>
          </p:cNvPr>
          <p:cNvSpPr>
            <a:spLocks noGrp="1"/>
          </p:cNvSpPr>
          <p:nvPr>
            <p:ph type="title"/>
          </p:nvPr>
        </p:nvSpPr>
        <p:spPr>
          <a:xfrm>
            <a:off x="689464" y="462989"/>
            <a:ext cx="3095457" cy="3624676"/>
          </a:xfrm>
        </p:spPr>
        <p:txBody>
          <a:bodyPr>
            <a:normAutofit/>
          </a:bodyPr>
          <a:lstStyle>
            <a:lvl1pPr algn="l">
              <a:defRPr sz="3200"/>
            </a:lvl1pPr>
          </a:lstStyle>
          <a:p>
            <a:r>
              <a:rPr lang="en-US" dirty="0"/>
              <a:t>Click to edit Master title style</a:t>
            </a:r>
          </a:p>
        </p:txBody>
      </p:sp>
      <p:sp>
        <p:nvSpPr>
          <p:cNvPr id="8" name="Content Placeholder 6">
            <a:extLst>
              <a:ext uri="{FF2B5EF4-FFF2-40B4-BE49-F238E27FC236}">
                <a16:creationId xmlns:a16="http://schemas.microsoft.com/office/drawing/2014/main" id="{DC0967D5-54C2-8372-888E-E99ADA833EF3}"/>
              </a:ext>
            </a:extLst>
          </p:cNvPr>
          <p:cNvSpPr>
            <a:spLocks noGrp="1"/>
          </p:cNvSpPr>
          <p:nvPr>
            <p:ph sz="quarter" idx="13"/>
          </p:nvPr>
        </p:nvSpPr>
        <p:spPr>
          <a:xfrm>
            <a:off x="4051139" y="1351067"/>
            <a:ext cx="7428245" cy="1848519"/>
          </a:xfrm>
        </p:spPr>
        <p:txBody>
          <a:bodyPr anchor="ct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749294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240503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8BF-0137-BB40-8543-83067E7FEE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B0040F-77F5-B346-9269-E2DB701578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CEA2DD-11B9-644E-AFEB-69DEE5DF09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D44A9C-2192-4B8E-BF62-E70CFE23C560}" type="datetimeFigureOut">
              <a:rPr lang="en-US" smtClean="0"/>
              <a:t>1/24/2025</a:t>
            </a:fld>
            <a:endParaRPr lang="en-US"/>
          </a:p>
        </p:txBody>
      </p:sp>
      <p:sp>
        <p:nvSpPr>
          <p:cNvPr id="5" name="Footer Placeholder 4">
            <a:extLst>
              <a:ext uri="{FF2B5EF4-FFF2-40B4-BE49-F238E27FC236}">
                <a16:creationId xmlns:a16="http://schemas.microsoft.com/office/drawing/2014/main" id="{C08359B5-9BDC-B84E-8F57-2DFBE78C23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07A851-907A-A949-AD33-AB19F5FB5B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0A38D0-2A02-4BE7-AC5A-9F29463CAF20}" type="slidenum">
              <a:rPr lang="en-US" smtClean="0"/>
              <a:t>‹#›</a:t>
            </a:fld>
            <a:endParaRPr lang="en-US"/>
          </a:p>
        </p:txBody>
      </p:sp>
    </p:spTree>
    <p:extLst>
      <p:ext uri="{BB962C8B-B14F-4D97-AF65-F5344CB8AC3E}">
        <p14:creationId xmlns:p14="http://schemas.microsoft.com/office/powerpoint/2010/main" val="2454547849"/>
      </p:ext>
    </p:extLst>
  </p:cSld>
  <p:clrMap bg1="lt1" tx1="dk1" bg2="lt2" tx2="dk2" accent1="accent1" accent2="accent2" accent3="accent3" accent4="accent4" accent5="accent5" accent6="accent6" hlink="hlink" folHlink="folHlink"/>
  <p:sldLayoutIdLst>
    <p:sldLayoutId id="2147483669" r:id="rId1"/>
    <p:sldLayoutId id="2147483672" r:id="rId2"/>
    <p:sldLayoutId id="2147483671" r:id="rId3"/>
    <p:sldLayoutId id="2147483675" r:id="rId4"/>
    <p:sldLayoutId id="2147483670" r:id="rId5"/>
    <p:sldLayoutId id="2147483674" r:id="rId6"/>
    <p:sldLayoutId id="2147483676" r:id="rId7"/>
    <p:sldLayoutId id="2147483673" r:id="rId8"/>
    <p:sldLayoutId id="2147483667" r:id="rId9"/>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7151">
          <p15:clr>
            <a:srgbClr val="5ACBF0"/>
          </p15:clr>
        </p15:guide>
        <p15:guide id="4" pos="529">
          <p15:clr>
            <a:srgbClr val="5ACBF0"/>
          </p15:clr>
        </p15:guide>
        <p15:guide id="5" pos="4089">
          <p15:clr>
            <a:srgbClr val="5ACBF0"/>
          </p15:clr>
        </p15:guide>
        <p15:guide id="6" pos="359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57F4A-8A33-52DB-CDF4-7ADC1A30D07D}"/>
              </a:ext>
            </a:extLst>
          </p:cNvPr>
          <p:cNvSpPr>
            <a:spLocks noGrp="1"/>
          </p:cNvSpPr>
          <p:nvPr>
            <p:ph type="ctrTitle"/>
          </p:nvPr>
        </p:nvSpPr>
        <p:spPr>
          <a:xfrm>
            <a:off x="1219712" y="1723857"/>
            <a:ext cx="4572000" cy="1787037"/>
          </a:xfrm>
        </p:spPr>
        <p:txBody>
          <a:bodyPr anchor="ctr">
            <a:normAutofit/>
          </a:bodyPr>
          <a:lstStyle/>
          <a:p>
            <a:r>
              <a:rPr lang="en-US" dirty="0"/>
              <a:t>Future Tech: Innovations Shaping Tomorrow</a:t>
            </a:r>
          </a:p>
        </p:txBody>
      </p:sp>
      <p:sp>
        <p:nvSpPr>
          <p:cNvPr id="3" name="Subtitle 2">
            <a:extLst>
              <a:ext uri="{FF2B5EF4-FFF2-40B4-BE49-F238E27FC236}">
                <a16:creationId xmlns:a16="http://schemas.microsoft.com/office/drawing/2014/main" id="{179D60C5-BDD7-86BB-68A5-6A4F3380D76A}"/>
              </a:ext>
            </a:extLst>
          </p:cNvPr>
          <p:cNvSpPr>
            <a:spLocks noGrp="1"/>
          </p:cNvSpPr>
          <p:nvPr>
            <p:ph type="subTitle" idx="1"/>
          </p:nvPr>
        </p:nvSpPr>
        <p:spPr>
          <a:xfrm>
            <a:off x="1219712" y="3731842"/>
            <a:ext cx="4572000" cy="976483"/>
          </a:xfrm>
        </p:spPr>
        <p:txBody>
          <a:bodyPr anchor="ctr">
            <a:normAutofit/>
          </a:bodyPr>
          <a:lstStyle/>
          <a:p>
            <a:r>
              <a:rPr lang="en-US"/>
              <a:t>Exploring technologies that will redefine our future</a:t>
            </a:r>
          </a:p>
        </p:txBody>
      </p:sp>
      <p:pic>
        <p:nvPicPr>
          <p:cNvPr id="5" name="Picture Placeholder 4" descr="Modern server room with server racks in data center">
            <a:extLst>
              <a:ext uri="{FF2B5EF4-FFF2-40B4-BE49-F238E27FC236}">
                <a16:creationId xmlns:a16="http://schemas.microsoft.com/office/drawing/2014/main" id="{2BF6348C-C98D-4F63-B46E-71840DD534C5}"/>
              </a:ext>
            </a:extLst>
          </p:cNvPr>
          <p:cNvPicPr>
            <a:picLocks noGrp="1" noChangeAspect="1"/>
          </p:cNvPicPr>
          <p:nvPr>
            <p:ph type="pic" sz="quarter" idx="10"/>
          </p:nvPr>
        </p:nvPicPr>
        <p:blipFill>
          <a:blip r:embed="rId3"/>
          <a:srcRect l="24691" r="24691"/>
          <a:stretch/>
        </p:blipFill>
        <p:spPr>
          <a:xfrm>
            <a:off x="6991267" y="0"/>
            <a:ext cx="5200570" cy="6858000"/>
          </a:xfrm>
          <a:noFill/>
        </p:spPr>
      </p:pic>
    </p:spTree>
    <p:extLst>
      <p:ext uri="{BB962C8B-B14F-4D97-AF65-F5344CB8AC3E}">
        <p14:creationId xmlns:p14="http://schemas.microsoft.com/office/powerpoint/2010/main" val="163117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B9F997-B264-F52A-3B40-4C269DA72346}"/>
              </a:ext>
            </a:extLst>
          </p:cNvPr>
          <p:cNvSpPr>
            <a:spLocks noGrp="1"/>
          </p:cNvSpPr>
          <p:nvPr>
            <p:ph type="title"/>
          </p:nvPr>
        </p:nvSpPr>
        <p:spPr>
          <a:xfrm>
            <a:off x="618346" y="581935"/>
            <a:ext cx="5477654" cy="1010134"/>
          </a:xfrm>
        </p:spPr>
        <p:txBody>
          <a:bodyPr anchor="ctr">
            <a:normAutofit/>
          </a:bodyPr>
          <a:lstStyle/>
          <a:p>
            <a:r>
              <a:rPr lang="en-US"/>
              <a:t>Challenges and Limitations</a:t>
            </a:r>
          </a:p>
        </p:txBody>
      </p:sp>
      <p:sp>
        <p:nvSpPr>
          <p:cNvPr id="4" name="Content Placeholder 3">
            <a:extLst>
              <a:ext uri="{FF2B5EF4-FFF2-40B4-BE49-F238E27FC236}">
                <a16:creationId xmlns:a16="http://schemas.microsoft.com/office/drawing/2014/main" id="{44B30597-D0BE-E006-2985-4835D1C65A88}"/>
              </a:ext>
            </a:extLst>
          </p:cNvPr>
          <p:cNvSpPr>
            <a:spLocks noGrp="1"/>
          </p:cNvSpPr>
          <p:nvPr>
            <p:ph sz="quarter" idx="13"/>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8347" y="2082130"/>
            <a:ext cx="5477652" cy="3918070"/>
          </a:xfrm>
        </p:spPr>
        <p:txBody>
          <a:bodyPr>
            <a:normAutofit/>
          </a:bodyPr>
          <a:lstStyle/>
          <a:p>
            <a:pPr marL="0" indent="0">
              <a:spcBef>
                <a:spcPts val="2500"/>
              </a:spcBef>
              <a:buNone/>
            </a:pPr>
            <a:r>
              <a:rPr lang="en-US" sz="1400" b="1"/>
              <a:t>Error Rates</a:t>
            </a:r>
          </a:p>
          <a:p>
            <a:pPr marL="0" lvl="1" indent="0">
              <a:buNone/>
            </a:pPr>
            <a:r>
              <a:rPr lang="en-US" sz="1400"/>
              <a:t>Error rates in quantum computing are a significant hurdle that must be addressed to ensure reliable computations.</a:t>
            </a:r>
          </a:p>
          <a:p>
            <a:pPr marL="0" indent="0">
              <a:spcBef>
                <a:spcPts val="2500"/>
              </a:spcBef>
              <a:buNone/>
            </a:pPr>
            <a:r>
              <a:rPr lang="en-US" sz="1400" b="1"/>
              <a:t>Qubit Coherence</a:t>
            </a:r>
          </a:p>
          <a:p>
            <a:pPr marL="0" lvl="1" indent="0">
              <a:buNone/>
            </a:pPr>
            <a:r>
              <a:rPr lang="en-US" sz="1400"/>
              <a:t>Maintaining qubit coherence is essential for the stability of quantum computations and for achieving accurate results.</a:t>
            </a:r>
          </a:p>
          <a:p>
            <a:pPr marL="0" indent="0">
              <a:spcBef>
                <a:spcPts val="2500"/>
              </a:spcBef>
              <a:buNone/>
            </a:pPr>
            <a:r>
              <a:rPr lang="en-US" sz="1400" b="1"/>
              <a:t>Advanced Algorithms</a:t>
            </a:r>
          </a:p>
          <a:p>
            <a:pPr marL="0" lvl="1" indent="0">
              <a:buNone/>
            </a:pPr>
            <a:r>
              <a:rPr lang="en-US" sz="1400"/>
              <a:t>The development of advanced algorithms is necessary to fully leverage the capabilities of quantum computing.</a:t>
            </a:r>
          </a:p>
        </p:txBody>
      </p:sp>
      <p:pic>
        <p:nvPicPr>
          <p:cNvPr id="5" name="Picture Placeholder 4" descr="Internet of Things Concept">
            <a:extLst>
              <a:ext uri="{FF2B5EF4-FFF2-40B4-BE49-F238E27FC236}">
                <a16:creationId xmlns:a16="http://schemas.microsoft.com/office/drawing/2014/main" id="{838423DD-492F-44AE-A746-4545ACBD39B1}"/>
              </a:ext>
            </a:extLst>
          </p:cNvPr>
          <p:cNvPicPr>
            <a:picLocks noGrp="1" noChangeAspect="1"/>
          </p:cNvPicPr>
          <p:nvPr>
            <p:ph type="pic" sz="quarter" idx="14"/>
          </p:nvPr>
        </p:nvPicPr>
        <p:blipFill>
          <a:blip r:embed="rId3"/>
          <a:srcRect l="18087" r="27419" b="-1"/>
          <a:stretch/>
        </p:blipFill>
        <p:spPr>
          <a:xfrm>
            <a:off x="6707911" y="255490"/>
            <a:ext cx="5200894" cy="6370706"/>
          </a:xfrm>
          <a:noFill/>
        </p:spPr>
      </p:pic>
    </p:spTree>
    <p:extLst>
      <p:ext uri="{BB962C8B-B14F-4D97-AF65-F5344CB8AC3E}">
        <p14:creationId xmlns:p14="http://schemas.microsoft.com/office/powerpoint/2010/main" val="6819112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04987-D342-6460-EECF-23606EAB0FED}"/>
              </a:ext>
            </a:extLst>
          </p:cNvPr>
          <p:cNvSpPr>
            <a:spLocks noGrp="1"/>
          </p:cNvSpPr>
          <p:nvPr>
            <p:ph type="ctrTitle" idx="4294967295"/>
          </p:nvPr>
        </p:nvSpPr>
        <p:spPr>
          <a:xfrm>
            <a:off x="1527048" y="1124712"/>
            <a:ext cx="9144000" cy="2386584"/>
          </a:xfrm>
        </p:spPr>
        <p:txBody>
          <a:bodyPr anchor="b">
            <a:normAutofit/>
          </a:bodyPr>
          <a:lstStyle/>
          <a:p>
            <a:pPr algn="ctr"/>
            <a:r>
              <a:rPr lang="en-US" sz="4800" kern="1200"/>
              <a:t>Biotechnology and Genetic Engineering</a:t>
            </a:r>
          </a:p>
        </p:txBody>
      </p:sp>
    </p:spTree>
    <p:extLst>
      <p:ext uri="{BB962C8B-B14F-4D97-AF65-F5344CB8AC3E}">
        <p14:creationId xmlns:p14="http://schemas.microsoft.com/office/powerpoint/2010/main" val="37290683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3D rendering of DNA">
            <a:extLst>
              <a:ext uri="{FF2B5EF4-FFF2-40B4-BE49-F238E27FC236}">
                <a16:creationId xmlns:a16="http://schemas.microsoft.com/office/drawing/2014/main" id="{1B72B812-55BE-4B57-8F2E-9B4FB750D18C}"/>
              </a:ext>
            </a:extLst>
          </p:cNvPr>
          <p:cNvPicPr>
            <a:picLocks noGrp="1" noChangeAspect="1"/>
          </p:cNvPicPr>
          <p:nvPr>
            <p:ph type="pic" sz="quarter" idx="14"/>
          </p:nvPr>
        </p:nvPicPr>
        <p:blipFill>
          <a:blip r:embed="rId3"/>
          <a:srcRect l="10272" r="10272"/>
          <a:stretch/>
        </p:blipFill>
        <p:spPr>
          <a:noFill/>
        </p:spPr>
      </p:pic>
      <p:sp>
        <p:nvSpPr>
          <p:cNvPr id="3" name="Title 2">
            <a:extLst>
              <a:ext uri="{FF2B5EF4-FFF2-40B4-BE49-F238E27FC236}">
                <a16:creationId xmlns:a16="http://schemas.microsoft.com/office/drawing/2014/main" id="{52AAD0F3-C17A-B49A-7BF2-1C52688A82C9}"/>
              </a:ext>
            </a:extLst>
          </p:cNvPr>
          <p:cNvSpPr>
            <a:spLocks noGrp="1"/>
          </p:cNvSpPr>
          <p:nvPr>
            <p:ph type="title"/>
          </p:nvPr>
        </p:nvSpPr>
        <p:spPr/>
        <p:txBody>
          <a:bodyPr anchor="ctr">
            <a:normAutofit/>
          </a:bodyPr>
          <a:lstStyle/>
          <a:p>
            <a:r>
              <a:rPr lang="en-US" dirty="0"/>
              <a:t>CRISPR and Gene Editing</a:t>
            </a:r>
          </a:p>
        </p:txBody>
      </p:sp>
      <p:sp>
        <p:nvSpPr>
          <p:cNvPr id="4" name="Content Placeholder 3">
            <a:extLst>
              <a:ext uri="{FF2B5EF4-FFF2-40B4-BE49-F238E27FC236}">
                <a16:creationId xmlns:a16="http://schemas.microsoft.com/office/drawing/2014/main" id="{F9B13584-F025-744F-357B-B4CE328655C7}"/>
              </a:ext>
            </a:extLst>
          </p:cNvPr>
          <p:cNvSpPr>
            <a:spLocks noGrp="1"/>
          </p:cNvSpPr>
          <p:nvPr>
            <p:ph sz="quarter" idx="13"/>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p:txBody>
          <a:bodyPr>
            <a:noAutofit/>
          </a:bodyPr>
          <a:lstStyle/>
          <a:p>
            <a:pPr marL="0" indent="0">
              <a:spcBef>
                <a:spcPts val="2500"/>
              </a:spcBef>
              <a:buNone/>
            </a:pPr>
            <a:r>
              <a:rPr lang="en-US" sz="1600" b="1" dirty="0"/>
              <a:t>Revolutionary Gene Editing</a:t>
            </a:r>
          </a:p>
          <a:p>
            <a:pPr marL="0" lvl="1" indent="0">
              <a:buNone/>
            </a:pPr>
            <a:r>
              <a:rPr lang="en-US" sz="1600" dirty="0"/>
              <a:t>CRISPR technology enables precise modifications to DNA, making gene editing more accessible and effective.</a:t>
            </a:r>
          </a:p>
          <a:p>
            <a:pPr marL="0" indent="0">
              <a:spcBef>
                <a:spcPts val="2500"/>
              </a:spcBef>
              <a:buNone/>
            </a:pPr>
            <a:r>
              <a:rPr lang="en-US" sz="1600" b="1" dirty="0"/>
              <a:t>Curing Genetic Diseases</a:t>
            </a:r>
          </a:p>
          <a:p>
            <a:pPr marL="0" lvl="1" indent="0">
              <a:buNone/>
            </a:pPr>
            <a:r>
              <a:rPr lang="en-US" sz="1600" dirty="0"/>
              <a:t>CRISPR opens up new possibilities for curing genetic diseases by directly targeting and modifying faulty genes.</a:t>
            </a:r>
          </a:p>
          <a:p>
            <a:pPr marL="0" indent="0">
              <a:spcBef>
                <a:spcPts val="2500"/>
              </a:spcBef>
              <a:buNone/>
            </a:pPr>
            <a:r>
              <a:rPr lang="en-US" sz="1600" b="1" dirty="0"/>
              <a:t>Agricultural Advancements</a:t>
            </a:r>
          </a:p>
          <a:p>
            <a:pPr marL="0" lvl="1" indent="0">
              <a:buNone/>
            </a:pPr>
            <a:r>
              <a:rPr lang="en-US" sz="1600" dirty="0"/>
              <a:t>This technology improves crop resilience, enabling plants to better withstand environmental stress and diseases.</a:t>
            </a:r>
          </a:p>
          <a:p>
            <a:pPr marL="0" indent="0">
              <a:spcBef>
                <a:spcPts val="2500"/>
              </a:spcBef>
              <a:buNone/>
            </a:pPr>
            <a:r>
              <a:rPr lang="en-US" sz="1600" b="1" dirty="0"/>
              <a:t>Advancements in Medical Research</a:t>
            </a:r>
          </a:p>
          <a:p>
            <a:pPr marL="0" lvl="1" indent="0">
              <a:buNone/>
            </a:pPr>
            <a:r>
              <a:rPr lang="en-US" sz="1600" dirty="0"/>
              <a:t>CRISPR technology is advancing medical research, particularly in developing personalized medicine and new treatment methods.</a:t>
            </a:r>
          </a:p>
        </p:txBody>
      </p:sp>
    </p:spTree>
    <p:extLst>
      <p:ext uri="{BB962C8B-B14F-4D97-AF65-F5344CB8AC3E}">
        <p14:creationId xmlns:p14="http://schemas.microsoft.com/office/powerpoint/2010/main" val="40319836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14C005-1AA1-4208-C8C7-38D396E444EE}"/>
              </a:ext>
            </a:extLst>
          </p:cNvPr>
          <p:cNvSpPr>
            <a:spLocks noGrp="1"/>
          </p:cNvSpPr>
          <p:nvPr>
            <p:ph type="title"/>
          </p:nvPr>
        </p:nvSpPr>
        <p:spPr>
          <a:xfrm>
            <a:off x="618346" y="581935"/>
            <a:ext cx="5477654" cy="1010134"/>
          </a:xfrm>
        </p:spPr>
        <p:txBody>
          <a:bodyPr anchor="ctr">
            <a:normAutofit/>
          </a:bodyPr>
          <a:lstStyle/>
          <a:p>
            <a:r>
              <a:rPr lang="en-US"/>
              <a:t>Medical Advancements</a:t>
            </a:r>
          </a:p>
        </p:txBody>
      </p:sp>
      <p:sp>
        <p:nvSpPr>
          <p:cNvPr id="4" name="Content Placeholder 3">
            <a:extLst>
              <a:ext uri="{FF2B5EF4-FFF2-40B4-BE49-F238E27FC236}">
                <a16:creationId xmlns:a16="http://schemas.microsoft.com/office/drawing/2014/main" id="{8ED45A3D-D525-2C0B-4B9E-B735BEF1EC9E}"/>
              </a:ext>
            </a:extLst>
          </p:cNvPr>
          <p:cNvSpPr>
            <a:spLocks noGrp="1"/>
          </p:cNvSpPr>
          <p:nvPr>
            <p:ph sz="quarter" idx="13"/>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8347" y="2082130"/>
            <a:ext cx="5477652" cy="3918070"/>
          </a:xfrm>
        </p:spPr>
        <p:txBody>
          <a:bodyPr>
            <a:normAutofit/>
          </a:bodyPr>
          <a:lstStyle/>
          <a:p>
            <a:pPr marL="0" indent="0">
              <a:spcBef>
                <a:spcPts val="2500"/>
              </a:spcBef>
              <a:buNone/>
            </a:pPr>
            <a:r>
              <a:rPr lang="en-US" sz="1400" b="1"/>
              <a:t>Personalized Medicine</a:t>
            </a:r>
          </a:p>
          <a:p>
            <a:pPr marL="0" lvl="1" indent="0">
              <a:buNone/>
            </a:pPr>
            <a:r>
              <a:rPr lang="en-US" sz="1400"/>
              <a:t>Personalized medicine tailors treatments to individual patients based on their genetic makeup, improving treatment efficacy.</a:t>
            </a:r>
          </a:p>
          <a:p>
            <a:pPr marL="0" indent="0">
              <a:spcBef>
                <a:spcPts val="2500"/>
              </a:spcBef>
              <a:buNone/>
            </a:pPr>
            <a:r>
              <a:rPr lang="en-US" sz="1400" b="1"/>
              <a:t>Advanced Therapies</a:t>
            </a:r>
          </a:p>
          <a:p>
            <a:pPr marL="0" lvl="1" indent="0">
              <a:buNone/>
            </a:pPr>
            <a:r>
              <a:rPr lang="en-US" sz="1400"/>
              <a:t>Advanced therapies, such as gene therapy and regenerative medicine, offer groundbreaking solutions for previously untreatable conditions.</a:t>
            </a:r>
          </a:p>
          <a:p>
            <a:pPr marL="0" indent="0">
              <a:spcBef>
                <a:spcPts val="2500"/>
              </a:spcBef>
              <a:buNone/>
            </a:pPr>
            <a:r>
              <a:rPr lang="en-US" sz="1400" b="1"/>
              <a:t>Vaccine Development</a:t>
            </a:r>
          </a:p>
          <a:p>
            <a:pPr marL="0" lvl="1" indent="0">
              <a:buNone/>
            </a:pPr>
            <a:r>
              <a:rPr lang="en-US" sz="1400"/>
              <a:t>Innovations in biotechnology have accelerated vaccine development, enhancing global health security against infectious diseases.</a:t>
            </a:r>
          </a:p>
        </p:txBody>
      </p:sp>
      <p:pic>
        <p:nvPicPr>
          <p:cNvPr id="5" name="Picture Placeholder 4" descr="Abstract 3D illustration.">
            <a:extLst>
              <a:ext uri="{FF2B5EF4-FFF2-40B4-BE49-F238E27FC236}">
                <a16:creationId xmlns:a16="http://schemas.microsoft.com/office/drawing/2014/main" id="{CF919715-B0BF-43A4-BF79-F1F45455468E}"/>
              </a:ext>
            </a:extLst>
          </p:cNvPr>
          <p:cNvPicPr>
            <a:picLocks noGrp="1" noChangeAspect="1"/>
          </p:cNvPicPr>
          <p:nvPr>
            <p:ph type="pic" sz="quarter" idx="14"/>
          </p:nvPr>
        </p:nvPicPr>
        <p:blipFill>
          <a:blip r:embed="rId3"/>
          <a:srcRect l="12235" r="26538" b="1"/>
          <a:stretch/>
        </p:blipFill>
        <p:spPr>
          <a:xfrm>
            <a:off x="6707911" y="255490"/>
            <a:ext cx="5200894" cy="6370706"/>
          </a:xfrm>
          <a:noFill/>
        </p:spPr>
      </p:pic>
    </p:spTree>
    <p:extLst>
      <p:ext uri="{BB962C8B-B14F-4D97-AF65-F5344CB8AC3E}">
        <p14:creationId xmlns:p14="http://schemas.microsoft.com/office/powerpoint/2010/main" val="3253075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9BAC3C4-4261-6023-F8A4-D0F523339812}"/>
              </a:ext>
            </a:extLst>
          </p:cNvPr>
          <p:cNvSpPr>
            <a:spLocks noGrp="1"/>
          </p:cNvSpPr>
          <p:nvPr>
            <p:ph type="title"/>
          </p:nvPr>
        </p:nvSpPr>
        <p:spPr/>
        <p:txBody>
          <a:bodyPr/>
          <a:lstStyle/>
          <a:p>
            <a:r>
              <a:rPr lang="en-US"/>
              <a:t>Ethical Implications</a:t>
            </a:r>
          </a:p>
        </p:txBody>
      </p:sp>
      <p:graphicFrame>
        <p:nvGraphicFramePr>
          <p:cNvPr id="5" name="Content Placeholder 5">
            <a:extLst>
              <a:ext uri="{FF2B5EF4-FFF2-40B4-BE49-F238E27FC236}">
                <a16:creationId xmlns:a16="http://schemas.microsoft.com/office/drawing/2014/main" id="{5617208A-A445-4771-9287-1EF030ABDF83}"/>
              </a:ext>
            </a:extLst>
          </p:cNvPr>
          <p:cNvGraphicFramePr>
            <a:graphicFrameLocks noGrp="1"/>
          </p:cNvGraphicFramePr>
          <p:nvPr>
            <p:ph sz="quarter" idx="13"/>
            <p:extLs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781050" y="2082800"/>
          <a:ext cx="5476875" cy="4070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9423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7749D9-8FF2-972B-58AE-A277B48C288B}"/>
              </a:ext>
            </a:extLst>
          </p:cNvPr>
          <p:cNvSpPr>
            <a:spLocks noGrp="1"/>
          </p:cNvSpPr>
          <p:nvPr>
            <p:ph type="title" idx="4294967295"/>
          </p:nvPr>
        </p:nvSpPr>
        <p:spPr>
          <a:xfrm>
            <a:off x="838200" y="145206"/>
            <a:ext cx="10515600" cy="1325563"/>
          </a:xfrm>
        </p:spPr>
        <p:txBody>
          <a:bodyPr anchor="ctr">
            <a:normAutofit/>
          </a:bodyPr>
          <a:lstStyle/>
          <a:p>
            <a:r>
              <a:rPr lang="en-US" sz="4800" dirty="0"/>
              <a:t>Conclusion</a:t>
            </a:r>
          </a:p>
        </p:txBody>
      </p:sp>
      <p:sp>
        <p:nvSpPr>
          <p:cNvPr id="5" name="Freeform: Shape 4">
            <a:extLst>
              <a:ext uri="{FF2B5EF4-FFF2-40B4-BE49-F238E27FC236}">
                <a16:creationId xmlns:a16="http://schemas.microsoft.com/office/drawing/2014/main" id="{F8B446BF-BE11-BAF2-CE4B-59449E7A1491}"/>
              </a:ext>
            </a:extLst>
          </p:cNvPr>
          <p:cNvSpPr/>
          <p:nvPr/>
        </p:nvSpPr>
        <p:spPr>
          <a:xfrm>
            <a:off x="838200" y="1612653"/>
            <a:ext cx="3286125" cy="838604"/>
          </a:xfrm>
          <a:custGeom>
            <a:avLst/>
            <a:gdLst>
              <a:gd name="connsiteX0" fmla="*/ 0 w 3286125"/>
              <a:gd name="connsiteY0" fmla="*/ 0 h 838604"/>
              <a:gd name="connsiteX1" fmla="*/ 3286125 w 3286125"/>
              <a:gd name="connsiteY1" fmla="*/ 0 h 838604"/>
              <a:gd name="connsiteX2" fmla="*/ 3286125 w 3286125"/>
              <a:gd name="connsiteY2" fmla="*/ 838604 h 838604"/>
              <a:gd name="connsiteX3" fmla="*/ 0 w 3286125"/>
              <a:gd name="connsiteY3" fmla="*/ 838604 h 838604"/>
              <a:gd name="connsiteX4" fmla="*/ 0 w 3286125"/>
              <a:gd name="connsiteY4" fmla="*/ 0 h 838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6125" h="838604">
                <a:moveTo>
                  <a:pt x="0" y="0"/>
                </a:moveTo>
                <a:lnTo>
                  <a:pt x="3286125" y="0"/>
                </a:lnTo>
                <a:lnTo>
                  <a:pt x="3286125" y="838604"/>
                </a:lnTo>
                <a:lnTo>
                  <a:pt x="0" y="83860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7160" tIns="40640" rIns="40640" bIns="40640" numCol="1" spcCol="1270" anchor="t" anchorCtr="0">
            <a:noAutofit/>
          </a:bodyPr>
          <a:lstStyle/>
          <a:p>
            <a:pPr marL="0" lvl="0" indent="0" algn="ctr" defTabSz="1422400">
              <a:lnSpc>
                <a:spcPct val="100000"/>
              </a:lnSpc>
              <a:spcBef>
                <a:spcPct val="0"/>
              </a:spcBef>
              <a:spcAft>
                <a:spcPct val="35000"/>
              </a:spcAft>
              <a:buNone/>
              <a:defRPr b="1"/>
            </a:pPr>
            <a:r>
              <a:rPr lang="en-US" sz="3200" kern="1200">
                <a:solidFill>
                  <a:schemeClr val="bg1"/>
                </a:solidFill>
              </a:rPr>
              <a:t>Future of Technology</a:t>
            </a:r>
          </a:p>
        </p:txBody>
      </p:sp>
      <p:sp>
        <p:nvSpPr>
          <p:cNvPr id="6" name="Freeform: Shape 5">
            <a:extLst>
              <a:ext uri="{FF2B5EF4-FFF2-40B4-BE49-F238E27FC236}">
                <a16:creationId xmlns:a16="http://schemas.microsoft.com/office/drawing/2014/main" id="{087C22D0-9521-60C6-67DB-65B597A6D2F8}"/>
              </a:ext>
            </a:extLst>
          </p:cNvPr>
          <p:cNvSpPr/>
          <p:nvPr/>
        </p:nvSpPr>
        <p:spPr>
          <a:xfrm>
            <a:off x="838200" y="2774133"/>
            <a:ext cx="3286125" cy="3513939"/>
          </a:xfrm>
          <a:custGeom>
            <a:avLst/>
            <a:gdLst>
              <a:gd name="connsiteX0" fmla="*/ 0 w 3286125"/>
              <a:gd name="connsiteY0" fmla="*/ 0 h 3513939"/>
              <a:gd name="connsiteX1" fmla="*/ 3286125 w 3286125"/>
              <a:gd name="connsiteY1" fmla="*/ 0 h 3513939"/>
              <a:gd name="connsiteX2" fmla="*/ 3286125 w 3286125"/>
              <a:gd name="connsiteY2" fmla="*/ 3513939 h 3513939"/>
              <a:gd name="connsiteX3" fmla="*/ 0 w 3286125"/>
              <a:gd name="connsiteY3" fmla="*/ 3513939 h 3513939"/>
              <a:gd name="connsiteX4" fmla="*/ 0 w 3286125"/>
              <a:gd name="connsiteY4" fmla="*/ 0 h 3513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6125" h="3513939">
                <a:moveTo>
                  <a:pt x="0" y="0"/>
                </a:moveTo>
                <a:lnTo>
                  <a:pt x="3286125" y="0"/>
                </a:lnTo>
                <a:lnTo>
                  <a:pt x="3286125" y="3513939"/>
                </a:lnTo>
                <a:lnTo>
                  <a:pt x="0" y="351393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7160" tIns="30480" rIns="30480" bIns="30480" numCol="1" spcCol="1270" anchor="t" anchorCtr="0">
            <a:noAutofit/>
          </a:bodyPr>
          <a:lstStyle/>
          <a:p>
            <a:pPr marL="0" lvl="0" indent="0" algn="ctr" defTabSz="1066800">
              <a:lnSpc>
                <a:spcPct val="100000"/>
              </a:lnSpc>
              <a:spcBef>
                <a:spcPct val="0"/>
              </a:spcBef>
              <a:spcAft>
                <a:spcPct val="35000"/>
              </a:spcAft>
              <a:buNone/>
            </a:pPr>
            <a:r>
              <a:rPr lang="en-US" sz="2400" kern="1200" dirty="0">
                <a:solidFill>
                  <a:schemeClr val="bg1"/>
                </a:solidFill>
              </a:rPr>
              <a:t>Innovations in artificial intelligence, quantum computing, and biotechnology are reshaping our world and influencing various sectors.</a:t>
            </a:r>
          </a:p>
        </p:txBody>
      </p:sp>
      <p:sp>
        <p:nvSpPr>
          <p:cNvPr id="7" name="Freeform: Shape 6">
            <a:extLst>
              <a:ext uri="{FF2B5EF4-FFF2-40B4-BE49-F238E27FC236}">
                <a16:creationId xmlns:a16="http://schemas.microsoft.com/office/drawing/2014/main" id="{B85C078D-4372-894F-671B-08826E726CF1}"/>
              </a:ext>
            </a:extLst>
          </p:cNvPr>
          <p:cNvSpPr/>
          <p:nvPr/>
        </p:nvSpPr>
        <p:spPr>
          <a:xfrm>
            <a:off x="4452937" y="1612653"/>
            <a:ext cx="3286125" cy="838604"/>
          </a:xfrm>
          <a:custGeom>
            <a:avLst/>
            <a:gdLst>
              <a:gd name="connsiteX0" fmla="*/ 0 w 3286125"/>
              <a:gd name="connsiteY0" fmla="*/ 0 h 838604"/>
              <a:gd name="connsiteX1" fmla="*/ 3286125 w 3286125"/>
              <a:gd name="connsiteY1" fmla="*/ 0 h 838604"/>
              <a:gd name="connsiteX2" fmla="*/ 3286125 w 3286125"/>
              <a:gd name="connsiteY2" fmla="*/ 838604 h 838604"/>
              <a:gd name="connsiteX3" fmla="*/ 0 w 3286125"/>
              <a:gd name="connsiteY3" fmla="*/ 838604 h 838604"/>
              <a:gd name="connsiteX4" fmla="*/ 0 w 3286125"/>
              <a:gd name="connsiteY4" fmla="*/ 0 h 838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6125" h="838604">
                <a:moveTo>
                  <a:pt x="0" y="0"/>
                </a:moveTo>
                <a:lnTo>
                  <a:pt x="3286125" y="0"/>
                </a:lnTo>
                <a:lnTo>
                  <a:pt x="3286125" y="838604"/>
                </a:lnTo>
                <a:lnTo>
                  <a:pt x="0" y="83860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7160" tIns="40640" rIns="40640" bIns="40640" numCol="1" spcCol="1270" anchor="t" anchorCtr="0">
            <a:noAutofit/>
          </a:bodyPr>
          <a:lstStyle/>
          <a:p>
            <a:pPr marL="0" lvl="0" indent="0" algn="ctr" defTabSz="1422400">
              <a:lnSpc>
                <a:spcPct val="100000"/>
              </a:lnSpc>
              <a:spcBef>
                <a:spcPct val="0"/>
              </a:spcBef>
              <a:spcAft>
                <a:spcPct val="35000"/>
              </a:spcAft>
              <a:buNone/>
              <a:defRPr b="1"/>
            </a:pPr>
            <a:r>
              <a:rPr lang="en-US" sz="3200" kern="1200" dirty="0">
                <a:solidFill>
                  <a:schemeClr val="bg1"/>
                </a:solidFill>
              </a:rPr>
              <a:t>Ethical Challenges</a:t>
            </a:r>
          </a:p>
        </p:txBody>
      </p:sp>
      <p:sp>
        <p:nvSpPr>
          <p:cNvPr id="9" name="Freeform: Shape 8">
            <a:extLst>
              <a:ext uri="{FF2B5EF4-FFF2-40B4-BE49-F238E27FC236}">
                <a16:creationId xmlns:a16="http://schemas.microsoft.com/office/drawing/2014/main" id="{E2E81A4D-5618-FEA4-BBCF-300C9D6D47C2}"/>
              </a:ext>
            </a:extLst>
          </p:cNvPr>
          <p:cNvSpPr/>
          <p:nvPr/>
        </p:nvSpPr>
        <p:spPr>
          <a:xfrm>
            <a:off x="4452937" y="2774133"/>
            <a:ext cx="3286125" cy="3513939"/>
          </a:xfrm>
          <a:custGeom>
            <a:avLst/>
            <a:gdLst>
              <a:gd name="connsiteX0" fmla="*/ 0 w 3286125"/>
              <a:gd name="connsiteY0" fmla="*/ 0 h 3513939"/>
              <a:gd name="connsiteX1" fmla="*/ 3286125 w 3286125"/>
              <a:gd name="connsiteY1" fmla="*/ 0 h 3513939"/>
              <a:gd name="connsiteX2" fmla="*/ 3286125 w 3286125"/>
              <a:gd name="connsiteY2" fmla="*/ 3513939 h 3513939"/>
              <a:gd name="connsiteX3" fmla="*/ 0 w 3286125"/>
              <a:gd name="connsiteY3" fmla="*/ 3513939 h 3513939"/>
              <a:gd name="connsiteX4" fmla="*/ 0 w 3286125"/>
              <a:gd name="connsiteY4" fmla="*/ 0 h 3513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6125" h="3513939">
                <a:moveTo>
                  <a:pt x="0" y="0"/>
                </a:moveTo>
                <a:lnTo>
                  <a:pt x="3286125" y="0"/>
                </a:lnTo>
                <a:lnTo>
                  <a:pt x="3286125" y="3513939"/>
                </a:lnTo>
                <a:lnTo>
                  <a:pt x="0" y="351393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7160" tIns="30480" rIns="30480" bIns="30480" numCol="1" spcCol="1270" anchor="t" anchorCtr="0">
            <a:noAutofit/>
          </a:bodyPr>
          <a:lstStyle/>
          <a:p>
            <a:pPr marL="0" lvl="0" indent="0" algn="ctr" defTabSz="1066800">
              <a:lnSpc>
                <a:spcPct val="100000"/>
              </a:lnSpc>
              <a:spcBef>
                <a:spcPct val="0"/>
              </a:spcBef>
              <a:spcAft>
                <a:spcPct val="35000"/>
              </a:spcAft>
              <a:buNone/>
            </a:pPr>
            <a:r>
              <a:rPr lang="en-US" sz="2400" kern="1200" dirty="0">
                <a:solidFill>
                  <a:schemeClr val="bg1"/>
                </a:solidFill>
              </a:rPr>
              <a:t>As technology progresses, we must confront ethical challenges that arise to ensure responsible development and application.</a:t>
            </a:r>
          </a:p>
        </p:txBody>
      </p:sp>
      <p:sp>
        <p:nvSpPr>
          <p:cNvPr id="10" name="Freeform: Shape 9">
            <a:extLst>
              <a:ext uri="{FF2B5EF4-FFF2-40B4-BE49-F238E27FC236}">
                <a16:creationId xmlns:a16="http://schemas.microsoft.com/office/drawing/2014/main" id="{D319D607-2C37-9B19-9888-617707A73341}"/>
              </a:ext>
            </a:extLst>
          </p:cNvPr>
          <p:cNvSpPr/>
          <p:nvPr/>
        </p:nvSpPr>
        <p:spPr>
          <a:xfrm>
            <a:off x="8067675" y="1595030"/>
            <a:ext cx="3286125" cy="838604"/>
          </a:xfrm>
          <a:custGeom>
            <a:avLst/>
            <a:gdLst>
              <a:gd name="connsiteX0" fmla="*/ 0 w 3286125"/>
              <a:gd name="connsiteY0" fmla="*/ 0 h 838604"/>
              <a:gd name="connsiteX1" fmla="*/ 3286125 w 3286125"/>
              <a:gd name="connsiteY1" fmla="*/ 0 h 838604"/>
              <a:gd name="connsiteX2" fmla="*/ 3286125 w 3286125"/>
              <a:gd name="connsiteY2" fmla="*/ 838604 h 838604"/>
              <a:gd name="connsiteX3" fmla="*/ 0 w 3286125"/>
              <a:gd name="connsiteY3" fmla="*/ 838604 h 838604"/>
              <a:gd name="connsiteX4" fmla="*/ 0 w 3286125"/>
              <a:gd name="connsiteY4" fmla="*/ 0 h 838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6125" h="838604">
                <a:moveTo>
                  <a:pt x="0" y="0"/>
                </a:moveTo>
                <a:lnTo>
                  <a:pt x="3286125" y="0"/>
                </a:lnTo>
                <a:lnTo>
                  <a:pt x="3286125" y="838604"/>
                </a:lnTo>
                <a:lnTo>
                  <a:pt x="0" y="83860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7160" tIns="40640" rIns="40640" bIns="40640" numCol="1" spcCol="1270" anchor="t" anchorCtr="0">
            <a:noAutofit/>
          </a:bodyPr>
          <a:lstStyle/>
          <a:p>
            <a:pPr marL="0" lvl="0" indent="0" algn="ctr" defTabSz="1422400">
              <a:lnSpc>
                <a:spcPct val="100000"/>
              </a:lnSpc>
              <a:spcBef>
                <a:spcPct val="0"/>
              </a:spcBef>
              <a:spcAft>
                <a:spcPct val="35000"/>
              </a:spcAft>
              <a:buNone/>
              <a:defRPr b="1"/>
            </a:pPr>
            <a:r>
              <a:rPr lang="en-US" sz="3200" kern="1200">
                <a:solidFill>
                  <a:schemeClr val="bg1"/>
                </a:solidFill>
              </a:rPr>
              <a:t>Societal Impact</a:t>
            </a:r>
          </a:p>
        </p:txBody>
      </p:sp>
      <p:sp>
        <p:nvSpPr>
          <p:cNvPr id="11" name="Freeform: Shape 10">
            <a:extLst>
              <a:ext uri="{FF2B5EF4-FFF2-40B4-BE49-F238E27FC236}">
                <a16:creationId xmlns:a16="http://schemas.microsoft.com/office/drawing/2014/main" id="{F6B666C9-E6D6-A386-72B6-E6DD87174ED4}"/>
              </a:ext>
            </a:extLst>
          </p:cNvPr>
          <p:cNvSpPr/>
          <p:nvPr/>
        </p:nvSpPr>
        <p:spPr>
          <a:xfrm>
            <a:off x="8067675" y="2774133"/>
            <a:ext cx="3286125" cy="3513939"/>
          </a:xfrm>
          <a:custGeom>
            <a:avLst/>
            <a:gdLst>
              <a:gd name="connsiteX0" fmla="*/ 0 w 3286125"/>
              <a:gd name="connsiteY0" fmla="*/ 0 h 3513939"/>
              <a:gd name="connsiteX1" fmla="*/ 3286125 w 3286125"/>
              <a:gd name="connsiteY1" fmla="*/ 0 h 3513939"/>
              <a:gd name="connsiteX2" fmla="*/ 3286125 w 3286125"/>
              <a:gd name="connsiteY2" fmla="*/ 3513939 h 3513939"/>
              <a:gd name="connsiteX3" fmla="*/ 0 w 3286125"/>
              <a:gd name="connsiteY3" fmla="*/ 3513939 h 3513939"/>
              <a:gd name="connsiteX4" fmla="*/ 0 w 3286125"/>
              <a:gd name="connsiteY4" fmla="*/ 0 h 3513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6125" h="3513939">
                <a:moveTo>
                  <a:pt x="0" y="0"/>
                </a:moveTo>
                <a:lnTo>
                  <a:pt x="3286125" y="0"/>
                </a:lnTo>
                <a:lnTo>
                  <a:pt x="3286125" y="3513939"/>
                </a:lnTo>
                <a:lnTo>
                  <a:pt x="0" y="351393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7160" tIns="30480" rIns="30480" bIns="30480" numCol="1" spcCol="1270" anchor="t" anchorCtr="0">
            <a:noAutofit/>
          </a:bodyPr>
          <a:lstStyle/>
          <a:p>
            <a:pPr marL="0" lvl="0" indent="0" algn="ctr" defTabSz="1066800">
              <a:lnSpc>
                <a:spcPct val="100000"/>
              </a:lnSpc>
              <a:spcBef>
                <a:spcPct val="0"/>
              </a:spcBef>
              <a:spcAft>
                <a:spcPct val="35000"/>
              </a:spcAft>
              <a:buNone/>
            </a:pPr>
            <a:r>
              <a:rPr lang="en-US" sz="2400" kern="1200">
                <a:solidFill>
                  <a:schemeClr val="bg1"/>
                </a:solidFill>
              </a:rPr>
              <a:t>Harnessing the potential of these innovations can lead to significant improvements in healthcare, communication, and daily life.</a:t>
            </a:r>
          </a:p>
        </p:txBody>
      </p:sp>
    </p:spTree>
    <p:extLst>
      <p:ext uri="{BB962C8B-B14F-4D97-AF65-F5344CB8AC3E}">
        <p14:creationId xmlns:p14="http://schemas.microsoft.com/office/powerpoint/2010/main" val="643053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0BBDD5-57BB-2F0F-301A-5E39B49F3084}"/>
              </a:ext>
            </a:extLst>
          </p:cNvPr>
          <p:cNvSpPr>
            <a:spLocks noGrp="1"/>
          </p:cNvSpPr>
          <p:nvPr>
            <p:ph type="title"/>
          </p:nvPr>
        </p:nvSpPr>
        <p:spPr>
          <a:xfrm>
            <a:off x="618346" y="581935"/>
            <a:ext cx="5477654" cy="1010134"/>
          </a:xfrm>
        </p:spPr>
        <p:txBody>
          <a:bodyPr anchor="ctr">
            <a:normAutofit/>
          </a:bodyPr>
          <a:lstStyle/>
          <a:p>
            <a:r>
              <a:rPr lang="en-US"/>
              <a:t>Agenda Items</a:t>
            </a:r>
          </a:p>
        </p:txBody>
      </p:sp>
      <p:sp>
        <p:nvSpPr>
          <p:cNvPr id="4" name="Content Placeholder 3">
            <a:extLst>
              <a:ext uri="{FF2B5EF4-FFF2-40B4-BE49-F238E27FC236}">
                <a16:creationId xmlns:a16="http://schemas.microsoft.com/office/drawing/2014/main" id="{08229987-4154-694B-3B30-C3EB364A983C}"/>
              </a:ext>
            </a:extLst>
          </p:cNvPr>
          <p:cNvSpPr>
            <a:spLocks noGrp="1"/>
          </p:cNvSpPr>
          <p:nvPr>
            <p:ph sz="quarter" idx="13"/>
          </p:nvPr>
        </p:nvSpPr>
        <p:spPr>
          <a:xfrm>
            <a:off x="618347" y="2082130"/>
            <a:ext cx="5477652" cy="3918070"/>
          </a:xfrm>
        </p:spPr>
        <p:txBody>
          <a:bodyPr>
            <a:normAutofit/>
          </a:bodyPr>
          <a:lstStyle/>
          <a:p>
            <a:pPr marL="514350" indent="-514350">
              <a:buFont typeface="+mj-lt"/>
              <a:buAutoNum type="arabicPeriod"/>
            </a:pPr>
            <a:r>
              <a:rPr lang="en-US" dirty="0"/>
              <a:t>Artificial Intelligence and Machine Learning</a:t>
            </a:r>
          </a:p>
          <a:p>
            <a:pPr marL="514350" indent="-514350">
              <a:buFont typeface="+mj-lt"/>
              <a:buAutoNum type="arabicPeriod"/>
            </a:pPr>
            <a:r>
              <a:rPr lang="en-US" dirty="0"/>
              <a:t>Quantum Computing</a:t>
            </a:r>
          </a:p>
          <a:p>
            <a:pPr marL="514350" indent="-514350">
              <a:buFont typeface="+mj-lt"/>
              <a:buAutoNum type="arabicPeriod"/>
            </a:pPr>
            <a:r>
              <a:rPr lang="en-US" dirty="0"/>
              <a:t>Biotechnology and Genetic Engineering</a:t>
            </a:r>
          </a:p>
        </p:txBody>
      </p:sp>
      <p:pic>
        <p:nvPicPr>
          <p:cNvPr id="5" name="Picture Placeholder 4">
            <a:extLst>
              <a:ext uri="{FF2B5EF4-FFF2-40B4-BE49-F238E27FC236}">
                <a16:creationId xmlns:a16="http://schemas.microsoft.com/office/drawing/2014/main" id="{C8901651-8779-4EAC-87DA-D61F31268846}"/>
              </a:ext>
            </a:extLst>
          </p:cNvPr>
          <p:cNvPicPr>
            <a:picLocks noGrp="1" noChangeAspect="1"/>
          </p:cNvPicPr>
          <p:nvPr>
            <p:ph type="pic" sz="quarter" idx="14"/>
          </p:nvPr>
        </p:nvPicPr>
        <p:blipFill>
          <a:blip r:embed="rId3"/>
          <a:srcRect l="23911" r="27108" b="1"/>
          <a:stretch/>
        </p:blipFill>
        <p:spPr>
          <a:xfrm>
            <a:off x="6707911" y="255490"/>
            <a:ext cx="5200894" cy="6370706"/>
          </a:xfrm>
          <a:noFill/>
        </p:spPr>
      </p:pic>
    </p:spTree>
    <p:extLst>
      <p:ext uri="{BB962C8B-B14F-4D97-AF65-F5344CB8AC3E}">
        <p14:creationId xmlns:p14="http://schemas.microsoft.com/office/powerpoint/2010/main" val="20679868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83E9C-7BD0-BDF9-C429-6CC79FC4F2C1}"/>
              </a:ext>
            </a:extLst>
          </p:cNvPr>
          <p:cNvSpPr>
            <a:spLocks noGrp="1"/>
          </p:cNvSpPr>
          <p:nvPr>
            <p:ph type="ctrTitle" idx="4294967295"/>
          </p:nvPr>
        </p:nvSpPr>
        <p:spPr>
          <a:xfrm>
            <a:off x="1527048" y="1124712"/>
            <a:ext cx="9144000" cy="2386584"/>
          </a:xfrm>
        </p:spPr>
        <p:txBody>
          <a:bodyPr anchor="b">
            <a:normAutofit/>
          </a:bodyPr>
          <a:lstStyle/>
          <a:p>
            <a:pPr algn="ctr"/>
            <a:r>
              <a:rPr lang="en-US" sz="4800" kern="1200"/>
              <a:t>Artificial Intelligence and Machine Learning</a:t>
            </a:r>
          </a:p>
        </p:txBody>
      </p:sp>
    </p:spTree>
    <p:extLst>
      <p:ext uri="{BB962C8B-B14F-4D97-AF65-F5344CB8AC3E}">
        <p14:creationId xmlns:p14="http://schemas.microsoft.com/office/powerpoint/2010/main" val="3734180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BF8DFA-73B9-B9F3-B777-DBC26C3F60EB}"/>
              </a:ext>
            </a:extLst>
          </p:cNvPr>
          <p:cNvSpPr>
            <a:spLocks noGrp="1"/>
          </p:cNvSpPr>
          <p:nvPr>
            <p:ph type="title"/>
          </p:nvPr>
        </p:nvSpPr>
        <p:spPr>
          <a:xfrm>
            <a:off x="618346" y="581935"/>
            <a:ext cx="5477654" cy="1010134"/>
          </a:xfrm>
        </p:spPr>
        <p:txBody>
          <a:bodyPr anchor="ctr">
            <a:normAutofit/>
          </a:bodyPr>
          <a:lstStyle/>
          <a:p>
            <a:r>
              <a:rPr lang="en-US"/>
              <a:t>Advancements in AI Algorithms</a:t>
            </a:r>
          </a:p>
        </p:txBody>
      </p:sp>
      <p:sp>
        <p:nvSpPr>
          <p:cNvPr id="4" name="Content Placeholder 3">
            <a:extLst>
              <a:ext uri="{FF2B5EF4-FFF2-40B4-BE49-F238E27FC236}">
                <a16:creationId xmlns:a16="http://schemas.microsoft.com/office/drawing/2014/main" id="{202E8B41-150E-58F7-4405-B5DC3C051007}"/>
              </a:ext>
            </a:extLst>
          </p:cNvPr>
          <p:cNvSpPr>
            <a:spLocks noGrp="1"/>
          </p:cNvSpPr>
          <p:nvPr>
            <p:ph sz="quarter" idx="13"/>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8347" y="2082130"/>
            <a:ext cx="5477652" cy="3918070"/>
          </a:xfrm>
        </p:spPr>
        <p:txBody>
          <a:bodyPr>
            <a:normAutofit/>
          </a:bodyPr>
          <a:lstStyle/>
          <a:p>
            <a:pPr marL="0" indent="0">
              <a:spcBef>
                <a:spcPts val="2500"/>
              </a:spcBef>
              <a:buNone/>
            </a:pPr>
            <a:r>
              <a:rPr lang="en-US" sz="1800" b="1" dirty="0"/>
              <a:t>Deep Learning Techniques</a:t>
            </a:r>
          </a:p>
          <a:p>
            <a:pPr marL="0" lvl="1" indent="0">
              <a:buNone/>
            </a:pPr>
            <a:r>
              <a:rPr lang="en-US" sz="1800" dirty="0"/>
              <a:t>Deep learning techniques have revolutionized AI by enabling machines to learn from vast amounts of data and improve their accuracy over time.</a:t>
            </a:r>
          </a:p>
          <a:p>
            <a:pPr marL="0" indent="0">
              <a:spcBef>
                <a:spcPts val="2500"/>
              </a:spcBef>
              <a:buNone/>
            </a:pPr>
            <a:r>
              <a:rPr lang="en-US" sz="1800" b="1" dirty="0"/>
              <a:t>Natural Language Processing</a:t>
            </a:r>
          </a:p>
          <a:p>
            <a:pPr marL="0" lvl="1" indent="0">
              <a:buNone/>
            </a:pPr>
            <a:r>
              <a:rPr lang="en-US" sz="1800" dirty="0"/>
              <a:t>Natural language processing allows machines to understand, interpret, and respond to human language, enhancing human-computer interaction.</a:t>
            </a:r>
          </a:p>
          <a:p>
            <a:pPr marL="0" indent="0">
              <a:spcBef>
                <a:spcPts val="2500"/>
              </a:spcBef>
              <a:buNone/>
            </a:pPr>
            <a:r>
              <a:rPr lang="en-US" sz="1800" b="1" dirty="0"/>
              <a:t>Data Analysis and Pattern Recognition</a:t>
            </a:r>
          </a:p>
          <a:p>
            <a:pPr marL="0" lvl="1" indent="0">
              <a:buNone/>
            </a:pPr>
            <a:r>
              <a:rPr lang="en-US" sz="1800" dirty="0"/>
              <a:t>Advancements in AI algorithms enable machines to analyze data effectively, recognize patterns, and make informed predictions.</a:t>
            </a:r>
          </a:p>
        </p:txBody>
      </p:sp>
      <p:pic>
        <p:nvPicPr>
          <p:cNvPr id="5" name="Picture Placeholder 4" descr="AI Artificial intelligence abstract neural network future technology internet of things big data">
            <a:extLst>
              <a:ext uri="{FF2B5EF4-FFF2-40B4-BE49-F238E27FC236}">
                <a16:creationId xmlns:a16="http://schemas.microsoft.com/office/drawing/2014/main" id="{FA9AD208-9814-4335-A542-4287D82D2867}"/>
              </a:ext>
            </a:extLst>
          </p:cNvPr>
          <p:cNvPicPr>
            <a:picLocks noGrp="1" noChangeAspect="1"/>
          </p:cNvPicPr>
          <p:nvPr>
            <p:ph type="pic" sz="quarter" idx="14"/>
          </p:nvPr>
        </p:nvPicPr>
        <p:blipFill>
          <a:blip r:embed="rId3"/>
          <a:srcRect l="19378" r="19378"/>
          <a:stretch/>
        </p:blipFill>
        <p:spPr>
          <a:xfrm>
            <a:off x="6707911" y="256311"/>
            <a:ext cx="5200894" cy="6369063"/>
          </a:xfrm>
          <a:noFill/>
        </p:spPr>
      </p:pic>
    </p:spTree>
    <p:extLst>
      <p:ext uri="{BB962C8B-B14F-4D97-AF65-F5344CB8AC3E}">
        <p14:creationId xmlns:p14="http://schemas.microsoft.com/office/powerpoint/2010/main" val="13198386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rtificial Intelligence of Manhattan">
            <a:extLst>
              <a:ext uri="{FF2B5EF4-FFF2-40B4-BE49-F238E27FC236}">
                <a16:creationId xmlns:a16="http://schemas.microsoft.com/office/drawing/2014/main" id="{C55FAD99-1D6F-4A37-AC6A-180FCC2B1272}"/>
              </a:ext>
            </a:extLst>
          </p:cNvPr>
          <p:cNvPicPr>
            <a:picLocks noGrp="1" noChangeAspect="1"/>
          </p:cNvPicPr>
          <p:nvPr>
            <p:ph type="pic" sz="quarter" idx="14"/>
          </p:nvPr>
        </p:nvPicPr>
        <p:blipFill>
          <a:blip r:embed="rId3"/>
          <a:srcRect t="49359" r="1" b="19019"/>
          <a:stretch/>
        </p:blipFill>
        <p:spPr>
          <a:xfrm>
            <a:off x="-5" y="4551676"/>
            <a:ext cx="11907521" cy="2306321"/>
          </a:xfrm>
          <a:noFill/>
        </p:spPr>
      </p:pic>
      <p:sp>
        <p:nvSpPr>
          <p:cNvPr id="3" name="Title 2">
            <a:extLst>
              <a:ext uri="{FF2B5EF4-FFF2-40B4-BE49-F238E27FC236}">
                <a16:creationId xmlns:a16="http://schemas.microsoft.com/office/drawing/2014/main" id="{CF2C3522-C706-EAF6-91C0-230DBD856CE0}"/>
              </a:ext>
            </a:extLst>
          </p:cNvPr>
          <p:cNvSpPr>
            <a:spLocks noGrp="1"/>
          </p:cNvSpPr>
          <p:nvPr>
            <p:ph type="title"/>
          </p:nvPr>
        </p:nvSpPr>
        <p:spPr>
          <a:xfrm>
            <a:off x="701039" y="434734"/>
            <a:ext cx="10789919" cy="642223"/>
          </a:xfrm>
        </p:spPr>
        <p:txBody>
          <a:bodyPr anchor="ctr">
            <a:normAutofit/>
          </a:bodyPr>
          <a:lstStyle/>
          <a:p>
            <a:r>
              <a:rPr lang="en-US"/>
              <a:t>Applications in Various Industries</a:t>
            </a:r>
          </a:p>
        </p:txBody>
      </p:sp>
      <p:sp>
        <p:nvSpPr>
          <p:cNvPr id="4" name="Content Placeholder 3">
            <a:extLst>
              <a:ext uri="{FF2B5EF4-FFF2-40B4-BE49-F238E27FC236}">
                <a16:creationId xmlns:a16="http://schemas.microsoft.com/office/drawing/2014/main" id="{8E76B620-C724-D271-2099-73093AE8E5D3}"/>
              </a:ext>
            </a:extLst>
          </p:cNvPr>
          <p:cNvSpPr>
            <a:spLocks noGrp="1"/>
          </p:cNvSpPr>
          <p:nvPr>
            <p:ph sz="quarter" idx="13"/>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1040" y="1178560"/>
            <a:ext cx="10789919" cy="3048000"/>
          </a:xfrm>
        </p:spPr>
        <p:txBody>
          <a:bodyPr>
            <a:normAutofit/>
          </a:bodyPr>
          <a:lstStyle/>
          <a:p>
            <a:pPr marL="0" indent="0">
              <a:spcBef>
                <a:spcPts val="2500"/>
              </a:spcBef>
              <a:buNone/>
            </a:pPr>
            <a:r>
              <a:rPr lang="en-US" sz="1400" b="1"/>
              <a:t>Healthcare Innovations</a:t>
            </a:r>
          </a:p>
          <a:p>
            <a:pPr marL="0" lvl="1" indent="0">
              <a:buNone/>
            </a:pPr>
            <a:r>
              <a:rPr lang="en-US" sz="1400"/>
              <a:t>AI is enhancing predictive analytics in healthcare, improving patient outcomes and operational efficiency.</a:t>
            </a:r>
          </a:p>
          <a:p>
            <a:pPr marL="0" indent="0">
              <a:spcBef>
                <a:spcPts val="2500"/>
              </a:spcBef>
              <a:buNone/>
            </a:pPr>
            <a:r>
              <a:rPr lang="en-US" sz="1400" b="1"/>
              <a:t>Financial Services Transformation</a:t>
            </a:r>
          </a:p>
          <a:p>
            <a:pPr marL="0" lvl="1" indent="0">
              <a:buNone/>
            </a:pPr>
            <a:r>
              <a:rPr lang="en-US" sz="1400"/>
              <a:t>In finance, AI is used for fraud detection and personalized financial services, making transactions safer and more efficient.</a:t>
            </a:r>
          </a:p>
          <a:p>
            <a:pPr marL="0" indent="0">
              <a:spcBef>
                <a:spcPts val="2500"/>
              </a:spcBef>
              <a:buNone/>
            </a:pPr>
            <a:r>
              <a:rPr lang="en-US" sz="1400" b="1"/>
              <a:t>Smart Transportation Solutions</a:t>
            </a:r>
          </a:p>
          <a:p>
            <a:pPr marL="0" lvl="1" indent="0">
              <a:buNone/>
            </a:pPr>
            <a:r>
              <a:rPr lang="en-US" sz="1400"/>
              <a:t>AI and ML are revolutionizing transportation with smart traffic management and autonomous vehicles, enhancing safety and efficiency.</a:t>
            </a:r>
          </a:p>
          <a:p>
            <a:pPr marL="0" indent="0">
              <a:spcBef>
                <a:spcPts val="2500"/>
              </a:spcBef>
              <a:buNone/>
            </a:pPr>
            <a:r>
              <a:rPr lang="en-US" sz="1400" b="1"/>
              <a:t>Entertainment Personalization</a:t>
            </a:r>
          </a:p>
          <a:p>
            <a:pPr marL="0" lvl="1" indent="0">
              <a:buNone/>
            </a:pPr>
            <a:r>
              <a:rPr lang="en-US" sz="1400"/>
              <a:t>AI is transforming entertainment through personalized recommendations, enhancing user experience across platforms.</a:t>
            </a:r>
          </a:p>
        </p:txBody>
      </p:sp>
    </p:spTree>
    <p:extLst>
      <p:ext uri="{BB962C8B-B14F-4D97-AF65-F5344CB8AC3E}">
        <p14:creationId xmlns:p14="http://schemas.microsoft.com/office/powerpoint/2010/main" val="1835477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FF83F1-4621-9648-91B4-1337BB576AAD}"/>
              </a:ext>
            </a:extLst>
          </p:cNvPr>
          <p:cNvSpPr>
            <a:spLocks noGrp="1"/>
          </p:cNvSpPr>
          <p:nvPr>
            <p:ph type="title"/>
          </p:nvPr>
        </p:nvSpPr>
        <p:spPr>
          <a:xfrm>
            <a:off x="618346" y="581935"/>
            <a:ext cx="5477654" cy="1010134"/>
          </a:xfrm>
        </p:spPr>
        <p:txBody>
          <a:bodyPr anchor="ctr">
            <a:normAutofit/>
          </a:bodyPr>
          <a:lstStyle/>
          <a:p>
            <a:r>
              <a:rPr lang="en-US"/>
              <a:t>Ethical Considerations</a:t>
            </a:r>
          </a:p>
        </p:txBody>
      </p:sp>
      <p:sp>
        <p:nvSpPr>
          <p:cNvPr id="4" name="Content Placeholder 3">
            <a:extLst>
              <a:ext uri="{FF2B5EF4-FFF2-40B4-BE49-F238E27FC236}">
                <a16:creationId xmlns:a16="http://schemas.microsoft.com/office/drawing/2014/main" id="{8D571C29-FE4B-9798-91B0-4235365FC7D8}"/>
              </a:ext>
            </a:extLst>
          </p:cNvPr>
          <p:cNvSpPr>
            <a:spLocks noGrp="1"/>
          </p:cNvSpPr>
          <p:nvPr>
            <p:ph sz="quarter" idx="13"/>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8347" y="1758037"/>
            <a:ext cx="5477652" cy="3918070"/>
          </a:xfrm>
        </p:spPr>
        <p:txBody>
          <a:bodyPr>
            <a:normAutofit/>
          </a:bodyPr>
          <a:lstStyle/>
          <a:p>
            <a:pPr marL="0" indent="0">
              <a:spcBef>
                <a:spcPts val="2500"/>
              </a:spcBef>
              <a:buNone/>
            </a:pPr>
            <a:r>
              <a:rPr lang="en-US" sz="1800" b="1" dirty="0"/>
              <a:t>Bias in Algorithms</a:t>
            </a:r>
          </a:p>
          <a:p>
            <a:pPr marL="0" lvl="1" indent="0">
              <a:buNone/>
            </a:pPr>
            <a:r>
              <a:rPr lang="en-US" sz="1800" dirty="0"/>
              <a:t>Bias in AI algorithms can lead to unfair outcomes and reinforce existing societal inequalities. Addressing this issue is crucial for ethical AI.</a:t>
            </a:r>
          </a:p>
          <a:p>
            <a:pPr marL="0" indent="0">
              <a:spcBef>
                <a:spcPts val="2500"/>
              </a:spcBef>
              <a:buNone/>
            </a:pPr>
            <a:r>
              <a:rPr lang="en-US" sz="1800" b="1" dirty="0"/>
              <a:t>Data Privacy Concerns</a:t>
            </a:r>
          </a:p>
          <a:p>
            <a:pPr marL="0" lvl="1" indent="0">
              <a:buNone/>
            </a:pPr>
            <a:r>
              <a:rPr lang="en-US" sz="1800" dirty="0"/>
              <a:t>Data privacy is a major concern as AI systems often require access to personal information, which must be safeguarded to protect individuals.</a:t>
            </a:r>
          </a:p>
          <a:p>
            <a:pPr marL="0" indent="0">
              <a:spcBef>
                <a:spcPts val="2500"/>
              </a:spcBef>
              <a:buNone/>
            </a:pPr>
            <a:r>
              <a:rPr lang="en-US" sz="1800" b="1" dirty="0"/>
              <a:t>Job Displacement Risk</a:t>
            </a:r>
          </a:p>
          <a:p>
            <a:pPr marL="0" lvl="1" indent="0">
              <a:buNone/>
            </a:pPr>
            <a:r>
              <a:rPr lang="en-US" sz="1800" dirty="0"/>
              <a:t>The advancement of AI technology raises concerns about job displacement in various sectors. Strategies must be developed to mitigate this impact.</a:t>
            </a:r>
          </a:p>
        </p:txBody>
      </p:sp>
      <p:pic>
        <p:nvPicPr>
          <p:cNvPr id="5" name="Picture Placeholder 4" descr="Idea light bulb success inspiration crumpled paper">
            <a:extLst>
              <a:ext uri="{FF2B5EF4-FFF2-40B4-BE49-F238E27FC236}">
                <a16:creationId xmlns:a16="http://schemas.microsoft.com/office/drawing/2014/main" id="{B44570BA-D007-4E7B-A1F4-33462E3DC29D}"/>
              </a:ext>
            </a:extLst>
          </p:cNvPr>
          <p:cNvPicPr>
            <a:picLocks noGrp="1" noChangeAspect="1"/>
          </p:cNvPicPr>
          <p:nvPr>
            <p:ph type="pic" sz="quarter" idx="14"/>
          </p:nvPr>
        </p:nvPicPr>
        <p:blipFill>
          <a:blip r:embed="rId3"/>
          <a:srcRect l="12388" r="26385" b="1"/>
          <a:stretch/>
        </p:blipFill>
        <p:spPr>
          <a:xfrm>
            <a:off x="6707911" y="255490"/>
            <a:ext cx="5200894" cy="6370706"/>
          </a:xfrm>
          <a:noFill/>
        </p:spPr>
      </p:pic>
    </p:spTree>
    <p:extLst>
      <p:ext uri="{BB962C8B-B14F-4D97-AF65-F5344CB8AC3E}">
        <p14:creationId xmlns:p14="http://schemas.microsoft.com/office/powerpoint/2010/main" val="40409025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9B57F-4D97-4BEF-1B79-6BA114703AFE}"/>
              </a:ext>
            </a:extLst>
          </p:cNvPr>
          <p:cNvSpPr>
            <a:spLocks noGrp="1"/>
          </p:cNvSpPr>
          <p:nvPr>
            <p:ph type="ctrTitle" idx="4294967295"/>
          </p:nvPr>
        </p:nvSpPr>
        <p:spPr>
          <a:xfrm>
            <a:off x="1527048" y="1124712"/>
            <a:ext cx="9144000" cy="2386584"/>
          </a:xfrm>
        </p:spPr>
        <p:txBody>
          <a:bodyPr anchor="b">
            <a:normAutofit/>
          </a:bodyPr>
          <a:lstStyle/>
          <a:p>
            <a:pPr algn="ctr"/>
            <a:r>
              <a:rPr lang="en-US" sz="4800" kern="1200" dirty="0"/>
              <a:t>Quantum Computing</a:t>
            </a:r>
          </a:p>
        </p:txBody>
      </p:sp>
    </p:spTree>
    <p:extLst>
      <p:ext uri="{BB962C8B-B14F-4D97-AF65-F5344CB8AC3E}">
        <p14:creationId xmlns:p14="http://schemas.microsoft.com/office/powerpoint/2010/main" val="41959598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B2DD65-79F7-37C8-9A87-C0CD0D2657FC}"/>
              </a:ext>
            </a:extLst>
          </p:cNvPr>
          <p:cNvSpPr>
            <a:spLocks noGrp="1"/>
          </p:cNvSpPr>
          <p:nvPr>
            <p:ph type="title"/>
          </p:nvPr>
        </p:nvSpPr>
        <p:spPr>
          <a:xfrm>
            <a:off x="6013306" y="581935"/>
            <a:ext cx="5477654" cy="1010134"/>
          </a:xfrm>
        </p:spPr>
        <p:txBody>
          <a:bodyPr anchor="ctr">
            <a:normAutofit/>
          </a:bodyPr>
          <a:lstStyle/>
          <a:p>
            <a:r>
              <a:rPr lang="en-US" dirty="0"/>
              <a:t>Principles of Quantum Computing</a:t>
            </a:r>
          </a:p>
        </p:txBody>
      </p:sp>
      <p:sp>
        <p:nvSpPr>
          <p:cNvPr id="4" name="Content Placeholder 3">
            <a:extLst>
              <a:ext uri="{FF2B5EF4-FFF2-40B4-BE49-F238E27FC236}">
                <a16:creationId xmlns:a16="http://schemas.microsoft.com/office/drawing/2014/main" id="{112ABA16-FD23-A86D-2A25-EEF76C59DCC8}"/>
              </a:ext>
            </a:extLst>
          </p:cNvPr>
          <p:cNvSpPr>
            <a:spLocks noGrp="1"/>
          </p:cNvSpPr>
          <p:nvPr>
            <p:ph sz="quarter" idx="13"/>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13307" y="2082130"/>
            <a:ext cx="5477652" cy="3918070"/>
          </a:xfrm>
        </p:spPr>
        <p:txBody>
          <a:bodyPr>
            <a:normAutofit/>
          </a:bodyPr>
          <a:lstStyle/>
          <a:p>
            <a:pPr marL="0" indent="0">
              <a:spcBef>
                <a:spcPts val="2500"/>
              </a:spcBef>
              <a:buNone/>
            </a:pPr>
            <a:r>
              <a:rPr lang="en-US" sz="1800" b="1" dirty="0"/>
              <a:t>Quantum Bits (Qubits)</a:t>
            </a:r>
          </a:p>
          <a:p>
            <a:pPr marL="0" lvl="1" indent="0">
              <a:buNone/>
            </a:pPr>
            <a:r>
              <a:rPr lang="en-US" sz="1800" dirty="0"/>
              <a:t>Qubits are the fundamental units of quantum computing, capable of existing in multiple states at once, unlike classical bits.</a:t>
            </a:r>
          </a:p>
          <a:p>
            <a:pPr marL="0" indent="0">
              <a:spcBef>
                <a:spcPts val="2500"/>
              </a:spcBef>
              <a:buNone/>
            </a:pPr>
            <a:r>
              <a:rPr lang="en-US" sz="1800" b="1" dirty="0"/>
              <a:t>Faster Problem Solving</a:t>
            </a:r>
          </a:p>
          <a:p>
            <a:pPr marL="0" lvl="1" indent="0">
              <a:buNone/>
            </a:pPr>
            <a:r>
              <a:rPr lang="en-US" sz="1800" dirty="0"/>
              <a:t>Quantum computers can process information at unprecedented speeds, solving complex problems much faster than classical computers.</a:t>
            </a:r>
          </a:p>
          <a:p>
            <a:pPr marL="0" indent="0">
              <a:spcBef>
                <a:spcPts val="2500"/>
              </a:spcBef>
              <a:buNone/>
            </a:pPr>
            <a:r>
              <a:rPr lang="en-US" sz="1800" b="1" dirty="0"/>
              <a:t>Applications of Quantum Computing</a:t>
            </a:r>
          </a:p>
          <a:p>
            <a:pPr marL="0" lvl="1" indent="0">
              <a:buNone/>
            </a:pPr>
            <a:r>
              <a:rPr lang="en-US" sz="1800" dirty="0"/>
              <a:t>Quantum computing has the potential to revolutionize various fields, including cryptography, drug discovery, and optimization problems.</a:t>
            </a:r>
          </a:p>
        </p:txBody>
      </p:sp>
      <p:pic>
        <p:nvPicPr>
          <p:cNvPr id="5" name="Picture Placeholder 4" descr="Illustration of molecules and machinery">
            <a:extLst>
              <a:ext uri="{FF2B5EF4-FFF2-40B4-BE49-F238E27FC236}">
                <a16:creationId xmlns:a16="http://schemas.microsoft.com/office/drawing/2014/main" id="{C886C20E-3F2E-4588-ACA3-C2ACF66AE7AE}"/>
              </a:ext>
            </a:extLst>
          </p:cNvPr>
          <p:cNvPicPr>
            <a:picLocks noGrp="1" noChangeAspect="1"/>
          </p:cNvPicPr>
          <p:nvPr>
            <p:ph type="pic" sz="quarter" idx="14"/>
          </p:nvPr>
        </p:nvPicPr>
        <p:blipFill>
          <a:blip r:embed="rId3"/>
          <a:srcRect l="12475" r="34664" b="-1"/>
          <a:stretch/>
        </p:blipFill>
        <p:spPr>
          <a:xfrm>
            <a:off x="272387" y="255490"/>
            <a:ext cx="5200894" cy="6370706"/>
          </a:xfrm>
          <a:noFill/>
        </p:spPr>
      </p:pic>
    </p:spTree>
    <p:extLst>
      <p:ext uri="{BB962C8B-B14F-4D97-AF65-F5344CB8AC3E}">
        <p14:creationId xmlns:p14="http://schemas.microsoft.com/office/powerpoint/2010/main" val="38514431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C99593-9701-B1DB-6CA8-C1E834BD29CE}"/>
              </a:ext>
            </a:extLst>
          </p:cNvPr>
          <p:cNvSpPr>
            <a:spLocks noGrp="1"/>
          </p:cNvSpPr>
          <p:nvPr>
            <p:ph type="title"/>
          </p:nvPr>
        </p:nvSpPr>
        <p:spPr>
          <a:xfrm>
            <a:off x="618346" y="581935"/>
            <a:ext cx="5477654" cy="1010134"/>
          </a:xfrm>
        </p:spPr>
        <p:txBody>
          <a:bodyPr anchor="ctr">
            <a:normAutofit/>
          </a:bodyPr>
          <a:lstStyle/>
          <a:p>
            <a:r>
              <a:rPr lang="en-US"/>
              <a:t>Potential Breakthroughs</a:t>
            </a:r>
          </a:p>
        </p:txBody>
      </p:sp>
      <p:sp>
        <p:nvSpPr>
          <p:cNvPr id="4" name="Content Placeholder 3">
            <a:extLst>
              <a:ext uri="{FF2B5EF4-FFF2-40B4-BE49-F238E27FC236}">
                <a16:creationId xmlns:a16="http://schemas.microsoft.com/office/drawing/2014/main" id="{50794CF6-6AEC-DCA0-A114-48EFB877DA4F}"/>
              </a:ext>
            </a:extLst>
          </p:cNvPr>
          <p:cNvSpPr>
            <a:spLocks noGrp="1"/>
          </p:cNvSpPr>
          <p:nvPr>
            <p:ph sz="quarter" idx="13"/>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8347" y="2082130"/>
            <a:ext cx="5477652" cy="3918070"/>
          </a:xfrm>
        </p:spPr>
        <p:txBody>
          <a:bodyPr>
            <a:normAutofit/>
          </a:bodyPr>
          <a:lstStyle/>
          <a:p>
            <a:pPr marL="0" indent="0">
              <a:spcBef>
                <a:spcPts val="2500"/>
              </a:spcBef>
              <a:buNone/>
            </a:pPr>
            <a:r>
              <a:rPr lang="en-US" sz="1400" b="1"/>
              <a:t>Revolutionizing Cryptography</a:t>
            </a:r>
          </a:p>
          <a:p>
            <a:pPr marL="0" lvl="1" indent="0">
              <a:buNone/>
            </a:pPr>
            <a:r>
              <a:rPr lang="en-US" sz="1400"/>
              <a:t>Quantum computing has the potential to transform cryptography by enabling secure communication methods that are currently unattainable.</a:t>
            </a:r>
          </a:p>
          <a:p>
            <a:pPr marL="0" indent="0">
              <a:spcBef>
                <a:spcPts val="2500"/>
              </a:spcBef>
              <a:buNone/>
            </a:pPr>
            <a:r>
              <a:rPr lang="en-US" sz="1400" b="1"/>
              <a:t>Advancements in Material Science</a:t>
            </a:r>
          </a:p>
          <a:p>
            <a:pPr marL="0" lvl="1" indent="0">
              <a:buNone/>
            </a:pPr>
            <a:r>
              <a:rPr lang="en-US" sz="1400"/>
              <a:t>With its powerful calculation abilities, quantum computing can lead to new materials discovery and innovations, impacting various industries.</a:t>
            </a:r>
          </a:p>
          <a:p>
            <a:pPr marL="0" indent="0">
              <a:spcBef>
                <a:spcPts val="2500"/>
              </a:spcBef>
              <a:buNone/>
            </a:pPr>
            <a:r>
              <a:rPr lang="en-US" sz="1400" b="1"/>
              <a:t>Drug Discovery Innovations</a:t>
            </a:r>
          </a:p>
          <a:p>
            <a:pPr marL="0" lvl="1" indent="0">
              <a:buNone/>
            </a:pPr>
            <a:r>
              <a:rPr lang="en-US" sz="1400"/>
              <a:t>Quantum computing could significantly accelerate drug discovery processes, allowing for faster and more precise identification of potential treatments.</a:t>
            </a:r>
          </a:p>
        </p:txBody>
      </p:sp>
      <p:pic>
        <p:nvPicPr>
          <p:cNvPr id="5" name="Picture Placeholder 4" descr="Conceptual image of supercomputer, 3D generated image.">
            <a:extLst>
              <a:ext uri="{FF2B5EF4-FFF2-40B4-BE49-F238E27FC236}">
                <a16:creationId xmlns:a16="http://schemas.microsoft.com/office/drawing/2014/main" id="{E3E7114D-0881-4903-956C-ECF7A893055F}"/>
              </a:ext>
            </a:extLst>
          </p:cNvPr>
          <p:cNvPicPr>
            <a:picLocks noGrp="1" noChangeAspect="1"/>
          </p:cNvPicPr>
          <p:nvPr>
            <p:ph type="pic" sz="quarter" idx="14"/>
          </p:nvPr>
        </p:nvPicPr>
        <p:blipFill>
          <a:blip r:embed="rId3"/>
          <a:srcRect l="20619" r="24887" b="-1"/>
          <a:stretch/>
        </p:blipFill>
        <p:spPr>
          <a:xfrm>
            <a:off x="6707911" y="255490"/>
            <a:ext cx="5200894" cy="6370706"/>
          </a:xfrm>
          <a:noFill/>
        </p:spPr>
      </p:pic>
    </p:spTree>
    <p:extLst>
      <p:ext uri="{BB962C8B-B14F-4D97-AF65-F5344CB8AC3E}">
        <p14:creationId xmlns:p14="http://schemas.microsoft.com/office/powerpoint/2010/main" val="25658672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Copilot_1">
  <a:themeElements>
    <a:clrScheme name="Custom 365">
      <a:dk1>
        <a:srgbClr val="000000"/>
      </a:dk1>
      <a:lt1>
        <a:srgbClr val="FFFFFF"/>
      </a:lt1>
      <a:dk2>
        <a:srgbClr val="44546A"/>
      </a:dk2>
      <a:lt2>
        <a:srgbClr val="E7E6E6"/>
      </a:lt2>
      <a:accent1>
        <a:srgbClr val="ED2B65"/>
      </a:accent1>
      <a:accent2>
        <a:srgbClr val="CE0EFC"/>
      </a:accent2>
      <a:accent3>
        <a:srgbClr val="FED159"/>
      </a:accent3>
      <a:accent4>
        <a:srgbClr val="6215CF"/>
      </a:accent4>
      <a:accent5>
        <a:srgbClr val="22DDAD"/>
      </a:accent5>
      <a:accent6>
        <a:srgbClr val="0939C7"/>
      </a:accent6>
      <a:hlink>
        <a:srgbClr val="70AC46"/>
      </a:hlink>
      <a:folHlink>
        <a:srgbClr val="954F72"/>
      </a:folHlink>
    </a:clrScheme>
    <a:fontScheme name="League Spartan (ExtraB + Regular)">
      <a:majorFont>
        <a:latin typeface="League Spartan ExtraBold"/>
        <a:ea typeface=""/>
        <a:cs typeface=""/>
      </a:majorFont>
      <a:minorFont>
        <a:latin typeface="League Spart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opilot_1" id="{5A40512E-A290-4DB6-8E92-7BBD51C75BEA}" vid="{BCC4FD11-FE96-4716-9034-48D0BE570E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Elite Template</Template>
  <TotalTime>51</TotalTime>
  <Words>1383</Words>
  <Application>Microsoft Office PowerPoint</Application>
  <PresentationFormat>Widescreen</PresentationFormat>
  <Paragraphs>113</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Arial</vt:lpstr>
      <vt:lpstr>League Spartan</vt:lpstr>
      <vt:lpstr>League Spartan ExtraBold</vt:lpstr>
      <vt:lpstr>Copilot_1</vt:lpstr>
      <vt:lpstr>Future Tech: Innovations Shaping Tomorrow</vt:lpstr>
      <vt:lpstr>Agenda Items</vt:lpstr>
      <vt:lpstr>Artificial Intelligence and Machine Learning</vt:lpstr>
      <vt:lpstr>Advancements in AI Algorithms</vt:lpstr>
      <vt:lpstr>Applications in Various Industries</vt:lpstr>
      <vt:lpstr>Ethical Considerations</vt:lpstr>
      <vt:lpstr>Quantum Computing</vt:lpstr>
      <vt:lpstr>Principles of Quantum Computing</vt:lpstr>
      <vt:lpstr>Potential Breakthroughs</vt:lpstr>
      <vt:lpstr>Challenges and Limitations</vt:lpstr>
      <vt:lpstr>Biotechnology and Genetic Engineering</vt:lpstr>
      <vt:lpstr>CRISPR and Gene Editing</vt:lpstr>
      <vt:lpstr>Medical Advancements</vt:lpstr>
      <vt:lpstr>Ethical Implications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Andrew P</dc:creator>
  <cp:lastModifiedBy>Andrew P</cp:lastModifiedBy>
  <cp:revision>3</cp:revision>
  <dcterms:created xsi:type="dcterms:W3CDTF">2025-01-24T11:07:14Z</dcterms:created>
  <dcterms:modified xsi:type="dcterms:W3CDTF">2025-01-24T12:32:22Z</dcterms:modified>
</cp:coreProperties>
</file>