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66" r:id="rId2"/>
    <p:sldId id="294" r:id="rId3"/>
    <p:sldId id="295" r:id="rId4"/>
    <p:sldId id="296" r:id="rId5"/>
    <p:sldId id="297" r:id="rId6"/>
    <p:sldId id="298" r:id="rId7"/>
    <p:sldId id="299" r:id="rId8"/>
    <p:sldId id="291" r:id="rId9"/>
    <p:sldId id="292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B" initials="CB" lastIdx="1" clrIdx="0">
    <p:extLst>
      <p:ext uri="{19B8F6BF-5375-455C-9EA6-DF929625EA0E}">
        <p15:presenceInfo xmlns:p15="http://schemas.microsoft.com/office/powerpoint/2012/main" userId="C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E0E0E0"/>
    <a:srgbClr val="008000"/>
    <a:srgbClr val="000000"/>
    <a:srgbClr val="404040"/>
    <a:srgbClr val="C00000"/>
    <a:srgbClr val="6F6F6F"/>
    <a:srgbClr val="50505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1152"/>
        <p:guide pos="32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DB110211-7BF4-4B81-8C1D-F9B3D7EBD458}"/>
              </a:ext>
            </a:extLst>
          </p:cNvPr>
          <p:cNvSpPr txBox="1">
            <a:spLocks/>
          </p:cNvSpPr>
          <p:nvPr userDrawn="1"/>
        </p:nvSpPr>
        <p:spPr>
          <a:xfrm>
            <a:off x="430743" y="214811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dirty="0">
                <a:solidFill>
                  <a:schemeClr val="tx1"/>
                </a:solidFill>
                <a:latin typeface="Arial Nova" panose="020B0504020202020204" pitchFamily="34" charset="0"/>
              </a:rPr>
              <a:t>quick recap - ajax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427F2C-CB6B-4EA0-8DC9-BF68EAA57FCA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CC9DC5DE-7B50-437A-9F22-C009E99190AA}"/>
              </a:ext>
            </a:extLst>
          </p:cNvPr>
          <p:cNvSpPr txBox="1">
            <a:spLocks/>
          </p:cNvSpPr>
          <p:nvPr userDrawn="1"/>
        </p:nvSpPr>
        <p:spPr>
          <a:xfrm>
            <a:off x="946558" y="214811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dirty="0">
                <a:solidFill>
                  <a:schemeClr val="tx1"/>
                </a:solidFill>
                <a:latin typeface="Arial Nova" panose="020B0504020202020204" pitchFamily="34" charset="0"/>
              </a:rPr>
              <a:t>synchronous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AFB0BB-C9AA-4768-9ADE-612EE3F47FBE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3170C2A-5305-4423-8864-C63CDEC3F201}"/>
              </a:ext>
            </a:extLst>
          </p:cNvPr>
          <p:cNvSpPr/>
          <p:nvPr userDrawn="1"/>
        </p:nvSpPr>
        <p:spPr>
          <a:xfrm>
            <a:off x="494374" y="158975"/>
            <a:ext cx="5545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ZA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Nova" panose="020B0504020202020204" pitchFamily="34" charset="0"/>
              </a:rPr>
              <a:t>A</a:t>
            </a:r>
            <a:endParaRPr lang="en-ZA" sz="4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56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6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B29F1-1319-404C-8A33-873DEE74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97107-75BB-4214-AA01-0EC25B85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62BE-4155-44C2-84FC-79CD050FC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F008-1186-43B4-A01C-3C04287062D6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91E5-74F3-4A55-8B3A-07D97F91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0382-6950-499C-8D30-59EA53AB0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2876-10AC-4AF6-B0DD-CA7A347F95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03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18" r:id="rId2"/>
    <p:sldLayoutId id="2147483820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7C5428BD-7B04-4F9A-9362-7E5FA8D1CC14}"/>
              </a:ext>
            </a:extLst>
          </p:cNvPr>
          <p:cNvSpPr txBox="1">
            <a:spLocks/>
          </p:cNvSpPr>
          <p:nvPr/>
        </p:nvSpPr>
        <p:spPr>
          <a:xfrm>
            <a:off x="430743" y="214811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dirty="0">
                <a:solidFill>
                  <a:schemeClr val="tx1"/>
                </a:solidFill>
                <a:latin typeface="Arial Nova" panose="020B0504020202020204" pitchFamily="34" charset="0"/>
              </a:rPr>
              <a:t>quick recap - ajax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3B3F41-EBA8-4869-AFA2-DF96DE0625E5}"/>
              </a:ext>
            </a:extLst>
          </p:cNvPr>
          <p:cNvCxnSpPr>
            <a:cxnSpLocks/>
          </p:cNvCxnSpPr>
          <p:nvPr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F2ED84-5A11-44A1-91DB-4F681D500CB7}"/>
              </a:ext>
            </a:extLst>
          </p:cNvPr>
          <p:cNvSpPr txBox="1"/>
          <p:nvPr/>
        </p:nvSpPr>
        <p:spPr>
          <a:xfrm>
            <a:off x="430742" y="1729621"/>
            <a:ext cx="10662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ZA" sz="32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 is made up of many </a:t>
            </a:r>
            <a:r>
              <a:rPr lang="en-ZA" sz="3200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 computers that are connected to each other, called </a:t>
            </a:r>
            <a:r>
              <a:rPr lang="en-ZA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F200B-999F-49D7-A976-95FD987DC26D}"/>
              </a:ext>
            </a:extLst>
          </p:cNvPr>
          <p:cNvSpPr txBox="1"/>
          <p:nvPr/>
        </p:nvSpPr>
        <p:spPr>
          <a:xfrm>
            <a:off x="430742" y="3136612"/>
            <a:ext cx="10662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When you visit web pages, what you’re really doing is telling the browser to fetch data from servers</a:t>
            </a:r>
            <a:endParaRPr lang="en-ZA" sz="32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2B759-8A8A-48E3-B71D-B44CDD63D101}"/>
              </a:ext>
            </a:extLst>
          </p:cNvPr>
          <p:cNvSpPr txBox="1"/>
          <p:nvPr/>
        </p:nvSpPr>
        <p:spPr>
          <a:xfrm>
            <a:off x="1016668" y="4913020"/>
            <a:ext cx="10971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  <a:endParaRPr lang="en-Z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D0ED1-3C1E-4D0D-99F5-372A7A296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4" y="5028478"/>
            <a:ext cx="357330" cy="29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FF2ED84-5A11-44A1-91DB-4F681D500CB7}"/>
              </a:ext>
            </a:extLst>
          </p:cNvPr>
          <p:cNvSpPr txBox="1"/>
          <p:nvPr/>
        </p:nvSpPr>
        <p:spPr>
          <a:xfrm>
            <a:off x="2014579" y="1924615"/>
            <a:ext cx="8162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Helvetica Neue"/>
              </a:rPr>
              <a:t>Knowing how to work with AJAX and make HTTP requests is a </a:t>
            </a:r>
            <a:r>
              <a:rPr lang="en-US" altLang="en-US" sz="3200" dirty="0">
                <a:solidFill>
                  <a:srgbClr val="00B0F0"/>
                </a:solidFill>
                <a:latin typeface="Helvetica Neue"/>
              </a:rPr>
              <a:t>very</a:t>
            </a:r>
            <a:r>
              <a:rPr lang="en-US" altLang="en-US" sz="3200" dirty="0">
                <a:latin typeface="Helvetica Neue"/>
              </a:rPr>
              <a:t> important skill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latin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150DD-5A6B-41B0-A0C3-845F64A1A7DC}"/>
              </a:ext>
            </a:extLst>
          </p:cNvPr>
          <p:cNvSpPr txBox="1"/>
          <p:nvPr/>
        </p:nvSpPr>
        <p:spPr>
          <a:xfrm>
            <a:off x="3714929" y="4862987"/>
            <a:ext cx="4497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Helvetica Neue"/>
              </a:rPr>
              <a:t>So, let’s get </a:t>
            </a:r>
            <a:r>
              <a:rPr lang="en-US" altLang="en-US" sz="3200" b="1" dirty="0" err="1">
                <a:latin typeface="Helvetica Neue"/>
              </a:rPr>
              <a:t>crackin</a:t>
            </a:r>
            <a:r>
              <a:rPr lang="en-US" altLang="en-US" sz="3200" b="1" dirty="0">
                <a:latin typeface="Helvetica Neue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4F5BA-4159-4D0E-994F-1F8149BEC889}"/>
              </a:ext>
            </a:extLst>
          </p:cNvPr>
          <p:cNvSpPr txBox="1"/>
          <p:nvPr/>
        </p:nvSpPr>
        <p:spPr>
          <a:xfrm>
            <a:off x="2014579" y="3494275"/>
            <a:ext cx="9643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200" dirty="0">
                <a:solidFill>
                  <a:srgbClr val="FF5050"/>
                </a:solidFill>
                <a:latin typeface="Helvetica Neue"/>
              </a:rPr>
              <a:t>React.js </a:t>
            </a:r>
            <a:r>
              <a:rPr lang="en-ZA" sz="3200" dirty="0">
                <a:latin typeface="Helvetica Neue"/>
              </a:rPr>
              <a:t>uses AJAX. </a:t>
            </a:r>
            <a:r>
              <a:rPr lang="en-ZA" sz="3200" dirty="0">
                <a:solidFill>
                  <a:srgbClr val="FF5050"/>
                </a:solidFill>
                <a:latin typeface="Helvetica Neue"/>
              </a:rPr>
              <a:t>Angular</a:t>
            </a:r>
            <a:r>
              <a:rPr lang="en-ZA" sz="3200" dirty="0">
                <a:latin typeface="Helvetica Neue"/>
              </a:rPr>
              <a:t> uses AJAX.</a:t>
            </a:r>
          </a:p>
        </p:txBody>
      </p:sp>
    </p:spTree>
    <p:extLst>
      <p:ext uri="{BB962C8B-B14F-4D97-AF65-F5344CB8AC3E}">
        <p14:creationId xmlns:p14="http://schemas.microsoft.com/office/powerpoint/2010/main" val="210586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7C5428BD-7B04-4F9A-9362-7E5FA8D1CC14}"/>
              </a:ext>
            </a:extLst>
          </p:cNvPr>
          <p:cNvSpPr txBox="1">
            <a:spLocks/>
          </p:cNvSpPr>
          <p:nvPr/>
        </p:nvSpPr>
        <p:spPr>
          <a:xfrm>
            <a:off x="430743" y="214811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dirty="0">
                <a:solidFill>
                  <a:schemeClr val="tx1"/>
                </a:solidFill>
                <a:latin typeface="Arial Nova" panose="020B0504020202020204" pitchFamily="34" charset="0"/>
              </a:rPr>
              <a:t>quick recap - ajax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3B3F41-EBA8-4869-AFA2-DF96DE0625E5}"/>
              </a:ext>
            </a:extLst>
          </p:cNvPr>
          <p:cNvCxnSpPr>
            <a:cxnSpLocks/>
          </p:cNvCxnSpPr>
          <p:nvPr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F2ED84-5A11-44A1-91DB-4F681D500CB7}"/>
              </a:ext>
            </a:extLst>
          </p:cNvPr>
          <p:cNvSpPr txBox="1"/>
          <p:nvPr/>
        </p:nvSpPr>
        <p:spPr>
          <a:xfrm>
            <a:off x="430742" y="1729621"/>
            <a:ext cx="10662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ZA" sz="32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 is made up of many </a:t>
            </a:r>
            <a:r>
              <a:rPr lang="en-ZA" sz="3200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 computers that are connected to each other, called </a:t>
            </a:r>
            <a:r>
              <a:rPr lang="en-ZA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F200B-999F-49D7-A976-95FD987DC26D}"/>
              </a:ext>
            </a:extLst>
          </p:cNvPr>
          <p:cNvSpPr txBox="1"/>
          <p:nvPr/>
        </p:nvSpPr>
        <p:spPr>
          <a:xfrm>
            <a:off x="430742" y="3136612"/>
            <a:ext cx="10662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When you visit web pages, what you’re really doing is telling the browser to fetch data from servers</a:t>
            </a:r>
            <a:endParaRPr lang="en-ZA" sz="32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2B759-8A8A-48E3-B71D-B44CDD63D101}"/>
              </a:ext>
            </a:extLst>
          </p:cNvPr>
          <p:cNvSpPr txBox="1"/>
          <p:nvPr/>
        </p:nvSpPr>
        <p:spPr>
          <a:xfrm>
            <a:off x="1016668" y="4913020"/>
            <a:ext cx="10971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Browser </a:t>
            </a:r>
            <a:r>
              <a:rPr lang="en-US" alt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====&gt;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Server</a:t>
            </a:r>
            <a:endParaRPr lang="en-Z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EEF5B-877E-4350-B4F6-7E65F81E5B3B}"/>
              </a:ext>
            </a:extLst>
          </p:cNvPr>
          <p:cNvSpPr txBox="1"/>
          <p:nvPr/>
        </p:nvSpPr>
        <p:spPr>
          <a:xfrm>
            <a:off x="2243940" y="4717832"/>
            <a:ext cx="111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ZA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D0ED1-3C1E-4D0D-99F5-372A7A296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4" y="5028478"/>
            <a:ext cx="357330" cy="293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75E1EF-AF54-4D25-9C06-42612B97F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04" y="4949089"/>
            <a:ext cx="379429" cy="37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5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7C5428BD-7B04-4F9A-9362-7E5FA8D1CC14}"/>
              </a:ext>
            </a:extLst>
          </p:cNvPr>
          <p:cNvSpPr txBox="1">
            <a:spLocks/>
          </p:cNvSpPr>
          <p:nvPr/>
        </p:nvSpPr>
        <p:spPr>
          <a:xfrm>
            <a:off x="430743" y="214811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dirty="0">
                <a:solidFill>
                  <a:schemeClr val="tx1"/>
                </a:solidFill>
                <a:latin typeface="Arial Nova" panose="020B0504020202020204" pitchFamily="34" charset="0"/>
              </a:rPr>
              <a:t>quick recap - ajax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3B3F41-EBA8-4869-AFA2-DF96DE0625E5}"/>
              </a:ext>
            </a:extLst>
          </p:cNvPr>
          <p:cNvCxnSpPr>
            <a:cxnSpLocks/>
          </p:cNvCxnSpPr>
          <p:nvPr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F2ED84-5A11-44A1-91DB-4F681D500CB7}"/>
              </a:ext>
            </a:extLst>
          </p:cNvPr>
          <p:cNvSpPr txBox="1"/>
          <p:nvPr/>
        </p:nvSpPr>
        <p:spPr>
          <a:xfrm>
            <a:off x="430742" y="1729621"/>
            <a:ext cx="10662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ZA" sz="32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 is made up of many </a:t>
            </a:r>
            <a:r>
              <a:rPr lang="en-ZA" sz="3200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 computers that are connected to each other, called </a:t>
            </a:r>
            <a:r>
              <a:rPr lang="en-ZA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F200B-999F-49D7-A976-95FD987DC26D}"/>
              </a:ext>
            </a:extLst>
          </p:cNvPr>
          <p:cNvSpPr txBox="1"/>
          <p:nvPr/>
        </p:nvSpPr>
        <p:spPr>
          <a:xfrm>
            <a:off x="430742" y="3136612"/>
            <a:ext cx="10662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When you visit web pages, what you’re really doing is telling the browser to fetch data from servers</a:t>
            </a:r>
            <a:endParaRPr lang="en-ZA" sz="32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2B759-8A8A-48E3-B71D-B44CDD63D101}"/>
              </a:ext>
            </a:extLst>
          </p:cNvPr>
          <p:cNvSpPr txBox="1"/>
          <p:nvPr/>
        </p:nvSpPr>
        <p:spPr>
          <a:xfrm>
            <a:off x="1016668" y="4913020"/>
            <a:ext cx="10971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Browser </a:t>
            </a:r>
            <a:r>
              <a:rPr lang="en-US" alt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====&gt;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Server </a:t>
            </a:r>
            <a:r>
              <a:rPr lang="en-US" alt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====&gt;    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Browser</a:t>
            </a:r>
            <a:endParaRPr lang="en-Z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EEF5B-877E-4350-B4F6-7E65F81E5B3B}"/>
              </a:ext>
            </a:extLst>
          </p:cNvPr>
          <p:cNvSpPr txBox="1"/>
          <p:nvPr/>
        </p:nvSpPr>
        <p:spPr>
          <a:xfrm>
            <a:off x="2243940" y="4717832"/>
            <a:ext cx="111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ZA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902B1F-91CA-4765-96B0-DCB0E1564EB6}"/>
              </a:ext>
            </a:extLst>
          </p:cNvPr>
          <p:cNvSpPr txBox="1"/>
          <p:nvPr/>
        </p:nvSpPr>
        <p:spPr>
          <a:xfrm>
            <a:off x="4468830" y="4717832"/>
            <a:ext cx="111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en-ZA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D0ED1-3C1E-4D0D-99F5-372A7A296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4" y="5028478"/>
            <a:ext cx="357330" cy="293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9BAF30-D8AC-4DD2-875C-5E7CC471F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07" y="5006193"/>
            <a:ext cx="357330" cy="293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75E1EF-AF54-4D25-9C06-42612B97F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04" y="4949089"/>
            <a:ext cx="379429" cy="37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6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7C5428BD-7B04-4F9A-9362-7E5FA8D1CC14}"/>
              </a:ext>
            </a:extLst>
          </p:cNvPr>
          <p:cNvSpPr txBox="1">
            <a:spLocks/>
          </p:cNvSpPr>
          <p:nvPr/>
        </p:nvSpPr>
        <p:spPr>
          <a:xfrm>
            <a:off x="430743" y="214811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dirty="0">
                <a:solidFill>
                  <a:schemeClr val="tx1"/>
                </a:solidFill>
                <a:latin typeface="Arial Nova" panose="020B0504020202020204" pitchFamily="34" charset="0"/>
              </a:rPr>
              <a:t>quick recap - ajax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3B3F41-EBA8-4869-AFA2-DF96DE0625E5}"/>
              </a:ext>
            </a:extLst>
          </p:cNvPr>
          <p:cNvCxnSpPr>
            <a:cxnSpLocks/>
          </p:cNvCxnSpPr>
          <p:nvPr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F2ED84-5A11-44A1-91DB-4F681D500CB7}"/>
              </a:ext>
            </a:extLst>
          </p:cNvPr>
          <p:cNvSpPr txBox="1"/>
          <p:nvPr/>
        </p:nvSpPr>
        <p:spPr>
          <a:xfrm>
            <a:off x="430742" y="1729621"/>
            <a:ext cx="10662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ZA" sz="32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 is made up of many </a:t>
            </a:r>
            <a:r>
              <a:rPr lang="en-ZA" sz="3200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 computers that are connected to each other, called </a:t>
            </a:r>
            <a:r>
              <a:rPr lang="en-ZA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F200B-999F-49D7-A976-95FD987DC26D}"/>
              </a:ext>
            </a:extLst>
          </p:cNvPr>
          <p:cNvSpPr txBox="1"/>
          <p:nvPr/>
        </p:nvSpPr>
        <p:spPr>
          <a:xfrm>
            <a:off x="430742" y="3136612"/>
            <a:ext cx="10662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When you visit web pages, what you’re really doing is telling the browser to fetch data from servers</a:t>
            </a:r>
            <a:endParaRPr lang="en-ZA" sz="32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2B759-8A8A-48E3-B71D-B44CDD63D101}"/>
              </a:ext>
            </a:extLst>
          </p:cNvPr>
          <p:cNvSpPr txBox="1"/>
          <p:nvPr/>
        </p:nvSpPr>
        <p:spPr>
          <a:xfrm>
            <a:off x="1016668" y="4913020"/>
            <a:ext cx="10971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Browser </a:t>
            </a:r>
            <a:r>
              <a:rPr lang="en-US" alt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====&gt;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Server </a:t>
            </a:r>
            <a:r>
              <a:rPr lang="en-US" alt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====&gt;    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Browser </a:t>
            </a:r>
            <a:r>
              <a:rPr lang="en-US" alt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====&gt;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processes the data</a:t>
            </a:r>
            <a:endParaRPr lang="en-Z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EEF5B-877E-4350-B4F6-7E65F81E5B3B}"/>
              </a:ext>
            </a:extLst>
          </p:cNvPr>
          <p:cNvSpPr txBox="1"/>
          <p:nvPr/>
        </p:nvSpPr>
        <p:spPr>
          <a:xfrm>
            <a:off x="2243940" y="4717832"/>
            <a:ext cx="111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ZA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902B1F-91CA-4765-96B0-DCB0E1564EB6}"/>
              </a:ext>
            </a:extLst>
          </p:cNvPr>
          <p:cNvSpPr txBox="1"/>
          <p:nvPr/>
        </p:nvSpPr>
        <p:spPr>
          <a:xfrm>
            <a:off x="4468830" y="4717832"/>
            <a:ext cx="111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en-ZA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D0ED1-3C1E-4D0D-99F5-372A7A296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4" y="5028478"/>
            <a:ext cx="357330" cy="293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9BAF30-D8AC-4DD2-875C-5E7CC471F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07" y="5006193"/>
            <a:ext cx="357330" cy="293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75E1EF-AF54-4D25-9C06-42612B97F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04" y="4949089"/>
            <a:ext cx="379429" cy="37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5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7C5428BD-7B04-4F9A-9362-7E5FA8D1CC14}"/>
              </a:ext>
            </a:extLst>
          </p:cNvPr>
          <p:cNvSpPr txBox="1">
            <a:spLocks/>
          </p:cNvSpPr>
          <p:nvPr/>
        </p:nvSpPr>
        <p:spPr>
          <a:xfrm>
            <a:off x="430743" y="214811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dirty="0">
                <a:solidFill>
                  <a:schemeClr val="tx1"/>
                </a:solidFill>
                <a:latin typeface="Arial Nova" panose="020B0504020202020204" pitchFamily="34" charset="0"/>
              </a:rPr>
              <a:t>quick recap - ajax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3B3F41-EBA8-4869-AFA2-DF96DE0625E5}"/>
              </a:ext>
            </a:extLst>
          </p:cNvPr>
          <p:cNvCxnSpPr>
            <a:cxnSpLocks/>
          </p:cNvCxnSpPr>
          <p:nvPr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F2ED84-5A11-44A1-91DB-4F681D500CB7}"/>
              </a:ext>
            </a:extLst>
          </p:cNvPr>
          <p:cNvSpPr txBox="1"/>
          <p:nvPr/>
        </p:nvSpPr>
        <p:spPr>
          <a:xfrm>
            <a:off x="430742" y="1729621"/>
            <a:ext cx="10662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ZA" sz="32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 is made up of many </a:t>
            </a:r>
            <a:r>
              <a:rPr lang="en-ZA" sz="3200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 computers that are connected to each other, called </a:t>
            </a:r>
            <a:r>
              <a:rPr lang="en-ZA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F200B-999F-49D7-A976-95FD987DC26D}"/>
              </a:ext>
            </a:extLst>
          </p:cNvPr>
          <p:cNvSpPr txBox="1"/>
          <p:nvPr/>
        </p:nvSpPr>
        <p:spPr>
          <a:xfrm>
            <a:off x="430742" y="3136612"/>
            <a:ext cx="10662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When you visit web pages, what you’re really doing is telling the browser to fetch data from servers</a:t>
            </a:r>
            <a:endParaRPr lang="en-ZA" sz="32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2B759-8A8A-48E3-B71D-B44CDD63D101}"/>
              </a:ext>
            </a:extLst>
          </p:cNvPr>
          <p:cNvSpPr txBox="1"/>
          <p:nvPr/>
        </p:nvSpPr>
        <p:spPr>
          <a:xfrm>
            <a:off x="1016668" y="4913020"/>
            <a:ext cx="10971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Browser </a:t>
            </a:r>
            <a:r>
              <a:rPr lang="en-US" alt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====&gt;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Server </a:t>
            </a:r>
            <a:r>
              <a:rPr lang="en-US" alt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====&gt;    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Browser </a:t>
            </a:r>
            <a:r>
              <a:rPr lang="en-US" alt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====&gt;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processes the data</a:t>
            </a:r>
            <a:endParaRPr lang="en-Z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C629C59-ACD3-470B-B974-2ED4224306CD}"/>
              </a:ext>
            </a:extLst>
          </p:cNvPr>
          <p:cNvSpPr/>
          <p:nvPr/>
        </p:nvSpPr>
        <p:spPr>
          <a:xfrm rot="5400000">
            <a:off x="3699369" y="2607934"/>
            <a:ext cx="346229" cy="6062472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274A5-45D0-4E6F-83F4-5F68D34D02F5}"/>
              </a:ext>
            </a:extLst>
          </p:cNvPr>
          <p:cNvSpPr txBox="1"/>
          <p:nvPr/>
        </p:nvSpPr>
        <p:spPr>
          <a:xfrm>
            <a:off x="3439845" y="5812285"/>
            <a:ext cx="111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endParaRPr lang="en-ZA" sz="2400" i="1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EEF5B-877E-4350-B4F6-7E65F81E5B3B}"/>
              </a:ext>
            </a:extLst>
          </p:cNvPr>
          <p:cNvSpPr txBox="1"/>
          <p:nvPr/>
        </p:nvSpPr>
        <p:spPr>
          <a:xfrm>
            <a:off x="2243940" y="4717832"/>
            <a:ext cx="111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ZA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902B1F-91CA-4765-96B0-DCB0E1564EB6}"/>
              </a:ext>
            </a:extLst>
          </p:cNvPr>
          <p:cNvSpPr txBox="1"/>
          <p:nvPr/>
        </p:nvSpPr>
        <p:spPr>
          <a:xfrm>
            <a:off x="4468830" y="4717832"/>
            <a:ext cx="111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en-ZA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D0ED1-3C1E-4D0D-99F5-372A7A296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4" y="5028478"/>
            <a:ext cx="357330" cy="293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9BAF30-D8AC-4DD2-875C-5E7CC471F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07" y="5006193"/>
            <a:ext cx="357330" cy="293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75E1EF-AF54-4D25-9C06-42612B97F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04" y="4949089"/>
            <a:ext cx="379429" cy="37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7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7C5428BD-7B04-4F9A-9362-7E5FA8D1CC14}"/>
              </a:ext>
            </a:extLst>
          </p:cNvPr>
          <p:cNvSpPr txBox="1">
            <a:spLocks/>
          </p:cNvSpPr>
          <p:nvPr/>
        </p:nvSpPr>
        <p:spPr>
          <a:xfrm>
            <a:off x="430743" y="214811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dirty="0">
                <a:solidFill>
                  <a:schemeClr val="tx1"/>
                </a:solidFill>
                <a:latin typeface="Arial Nova" panose="020B0504020202020204" pitchFamily="34" charset="0"/>
              </a:rPr>
              <a:t>quick recap - ajax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3B3F41-EBA8-4869-AFA2-DF96DE0625E5}"/>
              </a:ext>
            </a:extLst>
          </p:cNvPr>
          <p:cNvCxnSpPr>
            <a:cxnSpLocks/>
          </p:cNvCxnSpPr>
          <p:nvPr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F2ED84-5A11-44A1-91DB-4F681D500CB7}"/>
              </a:ext>
            </a:extLst>
          </p:cNvPr>
          <p:cNvSpPr txBox="1"/>
          <p:nvPr/>
        </p:nvSpPr>
        <p:spPr>
          <a:xfrm>
            <a:off x="430742" y="1729621"/>
            <a:ext cx="10662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Bottom line: the browser sends requests to servers, and waits for a response 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2F7E7D-A568-4391-AE1C-C96018885E77}"/>
              </a:ext>
            </a:extLst>
          </p:cNvPr>
          <p:cNvSpPr txBox="1"/>
          <p:nvPr/>
        </p:nvSpPr>
        <p:spPr>
          <a:xfrm>
            <a:off x="430742" y="3143885"/>
            <a:ext cx="10662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When the browser sends a request to a server, it </a:t>
            </a:r>
            <a:r>
              <a:rPr lang="en-ZA" sz="32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to</a:t>
            </a:r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 send the server something, right?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48F73A-4B82-4451-AF2C-7BB48CD6ECA9}"/>
              </a:ext>
            </a:extLst>
          </p:cNvPr>
          <p:cNvSpPr txBox="1"/>
          <p:nvPr/>
        </p:nvSpPr>
        <p:spPr>
          <a:xfrm>
            <a:off x="2094120" y="4327316"/>
            <a:ext cx="9681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Where can the server find your data (depends on the             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363868-D1F2-4103-9B19-76E01AD02CE5}"/>
              </a:ext>
            </a:extLst>
          </p:cNvPr>
          <p:cNvSpPr txBox="1"/>
          <p:nvPr/>
        </p:nvSpPr>
        <p:spPr>
          <a:xfrm>
            <a:off x="2094120" y="5027809"/>
            <a:ext cx="4972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Which URL sent the request (  </a:t>
            </a:r>
            <a:r>
              <a:rPr lang="en-ZA" sz="24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E3EBD4-0767-41FC-B88D-0C81C04C8444}"/>
              </a:ext>
            </a:extLst>
          </p:cNvPr>
          <p:cNvSpPr txBox="1"/>
          <p:nvPr/>
        </p:nvSpPr>
        <p:spPr>
          <a:xfrm>
            <a:off x="2094119" y="5728302"/>
            <a:ext cx="97753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What kind of data format the browser is expecting to receive back from the server (e.g. text or JSON or XML or HTML) (</a:t>
            </a:r>
            <a:r>
              <a:rPr lang="en-ZA" sz="24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455E89-949A-42D2-9833-64B245D060F8}"/>
              </a:ext>
            </a:extLst>
          </p:cNvPr>
          <p:cNvSpPr txBox="1"/>
          <p:nvPr/>
        </p:nvSpPr>
        <p:spPr>
          <a:xfrm>
            <a:off x="9274530" y="4340821"/>
            <a:ext cx="1319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4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ZA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92FF6B-C243-4894-A0D8-A8B8CF80D183}"/>
              </a:ext>
            </a:extLst>
          </p:cNvPr>
          <p:cNvSpPr txBox="1"/>
          <p:nvPr/>
        </p:nvSpPr>
        <p:spPr>
          <a:xfrm>
            <a:off x="6122634" y="5037636"/>
            <a:ext cx="839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4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ZA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EDE50F-2F22-4EAA-B1B8-72414DD19A61}"/>
              </a:ext>
            </a:extLst>
          </p:cNvPr>
          <p:cNvSpPr txBox="1"/>
          <p:nvPr/>
        </p:nvSpPr>
        <p:spPr>
          <a:xfrm>
            <a:off x="8705598" y="6142023"/>
            <a:ext cx="1319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4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71776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1" fill="hold" grpId="0" nodeType="clickEffect" p14:presetBounceEnd="2875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750">
                                          <p:cBhvr additive="base">
                                            <p:cTn id="22" dur="8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750">
                                          <p:cBhvr additive="base">
                                            <p:cTn id="23" dur="8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fill="hold" grpId="0" nodeType="clickEffect" p14:presetBounceEnd="2875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750">
                                          <p:cBhvr additive="base">
                                            <p:cTn id="33" dur="8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750">
                                          <p:cBhvr additive="base">
                                            <p:cTn id="34" dur="8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1" fill="hold" grpId="0" nodeType="clickEffect" p14:presetBounceEnd="2875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750">
                                          <p:cBhvr additive="base">
                                            <p:cTn id="44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750">
                                          <p:cBhvr additive="base">
                                            <p:cTn id="4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5" grpId="0"/>
          <p:bldP spid="16" grpId="0"/>
          <p:bldP spid="18" grpId="0"/>
          <p:bldP spid="19" grpId="0"/>
          <p:bldP spid="20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8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8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5" grpId="0"/>
          <p:bldP spid="16" grpId="0"/>
          <p:bldP spid="18" grpId="0"/>
          <p:bldP spid="19" grpId="0"/>
          <p:bldP spid="20" grpId="0"/>
          <p:bldP spid="21" grpId="0"/>
          <p:bldP spid="2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7C5428BD-7B04-4F9A-9362-7E5FA8D1CC14}"/>
              </a:ext>
            </a:extLst>
          </p:cNvPr>
          <p:cNvSpPr txBox="1">
            <a:spLocks/>
          </p:cNvSpPr>
          <p:nvPr/>
        </p:nvSpPr>
        <p:spPr>
          <a:xfrm>
            <a:off x="430743" y="214811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dirty="0">
                <a:solidFill>
                  <a:schemeClr val="tx1"/>
                </a:solidFill>
                <a:latin typeface="Arial Nova" panose="020B0504020202020204" pitchFamily="34" charset="0"/>
              </a:rPr>
              <a:t>quick recap - ajax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3B3F41-EBA8-4869-AFA2-DF96DE0625E5}"/>
              </a:ext>
            </a:extLst>
          </p:cNvPr>
          <p:cNvCxnSpPr>
            <a:cxnSpLocks/>
          </p:cNvCxnSpPr>
          <p:nvPr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F2ED84-5A11-44A1-91DB-4F681D500CB7}"/>
              </a:ext>
            </a:extLst>
          </p:cNvPr>
          <p:cNvSpPr txBox="1"/>
          <p:nvPr/>
        </p:nvSpPr>
        <p:spPr>
          <a:xfrm>
            <a:off x="430742" y="1729621"/>
            <a:ext cx="10662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Sometimes you want to send CUSTOM information to your server (like </a:t>
            </a:r>
            <a:r>
              <a:rPr lang="en-ZA" sz="32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ZA" sz="32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ZA" sz="32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ZA" sz="32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, etc.)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2F7E7D-A568-4391-AE1C-C96018885E77}"/>
              </a:ext>
            </a:extLst>
          </p:cNvPr>
          <p:cNvSpPr txBox="1"/>
          <p:nvPr/>
        </p:nvSpPr>
        <p:spPr>
          <a:xfrm>
            <a:off x="430742" y="3198879"/>
            <a:ext cx="10662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HTML currently only gives us 2 ways to send this data in a 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E3EBD4-0767-41FC-B88D-0C81C04C8444}"/>
              </a:ext>
            </a:extLst>
          </p:cNvPr>
          <p:cNvSpPr txBox="1"/>
          <p:nvPr/>
        </p:nvSpPr>
        <p:spPr>
          <a:xfrm>
            <a:off x="1112188" y="4698212"/>
            <a:ext cx="1084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4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A614D-3AFE-4221-AB8F-1BE4BC795D0E}"/>
              </a:ext>
            </a:extLst>
          </p:cNvPr>
          <p:cNvSpPr txBox="1"/>
          <p:nvPr/>
        </p:nvSpPr>
        <p:spPr>
          <a:xfrm>
            <a:off x="1112188" y="5288876"/>
            <a:ext cx="1084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4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4D2334-6679-48AC-9105-BAFE14886486}"/>
              </a:ext>
            </a:extLst>
          </p:cNvPr>
          <p:cNvSpPr txBox="1"/>
          <p:nvPr/>
        </p:nvSpPr>
        <p:spPr>
          <a:xfrm>
            <a:off x="2065711" y="4705299"/>
            <a:ext cx="919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=&gt; The data is sent in the </a:t>
            </a:r>
            <a:r>
              <a:rPr lang="en-ZA" sz="24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 of the HTTP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805ADF-7110-4FEC-BF37-08BEB6FC3D68}"/>
              </a:ext>
            </a:extLst>
          </p:cNvPr>
          <p:cNvSpPr txBox="1"/>
          <p:nvPr/>
        </p:nvSpPr>
        <p:spPr>
          <a:xfrm>
            <a:off x="2065710" y="5281753"/>
            <a:ext cx="9516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=&gt; The data is sent in the </a:t>
            </a:r>
            <a:r>
              <a:rPr lang="en-ZA" sz="24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 of the HTTP request (more private)</a:t>
            </a:r>
          </a:p>
        </p:txBody>
      </p:sp>
    </p:spTree>
    <p:extLst>
      <p:ext uri="{BB962C8B-B14F-4D97-AF65-F5344CB8AC3E}">
        <p14:creationId xmlns:p14="http://schemas.microsoft.com/office/powerpoint/2010/main" val="236764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  <p:bldP spid="19" grpId="0"/>
      <p:bldP spid="9" grpId="0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FF2ED84-5A11-44A1-91DB-4F681D500CB7}"/>
              </a:ext>
            </a:extLst>
          </p:cNvPr>
          <p:cNvSpPr txBox="1"/>
          <p:nvPr/>
        </p:nvSpPr>
        <p:spPr>
          <a:xfrm>
            <a:off x="430742" y="1729621"/>
            <a:ext cx="10662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Lets say you want to get a users name from the server, when they sign into their account on your page</a:t>
            </a:r>
            <a:endParaRPr lang="en-ZA" sz="3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F200B-999F-49D7-A976-95FD987DC26D}"/>
              </a:ext>
            </a:extLst>
          </p:cNvPr>
          <p:cNvSpPr txBox="1"/>
          <p:nvPr/>
        </p:nvSpPr>
        <p:spPr>
          <a:xfrm>
            <a:off x="430742" y="3136612"/>
            <a:ext cx="10662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alt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request could look something like this</a:t>
            </a:r>
            <a:endParaRPr lang="en-ZA" sz="32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218DD3-267A-4737-A47F-91F0E918055F}"/>
              </a:ext>
            </a:extLst>
          </p:cNvPr>
          <p:cNvSpPr txBox="1"/>
          <p:nvPr/>
        </p:nvSpPr>
        <p:spPr>
          <a:xfrm>
            <a:off x="2256799" y="3974344"/>
            <a:ext cx="640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/user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altLang="en-US" sz="24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application</a:t>
            </a:r>
            <a:r>
              <a:rPr lang="en-US" altLang="en-US" sz="2400" dirty="0">
                <a:solidFill>
                  <a:srgbClr val="9A6E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A87C3-070E-497C-B4B8-01DEF5FCFC02}"/>
              </a:ext>
            </a:extLst>
          </p:cNvPr>
          <p:cNvSpPr txBox="1"/>
          <p:nvPr/>
        </p:nvSpPr>
        <p:spPr>
          <a:xfrm>
            <a:off x="430742" y="4628117"/>
            <a:ext cx="10662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server may then </a:t>
            </a:r>
            <a:r>
              <a:rPr lang="en-US" alt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something like this: </a:t>
            </a:r>
            <a:endParaRPr lang="en-ZA" sz="32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E316BD-0A15-4234-BB8B-A919199676D3}"/>
              </a:ext>
            </a:extLst>
          </p:cNvPr>
          <p:cNvSpPr txBox="1"/>
          <p:nvPr/>
        </p:nvSpPr>
        <p:spPr>
          <a:xfrm>
            <a:off x="2182881" y="5479453"/>
            <a:ext cx="71585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 OK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application/json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"name": “John Doe", “age": “38" }</a:t>
            </a:r>
          </a:p>
        </p:txBody>
      </p:sp>
    </p:spTree>
    <p:extLst>
      <p:ext uri="{BB962C8B-B14F-4D97-AF65-F5344CB8AC3E}">
        <p14:creationId xmlns:p14="http://schemas.microsoft.com/office/powerpoint/2010/main" val="15472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FF2ED84-5A11-44A1-91DB-4F681D500CB7}"/>
              </a:ext>
            </a:extLst>
          </p:cNvPr>
          <p:cNvSpPr txBox="1"/>
          <p:nvPr/>
        </p:nvSpPr>
        <p:spPr>
          <a:xfrm>
            <a:off x="430742" y="1729621"/>
            <a:ext cx="10662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This sending and receiving of data happens a lot, and we do it by using </a:t>
            </a:r>
            <a:r>
              <a:rPr lang="en-ZA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D37B-BC9C-4890-BB3F-C242F8FF2F01}"/>
              </a:ext>
            </a:extLst>
          </p:cNvPr>
          <p:cNvSpPr txBox="1"/>
          <p:nvPr/>
        </p:nvSpPr>
        <p:spPr>
          <a:xfrm>
            <a:off x="430742" y="3136612"/>
            <a:ext cx="10662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term for this is </a:t>
            </a:r>
            <a:r>
              <a:rPr lang="en-US" alt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alt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if you want to shout</a:t>
            </a:r>
            <a:endParaRPr lang="en-ZA" sz="3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F0B3C-78FE-4BB8-81B0-5B54F7FD218F}"/>
              </a:ext>
            </a:extLst>
          </p:cNvPr>
          <p:cNvSpPr txBox="1"/>
          <p:nvPr/>
        </p:nvSpPr>
        <p:spPr>
          <a:xfrm>
            <a:off x="2233367" y="4442122"/>
            <a:ext cx="757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synchronous   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avaScript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ML</a:t>
            </a:r>
            <a:endParaRPr lang="en-ZA" sz="32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32261-EA48-4371-AB90-2A346937A9EB}"/>
              </a:ext>
            </a:extLst>
          </p:cNvPr>
          <p:cNvSpPr/>
          <p:nvPr/>
        </p:nvSpPr>
        <p:spPr>
          <a:xfrm>
            <a:off x="1739833" y="4176375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64F200-E2E0-4B31-999A-F92E587C2083}"/>
              </a:ext>
            </a:extLst>
          </p:cNvPr>
          <p:cNvSpPr/>
          <p:nvPr/>
        </p:nvSpPr>
        <p:spPr>
          <a:xfrm>
            <a:off x="4850131" y="4176375"/>
            <a:ext cx="413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7F6B9B-14E0-452B-96AD-1141B2A240C6}"/>
              </a:ext>
            </a:extLst>
          </p:cNvPr>
          <p:cNvSpPr/>
          <p:nvPr/>
        </p:nvSpPr>
        <p:spPr>
          <a:xfrm>
            <a:off x="7111102" y="4172384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FA1FFC-9AC6-4556-994A-8FE96F6D56B6}"/>
              </a:ext>
            </a:extLst>
          </p:cNvPr>
          <p:cNvSpPr/>
          <p:nvPr/>
        </p:nvSpPr>
        <p:spPr>
          <a:xfrm>
            <a:off x="8498528" y="4172384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329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/>
      <p:bldP spid="10" grpId="0"/>
      <p:bldP spid="2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3677</TotalTime>
  <Words>542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Nova</vt:lpstr>
      <vt:lpstr>Calibri</vt:lpstr>
      <vt:lpstr>Calibri Light</vt:lpstr>
      <vt:lpstr>Courier New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CB</dc:creator>
  <cp:lastModifiedBy>CB</cp:lastModifiedBy>
  <cp:revision>511</cp:revision>
  <dcterms:created xsi:type="dcterms:W3CDTF">2020-03-22T19:27:13Z</dcterms:created>
  <dcterms:modified xsi:type="dcterms:W3CDTF">2022-11-03T07:05:32Z</dcterms:modified>
</cp:coreProperties>
</file>