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handoutMasterIdLst>
    <p:handoutMasterId r:id="rId13"/>
  </p:handoutMasterIdLst>
  <p:sldIdLst>
    <p:sldId id="26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6" r:id="rId10"/>
    <p:sldId id="305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B" initials="CB" lastIdx="1" clrIdx="0">
    <p:extLst>
      <p:ext uri="{19B8F6BF-5375-455C-9EA6-DF929625EA0E}">
        <p15:presenceInfo xmlns:p15="http://schemas.microsoft.com/office/powerpoint/2012/main" userId="C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5B9BD5"/>
    <a:srgbClr val="E0E0E0"/>
    <a:srgbClr val="008000"/>
    <a:srgbClr val="000000"/>
    <a:srgbClr val="404040"/>
    <a:srgbClr val="C00000"/>
    <a:srgbClr val="6F6F6F"/>
    <a:srgbClr val="50505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3" y="67"/>
      </p:cViewPr>
      <p:guideLst>
        <p:guide orient="horz" pos="1152"/>
        <p:guide pos="32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8EA533-E136-405E-A40E-3146426BBA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51D52-FFFF-4C98-9972-CA24C63036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0F13A-3A55-4424-BBBD-1E2518C90143}" type="datetimeFigureOut">
              <a:rPr lang="en-ZA" smtClean="0"/>
              <a:t>2022/11/03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6122B-9448-40DD-8525-19DFAB6AAA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60AF9-0311-4228-B097-A442C3FACA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B8FA3-229A-4D8E-A2AE-79371F351D7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6623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DB110211-7BF4-4B81-8C1D-F9B3D7EBD458}"/>
              </a:ext>
            </a:extLst>
          </p:cNvPr>
          <p:cNvSpPr txBox="1">
            <a:spLocks/>
          </p:cNvSpPr>
          <p:nvPr userDrawn="1"/>
        </p:nvSpPr>
        <p:spPr>
          <a:xfrm>
            <a:off x="430743" y="214811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dirty="0">
                <a:solidFill>
                  <a:schemeClr val="tx1"/>
                </a:solidFill>
                <a:latin typeface="Arial Nova" panose="020B0504020202020204" pitchFamily="34" charset="0"/>
              </a:rPr>
              <a:t>what is ajax?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427F2C-CB6B-4EA0-8DC9-BF68EAA57FCA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07459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5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77A6A1-3AE0-4F7B-AA5A-A2C3754BC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6" y="166189"/>
            <a:ext cx="3225990" cy="94127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A9AE5D-5B0B-4C56-ADDC-6BB86BB8EB61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07459"/>
            <a:ext cx="7170911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60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6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B29F1-1319-404C-8A33-873DEE74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97107-75BB-4214-AA01-0EC25B852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62BE-4155-44C2-84FC-79CD050FC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AF008-1186-43B4-A01C-3C04287062D6}" type="datetimeFigureOut">
              <a:rPr lang="en-ZA" smtClean="0"/>
              <a:t>2022/11/03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91E5-74F3-4A55-8B3A-07D97F91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0382-6950-499C-8D30-59EA53AB0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2876-10AC-4AF6-B0DD-CA7A347F95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034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18" r:id="rId2"/>
    <p:sldLayoutId id="2147483820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7C5428BD-7B04-4F9A-9362-7E5FA8D1CC14}"/>
              </a:ext>
            </a:extLst>
          </p:cNvPr>
          <p:cNvSpPr txBox="1">
            <a:spLocks/>
          </p:cNvSpPr>
          <p:nvPr/>
        </p:nvSpPr>
        <p:spPr>
          <a:xfrm>
            <a:off x="430743" y="214811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dirty="0">
                <a:solidFill>
                  <a:schemeClr val="tx1"/>
                </a:solidFill>
                <a:latin typeface="Arial Nova" panose="020B0504020202020204" pitchFamily="34" charset="0"/>
              </a:rPr>
              <a:t>what is ajax?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3B3F41-EBA8-4869-AFA2-DF96DE0625E5}"/>
              </a:ext>
            </a:extLst>
          </p:cNvPr>
          <p:cNvCxnSpPr>
            <a:cxnSpLocks/>
          </p:cNvCxnSpPr>
          <p:nvPr/>
        </p:nvCxnSpPr>
        <p:spPr>
          <a:xfrm>
            <a:off x="548550" y="1107459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F2ED84-5A11-44A1-91DB-4F681D500CB7}"/>
              </a:ext>
            </a:extLst>
          </p:cNvPr>
          <p:cNvSpPr txBox="1"/>
          <p:nvPr/>
        </p:nvSpPr>
        <p:spPr>
          <a:xfrm>
            <a:off x="430742" y="1729621"/>
            <a:ext cx="10662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solidFill>
                  <a:srgbClr val="292929"/>
                </a:solidFill>
                <a:latin typeface="Open Sans" panose="020B0606030504020204" pitchFamily="34" charset="0"/>
              </a:rPr>
              <a:t>Is AJAX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F200B-999F-49D7-A976-95FD987DC26D}"/>
              </a:ext>
            </a:extLst>
          </p:cNvPr>
          <p:cNvSpPr txBox="1"/>
          <p:nvPr/>
        </p:nvSpPr>
        <p:spPr>
          <a:xfrm>
            <a:off x="3109438" y="2551823"/>
            <a:ext cx="5066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programming language? </a:t>
            </a:r>
            <a:endParaRPr lang="en-ZA" sz="32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FB813-1556-4487-8E1B-8ACC4B6F942A}"/>
              </a:ext>
            </a:extLst>
          </p:cNvPr>
          <p:cNvSpPr txBox="1"/>
          <p:nvPr/>
        </p:nvSpPr>
        <p:spPr>
          <a:xfrm>
            <a:off x="3109438" y="3336526"/>
            <a:ext cx="5066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software platform? </a:t>
            </a:r>
            <a:endParaRPr lang="en-ZA" sz="32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FC06EA-808F-4D26-99B0-BFAB4A0D0295}"/>
              </a:ext>
            </a:extLst>
          </p:cNvPr>
          <p:cNvSpPr txBox="1"/>
          <p:nvPr/>
        </p:nvSpPr>
        <p:spPr>
          <a:xfrm>
            <a:off x="3109438" y="4121229"/>
            <a:ext cx="5066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web application?</a:t>
            </a:r>
            <a:endParaRPr lang="en-ZA" sz="32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E40419-6D81-4FF9-BE0D-813BC48FB1FE}"/>
              </a:ext>
            </a:extLst>
          </p:cNvPr>
          <p:cNvSpPr txBox="1"/>
          <p:nvPr/>
        </p:nvSpPr>
        <p:spPr>
          <a:xfrm>
            <a:off x="3109438" y="4905932"/>
            <a:ext cx="5066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third party library?</a:t>
            </a:r>
            <a:endParaRPr lang="en-ZA" sz="32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4D88B6-AD5E-4375-B0C9-DA819C8FB40D}"/>
              </a:ext>
            </a:extLst>
          </p:cNvPr>
          <p:cNvSpPr txBox="1"/>
          <p:nvPr/>
        </p:nvSpPr>
        <p:spPr>
          <a:xfrm>
            <a:off x="3109438" y="5690635"/>
            <a:ext cx="5066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technology?</a:t>
            </a:r>
            <a:endParaRPr lang="en-ZA" sz="3200" i="1" dirty="0"/>
          </a:p>
        </p:txBody>
      </p:sp>
    </p:spTree>
    <p:extLst>
      <p:ext uri="{BB962C8B-B14F-4D97-AF65-F5344CB8AC3E}">
        <p14:creationId xmlns:p14="http://schemas.microsoft.com/office/powerpoint/2010/main" val="413755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7" grpId="0"/>
      <p:bldP spid="10" grpId="0"/>
      <p:bldP spid="12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B5483D-3F02-4072-BD60-E77CAB613A55}"/>
              </a:ext>
            </a:extLst>
          </p:cNvPr>
          <p:cNvSpPr txBox="1"/>
          <p:nvPr/>
        </p:nvSpPr>
        <p:spPr>
          <a:xfrm>
            <a:off x="430742" y="1729621"/>
            <a:ext cx="10662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solidFill>
                  <a:srgbClr val="292929"/>
                </a:solidFill>
                <a:latin typeface="Open Sans" panose="020B0606030504020204" pitchFamily="34" charset="0"/>
              </a:rPr>
              <a:t>AJAX is nothing scary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F11EE-3552-4A7A-979F-E65152F4BA73}"/>
              </a:ext>
            </a:extLst>
          </p:cNvPr>
          <p:cNvSpPr txBox="1"/>
          <p:nvPr/>
        </p:nvSpPr>
        <p:spPr>
          <a:xfrm>
            <a:off x="430742" y="2642297"/>
            <a:ext cx="111901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3200" b="0" i="0" dirty="0">
                <a:solidFill>
                  <a:srgbClr val="292929"/>
                </a:solidFill>
                <a:effectLst/>
                <a:latin typeface="Open Sans" panose="020B0606030504020204" pitchFamily="34" charset="0"/>
              </a:rPr>
              <a:t>AJAX is just a </a:t>
            </a:r>
            <a:r>
              <a:rPr lang="en-ZA" sz="3200" b="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term</a:t>
            </a:r>
            <a:r>
              <a:rPr lang="en-ZA" sz="3200" b="0" i="0" dirty="0">
                <a:solidFill>
                  <a:srgbClr val="292929"/>
                </a:solidFill>
                <a:effectLst/>
                <a:latin typeface="Open Sans" panose="020B0606030504020204" pitchFamily="34" charset="0"/>
              </a:rPr>
              <a:t> to describe how the browser and server exchange data between each other</a:t>
            </a:r>
            <a:endParaRPr lang="en-ZA" sz="32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2BA21-0FBB-40F3-B2CB-CD8B46D4A02F}"/>
              </a:ext>
            </a:extLst>
          </p:cNvPr>
          <p:cNvSpPr txBox="1"/>
          <p:nvPr/>
        </p:nvSpPr>
        <p:spPr>
          <a:xfrm>
            <a:off x="430742" y="4047416"/>
            <a:ext cx="111901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3200" b="0" i="0" dirty="0">
                <a:solidFill>
                  <a:srgbClr val="292929"/>
                </a:solidFill>
                <a:effectLst/>
                <a:latin typeface="Open Sans" panose="020B0606030504020204" pitchFamily="34" charset="0"/>
              </a:rPr>
              <a:t>JavaScript and XML are used together to create an AJAX request</a:t>
            </a:r>
            <a:endParaRPr lang="en-ZA" sz="32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3D57A-6A74-401B-B486-C7BD1301CFAA}"/>
              </a:ext>
            </a:extLst>
          </p:cNvPr>
          <p:cNvSpPr txBox="1"/>
          <p:nvPr/>
        </p:nvSpPr>
        <p:spPr>
          <a:xfrm>
            <a:off x="430742" y="5452535"/>
            <a:ext cx="105799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3200" dirty="0">
                <a:solidFill>
                  <a:srgbClr val="292929"/>
                </a:solidFill>
                <a:latin typeface="Open Sans" panose="020B0606030504020204" pitchFamily="34" charset="0"/>
              </a:rPr>
              <a:t>JavaScript traditionally did this by using an object called </a:t>
            </a:r>
            <a:r>
              <a:rPr lang="en-ZA" sz="3200" dirty="0" err="1">
                <a:solidFill>
                  <a:srgbClr val="FF5050"/>
                </a:solidFill>
                <a:latin typeface="Open Sans" panose="020B0606030504020204" pitchFamily="34" charset="0"/>
              </a:rPr>
              <a:t>XMLHttpRequest</a:t>
            </a:r>
            <a:endParaRPr lang="en-ZA" sz="3200" dirty="0">
              <a:solidFill>
                <a:srgbClr val="FF505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361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B5483D-3F02-4072-BD60-E77CAB613A55}"/>
              </a:ext>
            </a:extLst>
          </p:cNvPr>
          <p:cNvSpPr txBox="1"/>
          <p:nvPr/>
        </p:nvSpPr>
        <p:spPr>
          <a:xfrm>
            <a:off x="430742" y="1729621"/>
            <a:ext cx="10662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solidFill>
                  <a:srgbClr val="292929"/>
                </a:solidFill>
                <a:latin typeface="Open Sans" panose="020B0606030504020204" pitchFamily="34" charset="0"/>
              </a:rPr>
              <a:t>AJAX is nothing scary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F11EE-3552-4A7A-979F-E65152F4BA73}"/>
              </a:ext>
            </a:extLst>
          </p:cNvPr>
          <p:cNvSpPr txBox="1"/>
          <p:nvPr/>
        </p:nvSpPr>
        <p:spPr>
          <a:xfrm>
            <a:off x="430742" y="2642297"/>
            <a:ext cx="111901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3200" b="0" i="0" dirty="0">
                <a:solidFill>
                  <a:srgbClr val="292929"/>
                </a:solidFill>
                <a:effectLst/>
                <a:latin typeface="Open Sans" panose="020B0606030504020204" pitchFamily="34" charset="0"/>
              </a:rPr>
              <a:t>AJAX is just a </a:t>
            </a:r>
            <a:r>
              <a:rPr lang="en-ZA" sz="3200" b="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term</a:t>
            </a:r>
            <a:r>
              <a:rPr lang="en-ZA" sz="3200" b="0" i="0" dirty="0">
                <a:solidFill>
                  <a:srgbClr val="292929"/>
                </a:solidFill>
                <a:effectLst/>
                <a:latin typeface="Open Sans" panose="020B0606030504020204" pitchFamily="34" charset="0"/>
              </a:rPr>
              <a:t> to describe how the browser and server exchange data between each other</a:t>
            </a:r>
            <a:endParaRPr lang="en-ZA" sz="32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2BA21-0FBB-40F3-B2CB-CD8B46D4A02F}"/>
              </a:ext>
            </a:extLst>
          </p:cNvPr>
          <p:cNvSpPr txBox="1"/>
          <p:nvPr/>
        </p:nvSpPr>
        <p:spPr>
          <a:xfrm>
            <a:off x="430742" y="4047416"/>
            <a:ext cx="111901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3200" b="0" i="0" dirty="0">
                <a:solidFill>
                  <a:srgbClr val="292929"/>
                </a:solidFill>
                <a:effectLst/>
                <a:latin typeface="Open Sans" panose="020B0606030504020204" pitchFamily="34" charset="0"/>
              </a:rPr>
              <a:t>JavaScript and XML are used together to create an AJAX request</a:t>
            </a:r>
            <a:endParaRPr lang="en-ZA" sz="32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3D57A-6A74-401B-B486-C7BD1301CFAA}"/>
              </a:ext>
            </a:extLst>
          </p:cNvPr>
          <p:cNvSpPr txBox="1"/>
          <p:nvPr/>
        </p:nvSpPr>
        <p:spPr>
          <a:xfrm>
            <a:off x="430742" y="5452535"/>
            <a:ext cx="105799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3200" dirty="0">
                <a:solidFill>
                  <a:srgbClr val="292929"/>
                </a:solidFill>
                <a:latin typeface="Open Sans" panose="020B0606030504020204" pitchFamily="34" charset="0"/>
              </a:rPr>
              <a:t>JavaScript traditionally did this by using an object called </a:t>
            </a:r>
            <a:r>
              <a:rPr lang="en-ZA" sz="3200" dirty="0" err="1">
                <a:solidFill>
                  <a:srgbClr val="FF5050"/>
                </a:solidFill>
                <a:latin typeface="Open Sans" panose="020B0606030504020204" pitchFamily="34" charset="0"/>
              </a:rPr>
              <a:t>XMLHttpRequest</a:t>
            </a:r>
            <a:endParaRPr lang="en-ZA" sz="3200" dirty="0">
              <a:solidFill>
                <a:srgbClr val="FF5050"/>
              </a:solidFill>
              <a:latin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95A2B3-4E87-4E5F-A929-504ADFEF4586}"/>
              </a:ext>
            </a:extLst>
          </p:cNvPr>
          <p:cNvSpPr/>
          <p:nvPr/>
        </p:nvSpPr>
        <p:spPr>
          <a:xfrm>
            <a:off x="1589104" y="5851968"/>
            <a:ext cx="3444535" cy="870012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56C4842-1888-43CD-AB1A-877AA4A40A83}"/>
              </a:ext>
            </a:extLst>
          </p:cNvPr>
          <p:cNvSpPr/>
          <p:nvPr/>
        </p:nvSpPr>
        <p:spPr>
          <a:xfrm rot="3134325">
            <a:off x="5261726" y="5067774"/>
            <a:ext cx="408373" cy="1257022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8746C-A274-4E7E-BEA5-D4E3B115ACB7}"/>
              </a:ext>
            </a:extLst>
          </p:cNvPr>
          <p:cNvSpPr txBox="1"/>
          <p:nvPr/>
        </p:nvSpPr>
        <p:spPr>
          <a:xfrm>
            <a:off x="6061029" y="4944919"/>
            <a:ext cx="65633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400" b="0" i="0" dirty="0">
                <a:solidFill>
                  <a:srgbClr val="7030A0"/>
                </a:solidFill>
                <a:effectLst/>
                <a:latin typeface="Open Sans" panose="020B0606030504020204" pitchFamily="34" charset="0"/>
              </a:rPr>
              <a:t>Today, we use fetch()</a:t>
            </a:r>
            <a:endParaRPr lang="en-ZA" sz="2400" dirty="0">
              <a:solidFill>
                <a:srgbClr val="7030A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594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7C5428BD-7B04-4F9A-9362-7E5FA8D1CC14}"/>
              </a:ext>
            </a:extLst>
          </p:cNvPr>
          <p:cNvSpPr txBox="1">
            <a:spLocks/>
          </p:cNvSpPr>
          <p:nvPr/>
        </p:nvSpPr>
        <p:spPr>
          <a:xfrm>
            <a:off x="430743" y="214811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dirty="0">
                <a:solidFill>
                  <a:schemeClr val="tx1"/>
                </a:solidFill>
                <a:latin typeface="Arial Nova" panose="020B0504020202020204" pitchFamily="34" charset="0"/>
              </a:rPr>
              <a:t>what is ajax?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3B3F41-EBA8-4869-AFA2-DF96DE0625E5}"/>
              </a:ext>
            </a:extLst>
          </p:cNvPr>
          <p:cNvCxnSpPr>
            <a:cxnSpLocks/>
          </p:cNvCxnSpPr>
          <p:nvPr/>
        </p:nvCxnSpPr>
        <p:spPr>
          <a:xfrm>
            <a:off x="548550" y="1107459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F2ED84-5A11-44A1-91DB-4F681D500CB7}"/>
              </a:ext>
            </a:extLst>
          </p:cNvPr>
          <p:cNvSpPr txBox="1"/>
          <p:nvPr/>
        </p:nvSpPr>
        <p:spPr>
          <a:xfrm>
            <a:off x="430742" y="1729621"/>
            <a:ext cx="10662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solidFill>
                  <a:srgbClr val="292929"/>
                </a:solidFill>
                <a:latin typeface="Open Sans" panose="020B0606030504020204" pitchFamily="34" charset="0"/>
              </a:rPr>
              <a:t>Is AJAX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F200B-999F-49D7-A976-95FD987DC26D}"/>
              </a:ext>
            </a:extLst>
          </p:cNvPr>
          <p:cNvSpPr txBox="1"/>
          <p:nvPr/>
        </p:nvSpPr>
        <p:spPr>
          <a:xfrm>
            <a:off x="3109438" y="2551823"/>
            <a:ext cx="5066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programming language? </a:t>
            </a:r>
            <a:endParaRPr lang="en-ZA" sz="3200" i="1" dirty="0">
              <a:solidFill>
                <a:srgbClr val="FF5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FB813-1556-4487-8E1B-8ACC4B6F942A}"/>
              </a:ext>
            </a:extLst>
          </p:cNvPr>
          <p:cNvSpPr txBox="1"/>
          <p:nvPr/>
        </p:nvSpPr>
        <p:spPr>
          <a:xfrm>
            <a:off x="3109438" y="3336526"/>
            <a:ext cx="5066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software platform? </a:t>
            </a:r>
            <a:endParaRPr lang="en-ZA" sz="3200" i="1" dirty="0">
              <a:solidFill>
                <a:srgbClr val="FF5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FC06EA-808F-4D26-99B0-BFAB4A0D0295}"/>
              </a:ext>
            </a:extLst>
          </p:cNvPr>
          <p:cNvSpPr txBox="1"/>
          <p:nvPr/>
        </p:nvSpPr>
        <p:spPr>
          <a:xfrm>
            <a:off x="3109438" y="4121229"/>
            <a:ext cx="5066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web application?</a:t>
            </a:r>
            <a:endParaRPr lang="en-ZA" sz="3200" i="1" dirty="0">
              <a:solidFill>
                <a:srgbClr val="FF5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E40419-6D81-4FF9-BE0D-813BC48FB1FE}"/>
              </a:ext>
            </a:extLst>
          </p:cNvPr>
          <p:cNvSpPr txBox="1"/>
          <p:nvPr/>
        </p:nvSpPr>
        <p:spPr>
          <a:xfrm>
            <a:off x="3109438" y="4905932"/>
            <a:ext cx="5066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third party library?</a:t>
            </a:r>
            <a:endParaRPr lang="en-ZA" sz="3200" i="1" dirty="0">
              <a:solidFill>
                <a:srgbClr val="FF5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BC9543-8255-4D58-9234-0EAE4D1BD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541" y="2693453"/>
            <a:ext cx="305589" cy="3015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D3EEC2-2816-4C74-AF36-631681F3E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596" y="3515654"/>
            <a:ext cx="305589" cy="3015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973674-B4D2-4B1A-B38E-608D641B8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007" y="4275711"/>
            <a:ext cx="305589" cy="3015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EA74BCC-ABAE-4C15-82BB-3ACD7D8C0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801" y="5047561"/>
            <a:ext cx="305589" cy="30151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F47A334-26DA-44FF-BC34-E2E130DC26A0}"/>
              </a:ext>
            </a:extLst>
          </p:cNvPr>
          <p:cNvSpPr txBox="1"/>
          <p:nvPr/>
        </p:nvSpPr>
        <p:spPr>
          <a:xfrm>
            <a:off x="3109438" y="5690635"/>
            <a:ext cx="5066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technology?</a:t>
            </a:r>
            <a:endParaRPr lang="en-ZA" sz="3200" dirty="0">
              <a:solidFill>
                <a:srgbClr val="FF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0657A7-8B2E-4386-982D-2C35132C9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679" y="5876654"/>
            <a:ext cx="305589" cy="30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87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FF2ED84-5A11-44A1-91DB-4F681D500CB7}"/>
              </a:ext>
            </a:extLst>
          </p:cNvPr>
          <p:cNvSpPr txBox="1"/>
          <p:nvPr/>
        </p:nvSpPr>
        <p:spPr>
          <a:xfrm>
            <a:off x="430742" y="1729621"/>
            <a:ext cx="10662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solidFill>
                  <a:srgbClr val="292929"/>
                </a:solidFill>
                <a:latin typeface="Open Sans" panose="020B0606030504020204" pitchFamily="34" charset="0"/>
              </a:rPr>
              <a:t>AJAX is a </a:t>
            </a:r>
            <a:r>
              <a:rPr lang="en-ZA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 </a:t>
            </a:r>
            <a:r>
              <a:rPr lang="en-ZA" sz="3200" dirty="0">
                <a:solidFill>
                  <a:srgbClr val="292929"/>
                </a:solidFill>
                <a:latin typeface="Open Sans" panose="020B0606030504020204" pitchFamily="34" charset="0"/>
              </a:rPr>
              <a:t>or</a:t>
            </a:r>
            <a:r>
              <a:rPr lang="en-ZA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F200B-999F-49D7-A976-95FD987DC26D}"/>
              </a:ext>
            </a:extLst>
          </p:cNvPr>
          <p:cNvSpPr txBox="1"/>
          <p:nvPr/>
        </p:nvSpPr>
        <p:spPr>
          <a:xfrm>
            <a:off x="430742" y="2626821"/>
            <a:ext cx="11252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92929"/>
                </a:solidFill>
                <a:latin typeface="Open Sans" panose="020B0606030504020204" pitchFamily="34" charset="0"/>
              </a:rPr>
              <a:t>AJAX describes the process of how a browser and server exchanging data asynchronously, by using JavaScript</a:t>
            </a:r>
            <a:endParaRPr lang="en-ZA" sz="32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2F02F5-52B0-46F3-B2A2-AD6100F54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083" y="3817398"/>
            <a:ext cx="1205684" cy="14714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4E4DD6-6678-4830-84AC-28F29126F850}"/>
              </a:ext>
            </a:extLst>
          </p:cNvPr>
          <p:cNvSpPr txBox="1"/>
          <p:nvPr/>
        </p:nvSpPr>
        <p:spPr>
          <a:xfrm>
            <a:off x="3611345" y="5507254"/>
            <a:ext cx="1511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This is </a:t>
            </a:r>
            <a:endParaRPr lang="en-ZA" sz="32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FB606-7E80-4506-8314-DECF23436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521" y="5402253"/>
            <a:ext cx="1461667" cy="68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6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FF2ED84-5A11-44A1-91DB-4F681D500CB7}"/>
              </a:ext>
            </a:extLst>
          </p:cNvPr>
          <p:cNvSpPr txBox="1"/>
          <p:nvPr/>
        </p:nvSpPr>
        <p:spPr>
          <a:xfrm>
            <a:off x="430742" y="1729621"/>
            <a:ext cx="109237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solidFill>
                  <a:srgbClr val="292929"/>
                </a:solidFill>
                <a:latin typeface="Open Sans" panose="020B0606030504020204" pitchFamily="34" charset="0"/>
              </a:rPr>
              <a:t>AJAX’s main goal is to update data asynchronously (the “</a:t>
            </a:r>
            <a:r>
              <a:rPr lang="en-ZA" sz="3200" dirty="0">
                <a:solidFill>
                  <a:srgbClr val="FF5050"/>
                </a:solidFill>
                <a:latin typeface="Open Sans" panose="020B0606030504020204" pitchFamily="34" charset="0"/>
              </a:rPr>
              <a:t>A</a:t>
            </a:r>
            <a:r>
              <a:rPr lang="en-ZA" sz="3200" dirty="0">
                <a:solidFill>
                  <a:srgbClr val="292929"/>
                </a:solidFill>
                <a:latin typeface="Open Sans" panose="020B0606030504020204" pitchFamily="34" charset="0"/>
              </a:rPr>
              <a:t>” of </a:t>
            </a:r>
            <a:r>
              <a:rPr lang="en-ZA" sz="3200" dirty="0">
                <a:solidFill>
                  <a:srgbClr val="FF5050"/>
                </a:solidFill>
                <a:latin typeface="Open Sans" panose="020B0606030504020204" pitchFamily="34" charset="0"/>
              </a:rPr>
              <a:t>A</a:t>
            </a:r>
            <a:r>
              <a:rPr lang="en-ZA" sz="3200" dirty="0">
                <a:solidFill>
                  <a:srgbClr val="292929"/>
                </a:solidFill>
                <a:latin typeface="Open Sans" panose="020B0606030504020204" pitchFamily="34" charset="0"/>
              </a:rPr>
              <a:t>JAX)</a:t>
            </a:r>
            <a:endParaRPr lang="en-ZA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C4D295-641F-41A4-BE8A-62D48EC6AFBC}"/>
              </a:ext>
            </a:extLst>
          </p:cNvPr>
          <p:cNvSpPr txBox="1"/>
          <p:nvPr/>
        </p:nvSpPr>
        <p:spPr>
          <a:xfrm>
            <a:off x="430742" y="3169427"/>
            <a:ext cx="111901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3200" dirty="0">
                <a:solidFill>
                  <a:srgbClr val="292929"/>
                </a:solidFill>
                <a:latin typeface="Open Sans" panose="020B0606030504020204" pitchFamily="34" charset="0"/>
              </a:rPr>
              <a:t>AJAX is used to update things like lists, status and notification bars, online forms, comments, surveys and polls and a bunch more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81EC02-F9BD-4CEB-A1D0-B3249B9B0688}"/>
              </a:ext>
            </a:extLst>
          </p:cNvPr>
          <p:cNvSpPr txBox="1"/>
          <p:nvPr/>
        </p:nvSpPr>
        <p:spPr>
          <a:xfrm>
            <a:off x="430742" y="5101675"/>
            <a:ext cx="11190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3200" dirty="0">
                <a:solidFill>
                  <a:srgbClr val="292929"/>
                </a:solidFill>
                <a:latin typeface="Open Sans" panose="020B0606030504020204" pitchFamily="34" charset="0"/>
              </a:rPr>
              <a:t>But what exactly does the </a:t>
            </a:r>
            <a:r>
              <a:rPr lang="en-ZA" sz="3200" dirty="0">
                <a:solidFill>
                  <a:srgbClr val="FF5050"/>
                </a:solidFill>
                <a:latin typeface="Open Sans" panose="020B0606030504020204" pitchFamily="34" charset="0"/>
              </a:rPr>
              <a:t>J </a:t>
            </a:r>
            <a:r>
              <a:rPr lang="en-ZA" sz="3200" dirty="0">
                <a:solidFill>
                  <a:srgbClr val="292929"/>
                </a:solidFill>
                <a:latin typeface="Open Sans" panose="020B0606030504020204" pitchFamily="34" charset="0"/>
              </a:rPr>
              <a:t>and </a:t>
            </a:r>
            <a:r>
              <a:rPr lang="en-ZA" sz="3200" dirty="0">
                <a:solidFill>
                  <a:srgbClr val="FF5050"/>
                </a:solidFill>
                <a:latin typeface="Open Sans" panose="020B0606030504020204" pitchFamily="34" charset="0"/>
              </a:rPr>
              <a:t>X</a:t>
            </a:r>
            <a:r>
              <a:rPr lang="en-ZA" sz="3200" dirty="0">
                <a:solidFill>
                  <a:srgbClr val="292929"/>
                </a:solidFill>
                <a:latin typeface="Open Sans" panose="020B0606030504020204" pitchFamily="34" charset="0"/>
              </a:rPr>
              <a:t> mean in A</a:t>
            </a:r>
            <a:r>
              <a:rPr lang="en-ZA" sz="3200" dirty="0">
                <a:solidFill>
                  <a:srgbClr val="FF5050"/>
                </a:solidFill>
                <a:latin typeface="Open Sans" panose="020B0606030504020204" pitchFamily="34" charset="0"/>
              </a:rPr>
              <a:t>J</a:t>
            </a:r>
            <a:r>
              <a:rPr lang="en-ZA" sz="3200" dirty="0">
                <a:solidFill>
                  <a:srgbClr val="292929"/>
                </a:solidFill>
                <a:latin typeface="Open Sans" panose="020B0606030504020204" pitchFamily="34" charset="0"/>
              </a:rPr>
              <a:t>A</a:t>
            </a:r>
            <a:r>
              <a:rPr lang="en-ZA" sz="3200" dirty="0">
                <a:solidFill>
                  <a:srgbClr val="FF5050"/>
                </a:solidFill>
                <a:latin typeface="Open Sans" panose="020B0606030504020204" pitchFamily="34" charset="0"/>
              </a:rPr>
              <a:t>X</a:t>
            </a:r>
            <a:r>
              <a:rPr lang="en-ZA" sz="3200" dirty="0">
                <a:solidFill>
                  <a:srgbClr val="292929"/>
                </a:solidFill>
                <a:latin typeface="Open Sans" panose="020B0606030504020204" pitchFamily="34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0268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B5483D-3F02-4072-BD60-E77CAB613A55}"/>
              </a:ext>
            </a:extLst>
          </p:cNvPr>
          <p:cNvSpPr txBox="1"/>
          <p:nvPr/>
        </p:nvSpPr>
        <p:spPr>
          <a:xfrm>
            <a:off x="430742" y="1665267"/>
            <a:ext cx="10662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ZA" sz="48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AX - </a:t>
            </a:r>
            <a:r>
              <a:rPr lang="en-ZA" sz="32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F11EE-3552-4A7A-979F-E65152F4BA73}"/>
              </a:ext>
            </a:extLst>
          </p:cNvPr>
          <p:cNvSpPr txBox="1"/>
          <p:nvPr/>
        </p:nvSpPr>
        <p:spPr>
          <a:xfrm>
            <a:off x="430742" y="2849831"/>
            <a:ext cx="111901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3200" dirty="0">
                <a:solidFill>
                  <a:srgbClr val="292929"/>
                </a:solidFill>
                <a:latin typeface="Open Sans" panose="020B0606030504020204" pitchFamily="34" charset="0"/>
              </a:rPr>
              <a:t>JavaScript is a programming language, built and installed automatically on your browser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7CC489-10F8-4222-BAF7-C2D08513B20E}"/>
              </a:ext>
            </a:extLst>
          </p:cNvPr>
          <p:cNvSpPr txBox="1"/>
          <p:nvPr/>
        </p:nvSpPr>
        <p:spPr>
          <a:xfrm>
            <a:off x="430742" y="4280616"/>
            <a:ext cx="111901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3200" dirty="0">
                <a:solidFill>
                  <a:srgbClr val="FF5050"/>
                </a:solidFill>
                <a:latin typeface="Open Sans" panose="020B0606030504020204" pitchFamily="34" charset="0"/>
              </a:rPr>
              <a:t>Bottom line: </a:t>
            </a:r>
            <a:r>
              <a:rPr lang="en-ZA" sz="3200" dirty="0">
                <a:solidFill>
                  <a:srgbClr val="292929"/>
                </a:solidFill>
                <a:latin typeface="Open Sans" panose="020B0606030504020204" pitchFamily="34" charset="0"/>
              </a:rPr>
              <a:t>You have to write JavaScript to create an AJAX request</a:t>
            </a:r>
          </a:p>
        </p:txBody>
      </p:sp>
    </p:spTree>
    <p:extLst>
      <p:ext uri="{BB962C8B-B14F-4D97-AF65-F5344CB8AC3E}">
        <p14:creationId xmlns:p14="http://schemas.microsoft.com/office/powerpoint/2010/main" val="95416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B5483D-3F02-4072-BD60-E77CAB613A55}"/>
              </a:ext>
            </a:extLst>
          </p:cNvPr>
          <p:cNvSpPr txBox="1"/>
          <p:nvPr/>
        </p:nvSpPr>
        <p:spPr>
          <a:xfrm>
            <a:off x="430742" y="1483399"/>
            <a:ext cx="10662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AJA</a:t>
            </a:r>
            <a:r>
              <a:rPr lang="en-ZA" sz="48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ZA" sz="32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F11EE-3552-4A7A-979F-E65152F4BA73}"/>
              </a:ext>
            </a:extLst>
          </p:cNvPr>
          <p:cNvSpPr txBox="1"/>
          <p:nvPr/>
        </p:nvSpPr>
        <p:spPr>
          <a:xfrm>
            <a:off x="430742" y="2642297"/>
            <a:ext cx="11190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3200" b="0" i="0" dirty="0">
                <a:solidFill>
                  <a:srgbClr val="292929"/>
                </a:solidFill>
                <a:effectLst/>
                <a:latin typeface="Open Sans" panose="020B0606030504020204" pitchFamily="34" charset="0"/>
              </a:rPr>
              <a:t>XML is a data format, used to transfer data</a:t>
            </a:r>
            <a:endParaRPr lang="en-ZA" sz="32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7CC489-10F8-4222-BAF7-C2D08513B20E}"/>
              </a:ext>
            </a:extLst>
          </p:cNvPr>
          <p:cNvSpPr txBox="1"/>
          <p:nvPr/>
        </p:nvSpPr>
        <p:spPr>
          <a:xfrm>
            <a:off x="430741" y="3554973"/>
            <a:ext cx="115452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3200" b="0" i="0" dirty="0">
                <a:solidFill>
                  <a:srgbClr val="292929"/>
                </a:solidFill>
                <a:effectLst/>
                <a:latin typeface="Open Sans" panose="020B0606030504020204" pitchFamily="34" charset="0"/>
              </a:rPr>
              <a:t>Different computer systems are often incompatible with one another and can’t understand or interact with data formatted by different computer systems</a:t>
            </a:r>
            <a:endParaRPr lang="en-ZA" sz="32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A49CB-72A7-4F53-AC99-AB189D6D9774}"/>
              </a:ext>
            </a:extLst>
          </p:cNvPr>
          <p:cNvSpPr txBox="1"/>
          <p:nvPr/>
        </p:nvSpPr>
        <p:spPr>
          <a:xfrm>
            <a:off x="430742" y="5452533"/>
            <a:ext cx="111901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3200" b="0" i="0" dirty="0">
                <a:solidFill>
                  <a:srgbClr val="292929"/>
                </a:solidFill>
                <a:effectLst/>
                <a:latin typeface="Open Sans" panose="020B0606030504020204" pitchFamily="34" charset="0"/>
              </a:rPr>
              <a:t>XML solves this problem – it allows developers to store and send data in common text format</a:t>
            </a:r>
            <a:endParaRPr lang="en-ZA" sz="32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8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18F11EE-3552-4A7A-979F-E65152F4BA73}"/>
              </a:ext>
            </a:extLst>
          </p:cNvPr>
          <p:cNvSpPr txBox="1"/>
          <p:nvPr/>
        </p:nvSpPr>
        <p:spPr>
          <a:xfrm>
            <a:off x="430742" y="2642297"/>
            <a:ext cx="111901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3200" b="0" i="0" dirty="0">
                <a:solidFill>
                  <a:srgbClr val="FF5050"/>
                </a:solidFill>
                <a:effectLst/>
                <a:latin typeface="Open Sans" panose="020B0606030504020204" pitchFamily="34" charset="0"/>
              </a:rPr>
              <a:t>Bottom line:</a:t>
            </a:r>
            <a:r>
              <a:rPr lang="en-ZA" sz="3200" b="0" i="0" dirty="0">
                <a:solidFill>
                  <a:srgbClr val="292929"/>
                </a:solidFill>
                <a:effectLst/>
                <a:latin typeface="Open Sans" panose="020B0606030504020204" pitchFamily="34" charset="0"/>
              </a:rPr>
              <a:t> XML is a traditional way of storing and sharing data that isn’t dependent on a particular software or hardware system</a:t>
            </a:r>
            <a:endParaRPr lang="en-ZA" sz="32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11F6D5-D9E0-4107-A831-2F0B5B714E09}"/>
              </a:ext>
            </a:extLst>
          </p:cNvPr>
          <p:cNvSpPr txBox="1"/>
          <p:nvPr/>
        </p:nvSpPr>
        <p:spPr>
          <a:xfrm>
            <a:off x="430742" y="1483399"/>
            <a:ext cx="10662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AJA</a:t>
            </a:r>
            <a:r>
              <a:rPr lang="en-ZA" sz="48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ZA" sz="32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ZA" sz="32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1173495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B5483D-3F02-4072-BD60-E77CAB613A55}"/>
              </a:ext>
            </a:extLst>
          </p:cNvPr>
          <p:cNvSpPr txBox="1"/>
          <p:nvPr/>
        </p:nvSpPr>
        <p:spPr>
          <a:xfrm>
            <a:off x="430742" y="1729621"/>
            <a:ext cx="10662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solidFill>
                  <a:srgbClr val="292929"/>
                </a:solidFill>
                <a:latin typeface="Open Sans" panose="020B0606030504020204" pitchFamily="34" charset="0"/>
              </a:rPr>
              <a:t>AJAX is nothing scary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F11EE-3552-4A7A-979F-E65152F4BA73}"/>
              </a:ext>
            </a:extLst>
          </p:cNvPr>
          <p:cNvSpPr txBox="1"/>
          <p:nvPr/>
        </p:nvSpPr>
        <p:spPr>
          <a:xfrm>
            <a:off x="430742" y="2642297"/>
            <a:ext cx="111901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3200" b="0" i="0" dirty="0">
                <a:solidFill>
                  <a:srgbClr val="292929"/>
                </a:solidFill>
                <a:effectLst/>
                <a:latin typeface="Open Sans" panose="020B0606030504020204" pitchFamily="34" charset="0"/>
              </a:rPr>
              <a:t>AJAX is just a </a:t>
            </a:r>
            <a:r>
              <a:rPr lang="en-ZA" sz="3200" b="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term</a:t>
            </a:r>
            <a:r>
              <a:rPr lang="en-ZA" sz="3200" b="0" i="0" dirty="0">
                <a:solidFill>
                  <a:srgbClr val="292929"/>
                </a:solidFill>
                <a:effectLst/>
                <a:latin typeface="Open Sans" panose="020B0606030504020204" pitchFamily="34" charset="0"/>
              </a:rPr>
              <a:t> to describe how the browser and server exchange data between each other</a:t>
            </a:r>
            <a:endParaRPr lang="en-ZA" sz="32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2BA21-0FBB-40F3-B2CB-CD8B46D4A02F}"/>
              </a:ext>
            </a:extLst>
          </p:cNvPr>
          <p:cNvSpPr txBox="1"/>
          <p:nvPr/>
        </p:nvSpPr>
        <p:spPr>
          <a:xfrm>
            <a:off x="430742" y="4047416"/>
            <a:ext cx="111901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3200" b="0" i="0" dirty="0">
                <a:solidFill>
                  <a:srgbClr val="292929"/>
                </a:solidFill>
                <a:effectLst/>
                <a:latin typeface="Open Sans" panose="020B0606030504020204" pitchFamily="34" charset="0"/>
              </a:rPr>
              <a:t>JavaScript and XML are used together to create an AJAX request</a:t>
            </a:r>
            <a:endParaRPr lang="en-ZA" sz="32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5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B5483D-3F02-4072-BD60-E77CAB613A55}"/>
              </a:ext>
            </a:extLst>
          </p:cNvPr>
          <p:cNvSpPr txBox="1"/>
          <p:nvPr/>
        </p:nvSpPr>
        <p:spPr>
          <a:xfrm>
            <a:off x="430742" y="1729621"/>
            <a:ext cx="10662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solidFill>
                  <a:srgbClr val="292929"/>
                </a:solidFill>
                <a:latin typeface="Open Sans" panose="020B0606030504020204" pitchFamily="34" charset="0"/>
              </a:rPr>
              <a:t>AJAX is nothing scary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F11EE-3552-4A7A-979F-E65152F4BA73}"/>
              </a:ext>
            </a:extLst>
          </p:cNvPr>
          <p:cNvSpPr txBox="1"/>
          <p:nvPr/>
        </p:nvSpPr>
        <p:spPr>
          <a:xfrm>
            <a:off x="430742" y="2642297"/>
            <a:ext cx="111901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3200" b="0" i="0" dirty="0">
                <a:solidFill>
                  <a:srgbClr val="292929"/>
                </a:solidFill>
                <a:effectLst/>
                <a:latin typeface="Open Sans" panose="020B0606030504020204" pitchFamily="34" charset="0"/>
              </a:rPr>
              <a:t>AJAX is just a </a:t>
            </a:r>
            <a:r>
              <a:rPr lang="en-ZA" sz="3200" b="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term</a:t>
            </a:r>
            <a:r>
              <a:rPr lang="en-ZA" sz="3200" b="0" i="0" dirty="0">
                <a:solidFill>
                  <a:srgbClr val="292929"/>
                </a:solidFill>
                <a:effectLst/>
                <a:latin typeface="Open Sans" panose="020B0606030504020204" pitchFamily="34" charset="0"/>
              </a:rPr>
              <a:t> to describe how the browser and server exchange data between each other</a:t>
            </a:r>
            <a:endParaRPr lang="en-ZA" sz="32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2BA21-0FBB-40F3-B2CB-CD8B46D4A02F}"/>
              </a:ext>
            </a:extLst>
          </p:cNvPr>
          <p:cNvSpPr txBox="1"/>
          <p:nvPr/>
        </p:nvSpPr>
        <p:spPr>
          <a:xfrm>
            <a:off x="430742" y="4047416"/>
            <a:ext cx="111901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3200" b="0" i="0" dirty="0">
                <a:solidFill>
                  <a:srgbClr val="292929"/>
                </a:solidFill>
                <a:effectLst/>
                <a:latin typeface="Open Sans" panose="020B0606030504020204" pitchFamily="34" charset="0"/>
              </a:rPr>
              <a:t>JavaScript and XML are used together to create an AJAX request</a:t>
            </a:r>
            <a:endParaRPr lang="en-ZA" sz="32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EB79F4-EDBF-47F8-8BB4-4B155FAC4F1B}"/>
              </a:ext>
            </a:extLst>
          </p:cNvPr>
          <p:cNvSpPr/>
          <p:nvPr/>
        </p:nvSpPr>
        <p:spPr>
          <a:xfrm>
            <a:off x="3142695" y="3897297"/>
            <a:ext cx="1118587" cy="870012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2440F8BD-27E7-42EB-B896-E179496FB6BA}"/>
              </a:ext>
            </a:extLst>
          </p:cNvPr>
          <p:cNvSpPr/>
          <p:nvPr/>
        </p:nvSpPr>
        <p:spPr>
          <a:xfrm rot="8309219">
            <a:off x="4223359" y="4616548"/>
            <a:ext cx="408373" cy="834501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64C6F-769F-45D2-BEB2-D9870BF51EBF}"/>
              </a:ext>
            </a:extLst>
          </p:cNvPr>
          <p:cNvSpPr txBox="1"/>
          <p:nvPr/>
        </p:nvSpPr>
        <p:spPr>
          <a:xfrm>
            <a:off x="2403063" y="5432411"/>
            <a:ext cx="65633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400" b="0" i="0" dirty="0">
                <a:solidFill>
                  <a:srgbClr val="7030A0"/>
                </a:solidFill>
                <a:effectLst/>
                <a:latin typeface="Open Sans" panose="020B0606030504020204" pitchFamily="34" charset="0"/>
              </a:rPr>
              <a:t>more common today to use JSON</a:t>
            </a:r>
            <a:endParaRPr lang="en-ZA" sz="2400" dirty="0">
              <a:solidFill>
                <a:srgbClr val="7030A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27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3785</TotalTime>
  <Words>399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Nova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CB</dc:creator>
  <cp:lastModifiedBy>CB</cp:lastModifiedBy>
  <cp:revision>518</cp:revision>
  <dcterms:created xsi:type="dcterms:W3CDTF">2020-03-22T19:27:13Z</dcterms:created>
  <dcterms:modified xsi:type="dcterms:W3CDTF">2022-11-03T07:07:10Z</dcterms:modified>
</cp:coreProperties>
</file>