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8"/>
  </p:handoutMasterIdLst>
  <p:sldIdLst>
    <p:sldId id="266" r:id="rId2"/>
    <p:sldId id="279" r:id="rId3"/>
    <p:sldId id="288" r:id="rId4"/>
    <p:sldId id="289" r:id="rId5"/>
    <p:sldId id="282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7F7F7F"/>
    <a:srgbClr val="008000"/>
    <a:srgbClr val="505050"/>
    <a:srgbClr val="5B9BD5"/>
    <a:srgbClr val="E0E0E0"/>
    <a:srgbClr val="000000"/>
    <a:srgbClr val="404040"/>
    <a:srgbClr val="C000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86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 err="1">
                <a:solidFill>
                  <a:schemeClr val="tx1"/>
                </a:solidFill>
                <a:latin typeface="Arial Nova" panose="020B0504020202020204" pitchFamily="34" charset="0"/>
              </a:rPr>
              <a:t>apache</a:t>
            </a:r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 web server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 err="1">
                <a:solidFill>
                  <a:schemeClr val="tx1"/>
                </a:solidFill>
                <a:latin typeface="Arial Nova" panose="020B0504020202020204" pitchFamily="34" charset="0"/>
              </a:rPr>
              <a:t>apache</a:t>
            </a:r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 web server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5DAC6-7A9D-44D4-9668-9562E88E31FE}"/>
              </a:ext>
            </a:extLst>
          </p:cNvPr>
          <p:cNvSpPr txBox="1"/>
          <p:nvPr/>
        </p:nvSpPr>
        <p:spPr>
          <a:xfrm>
            <a:off x="527423" y="151596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Apache is a </a:t>
            </a:r>
            <a:r>
              <a:rPr lang="en-ZA" sz="2800" u="sng" dirty="0">
                <a:solidFill>
                  <a:srgbClr val="FF5050"/>
                </a:solidFill>
                <a:latin typeface="Open Sans" panose="020B0606030504020204" pitchFamily="34" charset="0"/>
              </a:rPr>
              <a:t>very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popular web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486F4-B564-1B23-21B2-F85208BE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07" y="1971037"/>
            <a:ext cx="955874" cy="116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BD1B2-9FF9-FAD9-A893-DCD5E54B512E}"/>
              </a:ext>
            </a:extLst>
          </p:cNvPr>
          <p:cNvSpPr txBox="1"/>
          <p:nvPr/>
        </p:nvSpPr>
        <p:spPr>
          <a:xfrm>
            <a:off x="3018204" y="3331849"/>
            <a:ext cx="6551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A </a:t>
            </a:r>
            <a:r>
              <a:rPr lang="en-ZA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web server </a:t>
            </a: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uses certain software that allows a browser to send and receive data from a server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87787-C38D-83AA-18B6-119DC0562BE6}"/>
              </a:ext>
            </a:extLst>
          </p:cNvPr>
          <p:cNvSpPr txBox="1"/>
          <p:nvPr/>
        </p:nvSpPr>
        <p:spPr>
          <a:xfrm>
            <a:off x="612881" y="508042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There are different types of servers that do different 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837AD-E8E4-72C4-0B6A-4F5FF579BB92}"/>
              </a:ext>
            </a:extLst>
          </p:cNvPr>
          <p:cNvSpPr txBox="1"/>
          <p:nvPr/>
        </p:nvSpPr>
        <p:spPr>
          <a:xfrm>
            <a:off x="1080732" y="5980770"/>
            <a:ext cx="208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File Servers</a:t>
            </a:r>
            <a:endParaRPr lang="en-US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01AAF-8831-A9D5-560D-A342683AFB9A}"/>
              </a:ext>
            </a:extLst>
          </p:cNvPr>
          <p:cNvSpPr txBox="1"/>
          <p:nvPr/>
        </p:nvSpPr>
        <p:spPr>
          <a:xfrm>
            <a:off x="3479183" y="5762038"/>
            <a:ext cx="2326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Mail Servers</a:t>
            </a:r>
            <a:endParaRPr lang="en-US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7D076-35F5-EDE0-4DAE-564A8FDA1AF2}"/>
              </a:ext>
            </a:extLst>
          </p:cNvPr>
          <p:cNvSpPr txBox="1"/>
          <p:nvPr/>
        </p:nvSpPr>
        <p:spPr>
          <a:xfrm>
            <a:off x="5930900" y="6023648"/>
            <a:ext cx="342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Database Servers</a:t>
            </a:r>
            <a:endParaRPr lang="en-US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C13E3-AA57-1D59-1742-09F1E42FDD32}"/>
              </a:ext>
            </a:extLst>
          </p:cNvPr>
          <p:cNvSpPr txBox="1"/>
          <p:nvPr/>
        </p:nvSpPr>
        <p:spPr>
          <a:xfrm>
            <a:off x="9354142" y="5719160"/>
            <a:ext cx="245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</a:rPr>
              <a:t>Web Servers</a:t>
            </a:r>
            <a:endParaRPr lang="en-US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092BF3E-63FF-1A9A-BF71-3AFF4471AD61}"/>
              </a:ext>
            </a:extLst>
          </p:cNvPr>
          <p:cNvSpPr/>
          <p:nvPr/>
        </p:nvSpPr>
        <p:spPr>
          <a:xfrm rot="3377430">
            <a:off x="7174402" y="329566"/>
            <a:ext cx="585926" cy="167912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2AC4B-FBEC-E5BE-75CF-300BBA402BB0}"/>
              </a:ext>
            </a:extLst>
          </p:cNvPr>
          <p:cNvSpPr txBox="1"/>
          <p:nvPr/>
        </p:nvSpPr>
        <p:spPr>
          <a:xfrm>
            <a:off x="8328353" y="184666"/>
            <a:ext cx="36831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There are other servers available like Tomcat, Node, Nginx, </a:t>
            </a:r>
            <a:r>
              <a:rPr lang="en-ZA" altLang="en-US" sz="2800" dirty="0" err="1">
                <a:solidFill>
                  <a:srgbClr val="292929"/>
                </a:solidFill>
                <a:latin typeface="Open Sans" panose="020B0606030504020204" pitchFamily="34" charset="0"/>
              </a:rPr>
              <a:t>Appweb</a:t>
            </a: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, etc.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0" grpId="0"/>
      <p:bldP spid="11" grpId="0"/>
      <p:bldP spid="12" grpId="0"/>
      <p:bldP spid="13" grpId="0"/>
      <p:bldP spid="14" grpId="0"/>
      <p:bldP spid="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Important: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 web server is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not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a programming language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97670-F0D9-4F42-BC01-E6ADC36616D4}"/>
              </a:ext>
            </a:extLst>
          </p:cNvPr>
          <p:cNvSpPr txBox="1"/>
          <p:nvPr/>
        </p:nvSpPr>
        <p:spPr>
          <a:xfrm>
            <a:off x="2131285" y="2227240"/>
            <a:ext cx="327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i="1" dirty="0">
                <a:solidFill>
                  <a:srgbClr val="292929"/>
                </a:solidFill>
                <a:latin typeface="Open Sans" panose="020B0606030504020204" pitchFamily="34" charset="0"/>
              </a:rPr>
              <a:t>You don’t write Apache code</a:t>
            </a:r>
            <a:endParaRPr lang="en-US" altLang="en-US" i="1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3005F-491E-4233-BC90-AB4A764A5895}"/>
              </a:ext>
            </a:extLst>
          </p:cNvPr>
          <p:cNvSpPr txBox="1"/>
          <p:nvPr/>
        </p:nvSpPr>
        <p:spPr>
          <a:xfrm>
            <a:off x="386025" y="2863120"/>
            <a:ext cx="10861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Apache server runs by using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configuration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922D9-42EE-7906-130A-430C17F17D7E}"/>
              </a:ext>
            </a:extLst>
          </p:cNvPr>
          <p:cNvSpPr txBox="1"/>
          <p:nvPr/>
        </p:nvSpPr>
        <p:spPr>
          <a:xfrm>
            <a:off x="386024" y="3734612"/>
            <a:ext cx="10861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Configuration files are just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plain text files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where directives (rules) are added to the file that control Apache’s behaviour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F9766-9601-991B-A04A-945FE7246074}"/>
              </a:ext>
            </a:extLst>
          </p:cNvPr>
          <p:cNvSpPr txBox="1"/>
          <p:nvPr/>
        </p:nvSpPr>
        <p:spPr>
          <a:xfrm>
            <a:off x="386024" y="5036991"/>
            <a:ext cx="10861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In its default state, an Apache server listens to the IP addresses identified in its config file (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HTTPd.conf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85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Important: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 web server is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not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a programming language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97670-F0D9-4F42-BC01-E6ADC36616D4}"/>
              </a:ext>
            </a:extLst>
          </p:cNvPr>
          <p:cNvSpPr txBox="1"/>
          <p:nvPr/>
        </p:nvSpPr>
        <p:spPr>
          <a:xfrm>
            <a:off x="2131285" y="2227240"/>
            <a:ext cx="327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i="1" dirty="0">
                <a:solidFill>
                  <a:srgbClr val="292929"/>
                </a:solidFill>
                <a:latin typeface="Open Sans" panose="020B0606030504020204" pitchFamily="34" charset="0"/>
              </a:rPr>
              <a:t>You don’t write Apache code</a:t>
            </a:r>
            <a:endParaRPr lang="en-US" altLang="en-US" i="1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3005F-491E-4233-BC90-AB4A764A5895}"/>
              </a:ext>
            </a:extLst>
          </p:cNvPr>
          <p:cNvSpPr txBox="1"/>
          <p:nvPr/>
        </p:nvSpPr>
        <p:spPr>
          <a:xfrm>
            <a:off x="386025" y="2863120"/>
            <a:ext cx="10861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Apache server runs by using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configuration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922D9-42EE-7906-130A-430C17F17D7E}"/>
              </a:ext>
            </a:extLst>
          </p:cNvPr>
          <p:cNvSpPr txBox="1"/>
          <p:nvPr/>
        </p:nvSpPr>
        <p:spPr>
          <a:xfrm>
            <a:off x="386024" y="3734612"/>
            <a:ext cx="10861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Configuration files are just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plain text files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where directives (rules) are added to the file that control Apache’s behaviour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F9766-9601-991B-A04A-945FE7246074}"/>
              </a:ext>
            </a:extLst>
          </p:cNvPr>
          <p:cNvSpPr txBox="1"/>
          <p:nvPr/>
        </p:nvSpPr>
        <p:spPr>
          <a:xfrm>
            <a:off x="386024" y="5036991"/>
            <a:ext cx="10861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In its default state, an Apache server listens to the IP addresses identified in its config file (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HTTPd.conf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90BA9-FA95-EBB0-C222-A36F0D46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371475"/>
            <a:ext cx="9229725" cy="611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0C9A9-23D2-FCDB-2593-16A6BFE0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596" y="95664"/>
            <a:ext cx="955874" cy="11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Important: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 web server is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not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a programming language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97670-F0D9-4F42-BC01-E6ADC36616D4}"/>
              </a:ext>
            </a:extLst>
          </p:cNvPr>
          <p:cNvSpPr txBox="1"/>
          <p:nvPr/>
        </p:nvSpPr>
        <p:spPr>
          <a:xfrm>
            <a:off x="2131285" y="2227240"/>
            <a:ext cx="327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i="1" dirty="0">
                <a:solidFill>
                  <a:srgbClr val="292929"/>
                </a:solidFill>
                <a:latin typeface="Open Sans" panose="020B0606030504020204" pitchFamily="34" charset="0"/>
              </a:rPr>
              <a:t>You don’t write Apache code</a:t>
            </a:r>
            <a:endParaRPr lang="en-US" altLang="en-US" i="1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3005F-491E-4233-BC90-AB4A764A5895}"/>
              </a:ext>
            </a:extLst>
          </p:cNvPr>
          <p:cNvSpPr txBox="1"/>
          <p:nvPr/>
        </p:nvSpPr>
        <p:spPr>
          <a:xfrm>
            <a:off x="386025" y="2863120"/>
            <a:ext cx="10861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Apache server runs by using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configuration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922D9-42EE-7906-130A-430C17F17D7E}"/>
              </a:ext>
            </a:extLst>
          </p:cNvPr>
          <p:cNvSpPr txBox="1"/>
          <p:nvPr/>
        </p:nvSpPr>
        <p:spPr>
          <a:xfrm>
            <a:off x="386024" y="3734612"/>
            <a:ext cx="10861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Configuration files are just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plain text files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where directives (rules) are added to the file that control Apache’s behaviour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F9766-9601-991B-A04A-945FE7246074}"/>
              </a:ext>
            </a:extLst>
          </p:cNvPr>
          <p:cNvSpPr txBox="1"/>
          <p:nvPr/>
        </p:nvSpPr>
        <p:spPr>
          <a:xfrm>
            <a:off x="386024" y="5036991"/>
            <a:ext cx="10861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In its default state, an Apache server listens to the IP addresses identified in its config file (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HTTPd.conf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E2888-47A7-4861-0B95-5AD0774F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90625"/>
            <a:ext cx="9429750" cy="4476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828E2-F27E-BC3C-4D82-32159796E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89239" y="3661950"/>
            <a:ext cx="955874" cy="11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2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Apache can be installed on most computer systems 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97670-F0D9-4F42-BC01-E6ADC36616D4}"/>
              </a:ext>
            </a:extLst>
          </p:cNvPr>
          <p:cNvSpPr txBox="1"/>
          <p:nvPr/>
        </p:nvSpPr>
        <p:spPr>
          <a:xfrm>
            <a:off x="429768" y="2493094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Regardless of your web hosting company used, a live website will typically have an 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htdocs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directory – this is the Apache folder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3005F-491E-4233-BC90-AB4A764A5895}"/>
              </a:ext>
            </a:extLst>
          </p:cNvPr>
          <p:cNvSpPr txBox="1"/>
          <p:nvPr/>
        </p:nvSpPr>
        <p:spPr>
          <a:xfrm>
            <a:off x="429768" y="3831922"/>
            <a:ext cx="10861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htdocs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 is the main default Apache web server 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E08E8-2F6C-FB5E-DC8B-5A12F520ACF8}"/>
              </a:ext>
            </a:extLst>
          </p:cNvPr>
          <p:cNvSpPr txBox="1"/>
          <p:nvPr/>
        </p:nvSpPr>
        <p:spPr>
          <a:xfrm>
            <a:off x="429768" y="4739863"/>
            <a:ext cx="10861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Since files and sub-folders inside 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htdocs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are available to the public, correct handling of file permissions is important</a:t>
            </a:r>
          </a:p>
        </p:txBody>
      </p:sp>
    </p:spTree>
    <p:extLst>
      <p:ext uri="{BB962C8B-B14F-4D97-AF65-F5344CB8AC3E}">
        <p14:creationId xmlns:p14="http://schemas.microsoft.com/office/powerpoint/2010/main" val="42028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00B050"/>
                </a:solidFill>
                <a:latin typeface="Open Sans" panose="020B0606030504020204" pitchFamily="34" charset="0"/>
              </a:rPr>
              <a:t>Good news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- Apache can understand different programming languages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7CD4F-9057-4776-3C3B-6F547E3521E2}"/>
              </a:ext>
            </a:extLst>
          </p:cNvPr>
          <p:cNvSpPr txBox="1"/>
          <p:nvPr/>
        </p:nvSpPr>
        <p:spPr>
          <a:xfrm>
            <a:off x="429769" y="2843073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You can tell Apache that any file that ends with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.</a:t>
            </a:r>
            <a:r>
              <a:rPr lang="en-ZA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php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should be interpreted as PHP 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C0631-E6B2-7927-35C2-1AEF4192C860}"/>
              </a:ext>
            </a:extLst>
          </p:cNvPr>
          <p:cNvSpPr txBox="1"/>
          <p:nvPr/>
        </p:nvSpPr>
        <p:spPr>
          <a:xfrm>
            <a:off x="429769" y="4054826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Apache will then launch the PHP interpreter to read the file and process it into an HTML page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C804E-7E78-BCC1-6E77-A49CB6A5B79B}"/>
              </a:ext>
            </a:extLst>
          </p:cNvPr>
          <p:cNvSpPr txBox="1"/>
          <p:nvPr/>
        </p:nvSpPr>
        <p:spPr>
          <a:xfrm>
            <a:off x="429769" y="527284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Let’s see Apache in action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4039</TotalTime>
  <Words>368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759</cp:revision>
  <dcterms:created xsi:type="dcterms:W3CDTF">2020-03-22T19:27:13Z</dcterms:created>
  <dcterms:modified xsi:type="dcterms:W3CDTF">2022-11-03T07:12:58Z</dcterms:modified>
</cp:coreProperties>
</file>