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handoutMasterIdLst>
    <p:handoutMasterId r:id="rId14"/>
  </p:handoutMasterIdLst>
  <p:sldIdLst>
    <p:sldId id="266" r:id="rId2"/>
    <p:sldId id="27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B" initials="CB" lastIdx="1" clrIdx="0">
    <p:extLst>
      <p:ext uri="{19B8F6BF-5375-455C-9EA6-DF929625EA0E}">
        <p15:presenceInfo xmlns:p15="http://schemas.microsoft.com/office/powerpoint/2012/main" userId="C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5050"/>
    <a:srgbClr val="7F7F7F"/>
    <a:srgbClr val="008000"/>
    <a:srgbClr val="505050"/>
    <a:srgbClr val="5B9BD5"/>
    <a:srgbClr val="E0E0E0"/>
    <a:srgbClr val="000000"/>
    <a:srgbClr val="40404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" y="86"/>
      </p:cViewPr>
      <p:guideLst>
        <p:guide orient="horz" pos="1152"/>
        <p:guide pos="3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EA533-E136-405E-A40E-3146426BBA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1D52-FFFF-4C98-9972-CA24C63036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0F13A-3A55-4424-BBBD-1E2518C90143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6122B-9448-40DD-8525-19DFAB6AA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0AF9-0311-4228-B097-A442C3FAC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B8FA3-229A-4D8E-A2AE-79371F351D7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662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D27CACD-5186-4420-9BC8-1FD129F1AA96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main course project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026F59-1308-42F3-A0E2-C028D8931E33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FBEC2AC-6320-4593-B72F-902A4CC1954E}"/>
              </a:ext>
            </a:extLst>
          </p:cNvPr>
          <p:cNvSpPr txBox="1">
            <a:spLocks/>
          </p:cNvSpPr>
          <p:nvPr userDrawn="1"/>
        </p:nvSpPr>
        <p:spPr>
          <a:xfrm>
            <a:off x="430743" y="223688"/>
            <a:ext cx="7134714" cy="6926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sz="4400" baseline="0" dirty="0">
                <a:solidFill>
                  <a:schemeClr val="tx1"/>
                </a:solidFill>
                <a:latin typeface="Arial Nova" panose="020B0504020202020204" pitchFamily="34" charset="0"/>
              </a:rPr>
              <a:t>main course project</a:t>
            </a:r>
            <a:endParaRPr lang="en-ZA" sz="4400" dirty="0">
              <a:solidFill>
                <a:srgbClr val="FF5050"/>
              </a:solidFill>
              <a:latin typeface="Arial Nova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5EF0B-5859-472C-B4A3-61585928263F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16336"/>
            <a:ext cx="7170911" cy="0"/>
          </a:xfrm>
          <a:prstGeom prst="line">
            <a:avLst/>
          </a:prstGeom>
          <a:ln w="5715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7A6A1-3AE0-4F7B-AA5A-A2C3754BC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" y="166189"/>
            <a:ext cx="3225990" cy="94127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9AE5D-5B0B-4C56-ADDC-6BB86BB8EB61}"/>
              </a:ext>
            </a:extLst>
          </p:cNvPr>
          <p:cNvCxnSpPr>
            <a:cxnSpLocks/>
          </p:cNvCxnSpPr>
          <p:nvPr userDrawn="1"/>
        </p:nvCxnSpPr>
        <p:spPr>
          <a:xfrm>
            <a:off x="548550" y="1107459"/>
            <a:ext cx="7170911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6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B29F1-1319-404C-8A33-873DEE74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97107-75BB-4214-AA01-0EC25B85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62BE-4155-44C2-84FC-79CD050FC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F008-1186-43B4-A01C-3C04287062D6}" type="datetimeFigureOut">
              <a:rPr lang="en-ZA" smtClean="0"/>
              <a:t>2022/11/03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91E5-74F3-4A55-8B3A-07D97F91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382-6950-499C-8D30-59EA53AB0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2876-10AC-4AF6-B0DD-CA7A347F956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03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9" r:id="rId2"/>
    <p:sldLayoutId id="2147483818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E5DAC6-7A9D-44D4-9668-9562E88E31FE}"/>
              </a:ext>
            </a:extLst>
          </p:cNvPr>
          <p:cNvSpPr txBox="1"/>
          <p:nvPr/>
        </p:nvSpPr>
        <p:spPr>
          <a:xfrm>
            <a:off x="527423" y="1515967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We’re going to build an application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72362-2EF8-4B62-9EE9-A5F215BAAF40}"/>
              </a:ext>
            </a:extLst>
          </p:cNvPr>
          <p:cNvSpPr txBox="1"/>
          <p:nvPr/>
        </p:nvSpPr>
        <p:spPr>
          <a:xfrm>
            <a:off x="527423" y="2360825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will do this by using AJAX in 3 ways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A766EF-C656-4B8C-90C8-979E8A8D770F}"/>
              </a:ext>
            </a:extLst>
          </p:cNvPr>
          <p:cNvCxnSpPr>
            <a:cxnSpLocks/>
          </p:cNvCxnSpPr>
          <p:nvPr/>
        </p:nvCxnSpPr>
        <p:spPr>
          <a:xfrm>
            <a:off x="4962617" y="2884045"/>
            <a:ext cx="0" cy="544955"/>
          </a:xfrm>
          <a:prstGeom prst="straightConnector1">
            <a:avLst/>
          </a:prstGeom>
          <a:ln w="38100"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1FAD7-6293-4F05-8684-22A409EC862A}"/>
              </a:ext>
            </a:extLst>
          </p:cNvPr>
          <p:cNvCxnSpPr>
            <a:cxnSpLocks/>
          </p:cNvCxnSpPr>
          <p:nvPr/>
        </p:nvCxnSpPr>
        <p:spPr>
          <a:xfrm flipH="1">
            <a:off x="4962617" y="3429000"/>
            <a:ext cx="763480" cy="0"/>
          </a:xfrm>
          <a:prstGeom prst="straightConnector1">
            <a:avLst/>
          </a:prstGeom>
          <a:ln w="38100">
            <a:solidFill>
              <a:srgbClr val="FF5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07677-22E8-4851-91D3-FDFB4CBEDB90}"/>
              </a:ext>
            </a:extLst>
          </p:cNvPr>
          <p:cNvCxnSpPr>
            <a:cxnSpLocks/>
          </p:cNvCxnSpPr>
          <p:nvPr/>
        </p:nvCxnSpPr>
        <p:spPr>
          <a:xfrm flipH="1">
            <a:off x="4962617" y="3978676"/>
            <a:ext cx="763480" cy="0"/>
          </a:xfrm>
          <a:prstGeom prst="straightConnector1">
            <a:avLst/>
          </a:prstGeom>
          <a:ln w="38100">
            <a:solidFill>
              <a:srgbClr val="FF5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BCA3A2-3F6F-4991-9DA1-7110E19E2DC7}"/>
              </a:ext>
            </a:extLst>
          </p:cNvPr>
          <p:cNvCxnSpPr>
            <a:cxnSpLocks/>
          </p:cNvCxnSpPr>
          <p:nvPr/>
        </p:nvCxnSpPr>
        <p:spPr>
          <a:xfrm flipH="1">
            <a:off x="4962617" y="4495060"/>
            <a:ext cx="763480" cy="0"/>
          </a:xfrm>
          <a:prstGeom prst="straightConnector1">
            <a:avLst/>
          </a:prstGeom>
          <a:ln w="38100">
            <a:solidFill>
              <a:srgbClr val="FF5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F85699-BCC6-48C6-84DD-B2549E58A176}"/>
              </a:ext>
            </a:extLst>
          </p:cNvPr>
          <p:cNvCxnSpPr>
            <a:cxnSpLocks/>
          </p:cNvCxnSpPr>
          <p:nvPr/>
        </p:nvCxnSpPr>
        <p:spPr>
          <a:xfrm>
            <a:off x="4962617" y="3429000"/>
            <a:ext cx="0" cy="549676"/>
          </a:xfrm>
          <a:prstGeom prst="straightConnector1">
            <a:avLst/>
          </a:prstGeom>
          <a:ln w="38100"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D618B5-CF70-4EBE-9BAE-177C7F79F8EE}"/>
              </a:ext>
            </a:extLst>
          </p:cNvPr>
          <p:cNvCxnSpPr>
            <a:cxnSpLocks/>
          </p:cNvCxnSpPr>
          <p:nvPr/>
        </p:nvCxnSpPr>
        <p:spPr>
          <a:xfrm>
            <a:off x="4962617" y="3978676"/>
            <a:ext cx="0" cy="516384"/>
          </a:xfrm>
          <a:prstGeom prst="straightConnector1">
            <a:avLst/>
          </a:prstGeom>
          <a:ln w="38100">
            <a:solidFill>
              <a:srgbClr val="FF5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DD46F1-DD3D-4E68-87E2-A4A736335C46}"/>
              </a:ext>
            </a:extLst>
          </p:cNvPr>
          <p:cNvSpPr txBox="1"/>
          <p:nvPr/>
        </p:nvSpPr>
        <p:spPr>
          <a:xfrm>
            <a:off x="5843638" y="3228945"/>
            <a:ext cx="2896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XMLHttpRequest</a:t>
            </a:r>
            <a:r>
              <a:rPr lang="en-ZA" sz="20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73183-77A8-4FC0-B52B-1056BD30A740}"/>
              </a:ext>
            </a:extLst>
          </p:cNvPr>
          <p:cNvSpPr txBox="1"/>
          <p:nvPr/>
        </p:nvSpPr>
        <p:spPr>
          <a:xfrm>
            <a:off x="5843638" y="3773900"/>
            <a:ext cx="2896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Fetch()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79C21D-DCCF-40CC-9AB8-A86638F80D88}"/>
              </a:ext>
            </a:extLst>
          </p:cNvPr>
          <p:cNvSpPr txBox="1"/>
          <p:nvPr/>
        </p:nvSpPr>
        <p:spPr>
          <a:xfrm>
            <a:off x="5843638" y="4295005"/>
            <a:ext cx="2896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 err="1">
                <a:solidFill>
                  <a:schemeClr val="accent5">
                    <a:lumMod val="75000"/>
                  </a:schemeClr>
                </a:solidFill>
                <a:latin typeface="Open Sans" panose="020B0606030504020204" pitchFamily="34" charset="0"/>
              </a:rPr>
              <a:t>Axios</a:t>
            </a:r>
            <a:endParaRPr lang="en-ZA" sz="2000" dirty="0">
              <a:solidFill>
                <a:schemeClr val="accent5">
                  <a:lumMod val="7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31B2A-D79E-41B3-9A95-E5D0C63B2713}"/>
              </a:ext>
            </a:extLst>
          </p:cNvPr>
          <p:cNvSpPr txBox="1"/>
          <p:nvPr/>
        </p:nvSpPr>
        <p:spPr>
          <a:xfrm>
            <a:off x="527423" y="5220501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But, before we can start writing AJAX, we need to do a few things</a:t>
            </a:r>
          </a:p>
        </p:txBody>
      </p:sp>
    </p:spTree>
    <p:extLst>
      <p:ext uri="{BB962C8B-B14F-4D97-AF65-F5344CB8AC3E}">
        <p14:creationId xmlns:p14="http://schemas.microsoft.com/office/powerpoint/2010/main" val="41375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1" grpId="0"/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3155F2-9910-4CE9-96F2-654B58870853}"/>
              </a:ext>
            </a:extLst>
          </p:cNvPr>
          <p:cNvSpPr/>
          <p:nvPr/>
        </p:nvSpPr>
        <p:spPr>
          <a:xfrm>
            <a:off x="2081038" y="3379016"/>
            <a:ext cx="5645642" cy="6847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4A16C-9505-48EA-9567-EDE568D54B2B}"/>
              </a:ext>
            </a:extLst>
          </p:cNvPr>
          <p:cNvSpPr txBox="1"/>
          <p:nvPr/>
        </p:nvSpPr>
        <p:spPr>
          <a:xfrm>
            <a:off x="2482203" y="3429000"/>
            <a:ext cx="4843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GET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</a:rPr>
              <a:t> /users/update/:ID</a:t>
            </a:r>
            <a:endParaRPr lang="en-ZA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006FF-7B69-4D5A-8D58-4476293FCE30}"/>
              </a:ext>
            </a:extLst>
          </p:cNvPr>
          <p:cNvSpPr/>
          <p:nvPr/>
        </p:nvSpPr>
        <p:spPr>
          <a:xfrm>
            <a:off x="2081038" y="4339136"/>
            <a:ext cx="5645642" cy="6847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0D188-ECB1-41E2-BC0B-8ED03D44AFEB}"/>
              </a:ext>
            </a:extLst>
          </p:cNvPr>
          <p:cNvSpPr txBox="1"/>
          <p:nvPr/>
        </p:nvSpPr>
        <p:spPr>
          <a:xfrm>
            <a:off x="2482203" y="4389120"/>
            <a:ext cx="4843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PUT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</a:rPr>
              <a:t> /users/update/:ID</a:t>
            </a:r>
            <a:endParaRPr lang="en-ZA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26A41-1383-4586-8EF5-951F24ED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59" y="4290656"/>
            <a:ext cx="773699" cy="671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30130-46AC-4B84-97C1-8244ABB4F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54" y="3439503"/>
            <a:ext cx="545107" cy="537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724AB2-5E05-4824-B001-AE8383F2CE69}"/>
              </a:ext>
            </a:extLst>
          </p:cNvPr>
          <p:cNvSpPr txBox="1"/>
          <p:nvPr/>
        </p:nvSpPr>
        <p:spPr>
          <a:xfrm>
            <a:off x="8741584" y="3429000"/>
            <a:ext cx="2065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FF0000"/>
                </a:solidFill>
                <a:latin typeface="Open Sans" panose="020B0606030504020204" pitchFamily="34" charset="0"/>
              </a:rPr>
              <a:t>Not restful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74521-C3BA-4C9A-AE65-7A2C0D33EC2F}"/>
              </a:ext>
            </a:extLst>
          </p:cNvPr>
          <p:cNvSpPr txBox="1"/>
          <p:nvPr/>
        </p:nvSpPr>
        <p:spPr>
          <a:xfrm>
            <a:off x="8741584" y="4364831"/>
            <a:ext cx="2065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00B050"/>
                </a:solidFill>
                <a:latin typeface="Open Sans" panose="020B0606030504020204" pitchFamily="34" charset="0"/>
              </a:rPr>
              <a:t>Restful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4812-F012-E5B1-02E3-5CFBBF3D1C7A}"/>
              </a:ext>
            </a:extLst>
          </p:cNvPr>
          <p:cNvSpPr txBox="1"/>
          <p:nvPr/>
        </p:nvSpPr>
        <p:spPr>
          <a:xfrm>
            <a:off x="1557029" y="5436491"/>
            <a:ext cx="8057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REST says we should use PUT because it better describes what we’re doing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/>
      <p:bldP spid="1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3155F2-9910-4CE9-96F2-654B58870853}"/>
              </a:ext>
            </a:extLst>
          </p:cNvPr>
          <p:cNvSpPr/>
          <p:nvPr/>
        </p:nvSpPr>
        <p:spPr>
          <a:xfrm>
            <a:off x="2081038" y="3379016"/>
            <a:ext cx="5645642" cy="6847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4A16C-9505-48EA-9567-EDE568D54B2B}"/>
              </a:ext>
            </a:extLst>
          </p:cNvPr>
          <p:cNvSpPr txBox="1"/>
          <p:nvPr/>
        </p:nvSpPr>
        <p:spPr>
          <a:xfrm>
            <a:off x="2583632" y="3429000"/>
            <a:ext cx="4670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DELETE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</a:rPr>
              <a:t> /users/delete</a:t>
            </a:r>
            <a:endParaRPr lang="en-ZA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006FF-7B69-4D5A-8D58-4476293FCE30}"/>
              </a:ext>
            </a:extLst>
          </p:cNvPr>
          <p:cNvSpPr/>
          <p:nvPr/>
        </p:nvSpPr>
        <p:spPr>
          <a:xfrm>
            <a:off x="2081038" y="4339136"/>
            <a:ext cx="5645642" cy="6847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0D188-ECB1-41E2-BC0B-8ED03D44AFEB}"/>
              </a:ext>
            </a:extLst>
          </p:cNvPr>
          <p:cNvSpPr txBox="1"/>
          <p:nvPr/>
        </p:nvSpPr>
        <p:spPr>
          <a:xfrm>
            <a:off x="2339962" y="4378960"/>
            <a:ext cx="5158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DELETE</a:t>
            </a:r>
            <a:r>
              <a:rPr lang="en-AU" sz="3200" dirty="0">
                <a:solidFill>
                  <a:schemeClr val="bg1">
                    <a:lumMod val="85000"/>
                  </a:schemeClr>
                </a:solidFill>
              </a:rPr>
              <a:t> /users/delete/</a:t>
            </a:r>
            <a:r>
              <a:rPr lang="en-A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:ID</a:t>
            </a:r>
            <a:endParaRPr lang="en-ZA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26A41-1383-4586-8EF5-951F24ED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59" y="4290656"/>
            <a:ext cx="773699" cy="671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30130-46AC-4B84-97C1-8244ABB4F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54" y="3439503"/>
            <a:ext cx="545107" cy="537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724AB2-5E05-4824-B001-AE8383F2CE69}"/>
              </a:ext>
            </a:extLst>
          </p:cNvPr>
          <p:cNvSpPr txBox="1"/>
          <p:nvPr/>
        </p:nvSpPr>
        <p:spPr>
          <a:xfrm>
            <a:off x="8741584" y="3429000"/>
            <a:ext cx="2065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FF0000"/>
                </a:solidFill>
                <a:latin typeface="Open Sans" panose="020B0606030504020204" pitchFamily="34" charset="0"/>
              </a:rPr>
              <a:t>Not restful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C74521-C3BA-4C9A-AE65-7A2C0D33EC2F}"/>
              </a:ext>
            </a:extLst>
          </p:cNvPr>
          <p:cNvSpPr txBox="1"/>
          <p:nvPr/>
        </p:nvSpPr>
        <p:spPr>
          <a:xfrm>
            <a:off x="8741584" y="4364831"/>
            <a:ext cx="2065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00B050"/>
                </a:solidFill>
                <a:latin typeface="Open Sans" panose="020B0606030504020204" pitchFamily="34" charset="0"/>
              </a:rPr>
              <a:t>Restful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F1B7F-4018-1201-EAE3-522561EC5451}"/>
              </a:ext>
            </a:extLst>
          </p:cNvPr>
          <p:cNvSpPr txBox="1"/>
          <p:nvPr/>
        </p:nvSpPr>
        <p:spPr>
          <a:xfrm>
            <a:off x="1557029" y="5436491"/>
            <a:ext cx="8057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REST says we should include the user’s ID because it is more intuitive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6" grpId="0"/>
      <p:bldP spid="1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9C3B5A-A0F2-4B2F-9806-05C7CBBAF22A}"/>
              </a:ext>
            </a:extLst>
          </p:cNvPr>
          <p:cNvSpPr txBox="1"/>
          <p:nvPr/>
        </p:nvSpPr>
        <p:spPr>
          <a:xfrm>
            <a:off x="358351" y="1676625"/>
            <a:ext cx="11287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F</a:t>
            </a:r>
            <a:r>
              <a:rPr lang="en-ZA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or a website to function, you need both frontend and backend code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D76EB-0043-4759-8CE7-02DF61F87429}"/>
              </a:ext>
            </a:extLst>
          </p:cNvPr>
          <p:cNvSpPr txBox="1"/>
          <p:nvPr/>
        </p:nvSpPr>
        <p:spPr>
          <a:xfrm>
            <a:off x="358351" y="2951946"/>
            <a:ext cx="11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frontend consists of </a:t>
            </a:r>
            <a:r>
              <a:rPr lang="en-AU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HTML</a:t>
            </a: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, </a:t>
            </a:r>
            <a:r>
              <a:rPr lang="en-AU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CSS</a:t>
            </a: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and </a:t>
            </a:r>
            <a:r>
              <a:rPr lang="en-AU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AJAX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5C908-AE25-48C3-A0A3-A0FCDC8C63BE}"/>
              </a:ext>
            </a:extLst>
          </p:cNvPr>
          <p:cNvSpPr txBox="1"/>
          <p:nvPr/>
        </p:nvSpPr>
        <p:spPr>
          <a:xfrm>
            <a:off x="358351" y="3874200"/>
            <a:ext cx="11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In this course, the backend will consist of a </a:t>
            </a:r>
            <a:r>
              <a:rPr lang="en-AU" altLang="en-US" sz="2800" dirty="0">
                <a:solidFill>
                  <a:srgbClr val="FF5050"/>
                </a:solidFill>
                <a:latin typeface="Open Sans" panose="020B0606030504020204" pitchFamily="34" charset="0"/>
              </a:rPr>
              <a:t>Node.js</a:t>
            </a: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 server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053D9-2B77-48CF-9FF4-E7A557B93E8F}"/>
              </a:ext>
            </a:extLst>
          </p:cNvPr>
          <p:cNvSpPr txBox="1"/>
          <p:nvPr/>
        </p:nvSpPr>
        <p:spPr>
          <a:xfrm>
            <a:off x="2217631" y="4796454"/>
            <a:ext cx="16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TASK 1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B6147C-6069-4F92-9D75-69BDFF8633FA}"/>
              </a:ext>
            </a:extLst>
          </p:cNvPr>
          <p:cNvSpPr txBox="1"/>
          <p:nvPr/>
        </p:nvSpPr>
        <p:spPr>
          <a:xfrm>
            <a:off x="4930351" y="4796454"/>
            <a:ext cx="16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TASK 2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663D7-7A56-4110-8142-74079E9327D5}"/>
              </a:ext>
            </a:extLst>
          </p:cNvPr>
          <p:cNvSpPr txBox="1"/>
          <p:nvPr/>
        </p:nvSpPr>
        <p:spPr>
          <a:xfrm>
            <a:off x="7643071" y="4796454"/>
            <a:ext cx="16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800" dirty="0">
                <a:solidFill>
                  <a:srgbClr val="292929"/>
                </a:solidFill>
                <a:latin typeface="Open Sans" panose="020B0606030504020204" pitchFamily="34" charset="0"/>
              </a:rPr>
              <a:t>TASK 3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CFD41-EEB4-4FA1-8346-945F45035D40}"/>
              </a:ext>
            </a:extLst>
          </p:cNvPr>
          <p:cNvSpPr txBox="1"/>
          <p:nvPr/>
        </p:nvSpPr>
        <p:spPr>
          <a:xfrm>
            <a:off x="1966885" y="5379558"/>
            <a:ext cx="3655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292929"/>
                </a:solidFill>
                <a:latin typeface="Open Sans" panose="020B0606030504020204" pitchFamily="34" charset="0"/>
              </a:rPr>
              <a:t>Set up server</a:t>
            </a:r>
            <a:endParaRPr lang="en-US" altLang="en-US" sz="20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ABEE5-58C9-4259-ABA3-923F001C99C6}"/>
              </a:ext>
            </a:extLst>
          </p:cNvPr>
          <p:cNvSpPr txBox="1"/>
          <p:nvPr/>
        </p:nvSpPr>
        <p:spPr>
          <a:xfrm>
            <a:off x="4505793" y="5425725"/>
            <a:ext cx="206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292929"/>
                </a:solidFill>
                <a:latin typeface="Open Sans" panose="020B0606030504020204" pitchFamily="34" charset="0"/>
              </a:rPr>
              <a:t>Set up AJAX endpoints</a:t>
            </a:r>
            <a:endParaRPr lang="en-US" altLang="en-US" sz="20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6092C-1BE2-4554-A40C-4491B8854B05}"/>
              </a:ext>
            </a:extLst>
          </p:cNvPr>
          <p:cNvSpPr txBox="1"/>
          <p:nvPr/>
        </p:nvSpPr>
        <p:spPr>
          <a:xfrm>
            <a:off x="7187105" y="5379558"/>
            <a:ext cx="206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2000" dirty="0">
                <a:solidFill>
                  <a:srgbClr val="292929"/>
                </a:solidFill>
                <a:latin typeface="Open Sans" panose="020B0606030504020204" pitchFamily="34" charset="0"/>
              </a:rPr>
              <a:t>Create HTML and CSS</a:t>
            </a:r>
            <a:endParaRPr lang="en-US" altLang="en-US" sz="20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595B3C-6CFB-6D71-3266-F895320A3A28}"/>
              </a:ext>
            </a:extLst>
          </p:cNvPr>
          <p:cNvSpPr/>
          <p:nvPr/>
        </p:nvSpPr>
        <p:spPr>
          <a:xfrm>
            <a:off x="7437120" y="3728720"/>
            <a:ext cx="1622849" cy="792480"/>
          </a:xfrm>
          <a:prstGeom prst="ellipse">
            <a:avLst/>
          </a:prstGeom>
          <a:solidFill>
            <a:srgbClr val="A9D18E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2E47E3-177B-01C4-7C44-1525CD6F3A66}"/>
              </a:ext>
            </a:extLst>
          </p:cNvPr>
          <p:cNvSpPr/>
          <p:nvPr/>
        </p:nvSpPr>
        <p:spPr>
          <a:xfrm>
            <a:off x="6928572" y="2809463"/>
            <a:ext cx="1189268" cy="792480"/>
          </a:xfrm>
          <a:prstGeom prst="ellipse">
            <a:avLst/>
          </a:prstGeom>
          <a:solidFill>
            <a:srgbClr val="A9D18E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0658E4-CD33-6901-6605-C4AF9106E4F5}"/>
              </a:ext>
            </a:extLst>
          </p:cNvPr>
          <p:cNvSpPr/>
          <p:nvPr/>
        </p:nvSpPr>
        <p:spPr>
          <a:xfrm>
            <a:off x="4413046" y="2818063"/>
            <a:ext cx="1997914" cy="792480"/>
          </a:xfrm>
          <a:prstGeom prst="ellipse">
            <a:avLst/>
          </a:prstGeom>
          <a:solidFill>
            <a:srgbClr val="A9D18E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466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1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8" grpId="0"/>
      <p:bldP spid="22" grpId="0"/>
      <p:bldP spid="23" grpId="0"/>
      <p:bldP spid="24" grpId="0"/>
      <p:bldP spid="25" grpId="0"/>
      <p:bldP spid="27" grpId="0"/>
      <p:bldP spid="28" grpId="0"/>
      <p:bldP spid="3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What are some things we need to create? 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036F36-EAA4-48A0-AEB7-C444FAA15A38}"/>
              </a:ext>
            </a:extLst>
          </p:cNvPr>
          <p:cNvSpPr/>
          <p:nvPr/>
        </p:nvSpPr>
        <p:spPr>
          <a:xfrm>
            <a:off x="5711303" y="2530136"/>
            <a:ext cx="1855433" cy="4314547"/>
          </a:xfrm>
          <a:custGeom>
            <a:avLst/>
            <a:gdLst>
              <a:gd name="connsiteX0" fmla="*/ 683581 w 1855433"/>
              <a:gd name="connsiteY0" fmla="*/ 0 h 4314547"/>
              <a:gd name="connsiteX1" fmla="*/ 825623 w 1855433"/>
              <a:gd name="connsiteY1" fmla="*/ 133165 h 4314547"/>
              <a:gd name="connsiteX2" fmla="*/ 1038688 w 1855433"/>
              <a:gd name="connsiteY2" fmla="*/ 337351 h 4314547"/>
              <a:gd name="connsiteX3" fmla="*/ 1074198 w 1855433"/>
              <a:gd name="connsiteY3" fmla="*/ 372862 h 4314547"/>
              <a:gd name="connsiteX4" fmla="*/ 1029810 w 1855433"/>
              <a:gd name="connsiteY4" fmla="*/ 443883 h 4314547"/>
              <a:gd name="connsiteX5" fmla="*/ 559293 w 1855433"/>
              <a:gd name="connsiteY5" fmla="*/ 1038687 h 4314547"/>
              <a:gd name="connsiteX6" fmla="*/ 1065321 w 1855433"/>
              <a:gd name="connsiteY6" fmla="*/ 1340528 h 4314547"/>
              <a:gd name="connsiteX7" fmla="*/ 1162975 w 1855433"/>
              <a:gd name="connsiteY7" fmla="*/ 1429305 h 4314547"/>
              <a:gd name="connsiteX8" fmla="*/ 1118587 w 1855433"/>
              <a:gd name="connsiteY8" fmla="*/ 1518081 h 4314547"/>
              <a:gd name="connsiteX9" fmla="*/ 585926 w 1855433"/>
              <a:gd name="connsiteY9" fmla="*/ 1935332 h 4314547"/>
              <a:gd name="connsiteX10" fmla="*/ 559293 w 1855433"/>
              <a:gd name="connsiteY10" fmla="*/ 1961965 h 4314547"/>
              <a:gd name="connsiteX11" fmla="*/ 798990 w 1855433"/>
              <a:gd name="connsiteY11" fmla="*/ 2095130 h 4314547"/>
              <a:gd name="connsiteX12" fmla="*/ 1340528 w 1855433"/>
              <a:gd name="connsiteY12" fmla="*/ 2352582 h 4314547"/>
              <a:gd name="connsiteX13" fmla="*/ 1296140 w 1855433"/>
              <a:gd name="connsiteY13" fmla="*/ 2512381 h 4314547"/>
              <a:gd name="connsiteX14" fmla="*/ 683581 w 1855433"/>
              <a:gd name="connsiteY14" fmla="*/ 3062796 h 4314547"/>
              <a:gd name="connsiteX15" fmla="*/ 1269507 w 1855433"/>
              <a:gd name="connsiteY15" fmla="*/ 3258105 h 4314547"/>
              <a:gd name="connsiteX16" fmla="*/ 1615736 w 1855433"/>
              <a:gd name="connsiteY16" fmla="*/ 3329126 h 4314547"/>
              <a:gd name="connsiteX17" fmla="*/ 1766656 w 1855433"/>
              <a:gd name="connsiteY17" fmla="*/ 3373514 h 4314547"/>
              <a:gd name="connsiteX18" fmla="*/ 1855433 w 1855433"/>
              <a:gd name="connsiteY18" fmla="*/ 3391270 h 4314547"/>
              <a:gd name="connsiteX19" fmla="*/ 1677880 w 1855433"/>
              <a:gd name="connsiteY19" fmla="*/ 3497802 h 4314547"/>
              <a:gd name="connsiteX20" fmla="*/ 1367161 w 1855433"/>
              <a:gd name="connsiteY20" fmla="*/ 3639845 h 4314547"/>
              <a:gd name="connsiteX21" fmla="*/ 798990 w 1855433"/>
              <a:gd name="connsiteY21" fmla="*/ 3808520 h 4314547"/>
              <a:gd name="connsiteX22" fmla="*/ 426128 w 1855433"/>
              <a:gd name="connsiteY22" fmla="*/ 4021584 h 4314547"/>
              <a:gd name="connsiteX23" fmla="*/ 372862 w 1855433"/>
              <a:gd name="connsiteY23" fmla="*/ 4057095 h 4314547"/>
              <a:gd name="connsiteX24" fmla="*/ 239697 w 1855433"/>
              <a:gd name="connsiteY24" fmla="*/ 4145872 h 4314547"/>
              <a:gd name="connsiteX25" fmla="*/ 186431 w 1855433"/>
              <a:gd name="connsiteY25" fmla="*/ 4181382 h 4314547"/>
              <a:gd name="connsiteX26" fmla="*/ 142043 w 1855433"/>
              <a:gd name="connsiteY26" fmla="*/ 4216893 h 4314547"/>
              <a:gd name="connsiteX27" fmla="*/ 115410 w 1855433"/>
              <a:gd name="connsiteY27" fmla="*/ 4225771 h 4314547"/>
              <a:gd name="connsiteX28" fmla="*/ 97654 w 1855433"/>
              <a:gd name="connsiteY28" fmla="*/ 4252404 h 4314547"/>
              <a:gd name="connsiteX29" fmla="*/ 71021 w 1855433"/>
              <a:gd name="connsiteY29" fmla="*/ 4261281 h 4314547"/>
              <a:gd name="connsiteX30" fmla="*/ 26633 w 1855433"/>
              <a:gd name="connsiteY30" fmla="*/ 4287914 h 4314547"/>
              <a:gd name="connsiteX31" fmla="*/ 8878 w 1855433"/>
              <a:gd name="connsiteY31" fmla="*/ 4305670 h 4314547"/>
              <a:gd name="connsiteX32" fmla="*/ 0 w 1855433"/>
              <a:gd name="connsiteY32" fmla="*/ 4314547 h 431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55433" h="4314547">
                <a:moveTo>
                  <a:pt x="683581" y="0"/>
                </a:moveTo>
                <a:lnTo>
                  <a:pt x="825623" y="133165"/>
                </a:lnTo>
                <a:lnTo>
                  <a:pt x="1038688" y="337351"/>
                </a:lnTo>
                <a:cubicBezTo>
                  <a:pt x="1050738" y="348971"/>
                  <a:pt x="1074198" y="372862"/>
                  <a:pt x="1074198" y="372862"/>
                </a:cubicBezTo>
                <a:cubicBezTo>
                  <a:pt x="1059402" y="396536"/>
                  <a:pt x="1047211" y="422053"/>
                  <a:pt x="1029810" y="443883"/>
                </a:cubicBezTo>
                <a:cubicBezTo>
                  <a:pt x="552188" y="1043081"/>
                  <a:pt x="692107" y="773060"/>
                  <a:pt x="559293" y="1038687"/>
                </a:cubicBezTo>
                <a:cubicBezTo>
                  <a:pt x="790362" y="1159244"/>
                  <a:pt x="822921" y="1168154"/>
                  <a:pt x="1065321" y="1340528"/>
                </a:cubicBezTo>
                <a:cubicBezTo>
                  <a:pt x="1101172" y="1366022"/>
                  <a:pt x="1130424" y="1399713"/>
                  <a:pt x="1162975" y="1429305"/>
                </a:cubicBezTo>
                <a:cubicBezTo>
                  <a:pt x="1148179" y="1458897"/>
                  <a:pt x="1143462" y="1496267"/>
                  <a:pt x="1118587" y="1518081"/>
                </a:cubicBezTo>
                <a:cubicBezTo>
                  <a:pt x="949010" y="1666787"/>
                  <a:pt x="745409" y="1775849"/>
                  <a:pt x="585926" y="1935332"/>
                </a:cubicBezTo>
                <a:lnTo>
                  <a:pt x="559293" y="1961965"/>
                </a:lnTo>
                <a:cubicBezTo>
                  <a:pt x="639192" y="2006353"/>
                  <a:pt x="716429" y="2055914"/>
                  <a:pt x="798990" y="2095130"/>
                </a:cubicBezTo>
                <a:cubicBezTo>
                  <a:pt x="1370918" y="2366795"/>
                  <a:pt x="1119877" y="2187093"/>
                  <a:pt x="1340528" y="2352582"/>
                </a:cubicBezTo>
                <a:cubicBezTo>
                  <a:pt x="1325732" y="2405848"/>
                  <a:pt x="1326806" y="2466383"/>
                  <a:pt x="1296140" y="2512381"/>
                </a:cubicBezTo>
                <a:cubicBezTo>
                  <a:pt x="1083204" y="2831786"/>
                  <a:pt x="990440" y="2852840"/>
                  <a:pt x="683581" y="3062796"/>
                </a:cubicBezTo>
                <a:cubicBezTo>
                  <a:pt x="1172278" y="3151651"/>
                  <a:pt x="488155" y="3013345"/>
                  <a:pt x="1269507" y="3258105"/>
                </a:cubicBezTo>
                <a:cubicBezTo>
                  <a:pt x="1381933" y="3293323"/>
                  <a:pt x="1500675" y="3303813"/>
                  <a:pt x="1615736" y="3329126"/>
                </a:cubicBezTo>
                <a:cubicBezTo>
                  <a:pt x="1719225" y="3351894"/>
                  <a:pt x="1688160" y="3349965"/>
                  <a:pt x="1766656" y="3373514"/>
                </a:cubicBezTo>
                <a:cubicBezTo>
                  <a:pt x="1799767" y="3383447"/>
                  <a:pt x="1819435" y="3385270"/>
                  <a:pt x="1855433" y="3391270"/>
                </a:cubicBezTo>
                <a:cubicBezTo>
                  <a:pt x="1788265" y="3492020"/>
                  <a:pt x="1848450" y="3424223"/>
                  <a:pt x="1677880" y="3497802"/>
                </a:cubicBezTo>
                <a:cubicBezTo>
                  <a:pt x="1573312" y="3542910"/>
                  <a:pt x="1473103" y="3598065"/>
                  <a:pt x="1367161" y="3639845"/>
                </a:cubicBezTo>
                <a:cubicBezTo>
                  <a:pt x="1135905" y="3731045"/>
                  <a:pt x="1027692" y="3751345"/>
                  <a:pt x="798990" y="3808520"/>
                </a:cubicBezTo>
                <a:cubicBezTo>
                  <a:pt x="625899" y="3895067"/>
                  <a:pt x="617120" y="3894255"/>
                  <a:pt x="426128" y="4021584"/>
                </a:cubicBezTo>
                <a:cubicBezTo>
                  <a:pt x="408373" y="4033421"/>
                  <a:pt x="389933" y="4044291"/>
                  <a:pt x="372862" y="4057095"/>
                </a:cubicBezTo>
                <a:cubicBezTo>
                  <a:pt x="231103" y="4163415"/>
                  <a:pt x="425600" y="4034330"/>
                  <a:pt x="239697" y="4145872"/>
                </a:cubicBezTo>
                <a:cubicBezTo>
                  <a:pt x="221399" y="4156851"/>
                  <a:pt x="201520" y="4166293"/>
                  <a:pt x="186431" y="4181382"/>
                </a:cubicBezTo>
                <a:cubicBezTo>
                  <a:pt x="169915" y="4197898"/>
                  <a:pt x="164443" y="4205693"/>
                  <a:pt x="142043" y="4216893"/>
                </a:cubicBezTo>
                <a:cubicBezTo>
                  <a:pt x="133673" y="4221078"/>
                  <a:pt x="124288" y="4222812"/>
                  <a:pt x="115410" y="4225771"/>
                </a:cubicBezTo>
                <a:cubicBezTo>
                  <a:pt x="109491" y="4234649"/>
                  <a:pt x="105986" y="4245739"/>
                  <a:pt x="97654" y="4252404"/>
                </a:cubicBezTo>
                <a:cubicBezTo>
                  <a:pt x="90347" y="4258250"/>
                  <a:pt x="79391" y="4257096"/>
                  <a:pt x="71021" y="4261281"/>
                </a:cubicBezTo>
                <a:cubicBezTo>
                  <a:pt x="55588" y="4268998"/>
                  <a:pt x="40674" y="4277885"/>
                  <a:pt x="26633" y="4287914"/>
                </a:cubicBezTo>
                <a:cubicBezTo>
                  <a:pt x="19822" y="4292779"/>
                  <a:pt x="14797" y="4299751"/>
                  <a:pt x="8878" y="4305670"/>
                </a:cubicBezTo>
                <a:lnTo>
                  <a:pt x="0" y="4314547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A9BC7-596C-42DB-A706-FC46DBCE1E38}"/>
              </a:ext>
            </a:extLst>
          </p:cNvPr>
          <p:cNvSpPr txBox="1"/>
          <p:nvPr/>
        </p:nvSpPr>
        <p:spPr>
          <a:xfrm>
            <a:off x="1800467" y="2383018"/>
            <a:ext cx="473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Frontend (browser) 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6FD02-3180-4AE6-9006-797DCCA5F7EE}"/>
              </a:ext>
            </a:extLst>
          </p:cNvPr>
          <p:cNvSpPr txBox="1"/>
          <p:nvPr/>
        </p:nvSpPr>
        <p:spPr>
          <a:xfrm>
            <a:off x="8078052" y="2383018"/>
            <a:ext cx="304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Backend (server)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524E873E-7ABE-400C-AFDF-AE472101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0" y="3230616"/>
            <a:ext cx="3941059" cy="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endered Image">
            <a:extLst>
              <a:ext uri="{FF2B5EF4-FFF2-40B4-BE49-F238E27FC236}">
                <a16:creationId xmlns:a16="http://schemas.microsoft.com/office/drawing/2014/main" id="{3B51932B-4FF6-4569-97DB-23CFA117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32" name="Picture 8" descr="Rendered Image">
            <a:extLst>
              <a:ext uri="{FF2B5EF4-FFF2-40B4-BE49-F238E27FC236}">
                <a16:creationId xmlns:a16="http://schemas.microsoft.com/office/drawing/2014/main" id="{EB5045EE-60B8-473E-AC04-3904EDD1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84" y="3197907"/>
            <a:ext cx="2805971" cy="10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ndered Image">
            <a:extLst>
              <a:ext uri="{FF2B5EF4-FFF2-40B4-BE49-F238E27FC236}">
                <a16:creationId xmlns:a16="http://schemas.microsoft.com/office/drawing/2014/main" id="{0F73CF65-14EA-4F19-9CB9-DBAD1427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16" y="4388745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6B54C-EF9C-4B70-993A-B4B583102CA0}"/>
              </a:ext>
            </a:extLst>
          </p:cNvPr>
          <p:cNvSpPr/>
          <p:nvPr/>
        </p:nvSpPr>
        <p:spPr>
          <a:xfrm>
            <a:off x="8184585" y="5078194"/>
            <a:ext cx="4007416" cy="17664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B1304-188D-4D9D-A222-54F9E88B5690}"/>
              </a:ext>
            </a:extLst>
          </p:cNvPr>
          <p:cNvSpPr txBox="1"/>
          <p:nvPr/>
        </p:nvSpPr>
        <p:spPr>
          <a:xfrm>
            <a:off x="8131319" y="5222775"/>
            <a:ext cx="4113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real life, we would have a database to save all data into. This course is about AJAX (frontend) so we will not create a DB. This means every time you restart your server, the data will be lost. 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E19114-A166-4D79-A446-914B86697133}"/>
              </a:ext>
            </a:extLst>
          </p:cNvPr>
          <p:cNvCxnSpPr/>
          <p:nvPr/>
        </p:nvCxnSpPr>
        <p:spPr>
          <a:xfrm>
            <a:off x="1707871" y="2906238"/>
            <a:ext cx="3489163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468651-C953-4F5D-BAD4-5E08E8D94D5E}"/>
              </a:ext>
            </a:extLst>
          </p:cNvPr>
          <p:cNvCxnSpPr>
            <a:cxnSpLocks/>
          </p:cNvCxnSpPr>
          <p:nvPr/>
        </p:nvCxnSpPr>
        <p:spPr>
          <a:xfrm>
            <a:off x="8011016" y="2906238"/>
            <a:ext cx="3083711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2" grpId="0"/>
      <p:bldP spid="13" grpId="0"/>
      <p:bldP spid="6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What are some things we need to create? 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036F36-EAA4-48A0-AEB7-C444FAA15A38}"/>
              </a:ext>
            </a:extLst>
          </p:cNvPr>
          <p:cNvSpPr/>
          <p:nvPr/>
        </p:nvSpPr>
        <p:spPr>
          <a:xfrm>
            <a:off x="5711303" y="2530136"/>
            <a:ext cx="1855433" cy="4314547"/>
          </a:xfrm>
          <a:custGeom>
            <a:avLst/>
            <a:gdLst>
              <a:gd name="connsiteX0" fmla="*/ 683581 w 1855433"/>
              <a:gd name="connsiteY0" fmla="*/ 0 h 4314547"/>
              <a:gd name="connsiteX1" fmla="*/ 825623 w 1855433"/>
              <a:gd name="connsiteY1" fmla="*/ 133165 h 4314547"/>
              <a:gd name="connsiteX2" fmla="*/ 1038688 w 1855433"/>
              <a:gd name="connsiteY2" fmla="*/ 337351 h 4314547"/>
              <a:gd name="connsiteX3" fmla="*/ 1074198 w 1855433"/>
              <a:gd name="connsiteY3" fmla="*/ 372862 h 4314547"/>
              <a:gd name="connsiteX4" fmla="*/ 1029810 w 1855433"/>
              <a:gd name="connsiteY4" fmla="*/ 443883 h 4314547"/>
              <a:gd name="connsiteX5" fmla="*/ 559293 w 1855433"/>
              <a:gd name="connsiteY5" fmla="*/ 1038687 h 4314547"/>
              <a:gd name="connsiteX6" fmla="*/ 1065321 w 1855433"/>
              <a:gd name="connsiteY6" fmla="*/ 1340528 h 4314547"/>
              <a:gd name="connsiteX7" fmla="*/ 1162975 w 1855433"/>
              <a:gd name="connsiteY7" fmla="*/ 1429305 h 4314547"/>
              <a:gd name="connsiteX8" fmla="*/ 1118587 w 1855433"/>
              <a:gd name="connsiteY8" fmla="*/ 1518081 h 4314547"/>
              <a:gd name="connsiteX9" fmla="*/ 585926 w 1855433"/>
              <a:gd name="connsiteY9" fmla="*/ 1935332 h 4314547"/>
              <a:gd name="connsiteX10" fmla="*/ 559293 w 1855433"/>
              <a:gd name="connsiteY10" fmla="*/ 1961965 h 4314547"/>
              <a:gd name="connsiteX11" fmla="*/ 798990 w 1855433"/>
              <a:gd name="connsiteY11" fmla="*/ 2095130 h 4314547"/>
              <a:gd name="connsiteX12" fmla="*/ 1340528 w 1855433"/>
              <a:gd name="connsiteY12" fmla="*/ 2352582 h 4314547"/>
              <a:gd name="connsiteX13" fmla="*/ 1296140 w 1855433"/>
              <a:gd name="connsiteY13" fmla="*/ 2512381 h 4314547"/>
              <a:gd name="connsiteX14" fmla="*/ 683581 w 1855433"/>
              <a:gd name="connsiteY14" fmla="*/ 3062796 h 4314547"/>
              <a:gd name="connsiteX15" fmla="*/ 1269507 w 1855433"/>
              <a:gd name="connsiteY15" fmla="*/ 3258105 h 4314547"/>
              <a:gd name="connsiteX16" fmla="*/ 1615736 w 1855433"/>
              <a:gd name="connsiteY16" fmla="*/ 3329126 h 4314547"/>
              <a:gd name="connsiteX17" fmla="*/ 1766656 w 1855433"/>
              <a:gd name="connsiteY17" fmla="*/ 3373514 h 4314547"/>
              <a:gd name="connsiteX18" fmla="*/ 1855433 w 1855433"/>
              <a:gd name="connsiteY18" fmla="*/ 3391270 h 4314547"/>
              <a:gd name="connsiteX19" fmla="*/ 1677880 w 1855433"/>
              <a:gd name="connsiteY19" fmla="*/ 3497802 h 4314547"/>
              <a:gd name="connsiteX20" fmla="*/ 1367161 w 1855433"/>
              <a:gd name="connsiteY20" fmla="*/ 3639845 h 4314547"/>
              <a:gd name="connsiteX21" fmla="*/ 798990 w 1855433"/>
              <a:gd name="connsiteY21" fmla="*/ 3808520 h 4314547"/>
              <a:gd name="connsiteX22" fmla="*/ 426128 w 1855433"/>
              <a:gd name="connsiteY22" fmla="*/ 4021584 h 4314547"/>
              <a:gd name="connsiteX23" fmla="*/ 372862 w 1855433"/>
              <a:gd name="connsiteY23" fmla="*/ 4057095 h 4314547"/>
              <a:gd name="connsiteX24" fmla="*/ 239697 w 1855433"/>
              <a:gd name="connsiteY24" fmla="*/ 4145872 h 4314547"/>
              <a:gd name="connsiteX25" fmla="*/ 186431 w 1855433"/>
              <a:gd name="connsiteY25" fmla="*/ 4181382 h 4314547"/>
              <a:gd name="connsiteX26" fmla="*/ 142043 w 1855433"/>
              <a:gd name="connsiteY26" fmla="*/ 4216893 h 4314547"/>
              <a:gd name="connsiteX27" fmla="*/ 115410 w 1855433"/>
              <a:gd name="connsiteY27" fmla="*/ 4225771 h 4314547"/>
              <a:gd name="connsiteX28" fmla="*/ 97654 w 1855433"/>
              <a:gd name="connsiteY28" fmla="*/ 4252404 h 4314547"/>
              <a:gd name="connsiteX29" fmla="*/ 71021 w 1855433"/>
              <a:gd name="connsiteY29" fmla="*/ 4261281 h 4314547"/>
              <a:gd name="connsiteX30" fmla="*/ 26633 w 1855433"/>
              <a:gd name="connsiteY30" fmla="*/ 4287914 h 4314547"/>
              <a:gd name="connsiteX31" fmla="*/ 8878 w 1855433"/>
              <a:gd name="connsiteY31" fmla="*/ 4305670 h 4314547"/>
              <a:gd name="connsiteX32" fmla="*/ 0 w 1855433"/>
              <a:gd name="connsiteY32" fmla="*/ 4314547 h 431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55433" h="4314547">
                <a:moveTo>
                  <a:pt x="683581" y="0"/>
                </a:moveTo>
                <a:lnTo>
                  <a:pt x="825623" y="133165"/>
                </a:lnTo>
                <a:lnTo>
                  <a:pt x="1038688" y="337351"/>
                </a:lnTo>
                <a:cubicBezTo>
                  <a:pt x="1050738" y="348971"/>
                  <a:pt x="1074198" y="372862"/>
                  <a:pt x="1074198" y="372862"/>
                </a:cubicBezTo>
                <a:cubicBezTo>
                  <a:pt x="1059402" y="396536"/>
                  <a:pt x="1047211" y="422053"/>
                  <a:pt x="1029810" y="443883"/>
                </a:cubicBezTo>
                <a:cubicBezTo>
                  <a:pt x="552188" y="1043081"/>
                  <a:pt x="692107" y="773060"/>
                  <a:pt x="559293" y="1038687"/>
                </a:cubicBezTo>
                <a:cubicBezTo>
                  <a:pt x="790362" y="1159244"/>
                  <a:pt x="822921" y="1168154"/>
                  <a:pt x="1065321" y="1340528"/>
                </a:cubicBezTo>
                <a:cubicBezTo>
                  <a:pt x="1101172" y="1366022"/>
                  <a:pt x="1130424" y="1399713"/>
                  <a:pt x="1162975" y="1429305"/>
                </a:cubicBezTo>
                <a:cubicBezTo>
                  <a:pt x="1148179" y="1458897"/>
                  <a:pt x="1143462" y="1496267"/>
                  <a:pt x="1118587" y="1518081"/>
                </a:cubicBezTo>
                <a:cubicBezTo>
                  <a:pt x="949010" y="1666787"/>
                  <a:pt x="745409" y="1775849"/>
                  <a:pt x="585926" y="1935332"/>
                </a:cubicBezTo>
                <a:lnTo>
                  <a:pt x="559293" y="1961965"/>
                </a:lnTo>
                <a:cubicBezTo>
                  <a:pt x="639192" y="2006353"/>
                  <a:pt x="716429" y="2055914"/>
                  <a:pt x="798990" y="2095130"/>
                </a:cubicBezTo>
                <a:cubicBezTo>
                  <a:pt x="1370918" y="2366795"/>
                  <a:pt x="1119877" y="2187093"/>
                  <a:pt x="1340528" y="2352582"/>
                </a:cubicBezTo>
                <a:cubicBezTo>
                  <a:pt x="1325732" y="2405848"/>
                  <a:pt x="1326806" y="2466383"/>
                  <a:pt x="1296140" y="2512381"/>
                </a:cubicBezTo>
                <a:cubicBezTo>
                  <a:pt x="1083204" y="2831786"/>
                  <a:pt x="990440" y="2852840"/>
                  <a:pt x="683581" y="3062796"/>
                </a:cubicBezTo>
                <a:cubicBezTo>
                  <a:pt x="1172278" y="3151651"/>
                  <a:pt x="488155" y="3013345"/>
                  <a:pt x="1269507" y="3258105"/>
                </a:cubicBezTo>
                <a:cubicBezTo>
                  <a:pt x="1381933" y="3293323"/>
                  <a:pt x="1500675" y="3303813"/>
                  <a:pt x="1615736" y="3329126"/>
                </a:cubicBezTo>
                <a:cubicBezTo>
                  <a:pt x="1719225" y="3351894"/>
                  <a:pt x="1688160" y="3349965"/>
                  <a:pt x="1766656" y="3373514"/>
                </a:cubicBezTo>
                <a:cubicBezTo>
                  <a:pt x="1799767" y="3383447"/>
                  <a:pt x="1819435" y="3385270"/>
                  <a:pt x="1855433" y="3391270"/>
                </a:cubicBezTo>
                <a:cubicBezTo>
                  <a:pt x="1788265" y="3492020"/>
                  <a:pt x="1848450" y="3424223"/>
                  <a:pt x="1677880" y="3497802"/>
                </a:cubicBezTo>
                <a:cubicBezTo>
                  <a:pt x="1573312" y="3542910"/>
                  <a:pt x="1473103" y="3598065"/>
                  <a:pt x="1367161" y="3639845"/>
                </a:cubicBezTo>
                <a:cubicBezTo>
                  <a:pt x="1135905" y="3731045"/>
                  <a:pt x="1027692" y="3751345"/>
                  <a:pt x="798990" y="3808520"/>
                </a:cubicBezTo>
                <a:cubicBezTo>
                  <a:pt x="625899" y="3895067"/>
                  <a:pt x="617120" y="3894255"/>
                  <a:pt x="426128" y="4021584"/>
                </a:cubicBezTo>
                <a:cubicBezTo>
                  <a:pt x="408373" y="4033421"/>
                  <a:pt x="389933" y="4044291"/>
                  <a:pt x="372862" y="4057095"/>
                </a:cubicBezTo>
                <a:cubicBezTo>
                  <a:pt x="231103" y="4163415"/>
                  <a:pt x="425600" y="4034330"/>
                  <a:pt x="239697" y="4145872"/>
                </a:cubicBezTo>
                <a:cubicBezTo>
                  <a:pt x="221399" y="4156851"/>
                  <a:pt x="201520" y="4166293"/>
                  <a:pt x="186431" y="4181382"/>
                </a:cubicBezTo>
                <a:cubicBezTo>
                  <a:pt x="169915" y="4197898"/>
                  <a:pt x="164443" y="4205693"/>
                  <a:pt x="142043" y="4216893"/>
                </a:cubicBezTo>
                <a:cubicBezTo>
                  <a:pt x="133673" y="4221078"/>
                  <a:pt x="124288" y="4222812"/>
                  <a:pt x="115410" y="4225771"/>
                </a:cubicBezTo>
                <a:cubicBezTo>
                  <a:pt x="109491" y="4234649"/>
                  <a:pt x="105986" y="4245739"/>
                  <a:pt x="97654" y="4252404"/>
                </a:cubicBezTo>
                <a:cubicBezTo>
                  <a:pt x="90347" y="4258250"/>
                  <a:pt x="79391" y="4257096"/>
                  <a:pt x="71021" y="4261281"/>
                </a:cubicBezTo>
                <a:cubicBezTo>
                  <a:pt x="55588" y="4268998"/>
                  <a:pt x="40674" y="4277885"/>
                  <a:pt x="26633" y="4287914"/>
                </a:cubicBezTo>
                <a:cubicBezTo>
                  <a:pt x="19822" y="4292779"/>
                  <a:pt x="14797" y="4299751"/>
                  <a:pt x="8878" y="4305670"/>
                </a:cubicBezTo>
                <a:lnTo>
                  <a:pt x="0" y="4314547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A9BC7-596C-42DB-A706-FC46DBCE1E38}"/>
              </a:ext>
            </a:extLst>
          </p:cNvPr>
          <p:cNvSpPr txBox="1"/>
          <p:nvPr/>
        </p:nvSpPr>
        <p:spPr>
          <a:xfrm>
            <a:off x="1800467" y="2383018"/>
            <a:ext cx="473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Frontend (browser) 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6FD02-3180-4AE6-9006-797DCCA5F7EE}"/>
              </a:ext>
            </a:extLst>
          </p:cNvPr>
          <p:cNvSpPr txBox="1"/>
          <p:nvPr/>
        </p:nvSpPr>
        <p:spPr>
          <a:xfrm>
            <a:off x="8078052" y="2383018"/>
            <a:ext cx="304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Backend (server)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524E873E-7ABE-400C-AFDF-AE472101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0" y="3230616"/>
            <a:ext cx="3941059" cy="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endered Image">
            <a:extLst>
              <a:ext uri="{FF2B5EF4-FFF2-40B4-BE49-F238E27FC236}">
                <a16:creationId xmlns:a16="http://schemas.microsoft.com/office/drawing/2014/main" id="{3B51932B-4FF6-4569-97DB-23CFA117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32" name="Picture 8" descr="Rendered Image">
            <a:extLst>
              <a:ext uri="{FF2B5EF4-FFF2-40B4-BE49-F238E27FC236}">
                <a16:creationId xmlns:a16="http://schemas.microsoft.com/office/drawing/2014/main" id="{EB5045EE-60B8-473E-AC04-3904EDD1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84" y="3197907"/>
            <a:ext cx="2805971" cy="10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ndered Image">
            <a:extLst>
              <a:ext uri="{FF2B5EF4-FFF2-40B4-BE49-F238E27FC236}">
                <a16:creationId xmlns:a16="http://schemas.microsoft.com/office/drawing/2014/main" id="{0F73CF65-14EA-4F19-9CB9-DBAD1427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16" y="4388745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6B54C-EF9C-4B70-993A-B4B583102CA0}"/>
              </a:ext>
            </a:extLst>
          </p:cNvPr>
          <p:cNvSpPr/>
          <p:nvPr/>
        </p:nvSpPr>
        <p:spPr>
          <a:xfrm>
            <a:off x="8184585" y="5078194"/>
            <a:ext cx="4007416" cy="17664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B1304-188D-4D9D-A222-54F9E88B5690}"/>
              </a:ext>
            </a:extLst>
          </p:cNvPr>
          <p:cNvSpPr txBox="1"/>
          <p:nvPr/>
        </p:nvSpPr>
        <p:spPr>
          <a:xfrm>
            <a:off x="8131319" y="5222775"/>
            <a:ext cx="4113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real life, we would have a database to save all data into. This course is about AJAX (frontend) so we will not create a DB. This means every time you restart your server, the data will be lost. 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E19114-A166-4D79-A446-914B86697133}"/>
              </a:ext>
            </a:extLst>
          </p:cNvPr>
          <p:cNvCxnSpPr/>
          <p:nvPr/>
        </p:nvCxnSpPr>
        <p:spPr>
          <a:xfrm>
            <a:off x="1707871" y="2906238"/>
            <a:ext cx="3489163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468651-C953-4F5D-BAD4-5E08E8D94D5E}"/>
              </a:ext>
            </a:extLst>
          </p:cNvPr>
          <p:cNvCxnSpPr>
            <a:cxnSpLocks/>
          </p:cNvCxnSpPr>
          <p:nvPr/>
        </p:nvCxnSpPr>
        <p:spPr>
          <a:xfrm>
            <a:off x="8011016" y="2906238"/>
            <a:ext cx="3083711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5F4DF2-EFF7-48A8-9ED3-7A4460A5C06E}"/>
              </a:ext>
            </a:extLst>
          </p:cNvPr>
          <p:cNvCxnSpPr>
            <a:cxnSpLocks/>
          </p:cNvCxnSpPr>
          <p:nvPr/>
        </p:nvCxnSpPr>
        <p:spPr>
          <a:xfrm flipV="1">
            <a:off x="4656288" y="3637542"/>
            <a:ext cx="3528296" cy="128557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2D8D28-A637-475F-9365-9B8266B9A99C}"/>
              </a:ext>
            </a:extLst>
          </p:cNvPr>
          <p:cNvCxnSpPr>
            <a:cxnSpLocks/>
          </p:cNvCxnSpPr>
          <p:nvPr/>
        </p:nvCxnSpPr>
        <p:spPr>
          <a:xfrm flipH="1">
            <a:off x="4656288" y="3838186"/>
            <a:ext cx="3528296" cy="131053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C688613-F4CB-6131-9BC9-65D6FD9F3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44" y="6949247"/>
            <a:ext cx="1552569" cy="4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29769" y="1585153"/>
            <a:ext cx="1096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What are some things we need to create? 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036F36-EAA4-48A0-AEB7-C444FAA15A38}"/>
              </a:ext>
            </a:extLst>
          </p:cNvPr>
          <p:cNvSpPr/>
          <p:nvPr/>
        </p:nvSpPr>
        <p:spPr>
          <a:xfrm>
            <a:off x="5711303" y="2530136"/>
            <a:ext cx="1855433" cy="4314547"/>
          </a:xfrm>
          <a:custGeom>
            <a:avLst/>
            <a:gdLst>
              <a:gd name="connsiteX0" fmla="*/ 683581 w 1855433"/>
              <a:gd name="connsiteY0" fmla="*/ 0 h 4314547"/>
              <a:gd name="connsiteX1" fmla="*/ 825623 w 1855433"/>
              <a:gd name="connsiteY1" fmla="*/ 133165 h 4314547"/>
              <a:gd name="connsiteX2" fmla="*/ 1038688 w 1855433"/>
              <a:gd name="connsiteY2" fmla="*/ 337351 h 4314547"/>
              <a:gd name="connsiteX3" fmla="*/ 1074198 w 1855433"/>
              <a:gd name="connsiteY3" fmla="*/ 372862 h 4314547"/>
              <a:gd name="connsiteX4" fmla="*/ 1029810 w 1855433"/>
              <a:gd name="connsiteY4" fmla="*/ 443883 h 4314547"/>
              <a:gd name="connsiteX5" fmla="*/ 559293 w 1855433"/>
              <a:gd name="connsiteY5" fmla="*/ 1038687 h 4314547"/>
              <a:gd name="connsiteX6" fmla="*/ 1065321 w 1855433"/>
              <a:gd name="connsiteY6" fmla="*/ 1340528 h 4314547"/>
              <a:gd name="connsiteX7" fmla="*/ 1162975 w 1855433"/>
              <a:gd name="connsiteY7" fmla="*/ 1429305 h 4314547"/>
              <a:gd name="connsiteX8" fmla="*/ 1118587 w 1855433"/>
              <a:gd name="connsiteY8" fmla="*/ 1518081 h 4314547"/>
              <a:gd name="connsiteX9" fmla="*/ 585926 w 1855433"/>
              <a:gd name="connsiteY9" fmla="*/ 1935332 h 4314547"/>
              <a:gd name="connsiteX10" fmla="*/ 559293 w 1855433"/>
              <a:gd name="connsiteY10" fmla="*/ 1961965 h 4314547"/>
              <a:gd name="connsiteX11" fmla="*/ 798990 w 1855433"/>
              <a:gd name="connsiteY11" fmla="*/ 2095130 h 4314547"/>
              <a:gd name="connsiteX12" fmla="*/ 1340528 w 1855433"/>
              <a:gd name="connsiteY12" fmla="*/ 2352582 h 4314547"/>
              <a:gd name="connsiteX13" fmla="*/ 1296140 w 1855433"/>
              <a:gd name="connsiteY13" fmla="*/ 2512381 h 4314547"/>
              <a:gd name="connsiteX14" fmla="*/ 683581 w 1855433"/>
              <a:gd name="connsiteY14" fmla="*/ 3062796 h 4314547"/>
              <a:gd name="connsiteX15" fmla="*/ 1269507 w 1855433"/>
              <a:gd name="connsiteY15" fmla="*/ 3258105 h 4314547"/>
              <a:gd name="connsiteX16" fmla="*/ 1615736 w 1855433"/>
              <a:gd name="connsiteY16" fmla="*/ 3329126 h 4314547"/>
              <a:gd name="connsiteX17" fmla="*/ 1766656 w 1855433"/>
              <a:gd name="connsiteY17" fmla="*/ 3373514 h 4314547"/>
              <a:gd name="connsiteX18" fmla="*/ 1855433 w 1855433"/>
              <a:gd name="connsiteY18" fmla="*/ 3391270 h 4314547"/>
              <a:gd name="connsiteX19" fmla="*/ 1677880 w 1855433"/>
              <a:gd name="connsiteY19" fmla="*/ 3497802 h 4314547"/>
              <a:gd name="connsiteX20" fmla="*/ 1367161 w 1855433"/>
              <a:gd name="connsiteY20" fmla="*/ 3639845 h 4314547"/>
              <a:gd name="connsiteX21" fmla="*/ 798990 w 1855433"/>
              <a:gd name="connsiteY21" fmla="*/ 3808520 h 4314547"/>
              <a:gd name="connsiteX22" fmla="*/ 426128 w 1855433"/>
              <a:gd name="connsiteY22" fmla="*/ 4021584 h 4314547"/>
              <a:gd name="connsiteX23" fmla="*/ 372862 w 1855433"/>
              <a:gd name="connsiteY23" fmla="*/ 4057095 h 4314547"/>
              <a:gd name="connsiteX24" fmla="*/ 239697 w 1855433"/>
              <a:gd name="connsiteY24" fmla="*/ 4145872 h 4314547"/>
              <a:gd name="connsiteX25" fmla="*/ 186431 w 1855433"/>
              <a:gd name="connsiteY25" fmla="*/ 4181382 h 4314547"/>
              <a:gd name="connsiteX26" fmla="*/ 142043 w 1855433"/>
              <a:gd name="connsiteY26" fmla="*/ 4216893 h 4314547"/>
              <a:gd name="connsiteX27" fmla="*/ 115410 w 1855433"/>
              <a:gd name="connsiteY27" fmla="*/ 4225771 h 4314547"/>
              <a:gd name="connsiteX28" fmla="*/ 97654 w 1855433"/>
              <a:gd name="connsiteY28" fmla="*/ 4252404 h 4314547"/>
              <a:gd name="connsiteX29" fmla="*/ 71021 w 1855433"/>
              <a:gd name="connsiteY29" fmla="*/ 4261281 h 4314547"/>
              <a:gd name="connsiteX30" fmla="*/ 26633 w 1855433"/>
              <a:gd name="connsiteY30" fmla="*/ 4287914 h 4314547"/>
              <a:gd name="connsiteX31" fmla="*/ 8878 w 1855433"/>
              <a:gd name="connsiteY31" fmla="*/ 4305670 h 4314547"/>
              <a:gd name="connsiteX32" fmla="*/ 0 w 1855433"/>
              <a:gd name="connsiteY32" fmla="*/ 4314547 h 431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55433" h="4314547">
                <a:moveTo>
                  <a:pt x="683581" y="0"/>
                </a:moveTo>
                <a:lnTo>
                  <a:pt x="825623" y="133165"/>
                </a:lnTo>
                <a:lnTo>
                  <a:pt x="1038688" y="337351"/>
                </a:lnTo>
                <a:cubicBezTo>
                  <a:pt x="1050738" y="348971"/>
                  <a:pt x="1074198" y="372862"/>
                  <a:pt x="1074198" y="372862"/>
                </a:cubicBezTo>
                <a:cubicBezTo>
                  <a:pt x="1059402" y="396536"/>
                  <a:pt x="1047211" y="422053"/>
                  <a:pt x="1029810" y="443883"/>
                </a:cubicBezTo>
                <a:cubicBezTo>
                  <a:pt x="552188" y="1043081"/>
                  <a:pt x="692107" y="773060"/>
                  <a:pt x="559293" y="1038687"/>
                </a:cubicBezTo>
                <a:cubicBezTo>
                  <a:pt x="790362" y="1159244"/>
                  <a:pt x="822921" y="1168154"/>
                  <a:pt x="1065321" y="1340528"/>
                </a:cubicBezTo>
                <a:cubicBezTo>
                  <a:pt x="1101172" y="1366022"/>
                  <a:pt x="1130424" y="1399713"/>
                  <a:pt x="1162975" y="1429305"/>
                </a:cubicBezTo>
                <a:cubicBezTo>
                  <a:pt x="1148179" y="1458897"/>
                  <a:pt x="1143462" y="1496267"/>
                  <a:pt x="1118587" y="1518081"/>
                </a:cubicBezTo>
                <a:cubicBezTo>
                  <a:pt x="949010" y="1666787"/>
                  <a:pt x="745409" y="1775849"/>
                  <a:pt x="585926" y="1935332"/>
                </a:cubicBezTo>
                <a:lnTo>
                  <a:pt x="559293" y="1961965"/>
                </a:lnTo>
                <a:cubicBezTo>
                  <a:pt x="639192" y="2006353"/>
                  <a:pt x="716429" y="2055914"/>
                  <a:pt x="798990" y="2095130"/>
                </a:cubicBezTo>
                <a:cubicBezTo>
                  <a:pt x="1370918" y="2366795"/>
                  <a:pt x="1119877" y="2187093"/>
                  <a:pt x="1340528" y="2352582"/>
                </a:cubicBezTo>
                <a:cubicBezTo>
                  <a:pt x="1325732" y="2405848"/>
                  <a:pt x="1326806" y="2466383"/>
                  <a:pt x="1296140" y="2512381"/>
                </a:cubicBezTo>
                <a:cubicBezTo>
                  <a:pt x="1083204" y="2831786"/>
                  <a:pt x="990440" y="2852840"/>
                  <a:pt x="683581" y="3062796"/>
                </a:cubicBezTo>
                <a:cubicBezTo>
                  <a:pt x="1172278" y="3151651"/>
                  <a:pt x="488155" y="3013345"/>
                  <a:pt x="1269507" y="3258105"/>
                </a:cubicBezTo>
                <a:cubicBezTo>
                  <a:pt x="1381933" y="3293323"/>
                  <a:pt x="1500675" y="3303813"/>
                  <a:pt x="1615736" y="3329126"/>
                </a:cubicBezTo>
                <a:cubicBezTo>
                  <a:pt x="1719225" y="3351894"/>
                  <a:pt x="1688160" y="3349965"/>
                  <a:pt x="1766656" y="3373514"/>
                </a:cubicBezTo>
                <a:cubicBezTo>
                  <a:pt x="1799767" y="3383447"/>
                  <a:pt x="1819435" y="3385270"/>
                  <a:pt x="1855433" y="3391270"/>
                </a:cubicBezTo>
                <a:cubicBezTo>
                  <a:pt x="1788265" y="3492020"/>
                  <a:pt x="1848450" y="3424223"/>
                  <a:pt x="1677880" y="3497802"/>
                </a:cubicBezTo>
                <a:cubicBezTo>
                  <a:pt x="1573312" y="3542910"/>
                  <a:pt x="1473103" y="3598065"/>
                  <a:pt x="1367161" y="3639845"/>
                </a:cubicBezTo>
                <a:cubicBezTo>
                  <a:pt x="1135905" y="3731045"/>
                  <a:pt x="1027692" y="3751345"/>
                  <a:pt x="798990" y="3808520"/>
                </a:cubicBezTo>
                <a:cubicBezTo>
                  <a:pt x="625899" y="3895067"/>
                  <a:pt x="617120" y="3894255"/>
                  <a:pt x="426128" y="4021584"/>
                </a:cubicBezTo>
                <a:cubicBezTo>
                  <a:pt x="408373" y="4033421"/>
                  <a:pt x="389933" y="4044291"/>
                  <a:pt x="372862" y="4057095"/>
                </a:cubicBezTo>
                <a:cubicBezTo>
                  <a:pt x="231103" y="4163415"/>
                  <a:pt x="425600" y="4034330"/>
                  <a:pt x="239697" y="4145872"/>
                </a:cubicBezTo>
                <a:cubicBezTo>
                  <a:pt x="221399" y="4156851"/>
                  <a:pt x="201520" y="4166293"/>
                  <a:pt x="186431" y="4181382"/>
                </a:cubicBezTo>
                <a:cubicBezTo>
                  <a:pt x="169915" y="4197898"/>
                  <a:pt x="164443" y="4205693"/>
                  <a:pt x="142043" y="4216893"/>
                </a:cubicBezTo>
                <a:cubicBezTo>
                  <a:pt x="133673" y="4221078"/>
                  <a:pt x="124288" y="4222812"/>
                  <a:pt x="115410" y="4225771"/>
                </a:cubicBezTo>
                <a:cubicBezTo>
                  <a:pt x="109491" y="4234649"/>
                  <a:pt x="105986" y="4245739"/>
                  <a:pt x="97654" y="4252404"/>
                </a:cubicBezTo>
                <a:cubicBezTo>
                  <a:pt x="90347" y="4258250"/>
                  <a:pt x="79391" y="4257096"/>
                  <a:pt x="71021" y="4261281"/>
                </a:cubicBezTo>
                <a:cubicBezTo>
                  <a:pt x="55588" y="4268998"/>
                  <a:pt x="40674" y="4277885"/>
                  <a:pt x="26633" y="4287914"/>
                </a:cubicBezTo>
                <a:cubicBezTo>
                  <a:pt x="19822" y="4292779"/>
                  <a:pt x="14797" y="4299751"/>
                  <a:pt x="8878" y="4305670"/>
                </a:cubicBezTo>
                <a:lnTo>
                  <a:pt x="0" y="4314547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A9BC7-596C-42DB-A706-FC46DBCE1E38}"/>
              </a:ext>
            </a:extLst>
          </p:cNvPr>
          <p:cNvSpPr txBox="1"/>
          <p:nvPr/>
        </p:nvSpPr>
        <p:spPr>
          <a:xfrm>
            <a:off x="1800467" y="2383018"/>
            <a:ext cx="473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Frontend (browser) 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6FD02-3180-4AE6-9006-797DCCA5F7EE}"/>
              </a:ext>
            </a:extLst>
          </p:cNvPr>
          <p:cNvSpPr txBox="1"/>
          <p:nvPr/>
        </p:nvSpPr>
        <p:spPr>
          <a:xfrm>
            <a:off x="8078052" y="2383018"/>
            <a:ext cx="304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Backend (server)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524E873E-7ABE-400C-AFDF-AE472101A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0" y="3230616"/>
            <a:ext cx="3941059" cy="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endered Image">
            <a:extLst>
              <a:ext uri="{FF2B5EF4-FFF2-40B4-BE49-F238E27FC236}">
                <a16:creationId xmlns:a16="http://schemas.microsoft.com/office/drawing/2014/main" id="{3B51932B-4FF6-4569-97DB-23CFA117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032" name="Picture 8" descr="Rendered Image">
            <a:extLst>
              <a:ext uri="{FF2B5EF4-FFF2-40B4-BE49-F238E27FC236}">
                <a16:creationId xmlns:a16="http://schemas.microsoft.com/office/drawing/2014/main" id="{EB5045EE-60B8-473E-AC04-3904EDD1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84" y="3197907"/>
            <a:ext cx="2805971" cy="102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ndered Image">
            <a:extLst>
              <a:ext uri="{FF2B5EF4-FFF2-40B4-BE49-F238E27FC236}">
                <a16:creationId xmlns:a16="http://schemas.microsoft.com/office/drawing/2014/main" id="{0F73CF65-14EA-4F19-9CB9-DBAD1427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616" y="4388745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6B54C-EF9C-4B70-993A-B4B583102CA0}"/>
              </a:ext>
            </a:extLst>
          </p:cNvPr>
          <p:cNvSpPr/>
          <p:nvPr/>
        </p:nvSpPr>
        <p:spPr>
          <a:xfrm>
            <a:off x="8184585" y="5078194"/>
            <a:ext cx="4007416" cy="17664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B1304-188D-4D9D-A222-54F9E88B5690}"/>
              </a:ext>
            </a:extLst>
          </p:cNvPr>
          <p:cNvSpPr txBox="1"/>
          <p:nvPr/>
        </p:nvSpPr>
        <p:spPr>
          <a:xfrm>
            <a:off x="8131319" y="5222775"/>
            <a:ext cx="4113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 real life, we would have a database to save all data into. This course is about AJAX (frontend) so we will not create a DB. This means every time you restart your server, the data will be lost. </a:t>
            </a:r>
            <a:endParaRPr lang="en-ZA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E19114-A166-4D79-A446-914B86697133}"/>
              </a:ext>
            </a:extLst>
          </p:cNvPr>
          <p:cNvCxnSpPr/>
          <p:nvPr/>
        </p:nvCxnSpPr>
        <p:spPr>
          <a:xfrm>
            <a:off x="1707871" y="2906238"/>
            <a:ext cx="3489163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468651-C953-4F5D-BAD4-5E08E8D94D5E}"/>
              </a:ext>
            </a:extLst>
          </p:cNvPr>
          <p:cNvCxnSpPr>
            <a:cxnSpLocks/>
          </p:cNvCxnSpPr>
          <p:nvPr/>
        </p:nvCxnSpPr>
        <p:spPr>
          <a:xfrm>
            <a:off x="8011016" y="2906238"/>
            <a:ext cx="3083711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5F4DF2-EFF7-48A8-9ED3-7A4460A5C06E}"/>
              </a:ext>
            </a:extLst>
          </p:cNvPr>
          <p:cNvCxnSpPr>
            <a:cxnSpLocks/>
          </p:cNvCxnSpPr>
          <p:nvPr/>
        </p:nvCxnSpPr>
        <p:spPr>
          <a:xfrm flipV="1">
            <a:off x="4656288" y="3637542"/>
            <a:ext cx="3528296" cy="1285572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2D8D28-A637-475F-9365-9B8266B9A99C}"/>
              </a:ext>
            </a:extLst>
          </p:cNvPr>
          <p:cNvCxnSpPr>
            <a:cxnSpLocks/>
          </p:cNvCxnSpPr>
          <p:nvPr/>
        </p:nvCxnSpPr>
        <p:spPr>
          <a:xfrm flipH="1">
            <a:off x="4656288" y="3838186"/>
            <a:ext cx="3528296" cy="131053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DF6068-C7A9-4FA3-803A-408889927DCB}"/>
              </a:ext>
            </a:extLst>
          </p:cNvPr>
          <p:cNvSpPr/>
          <p:nvPr/>
        </p:nvSpPr>
        <p:spPr>
          <a:xfrm rot="20453219">
            <a:off x="5568658" y="3983291"/>
            <a:ext cx="1394454" cy="319868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APIs</a:t>
            </a:r>
            <a:endParaRPr lang="en-Z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55AF48-0B0E-4749-A21C-C99AD1A88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44" y="5272847"/>
            <a:ext cx="1552569" cy="4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2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64493" y="2545851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will be creating RESTful endpoints that all user interactions get sent to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6ACF6C4-DA02-49E0-AA9B-8CD8448064AF}"/>
              </a:ext>
            </a:extLst>
          </p:cNvPr>
          <p:cNvSpPr/>
          <p:nvPr/>
        </p:nvSpPr>
        <p:spPr>
          <a:xfrm>
            <a:off x="4943034" y="2545850"/>
            <a:ext cx="1874454" cy="477053"/>
          </a:xfrm>
          <a:prstGeom prst="rect">
            <a:avLst/>
          </a:prstGeom>
          <a:solidFill>
            <a:srgbClr val="FF5050">
              <a:alpha val="30196"/>
            </a:srgb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8714A-29CE-4EC1-901B-AC515D819803}"/>
              </a:ext>
            </a:extLst>
          </p:cNvPr>
          <p:cNvSpPr txBox="1"/>
          <p:nvPr/>
        </p:nvSpPr>
        <p:spPr>
          <a:xfrm>
            <a:off x="6519981" y="2068795"/>
            <a:ext cx="750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??</a:t>
            </a:r>
            <a:endParaRPr lang="en-US" altLang="en-US" sz="28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7DD68-EB94-441E-A676-EB73DE75E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46" y="3825545"/>
            <a:ext cx="1893077" cy="1555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44ED9E-3BE8-48CF-BF4E-10151BE48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111" y="3618801"/>
            <a:ext cx="1762222" cy="176222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7214D2-F774-44FA-96A9-6AF3F9100D2A}"/>
              </a:ext>
            </a:extLst>
          </p:cNvPr>
          <p:cNvCxnSpPr>
            <a:cxnSpLocks/>
          </p:cNvCxnSpPr>
          <p:nvPr/>
        </p:nvCxnSpPr>
        <p:spPr>
          <a:xfrm>
            <a:off x="4710896" y="3854370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433C3E-44D6-4123-AD1F-AAA89ED3E69F}"/>
              </a:ext>
            </a:extLst>
          </p:cNvPr>
          <p:cNvCxnSpPr>
            <a:cxnSpLocks/>
          </p:cNvCxnSpPr>
          <p:nvPr/>
        </p:nvCxnSpPr>
        <p:spPr>
          <a:xfrm>
            <a:off x="4710896" y="4319286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CF4C84-6C44-4042-960A-7DB392E6A0CA}"/>
              </a:ext>
            </a:extLst>
          </p:cNvPr>
          <p:cNvCxnSpPr>
            <a:cxnSpLocks/>
          </p:cNvCxnSpPr>
          <p:nvPr/>
        </p:nvCxnSpPr>
        <p:spPr>
          <a:xfrm>
            <a:off x="4710896" y="4818926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5AE6C9-DFDD-4E52-A004-FA58070B3F95}"/>
              </a:ext>
            </a:extLst>
          </p:cNvPr>
          <p:cNvCxnSpPr>
            <a:cxnSpLocks/>
          </p:cNvCxnSpPr>
          <p:nvPr/>
        </p:nvCxnSpPr>
        <p:spPr>
          <a:xfrm>
            <a:off x="4710896" y="5244022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79197D-3802-4D21-BFA4-739287A3D182}"/>
              </a:ext>
            </a:extLst>
          </p:cNvPr>
          <p:cNvSpPr txBox="1"/>
          <p:nvPr/>
        </p:nvSpPr>
        <p:spPr>
          <a:xfrm>
            <a:off x="4606722" y="3546593"/>
            <a:ext cx="370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G</a:t>
            </a:r>
            <a:r>
              <a:rPr lang="en-ZA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et a list of all dogs / users in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AA8D32-C40F-4C93-A156-6AF39B733D1E}"/>
              </a:ext>
            </a:extLst>
          </p:cNvPr>
          <p:cNvSpPr txBox="1"/>
          <p:nvPr/>
        </p:nvSpPr>
        <p:spPr>
          <a:xfrm>
            <a:off x="4629872" y="4022747"/>
            <a:ext cx="395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Update an existing dog / user on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0A056-06AC-4E57-A5B3-B62FE9844090}"/>
              </a:ext>
            </a:extLst>
          </p:cNvPr>
          <p:cNvSpPr txBox="1"/>
          <p:nvPr/>
        </p:nvSpPr>
        <p:spPr>
          <a:xfrm>
            <a:off x="4641769" y="4499912"/>
            <a:ext cx="3946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Delete an existing dog / user on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765C3C-82A8-4418-9A90-CC6AF1576705}"/>
              </a:ext>
            </a:extLst>
          </p:cNvPr>
          <p:cNvSpPr txBox="1"/>
          <p:nvPr/>
        </p:nvSpPr>
        <p:spPr>
          <a:xfrm>
            <a:off x="4641769" y="4936245"/>
            <a:ext cx="354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Add a new dog / user on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651971-E5A3-4615-A827-06F6C68ADBD6}"/>
              </a:ext>
            </a:extLst>
          </p:cNvPr>
          <p:cNvSpPr txBox="1"/>
          <p:nvPr/>
        </p:nvSpPr>
        <p:spPr>
          <a:xfrm>
            <a:off x="472866" y="5671962"/>
            <a:ext cx="11287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Each different action your user takes, needs to be sent to a unique location on the server, so the server knows what to do.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3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3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A0212-8CEE-40FA-BB22-40399BCE8CC2}"/>
              </a:ext>
            </a:extLst>
          </p:cNvPr>
          <p:cNvSpPr txBox="1"/>
          <p:nvPr/>
        </p:nvSpPr>
        <p:spPr>
          <a:xfrm>
            <a:off x="464493" y="2545851"/>
            <a:ext cx="10966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will be creating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REST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ful endpoints that all requests get sent to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1651971-E5A3-4615-A827-06F6C68ADBD6}"/>
              </a:ext>
            </a:extLst>
          </p:cNvPr>
          <p:cNvSpPr txBox="1"/>
          <p:nvPr/>
        </p:nvSpPr>
        <p:spPr>
          <a:xfrm>
            <a:off x="464493" y="3762702"/>
            <a:ext cx="11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way you send information to the server is up to you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EAA3D-6BEE-4920-BA27-C4EAD2D7D785}"/>
              </a:ext>
            </a:extLst>
          </p:cNvPr>
          <p:cNvSpPr txBox="1"/>
          <p:nvPr/>
        </p:nvSpPr>
        <p:spPr>
          <a:xfrm>
            <a:off x="464493" y="4548666"/>
            <a:ext cx="11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The modern and most intuitive way is using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REST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ful endpoints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BB428-C4B2-4B0E-BB8F-6D668877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89" y="2332411"/>
            <a:ext cx="1893077" cy="1555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86EB0-32D1-4000-B9ED-882AA4599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54" y="2125667"/>
            <a:ext cx="1762222" cy="176222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DB68C-0453-4C33-80E7-2D730CDE0994}"/>
              </a:ext>
            </a:extLst>
          </p:cNvPr>
          <p:cNvCxnSpPr>
            <a:cxnSpLocks/>
          </p:cNvCxnSpPr>
          <p:nvPr/>
        </p:nvCxnSpPr>
        <p:spPr>
          <a:xfrm>
            <a:off x="4965539" y="2361236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82032-79E4-4328-8008-1A87003AC557}"/>
              </a:ext>
            </a:extLst>
          </p:cNvPr>
          <p:cNvCxnSpPr>
            <a:cxnSpLocks/>
          </p:cNvCxnSpPr>
          <p:nvPr/>
        </p:nvCxnSpPr>
        <p:spPr>
          <a:xfrm>
            <a:off x="4965539" y="2826152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D9CB29-3078-44F9-A7BC-F0A71ADD738A}"/>
              </a:ext>
            </a:extLst>
          </p:cNvPr>
          <p:cNvCxnSpPr>
            <a:cxnSpLocks/>
          </p:cNvCxnSpPr>
          <p:nvPr/>
        </p:nvCxnSpPr>
        <p:spPr>
          <a:xfrm>
            <a:off x="4965539" y="3325792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DA4D7B-2AFD-4845-AD83-72016BA964AB}"/>
              </a:ext>
            </a:extLst>
          </p:cNvPr>
          <p:cNvCxnSpPr>
            <a:cxnSpLocks/>
          </p:cNvCxnSpPr>
          <p:nvPr/>
        </p:nvCxnSpPr>
        <p:spPr>
          <a:xfrm>
            <a:off x="4965539" y="3750888"/>
            <a:ext cx="3958542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2EE8A-3B30-4B2F-B724-DB9E8F513E2B}"/>
              </a:ext>
            </a:extLst>
          </p:cNvPr>
          <p:cNvSpPr txBox="1"/>
          <p:nvPr/>
        </p:nvSpPr>
        <p:spPr>
          <a:xfrm>
            <a:off x="4861364" y="2053459"/>
            <a:ext cx="4603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G</a:t>
            </a:r>
            <a:r>
              <a:rPr lang="en-ZA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et a list of all dogs / users in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607F8-CE4F-49CC-8331-3C62381E0FB7}"/>
              </a:ext>
            </a:extLst>
          </p:cNvPr>
          <p:cNvSpPr txBox="1"/>
          <p:nvPr/>
        </p:nvSpPr>
        <p:spPr>
          <a:xfrm>
            <a:off x="4884514" y="2529613"/>
            <a:ext cx="4603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Update an existing dog / user on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7280A-2E93-41D7-9034-286E1105EBB2}"/>
              </a:ext>
            </a:extLst>
          </p:cNvPr>
          <p:cNvSpPr txBox="1"/>
          <p:nvPr/>
        </p:nvSpPr>
        <p:spPr>
          <a:xfrm>
            <a:off x="4896411" y="3006778"/>
            <a:ext cx="4603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Delete an existing dog / user on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3123B-0C9B-44E6-AF63-A8CB8E612DCC}"/>
              </a:ext>
            </a:extLst>
          </p:cNvPr>
          <p:cNvSpPr txBox="1"/>
          <p:nvPr/>
        </p:nvSpPr>
        <p:spPr>
          <a:xfrm>
            <a:off x="4896411" y="3443111"/>
            <a:ext cx="4603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Add </a:t>
            </a:r>
            <a:r>
              <a:rPr lang="en-AU" altLang="en-US" sz="1400">
                <a:solidFill>
                  <a:srgbClr val="292929"/>
                </a:solidFill>
                <a:latin typeface="Open Sans" panose="020B0606030504020204" pitchFamily="34" charset="0"/>
              </a:rPr>
              <a:t>a new dog </a:t>
            </a:r>
            <a:r>
              <a:rPr lang="en-AU" altLang="en-US" sz="1400" dirty="0">
                <a:solidFill>
                  <a:srgbClr val="292929"/>
                </a:solidFill>
                <a:latin typeface="Open Sans" panose="020B0606030504020204" pitchFamily="34" charset="0"/>
              </a:rPr>
              <a:t>/ user on my system</a:t>
            </a:r>
            <a:endParaRPr lang="en-US" altLang="en-US" sz="14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97687A-163A-45A7-A455-6DFE258F0C3F}"/>
              </a:ext>
            </a:extLst>
          </p:cNvPr>
          <p:cNvSpPr/>
          <p:nvPr/>
        </p:nvSpPr>
        <p:spPr>
          <a:xfrm>
            <a:off x="4752041" y="1818411"/>
            <a:ext cx="4435713" cy="2168072"/>
          </a:xfrm>
          <a:prstGeom prst="rect">
            <a:avLst/>
          </a:prstGeom>
          <a:solidFill>
            <a:srgbClr val="FF5050">
              <a:alpha val="30196"/>
            </a:srgb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EF6D4-2110-49AF-A178-0E8207BD022A}"/>
              </a:ext>
            </a:extLst>
          </p:cNvPr>
          <p:cNvSpPr txBox="1"/>
          <p:nvPr/>
        </p:nvSpPr>
        <p:spPr>
          <a:xfrm>
            <a:off x="4629588" y="1474727"/>
            <a:ext cx="1594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000" dirty="0">
                <a:solidFill>
                  <a:srgbClr val="FF5050"/>
                </a:solidFill>
                <a:latin typeface="Open Sans" panose="020B0606030504020204" pitchFamily="34" charset="0"/>
              </a:rPr>
              <a:t>HTTP</a:t>
            </a:r>
            <a:endParaRPr lang="en-US" altLang="en-US" sz="2000" dirty="0">
              <a:solidFill>
                <a:srgbClr val="FF5050"/>
              </a:solidFill>
              <a:latin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9C3B5A-A0F2-4B2F-9806-05C7CBBAF22A}"/>
              </a:ext>
            </a:extLst>
          </p:cNvPr>
          <p:cNvSpPr txBox="1"/>
          <p:nvPr/>
        </p:nvSpPr>
        <p:spPr>
          <a:xfrm>
            <a:off x="277328" y="4424557"/>
            <a:ext cx="11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Don’t freak out. REST is just a way to use the HTTP protocol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0157-C53F-425B-9B3E-CEA406B39B7B}"/>
              </a:ext>
            </a:extLst>
          </p:cNvPr>
          <p:cNvSpPr txBox="1"/>
          <p:nvPr/>
        </p:nvSpPr>
        <p:spPr>
          <a:xfrm>
            <a:off x="277328" y="5193261"/>
            <a:ext cx="11287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REST is just a document (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specification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) outlining how you should define endpoints. If you follow these guidelines, then your application conforms with REST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  <p:bldP spid="24" grpId="0" animBg="1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9C3B5A-A0F2-4B2F-9806-05C7CBBAF22A}"/>
              </a:ext>
            </a:extLst>
          </p:cNvPr>
          <p:cNvSpPr txBox="1"/>
          <p:nvPr/>
        </p:nvSpPr>
        <p:spPr>
          <a:xfrm>
            <a:off x="358351" y="2676780"/>
            <a:ext cx="11287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b="1" dirty="0">
                <a:solidFill>
                  <a:srgbClr val="FF5050"/>
                </a:solidFill>
                <a:latin typeface="Open Sans" panose="020B0606030504020204" pitchFamily="34" charset="0"/>
              </a:rPr>
              <a:t>Bottom line: 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we will define a set of URL endpoints that conform to REST, whereby the client and server can communicate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50157-C53F-425B-9B3E-CEA406B39B7B}"/>
              </a:ext>
            </a:extLst>
          </p:cNvPr>
          <p:cNvSpPr txBox="1"/>
          <p:nvPr/>
        </p:nvSpPr>
        <p:spPr>
          <a:xfrm>
            <a:off x="358351" y="4822871"/>
            <a:ext cx="1128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But, REST says you should be descriptive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BAD02-3CCB-4C19-B996-4307A66D8F89}"/>
              </a:ext>
            </a:extLst>
          </p:cNvPr>
          <p:cNvSpPr txBox="1"/>
          <p:nvPr/>
        </p:nvSpPr>
        <p:spPr>
          <a:xfrm>
            <a:off x="358351" y="3888854"/>
            <a:ext cx="11287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A lot of developers just use a simple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GET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request or </a:t>
            </a:r>
            <a:r>
              <a:rPr lang="en-ZA" sz="2800" dirty="0">
                <a:solidFill>
                  <a:srgbClr val="FF5050"/>
                </a:solidFill>
                <a:latin typeface="Open Sans" panose="020B0606030504020204" pitchFamily="34" charset="0"/>
              </a:rPr>
              <a:t>POST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 request </a:t>
            </a:r>
          </a:p>
        </p:txBody>
      </p:sp>
    </p:spTree>
    <p:extLst>
      <p:ext uri="{BB962C8B-B14F-4D97-AF65-F5344CB8AC3E}">
        <p14:creationId xmlns:p14="http://schemas.microsoft.com/office/powerpoint/2010/main" val="186327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80FA33-D7DA-4724-A6B1-DA6C5823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8E36E6-A65D-487D-8A42-B1925F6B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2" descr="Rendered Image">
            <a:extLst>
              <a:ext uri="{FF2B5EF4-FFF2-40B4-BE49-F238E27FC236}">
                <a16:creationId xmlns:a16="http://schemas.microsoft.com/office/drawing/2014/main" id="{1182190A-847D-40D6-A2D6-104CA69E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8" y="1329000"/>
            <a:ext cx="2407672" cy="121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DFCC97AE-9149-4F49-ACCA-7DFEE153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63" y="3563290"/>
            <a:ext cx="1780557" cy="94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ndered Image">
            <a:extLst>
              <a:ext uri="{FF2B5EF4-FFF2-40B4-BE49-F238E27FC236}">
                <a16:creationId xmlns:a16="http://schemas.microsoft.com/office/drawing/2014/main" id="{78628BFC-F5D9-4512-8245-C0220F5A1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82" y="4625072"/>
            <a:ext cx="1661187" cy="8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Rendered Image">
            <a:extLst>
              <a:ext uri="{FF2B5EF4-FFF2-40B4-BE49-F238E27FC236}">
                <a16:creationId xmlns:a16="http://schemas.microsoft.com/office/drawing/2014/main" id="{8F2F3596-B880-4E6F-8FF8-CE12F6877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8114" y="335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2056" name="Picture 8" descr="Rendered Image">
            <a:extLst>
              <a:ext uri="{FF2B5EF4-FFF2-40B4-BE49-F238E27FC236}">
                <a16:creationId xmlns:a16="http://schemas.microsoft.com/office/drawing/2014/main" id="{28D9D545-341C-4DBD-9242-4387FE8C4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82" y="5615672"/>
            <a:ext cx="3066807" cy="8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ndered Image">
            <a:extLst>
              <a:ext uri="{FF2B5EF4-FFF2-40B4-BE49-F238E27FC236}">
                <a16:creationId xmlns:a16="http://schemas.microsoft.com/office/drawing/2014/main" id="{4130376F-4383-44AA-91EC-B2AB47C1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82" y="2599968"/>
            <a:ext cx="2129727" cy="8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9E63DC-D6C8-49DE-BD93-622F27CC2F34}"/>
              </a:ext>
            </a:extLst>
          </p:cNvPr>
          <p:cNvSpPr txBox="1"/>
          <p:nvPr/>
        </p:nvSpPr>
        <p:spPr>
          <a:xfrm>
            <a:off x="4749682" y="2796604"/>
            <a:ext cx="470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=&gt; Add data to our server 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F7D09-8F45-4810-B3B2-665F6AA62B1E}"/>
              </a:ext>
            </a:extLst>
          </p:cNvPr>
          <p:cNvSpPr txBox="1"/>
          <p:nvPr/>
        </p:nvSpPr>
        <p:spPr>
          <a:xfrm>
            <a:off x="5528997" y="5823940"/>
            <a:ext cx="385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=&gt; Delete something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2CB41-92D4-4F82-8E6B-8ACF65164E65}"/>
              </a:ext>
            </a:extLst>
          </p:cNvPr>
          <p:cNvSpPr txBox="1"/>
          <p:nvPr/>
        </p:nvSpPr>
        <p:spPr>
          <a:xfrm>
            <a:off x="4092121" y="4783138"/>
            <a:ext cx="464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=&gt; Update something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9C6ED-3CF7-4A4F-A4DC-52605D634238}"/>
              </a:ext>
            </a:extLst>
          </p:cNvPr>
          <p:cNvSpPr txBox="1"/>
          <p:nvPr/>
        </p:nvSpPr>
        <p:spPr>
          <a:xfrm>
            <a:off x="4284325" y="3778913"/>
            <a:ext cx="464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=&gt; Get data from server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EA695-BBC8-4787-B01E-1D02003093EE}"/>
              </a:ext>
            </a:extLst>
          </p:cNvPr>
          <p:cNvSpPr txBox="1"/>
          <p:nvPr/>
        </p:nvSpPr>
        <p:spPr>
          <a:xfrm>
            <a:off x="9379427" y="2670640"/>
            <a:ext cx="185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dirty="0">
                <a:solidFill>
                  <a:srgbClr val="FF5050"/>
                </a:solidFill>
                <a:latin typeface="Open Sans" panose="020B0606030504020204" pitchFamily="34" charset="0"/>
              </a:rPr>
              <a:t>C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reate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FD43B9-77FB-431D-8285-011997DAAAC0}"/>
              </a:ext>
            </a:extLst>
          </p:cNvPr>
          <p:cNvSpPr txBox="1"/>
          <p:nvPr/>
        </p:nvSpPr>
        <p:spPr>
          <a:xfrm>
            <a:off x="9379427" y="3667859"/>
            <a:ext cx="185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dirty="0">
                <a:solidFill>
                  <a:srgbClr val="FF5050"/>
                </a:solidFill>
                <a:latin typeface="Open Sans" panose="020B0606030504020204" pitchFamily="34" charset="0"/>
              </a:rPr>
              <a:t>R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ead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894137-53A2-4C7A-879D-58DD49905466}"/>
              </a:ext>
            </a:extLst>
          </p:cNvPr>
          <p:cNvSpPr txBox="1"/>
          <p:nvPr/>
        </p:nvSpPr>
        <p:spPr>
          <a:xfrm>
            <a:off x="9379427" y="4690805"/>
            <a:ext cx="185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dirty="0">
                <a:solidFill>
                  <a:srgbClr val="FF5050"/>
                </a:solidFill>
                <a:latin typeface="Open Sans" panose="020B0606030504020204" pitchFamily="34" charset="0"/>
              </a:rPr>
              <a:t>U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pdate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F5F5F-D299-4A58-8DBA-E395120F6986}"/>
              </a:ext>
            </a:extLst>
          </p:cNvPr>
          <p:cNvSpPr txBox="1"/>
          <p:nvPr/>
        </p:nvSpPr>
        <p:spPr>
          <a:xfrm>
            <a:off x="9379428" y="5731607"/>
            <a:ext cx="185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dirty="0">
                <a:solidFill>
                  <a:srgbClr val="FF5050"/>
                </a:solidFill>
                <a:latin typeface="Open Sans" panose="020B0606030504020204" pitchFamily="34" charset="0"/>
              </a:rPr>
              <a:t>D</a:t>
            </a:r>
            <a:r>
              <a:rPr lang="en-ZA" sz="2800" dirty="0">
                <a:solidFill>
                  <a:srgbClr val="292929"/>
                </a:solidFill>
                <a:latin typeface="Open Sans" panose="020B0606030504020204" pitchFamily="34" charset="0"/>
              </a:rPr>
              <a:t>elete</a:t>
            </a:r>
            <a:endParaRPr lang="en-US" altLang="en-US" sz="2800" dirty="0">
              <a:solidFill>
                <a:srgbClr val="292929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0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599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</dc:creator>
  <cp:lastModifiedBy>CB</cp:lastModifiedBy>
  <cp:revision>800</cp:revision>
  <dcterms:created xsi:type="dcterms:W3CDTF">2020-03-22T19:27:13Z</dcterms:created>
  <dcterms:modified xsi:type="dcterms:W3CDTF">2022-11-03T06:46:31Z</dcterms:modified>
</cp:coreProperties>
</file>