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handoutMasterIdLst>
    <p:handoutMasterId r:id="rId6"/>
  </p:handoutMasterIdLst>
  <p:sldIdLst>
    <p:sldId id="278" r:id="rId2"/>
    <p:sldId id="286" r:id="rId3"/>
    <p:sldId id="285" r:id="rId4"/>
    <p:sldId id="28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3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B" initials="CB" lastIdx="1" clrIdx="0">
    <p:extLst>
      <p:ext uri="{19B8F6BF-5375-455C-9EA6-DF929625EA0E}">
        <p15:presenceInfo xmlns:p15="http://schemas.microsoft.com/office/powerpoint/2012/main" userId="C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A9D18E"/>
    <a:srgbClr val="008000"/>
    <a:srgbClr val="505050"/>
    <a:srgbClr val="5B9BD5"/>
    <a:srgbClr val="E0E0E0"/>
    <a:srgbClr val="000000"/>
    <a:srgbClr val="404040"/>
    <a:srgbClr val="C00000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8" y="67"/>
      </p:cViewPr>
      <p:guideLst>
        <p:guide orient="horz" pos="1152"/>
        <p:guide pos="32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8EA533-E136-405E-A40E-3146426BBA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51D52-FFFF-4C98-9972-CA24C63036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0F13A-3A55-4424-BBBD-1E2518C90143}" type="datetimeFigureOut">
              <a:rPr lang="en-ZA" smtClean="0"/>
              <a:t>2022/11/03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6122B-9448-40DD-8525-19DFAB6AAA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60AF9-0311-4228-B097-A442C3FACA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B8FA3-229A-4D8E-A2AE-79371F351D7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6623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D27CACD-5186-4420-9BC8-1FD129F1AA96}"/>
              </a:ext>
            </a:extLst>
          </p:cNvPr>
          <p:cNvSpPr txBox="1">
            <a:spLocks/>
          </p:cNvSpPr>
          <p:nvPr userDrawn="1"/>
        </p:nvSpPr>
        <p:spPr>
          <a:xfrm>
            <a:off x="430743" y="223688"/>
            <a:ext cx="7134714" cy="692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sz="4400" baseline="0" dirty="0" err="1">
                <a:solidFill>
                  <a:schemeClr val="tx1"/>
                </a:solidFill>
                <a:latin typeface="Arial Nova" panose="020B0504020202020204" pitchFamily="34" charset="0"/>
              </a:rPr>
              <a:t>npm</a:t>
            </a:r>
            <a:r>
              <a:rPr lang="en-ZA" sz="4400" baseline="0" dirty="0">
                <a:solidFill>
                  <a:schemeClr val="tx1"/>
                </a:solidFill>
                <a:latin typeface="Arial Nova" panose="020B0504020202020204" pitchFamily="34" charset="0"/>
              </a:rPr>
              <a:t> &amp; modules</a:t>
            </a:r>
            <a:endParaRPr lang="en-ZA" sz="4400" dirty="0">
              <a:solidFill>
                <a:srgbClr val="FF5050"/>
              </a:solidFill>
              <a:latin typeface="Arial Nova" panose="020B05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026F59-1308-42F3-A0E2-C028D8931E33}"/>
              </a:ext>
            </a:extLst>
          </p:cNvPr>
          <p:cNvCxnSpPr>
            <a:cxnSpLocks/>
          </p:cNvCxnSpPr>
          <p:nvPr userDrawn="1"/>
        </p:nvCxnSpPr>
        <p:spPr>
          <a:xfrm>
            <a:off x="548550" y="1116336"/>
            <a:ext cx="7170911" cy="0"/>
          </a:xfrm>
          <a:prstGeom prst="line">
            <a:avLst/>
          </a:prstGeom>
          <a:ln w="57150">
            <a:solidFill>
              <a:schemeClr val="tx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6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5FBEC2AC-6320-4593-B72F-902A4CC1954E}"/>
              </a:ext>
            </a:extLst>
          </p:cNvPr>
          <p:cNvSpPr txBox="1">
            <a:spLocks/>
          </p:cNvSpPr>
          <p:nvPr userDrawn="1"/>
        </p:nvSpPr>
        <p:spPr>
          <a:xfrm>
            <a:off x="430743" y="223688"/>
            <a:ext cx="7134714" cy="692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sz="4400" baseline="0" dirty="0" err="1">
                <a:solidFill>
                  <a:schemeClr val="tx1"/>
                </a:solidFill>
                <a:latin typeface="Arial Nova" panose="020B0504020202020204" pitchFamily="34" charset="0"/>
              </a:rPr>
              <a:t>npm</a:t>
            </a:r>
            <a:r>
              <a:rPr lang="en-ZA" sz="4400" baseline="0" dirty="0">
                <a:solidFill>
                  <a:schemeClr val="tx1"/>
                </a:solidFill>
                <a:latin typeface="Arial Nova" panose="020B0504020202020204" pitchFamily="34" charset="0"/>
              </a:rPr>
              <a:t> &amp; modules</a:t>
            </a:r>
            <a:endParaRPr lang="en-ZA" sz="4400" dirty="0">
              <a:solidFill>
                <a:srgbClr val="FF5050"/>
              </a:solidFill>
              <a:latin typeface="Arial Nova" panose="020B05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E5EF0B-5859-472C-B4A3-61585928263F}"/>
              </a:ext>
            </a:extLst>
          </p:cNvPr>
          <p:cNvCxnSpPr>
            <a:cxnSpLocks/>
          </p:cNvCxnSpPr>
          <p:nvPr userDrawn="1"/>
        </p:nvCxnSpPr>
        <p:spPr>
          <a:xfrm>
            <a:off x="548550" y="1116336"/>
            <a:ext cx="7170911" cy="0"/>
          </a:xfrm>
          <a:prstGeom prst="line">
            <a:avLst/>
          </a:prstGeom>
          <a:ln w="57150">
            <a:solidFill>
              <a:schemeClr val="tx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5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77A6A1-3AE0-4F7B-AA5A-A2C3754BC0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6" y="166189"/>
            <a:ext cx="3225990" cy="94127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A9AE5D-5B0B-4C56-ADDC-6BB86BB8EB61}"/>
              </a:ext>
            </a:extLst>
          </p:cNvPr>
          <p:cNvCxnSpPr>
            <a:cxnSpLocks/>
          </p:cNvCxnSpPr>
          <p:nvPr userDrawn="1"/>
        </p:nvCxnSpPr>
        <p:spPr>
          <a:xfrm>
            <a:off x="548550" y="1107459"/>
            <a:ext cx="7170911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60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9B29F1-1319-404C-8A33-873DEE74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97107-75BB-4214-AA01-0EC25B852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162BE-4155-44C2-84FC-79CD050FC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AF008-1186-43B4-A01C-3C04287062D6}" type="datetimeFigureOut">
              <a:rPr lang="en-ZA" smtClean="0"/>
              <a:t>2022/11/03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C91E5-74F3-4A55-8B3A-07D97F91B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D0382-6950-499C-8D30-59EA53AB0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B2876-10AC-4AF6-B0DD-CA7A347F95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034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19" r:id="rId2"/>
    <p:sldLayoutId id="2147483818" r:id="rId3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8A771C8-8494-47F3-BC40-B3553CDD22B8}"/>
              </a:ext>
            </a:extLst>
          </p:cNvPr>
          <p:cNvSpPr txBox="1"/>
          <p:nvPr/>
        </p:nvSpPr>
        <p:spPr>
          <a:xfrm>
            <a:off x="527423" y="1515967"/>
            <a:ext cx="1096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What is NPM?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B1B92-17C5-45DA-B183-93884772F30E}"/>
              </a:ext>
            </a:extLst>
          </p:cNvPr>
          <p:cNvSpPr txBox="1"/>
          <p:nvPr/>
        </p:nvSpPr>
        <p:spPr>
          <a:xfrm>
            <a:off x="527423" y="2307489"/>
            <a:ext cx="71230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NPM helps you manage Node.js 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modules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5E713FE-1EEF-917F-D5A4-19589A3B2A2D}"/>
              </a:ext>
            </a:extLst>
          </p:cNvPr>
          <p:cNvSpPr/>
          <p:nvPr/>
        </p:nvSpPr>
        <p:spPr>
          <a:xfrm>
            <a:off x="5855262" y="2244563"/>
            <a:ext cx="1706880" cy="649071"/>
          </a:xfrm>
          <a:prstGeom prst="roundRect">
            <a:avLst/>
          </a:prstGeom>
          <a:solidFill>
            <a:srgbClr val="A9D18E">
              <a:alpha val="3490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BB8E18-E482-2681-803F-3313F6EF09A6}"/>
              </a:ext>
            </a:extLst>
          </p:cNvPr>
          <p:cNvSpPr txBox="1"/>
          <p:nvPr/>
        </p:nvSpPr>
        <p:spPr>
          <a:xfrm>
            <a:off x="527424" y="3204703"/>
            <a:ext cx="10966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You can think of a node module as being the same as a JavaScript library (like jQuery)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385A76-82EA-2CFE-A495-ED3D34FCEE2F}"/>
              </a:ext>
            </a:extLst>
          </p:cNvPr>
          <p:cNvSpPr txBox="1"/>
          <p:nvPr/>
        </p:nvSpPr>
        <p:spPr>
          <a:xfrm>
            <a:off x="527423" y="4471405"/>
            <a:ext cx="1081823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Node.js has some default modules which you can use without any installation (e.g. the 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HTTP module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, or the 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FS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 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module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634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3" grpId="0" animBg="1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82D4801-1630-482B-1EBE-C69CE6A10D05}"/>
              </a:ext>
            </a:extLst>
          </p:cNvPr>
          <p:cNvSpPr txBox="1"/>
          <p:nvPr/>
        </p:nvSpPr>
        <p:spPr>
          <a:xfrm>
            <a:off x="486782" y="2693333"/>
            <a:ext cx="109662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292929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ZA" dirty="0"/>
              <a:t>The syntax of importing a module is different in different Module Definition Specifications (for example, </a:t>
            </a:r>
            <a:r>
              <a:rPr lang="en-ZA" dirty="0" err="1"/>
              <a:t>CommonJS</a:t>
            </a:r>
            <a:r>
              <a:rPr lang="en-ZA" dirty="0"/>
              <a:t> vs AMD)</a:t>
            </a:r>
            <a:endParaRPr lang="en-US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BB16D5-5183-5D07-3A3B-9EF1E973552A}"/>
              </a:ext>
            </a:extLst>
          </p:cNvPr>
          <p:cNvSpPr txBox="1"/>
          <p:nvPr/>
        </p:nvSpPr>
        <p:spPr>
          <a:xfrm>
            <a:off x="486782" y="1516615"/>
            <a:ext cx="990689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292929"/>
                </a:solidFill>
                <a:latin typeface="Open Sans" panose="020B0606030504020204" pitchFamily="34" charset="0"/>
              </a:rPr>
              <a:t>To use a module in your project, you need to use the </a:t>
            </a:r>
            <a:r>
              <a:rPr lang="en-US" altLang="en-US" sz="2800" dirty="0">
                <a:solidFill>
                  <a:srgbClr val="FF5050"/>
                </a:solidFill>
                <a:latin typeface="Open Sans" panose="020B0606030504020204" pitchFamily="34" charset="0"/>
              </a:rPr>
              <a:t>require() </a:t>
            </a:r>
            <a:r>
              <a:rPr lang="en-US" altLang="en-US" sz="2800" dirty="0">
                <a:solidFill>
                  <a:srgbClr val="292929"/>
                </a:solidFill>
                <a:latin typeface="Open Sans" panose="020B0606030504020204" pitchFamily="34" charset="0"/>
              </a:rPr>
              <a:t>function with the name of the module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BD0BC5-4E10-684B-4078-0B926DB3028F}"/>
              </a:ext>
            </a:extLst>
          </p:cNvPr>
          <p:cNvSpPr txBox="1"/>
          <p:nvPr/>
        </p:nvSpPr>
        <p:spPr>
          <a:xfrm>
            <a:off x="486781" y="3849731"/>
            <a:ext cx="10966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292929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ZA" dirty="0"/>
              <a:t>I’ll explain more about this later on …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262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E2EAAFE-28EB-43DE-AF2E-B2AA77100544}"/>
              </a:ext>
            </a:extLst>
          </p:cNvPr>
          <p:cNvSpPr txBox="1"/>
          <p:nvPr/>
        </p:nvSpPr>
        <p:spPr>
          <a:xfrm>
            <a:off x="466463" y="1467188"/>
            <a:ext cx="107745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www.npmjs.com 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has thousands of free packages (aka: modules) for you to download and use in your applications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325EF7-3AD1-4EEA-A0EC-F53A1403EA2C}"/>
              </a:ext>
            </a:extLst>
          </p:cNvPr>
          <p:cNvSpPr txBox="1"/>
          <p:nvPr/>
        </p:nvSpPr>
        <p:spPr>
          <a:xfrm>
            <a:off x="466462" y="3919248"/>
            <a:ext cx="10618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This means NPM is ready to run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7FA4A8-D192-4102-9B26-BCC2C9BD8340}"/>
              </a:ext>
            </a:extLst>
          </p:cNvPr>
          <p:cNvSpPr txBox="1"/>
          <p:nvPr/>
        </p:nvSpPr>
        <p:spPr>
          <a:xfrm>
            <a:off x="466462" y="4741035"/>
            <a:ext cx="108395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When you install a NPM module, it will contain all the files you need for that module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B92209-451E-6265-6A79-483B3A72789D}"/>
              </a:ext>
            </a:extLst>
          </p:cNvPr>
          <p:cNvSpPr txBox="1"/>
          <p:nvPr/>
        </p:nvSpPr>
        <p:spPr>
          <a:xfrm>
            <a:off x="466462" y="2693218"/>
            <a:ext cx="1054697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When you install Node.js to your computer, you will also have installed the NPM program</a:t>
            </a:r>
          </a:p>
        </p:txBody>
      </p:sp>
    </p:spTree>
    <p:extLst>
      <p:ext uri="{BB962C8B-B14F-4D97-AF65-F5344CB8AC3E}">
        <p14:creationId xmlns:p14="http://schemas.microsoft.com/office/powerpoint/2010/main" val="171394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8A771C8-8494-47F3-BC40-B3553CDD22B8}"/>
              </a:ext>
            </a:extLst>
          </p:cNvPr>
          <p:cNvSpPr txBox="1"/>
          <p:nvPr/>
        </p:nvSpPr>
        <p:spPr>
          <a:xfrm>
            <a:off x="527423" y="1515967"/>
            <a:ext cx="1096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Downloading a NPM package is very easy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325EF7-3AD1-4EEA-A0EC-F53A1403EA2C}"/>
              </a:ext>
            </a:extLst>
          </p:cNvPr>
          <p:cNvSpPr txBox="1"/>
          <p:nvPr/>
        </p:nvSpPr>
        <p:spPr>
          <a:xfrm>
            <a:off x="581438" y="4211970"/>
            <a:ext cx="110742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NPM creates a folder named "</a:t>
            </a:r>
            <a:r>
              <a:rPr lang="en-ZA" sz="2800" dirty="0" err="1">
                <a:solidFill>
                  <a:srgbClr val="FF5050"/>
                </a:solidFill>
                <a:latin typeface="Open Sans" panose="020B0606030504020204" pitchFamily="34" charset="0"/>
              </a:rPr>
              <a:t>node_modules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", where the package will be placed</a:t>
            </a:r>
            <a:endParaRPr lang="en-ZA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E39CA-5502-4E54-A130-D359930844F7}"/>
              </a:ext>
            </a:extLst>
          </p:cNvPr>
          <p:cNvSpPr txBox="1"/>
          <p:nvPr/>
        </p:nvSpPr>
        <p:spPr>
          <a:xfrm>
            <a:off x="581438" y="5480532"/>
            <a:ext cx="102177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Once the package is installed, then “Bobs </a:t>
            </a:r>
            <a:r>
              <a:rPr lang="en-ZA" sz="2800">
                <a:solidFill>
                  <a:srgbClr val="292929"/>
                </a:solidFill>
                <a:latin typeface="Open Sans" panose="020B0606030504020204" pitchFamily="34" charset="0"/>
              </a:rPr>
              <a:t>your Uncle” - it 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is ready to use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76B838-C092-9C30-67E5-02C20A982171}"/>
              </a:ext>
            </a:extLst>
          </p:cNvPr>
          <p:cNvSpPr txBox="1"/>
          <p:nvPr/>
        </p:nvSpPr>
        <p:spPr>
          <a:xfrm>
            <a:off x="581439" y="3435850"/>
            <a:ext cx="38588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400" b="1" dirty="0" err="1">
                <a:solidFill>
                  <a:srgbClr val="FF5050"/>
                </a:solidFill>
                <a:latin typeface="Open Sans" panose="020B0606030504020204" pitchFamily="34" charset="0"/>
              </a:rPr>
              <a:t>npm</a:t>
            </a:r>
            <a:r>
              <a:rPr lang="en-ZA" sz="2400" b="1" dirty="0">
                <a:solidFill>
                  <a:srgbClr val="FF5050"/>
                </a:solidFill>
                <a:latin typeface="Open Sans" panose="020B0606030504020204" pitchFamily="34" charset="0"/>
              </a:rPr>
              <a:t> install express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47A70-D723-9E74-A259-7C670A4B94A3}"/>
              </a:ext>
            </a:extLst>
          </p:cNvPr>
          <p:cNvSpPr txBox="1"/>
          <p:nvPr/>
        </p:nvSpPr>
        <p:spPr>
          <a:xfrm>
            <a:off x="581439" y="2259621"/>
            <a:ext cx="106460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You just need to open your terminal and tell NPM to download the package you want</a:t>
            </a:r>
          </a:p>
        </p:txBody>
      </p:sp>
    </p:spTree>
    <p:extLst>
      <p:ext uri="{BB962C8B-B14F-4D97-AF65-F5344CB8AC3E}">
        <p14:creationId xmlns:p14="http://schemas.microsoft.com/office/powerpoint/2010/main" val="167300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13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4041</TotalTime>
  <Words>237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Nova</vt:lpstr>
      <vt:lpstr>Calibri</vt:lpstr>
      <vt:lpstr>Calibri Light</vt:lpstr>
      <vt:lpstr>Open Sans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CB</dc:creator>
  <cp:lastModifiedBy>CB</cp:lastModifiedBy>
  <cp:revision>751</cp:revision>
  <dcterms:created xsi:type="dcterms:W3CDTF">2020-03-22T19:27:13Z</dcterms:created>
  <dcterms:modified xsi:type="dcterms:W3CDTF">2022-11-03T06:48:45Z</dcterms:modified>
</cp:coreProperties>
</file>