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handoutMasterIdLst>
    <p:handoutMasterId r:id="rId5"/>
  </p:handoutMasterIdLst>
  <p:sldIdLst>
    <p:sldId id="266" r:id="rId2"/>
    <p:sldId id="287" r:id="rId3"/>
    <p:sldId id="28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3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B" initials="CB" lastIdx="1" clrIdx="0">
    <p:extLst>
      <p:ext uri="{19B8F6BF-5375-455C-9EA6-DF929625EA0E}">
        <p15:presenceInfo xmlns:p15="http://schemas.microsoft.com/office/powerpoint/2012/main" userId="C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8000"/>
    <a:srgbClr val="505050"/>
    <a:srgbClr val="5B9BD5"/>
    <a:srgbClr val="E0E0E0"/>
    <a:srgbClr val="000000"/>
    <a:srgbClr val="404040"/>
    <a:srgbClr val="C00000"/>
    <a:srgbClr val="6F6F6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8" y="86"/>
      </p:cViewPr>
      <p:guideLst>
        <p:guide orient="horz" pos="1152"/>
        <p:guide pos="32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8EA533-E136-405E-A40E-3146426BBA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51D52-FFFF-4C98-9972-CA24C63036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0F13A-3A55-4424-BBBD-1E2518C90143}" type="datetimeFigureOut">
              <a:rPr lang="en-ZA" smtClean="0"/>
              <a:t>2022/11/03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6122B-9448-40DD-8525-19DFAB6AAA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60AF9-0311-4228-B097-A442C3FACA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B8FA3-229A-4D8E-A2AE-79371F351D7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6623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D27CACD-5186-4420-9BC8-1FD129F1AA96}"/>
              </a:ext>
            </a:extLst>
          </p:cNvPr>
          <p:cNvSpPr txBox="1">
            <a:spLocks/>
          </p:cNvSpPr>
          <p:nvPr userDrawn="1"/>
        </p:nvSpPr>
        <p:spPr>
          <a:xfrm>
            <a:off x="430743" y="223688"/>
            <a:ext cx="7134714" cy="6926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sz="4400" baseline="0" dirty="0">
                <a:solidFill>
                  <a:schemeClr val="tx1"/>
                </a:solidFill>
                <a:latin typeface="Arial Nova" panose="020B0504020202020204" pitchFamily="34" charset="0"/>
              </a:rPr>
              <a:t>modules</a:t>
            </a:r>
            <a:endParaRPr lang="en-ZA" sz="4400" dirty="0">
              <a:solidFill>
                <a:srgbClr val="FF5050"/>
              </a:solidFill>
              <a:latin typeface="Arial Nova" panose="020B05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026F59-1308-42F3-A0E2-C028D8931E33}"/>
              </a:ext>
            </a:extLst>
          </p:cNvPr>
          <p:cNvCxnSpPr>
            <a:cxnSpLocks/>
          </p:cNvCxnSpPr>
          <p:nvPr userDrawn="1"/>
        </p:nvCxnSpPr>
        <p:spPr>
          <a:xfrm>
            <a:off x="548550" y="1116336"/>
            <a:ext cx="7170911" cy="0"/>
          </a:xfrm>
          <a:prstGeom prst="line">
            <a:avLst/>
          </a:prstGeom>
          <a:ln w="57150">
            <a:solidFill>
              <a:schemeClr val="tx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6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5FBEC2AC-6320-4593-B72F-902A4CC1954E}"/>
              </a:ext>
            </a:extLst>
          </p:cNvPr>
          <p:cNvSpPr txBox="1">
            <a:spLocks/>
          </p:cNvSpPr>
          <p:nvPr userDrawn="1"/>
        </p:nvSpPr>
        <p:spPr>
          <a:xfrm>
            <a:off x="430743" y="223688"/>
            <a:ext cx="7134714" cy="6926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sz="4400" baseline="0" dirty="0">
                <a:solidFill>
                  <a:schemeClr val="tx1"/>
                </a:solidFill>
                <a:latin typeface="Arial Nova" panose="020B0504020202020204" pitchFamily="34" charset="0"/>
              </a:rPr>
              <a:t>modules</a:t>
            </a:r>
            <a:endParaRPr lang="en-ZA" sz="4400" dirty="0">
              <a:solidFill>
                <a:srgbClr val="FF5050"/>
              </a:solidFill>
              <a:latin typeface="Arial Nova" panose="020B05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E5EF0B-5859-472C-B4A3-61585928263F}"/>
              </a:ext>
            </a:extLst>
          </p:cNvPr>
          <p:cNvCxnSpPr>
            <a:cxnSpLocks/>
          </p:cNvCxnSpPr>
          <p:nvPr userDrawn="1"/>
        </p:nvCxnSpPr>
        <p:spPr>
          <a:xfrm>
            <a:off x="548550" y="1116336"/>
            <a:ext cx="7170911" cy="0"/>
          </a:xfrm>
          <a:prstGeom prst="line">
            <a:avLst/>
          </a:prstGeom>
          <a:ln w="57150">
            <a:solidFill>
              <a:schemeClr val="tx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5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77A6A1-3AE0-4F7B-AA5A-A2C3754BC0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6" y="166189"/>
            <a:ext cx="3225990" cy="94127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A9AE5D-5B0B-4C56-ADDC-6BB86BB8EB61}"/>
              </a:ext>
            </a:extLst>
          </p:cNvPr>
          <p:cNvCxnSpPr>
            <a:cxnSpLocks/>
          </p:cNvCxnSpPr>
          <p:nvPr userDrawn="1"/>
        </p:nvCxnSpPr>
        <p:spPr>
          <a:xfrm>
            <a:off x="548550" y="1107459"/>
            <a:ext cx="7170911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60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9B29F1-1319-404C-8A33-873DEE745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97107-75BB-4214-AA01-0EC25B852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162BE-4155-44C2-84FC-79CD050FC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AF008-1186-43B4-A01C-3C04287062D6}" type="datetimeFigureOut">
              <a:rPr lang="en-ZA" smtClean="0"/>
              <a:t>2022/11/03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C91E5-74F3-4A55-8B3A-07D97F91B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D0382-6950-499C-8D30-59EA53AB0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B2876-10AC-4AF6-B0DD-CA7A347F956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034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19" r:id="rId2"/>
    <p:sldLayoutId id="2147483818" r:id="rId3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91CAC4-E571-46AB-AC63-F81233588FF3}"/>
              </a:ext>
            </a:extLst>
          </p:cNvPr>
          <p:cNvSpPr txBox="1"/>
          <p:nvPr/>
        </p:nvSpPr>
        <p:spPr>
          <a:xfrm>
            <a:off x="536220" y="1522439"/>
            <a:ext cx="1104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Mostly, you’ll want to structure your code in chunks or 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modules</a:t>
            </a:r>
            <a:endParaRPr lang="en-US" altLang="en-US" sz="2800" dirty="0">
              <a:solidFill>
                <a:srgbClr val="FF5050"/>
              </a:solidFill>
              <a:latin typeface="Open Sans" panose="020B06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19E020-3DB2-43BE-B750-376143C671AE}"/>
              </a:ext>
            </a:extLst>
          </p:cNvPr>
          <p:cNvSpPr txBox="1"/>
          <p:nvPr/>
        </p:nvSpPr>
        <p:spPr>
          <a:xfrm>
            <a:off x="527423" y="3889608"/>
            <a:ext cx="10966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If you want to use code written in a module in different file, then you need to 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import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 that code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19F54-B57E-4018-9AED-3BD6B0BDAC18}"/>
              </a:ext>
            </a:extLst>
          </p:cNvPr>
          <p:cNvSpPr txBox="1"/>
          <p:nvPr/>
        </p:nvSpPr>
        <p:spPr>
          <a:xfrm>
            <a:off x="527423" y="5182636"/>
            <a:ext cx="1096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altLang="en-US" sz="2800" dirty="0">
                <a:solidFill>
                  <a:srgbClr val="292929"/>
                </a:solidFill>
                <a:latin typeface="Open Sans" panose="020B0606030504020204" pitchFamily="34" charset="0"/>
              </a:rPr>
              <a:t>Simple enough, so what’s the problem?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D14E9A-DAE1-436A-9CB6-6305CB8EC26E}"/>
              </a:ext>
            </a:extLst>
          </p:cNvPr>
          <p:cNvSpPr txBox="1"/>
          <p:nvPr/>
        </p:nvSpPr>
        <p:spPr>
          <a:xfrm>
            <a:off x="7565026" y="3166149"/>
            <a:ext cx="42180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000" b="1" dirty="0">
                <a:solidFill>
                  <a:srgbClr val="FF5050"/>
                </a:solidFill>
                <a:latin typeface="Open Sans" panose="020B0606030504020204" pitchFamily="34" charset="0"/>
              </a:rPr>
              <a:t>aka: a module is just a 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94D57C-6A19-91AF-9C9E-BAE2D1FFE92A}"/>
              </a:ext>
            </a:extLst>
          </p:cNvPr>
          <p:cNvSpPr txBox="1"/>
          <p:nvPr/>
        </p:nvSpPr>
        <p:spPr>
          <a:xfrm>
            <a:off x="527423" y="3073633"/>
            <a:ext cx="71340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A module is just a separate block of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0634E-E733-E4AB-EA8E-58CDFC0C49D0}"/>
              </a:ext>
            </a:extLst>
          </p:cNvPr>
          <p:cNvSpPr txBox="1"/>
          <p:nvPr/>
        </p:nvSpPr>
        <p:spPr>
          <a:xfrm>
            <a:off x="536220" y="2298036"/>
            <a:ext cx="1096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altLang="en-US" sz="2800" dirty="0">
                <a:solidFill>
                  <a:srgbClr val="292929"/>
                </a:solidFill>
                <a:latin typeface="Open Sans" panose="020B0606030504020204" pitchFamily="34" charset="0"/>
              </a:rPr>
              <a:t>Don’t get confused – I’m not talking about a Node module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55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2" fill="hold" grpId="0" nodeType="clickEffect" p14:presetBounceEnd="175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7500">
                                          <p:cBhvr additive="base">
                                            <p:cTn id="17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7500">
                                          <p:cBhvr additive="base">
                                            <p:cTn id="18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1" grpId="0"/>
          <p:bldP spid="22" grpId="0"/>
          <p:bldP spid="9" grpId="0"/>
          <p:bldP spid="10" grpId="0"/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1" grpId="0"/>
          <p:bldP spid="22" grpId="0"/>
          <p:bldP spid="9" grpId="0"/>
          <p:bldP spid="10" grpId="0"/>
          <p:bldP spid="5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1BB99F-8D48-45B0-A6D3-903C75FE2803}"/>
              </a:ext>
            </a:extLst>
          </p:cNvPr>
          <p:cNvSpPr txBox="1"/>
          <p:nvPr/>
        </p:nvSpPr>
        <p:spPr>
          <a:xfrm>
            <a:off x="499991" y="1517424"/>
            <a:ext cx="10966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292929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ZA" dirty="0"/>
              <a:t>The Syntax of </a:t>
            </a:r>
            <a:r>
              <a:rPr lang="en-ZA" dirty="0">
                <a:solidFill>
                  <a:srgbClr val="FF5050"/>
                </a:solidFill>
              </a:rPr>
              <a:t>importing</a:t>
            </a:r>
            <a:r>
              <a:rPr lang="en-ZA" dirty="0"/>
              <a:t> a module is different in different module specifications (</a:t>
            </a:r>
            <a:r>
              <a:rPr lang="en-ZA" dirty="0" err="1"/>
              <a:t>CommonJS</a:t>
            </a:r>
            <a:r>
              <a:rPr lang="en-ZA" dirty="0"/>
              <a:t>, ES Modules, etc)</a:t>
            </a:r>
            <a:endParaRPr lang="en-US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59901D-CDD9-7325-9832-073B88F34040}"/>
              </a:ext>
            </a:extLst>
          </p:cNvPr>
          <p:cNvSpPr txBox="1"/>
          <p:nvPr/>
        </p:nvSpPr>
        <p:spPr>
          <a:xfrm>
            <a:off x="3392220" y="3167390"/>
            <a:ext cx="1335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008000"/>
                </a:solidFill>
                <a:latin typeface="Open Sans" panose="020B0606030504020204" pitchFamily="34" charset="0"/>
              </a:rPr>
              <a:t>Node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02F9E7B-C833-AC05-2ABC-D11ECD50E8C0}"/>
              </a:ext>
            </a:extLst>
          </p:cNvPr>
          <p:cNvSpPr/>
          <p:nvPr/>
        </p:nvSpPr>
        <p:spPr>
          <a:xfrm>
            <a:off x="2876399" y="1932864"/>
            <a:ext cx="2125369" cy="538667"/>
          </a:xfrm>
          <a:prstGeom prst="roundRect">
            <a:avLst/>
          </a:prstGeom>
          <a:solidFill>
            <a:srgbClr val="A9D18E">
              <a:alpha val="3490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85A38AF-DB92-A36A-CE2E-F7CD241B2B5B}"/>
              </a:ext>
            </a:extLst>
          </p:cNvPr>
          <p:cNvSpPr/>
          <p:nvPr/>
        </p:nvSpPr>
        <p:spPr>
          <a:xfrm>
            <a:off x="3735281" y="2416799"/>
            <a:ext cx="417251" cy="712619"/>
          </a:xfrm>
          <a:prstGeom prst="downArrow">
            <a:avLst/>
          </a:prstGeom>
          <a:solidFill>
            <a:srgbClr val="A9D18E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CB9BB6C-E7DA-DC6C-26D5-CFC1FE406A17}"/>
              </a:ext>
            </a:extLst>
          </p:cNvPr>
          <p:cNvSpPr/>
          <p:nvPr/>
        </p:nvSpPr>
        <p:spPr>
          <a:xfrm>
            <a:off x="5036801" y="1932863"/>
            <a:ext cx="1976647" cy="538667"/>
          </a:xfrm>
          <a:prstGeom prst="roundRect">
            <a:avLst/>
          </a:prstGeom>
          <a:solidFill>
            <a:srgbClr val="A9D18E">
              <a:alpha val="3490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1CE0BE-57B9-F4FE-91AF-14E01ABB4F9D}"/>
              </a:ext>
            </a:extLst>
          </p:cNvPr>
          <p:cNvSpPr txBox="1"/>
          <p:nvPr/>
        </p:nvSpPr>
        <p:spPr>
          <a:xfrm>
            <a:off x="5109817" y="3167390"/>
            <a:ext cx="1740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008000"/>
                </a:solidFill>
                <a:latin typeface="Open Sans" panose="020B0606030504020204" pitchFamily="34" charset="0"/>
              </a:rPr>
              <a:t>Browsers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FDE0684-4A3A-8B71-9365-D0EE57E728A5}"/>
              </a:ext>
            </a:extLst>
          </p:cNvPr>
          <p:cNvSpPr/>
          <p:nvPr/>
        </p:nvSpPr>
        <p:spPr>
          <a:xfrm>
            <a:off x="5771447" y="2416799"/>
            <a:ext cx="417251" cy="712619"/>
          </a:xfrm>
          <a:prstGeom prst="downArrow">
            <a:avLst/>
          </a:prstGeom>
          <a:solidFill>
            <a:srgbClr val="A9D18E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85F37A-C0C1-4A72-C683-1F81A6CDCB67}"/>
              </a:ext>
            </a:extLst>
          </p:cNvPr>
          <p:cNvSpPr txBox="1"/>
          <p:nvPr/>
        </p:nvSpPr>
        <p:spPr>
          <a:xfrm>
            <a:off x="496952" y="3909415"/>
            <a:ext cx="11390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292929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altLang="en-US" dirty="0"/>
              <a:t>In the </a:t>
            </a:r>
            <a:r>
              <a:rPr lang="en-US" altLang="en-US" dirty="0">
                <a:solidFill>
                  <a:srgbClr val="008000"/>
                </a:solidFill>
              </a:rPr>
              <a:t>browser</a:t>
            </a:r>
            <a:r>
              <a:rPr lang="en-US" altLang="en-US" dirty="0"/>
              <a:t>, the use of modules depends on the </a:t>
            </a:r>
            <a:r>
              <a:rPr lang="en-US" altLang="en-US" dirty="0">
                <a:solidFill>
                  <a:srgbClr val="FF5050"/>
                </a:solidFill>
              </a:rPr>
              <a:t>import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FF5050"/>
                </a:solidFill>
              </a:rPr>
              <a:t>export</a:t>
            </a:r>
            <a:r>
              <a:rPr lang="en-US" altLang="en-US" dirty="0"/>
              <a:t> statements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231E14-C68C-893D-477B-D1421C7D405B}"/>
              </a:ext>
            </a:extLst>
          </p:cNvPr>
          <p:cNvSpPr txBox="1"/>
          <p:nvPr/>
        </p:nvSpPr>
        <p:spPr>
          <a:xfrm>
            <a:off x="496952" y="5082327"/>
            <a:ext cx="103693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292929"/>
                </a:solidFill>
                <a:latin typeface="Open Sans" panose="020B0606030504020204" pitchFamily="34" charset="0"/>
              </a:rPr>
              <a:t>In </a:t>
            </a:r>
            <a:r>
              <a:rPr lang="en-US" altLang="en-US" sz="2800" dirty="0">
                <a:solidFill>
                  <a:srgbClr val="008000"/>
                </a:solidFill>
                <a:latin typeface="Open Sans" panose="020B0606030504020204" pitchFamily="34" charset="0"/>
              </a:rPr>
              <a:t>Node</a:t>
            </a:r>
            <a:r>
              <a:rPr lang="en-US" altLang="en-US" sz="2800" dirty="0">
                <a:solidFill>
                  <a:srgbClr val="292929"/>
                </a:solidFill>
                <a:latin typeface="Open Sans" panose="020B0606030504020204" pitchFamily="34" charset="0"/>
              </a:rPr>
              <a:t>, modules are imported using </a:t>
            </a:r>
            <a:r>
              <a:rPr lang="en-US" altLang="en-US" sz="2800" dirty="0">
                <a:solidFill>
                  <a:srgbClr val="FF5050"/>
                </a:solidFill>
                <a:latin typeface="Open Sans" panose="020B0606030504020204" pitchFamily="34" charset="0"/>
              </a:rPr>
              <a:t>require()</a:t>
            </a:r>
            <a:r>
              <a:rPr lang="en-US" altLang="en-US" sz="2800" dirty="0">
                <a:solidFill>
                  <a:srgbClr val="292929"/>
                </a:solidFill>
                <a:latin typeface="Open Sans" panose="020B0606030504020204" pitchFamily="34" charset="0"/>
              </a:rPr>
              <a:t>, and variables and functions can be exported using </a:t>
            </a:r>
            <a:r>
              <a:rPr lang="en-US" altLang="en-US" sz="2800" dirty="0" err="1">
                <a:solidFill>
                  <a:srgbClr val="FF5050"/>
                </a:solidFill>
                <a:latin typeface="Open Sans" panose="020B0606030504020204" pitchFamily="34" charset="0"/>
              </a:rPr>
              <a:t>module.exports</a:t>
            </a:r>
            <a:endParaRPr lang="en-ZA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pic>
        <p:nvPicPr>
          <p:cNvPr id="1028" name="Picture 4" descr="Image by FlamingText.com">
            <a:extLst>
              <a:ext uri="{FF2B5EF4-FFF2-40B4-BE49-F238E27FC236}">
                <a16:creationId xmlns:a16="http://schemas.microsoft.com/office/drawing/2014/main" id="{B73DCB9F-5CAA-7586-E06F-784E75612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327" y="2984197"/>
            <a:ext cx="3084354" cy="81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7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9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9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1" grpId="0"/>
      <p:bldP spid="12" grpId="0" animBg="1"/>
      <p:bldP spid="13" grpId="0" animBg="1"/>
      <p:bldP spid="14" grpId="0" animBg="1"/>
      <p:bldP spid="15" grpId="0"/>
      <p:bldP spid="16" grpId="0" animBg="1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1BB99F-8D48-45B0-A6D3-903C75FE2803}"/>
              </a:ext>
            </a:extLst>
          </p:cNvPr>
          <p:cNvSpPr txBox="1"/>
          <p:nvPr/>
        </p:nvSpPr>
        <p:spPr>
          <a:xfrm>
            <a:off x="499991" y="1517424"/>
            <a:ext cx="1096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292929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altLang="en-US" dirty="0"/>
              <a:t>By default, Node.js treats JavaScript code as </a:t>
            </a:r>
            <a:r>
              <a:rPr lang="en-US" altLang="en-US" dirty="0" err="1"/>
              <a:t>CommonJS</a:t>
            </a:r>
            <a:r>
              <a:rPr lang="en-US" altLang="en-US" dirty="0"/>
              <a:t> modules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85F37A-C0C1-4A72-C683-1F81A6CDCB67}"/>
              </a:ext>
            </a:extLst>
          </p:cNvPr>
          <p:cNvSpPr txBox="1"/>
          <p:nvPr/>
        </p:nvSpPr>
        <p:spPr>
          <a:xfrm>
            <a:off x="496952" y="2318359"/>
            <a:ext cx="11390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292929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altLang="en-US" dirty="0"/>
              <a:t>But today, Node allows you to opt in if you want to use ES Modules and therefore use the </a:t>
            </a:r>
            <a:r>
              <a:rPr lang="en-US" altLang="en-US" dirty="0">
                <a:solidFill>
                  <a:srgbClr val="FF5050"/>
                </a:solidFill>
              </a:rPr>
              <a:t>import</a:t>
            </a:r>
            <a:r>
              <a:rPr lang="en-US" altLang="en-US" dirty="0"/>
              <a:t> statement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68025C-CF75-747D-E7FF-B741A05059CA}"/>
              </a:ext>
            </a:extLst>
          </p:cNvPr>
          <p:cNvSpPr txBox="1"/>
          <p:nvPr/>
        </p:nvSpPr>
        <p:spPr>
          <a:xfrm>
            <a:off x="496951" y="3550181"/>
            <a:ext cx="96771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292929"/>
                </a:solidFill>
                <a:latin typeface="Open Sans" panose="020B0606030504020204" pitchFamily="34" charset="0"/>
              </a:rPr>
              <a:t>For now, we will stick to using </a:t>
            </a:r>
            <a:r>
              <a:rPr lang="en-US" altLang="en-US" sz="2800" dirty="0">
                <a:solidFill>
                  <a:srgbClr val="FF5050"/>
                </a:solidFill>
                <a:latin typeface="Open Sans" panose="020B0606030504020204" pitchFamily="34" charset="0"/>
              </a:rPr>
              <a:t>require()</a:t>
            </a:r>
            <a:r>
              <a:rPr lang="en-US" altLang="en-US" sz="2800" dirty="0">
                <a:solidFill>
                  <a:srgbClr val="292929"/>
                </a:solidFill>
                <a:latin typeface="Open Sans" panose="020B0606030504020204" pitchFamily="34" charset="0"/>
              </a:rPr>
              <a:t>, because there is no compelling reason to switch right now</a:t>
            </a:r>
            <a:endParaRPr lang="en-ZA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09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4276</TotalTime>
  <Words>180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Nova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CB</dc:creator>
  <cp:lastModifiedBy>CB</cp:lastModifiedBy>
  <cp:revision>748</cp:revision>
  <dcterms:created xsi:type="dcterms:W3CDTF">2020-03-22T19:27:13Z</dcterms:created>
  <dcterms:modified xsi:type="dcterms:W3CDTF">2022-11-03T06:55:27Z</dcterms:modified>
</cp:coreProperties>
</file>