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4"/>
  </p:handoutMasterIdLst>
  <p:sldIdLst>
    <p:sldId id="266" r:id="rId2"/>
    <p:sldId id="2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00FF"/>
    <a:srgbClr val="5B9BD5"/>
    <a:srgbClr val="008000"/>
    <a:srgbClr val="000000"/>
    <a:srgbClr val="505050"/>
    <a:srgbClr val="E0E0E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html entities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html entities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What if you want to display some text to the screen: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B8351-593E-4B09-93B5-EB5BE5702E3A}"/>
              </a:ext>
            </a:extLst>
          </p:cNvPr>
          <p:cNvSpPr txBox="1"/>
          <p:nvPr/>
        </p:nvSpPr>
        <p:spPr>
          <a:xfrm>
            <a:off x="2160913" y="2362352"/>
            <a:ext cx="9850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I want to display a &lt;div&gt; tag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424DF-FBBE-4FAD-9B34-95C3313F8F81}"/>
              </a:ext>
            </a:extLst>
          </p:cNvPr>
          <p:cNvSpPr txBox="1"/>
          <p:nvPr/>
        </p:nvSpPr>
        <p:spPr>
          <a:xfrm>
            <a:off x="527423" y="3136472"/>
            <a:ext cx="10693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Let’s try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F3747-A911-4A71-B120-5EF8F419947C}"/>
              </a:ext>
            </a:extLst>
          </p:cNvPr>
          <p:cNvSpPr txBox="1"/>
          <p:nvPr/>
        </p:nvSpPr>
        <p:spPr>
          <a:xfrm>
            <a:off x="527422" y="3982857"/>
            <a:ext cx="10791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As you can see, there are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special characters 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reserved on the browser. For example,     and      are tags in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88718-424F-E8C8-FD9E-B6A513A292C6}"/>
              </a:ext>
            </a:extLst>
          </p:cNvPr>
          <p:cNvSpPr txBox="1"/>
          <p:nvPr/>
        </p:nvSpPr>
        <p:spPr>
          <a:xfrm>
            <a:off x="527423" y="5260129"/>
            <a:ext cx="10791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If you don’t want the browser to read these special characters as HTML code, you need to tell it</a:t>
            </a:r>
          </a:p>
        </p:txBody>
      </p:sp>
      <p:pic>
        <p:nvPicPr>
          <p:cNvPr id="12" name="Picture 11" descr="Image by FlamingText.com">
            <a:extLst>
              <a:ext uri="{FF2B5EF4-FFF2-40B4-BE49-F238E27FC236}">
                <a16:creationId xmlns:a16="http://schemas.microsoft.com/office/drawing/2014/main" id="{4CBC3CD6-22DA-F55D-F990-D35092F2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12" y="5846070"/>
            <a:ext cx="1068868" cy="7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F70D52-1D5F-D275-2BCE-1F8588F0765C}"/>
              </a:ext>
            </a:extLst>
          </p:cNvPr>
          <p:cNvSpPr txBox="1"/>
          <p:nvPr/>
        </p:nvSpPr>
        <p:spPr>
          <a:xfrm>
            <a:off x="4293034" y="4459910"/>
            <a:ext cx="465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7D598-8EAA-CFE8-AA78-7EFE1969EADE}"/>
              </a:ext>
            </a:extLst>
          </p:cNvPr>
          <p:cNvSpPr txBox="1"/>
          <p:nvPr/>
        </p:nvSpPr>
        <p:spPr>
          <a:xfrm>
            <a:off x="5457828" y="4436827"/>
            <a:ext cx="465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6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 p14:presetBounceEnd="1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7000">
                                          <p:cBhvr additive="base">
                                            <p:cTn id="27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7000">
                                          <p:cBhvr additive="base">
                                            <p:cTn id="28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17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7000">
                                          <p:cBhvr additive="base">
                                            <p:cTn id="31" dur="1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7000">
                                          <p:cBhvr additive="base">
                                            <p:cTn id="32" dur="1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8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9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0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1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2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3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4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5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10" grpId="0"/>
          <p:bldP spid="11" grpId="0"/>
          <p:bldP spid="14" grpId="0"/>
          <p:bldP spid="9" grpId="0"/>
          <p:bldP spid="13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6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8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9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0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1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2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3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4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5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10" grpId="0"/>
          <p:bldP spid="11" grpId="0"/>
          <p:bldP spid="14" grpId="0"/>
          <p:bldP spid="9" grpId="0"/>
          <p:bldP spid="13" grpId="0"/>
          <p:bldP spid="1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37521-243A-4704-AC5D-2632BE897DD5}"/>
              </a:ext>
            </a:extLst>
          </p:cNvPr>
          <p:cNvSpPr txBox="1"/>
          <p:nvPr/>
        </p:nvSpPr>
        <p:spPr>
          <a:xfrm>
            <a:off x="465278" y="1443627"/>
            <a:ext cx="102855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HTML entities 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are used to show reserved characters that would otherwise be interpreted as 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F7578-4279-E086-AF55-BA54D9530545}"/>
              </a:ext>
            </a:extLst>
          </p:cNvPr>
          <p:cNvSpPr txBox="1"/>
          <p:nvPr/>
        </p:nvSpPr>
        <p:spPr>
          <a:xfrm>
            <a:off x="465277" y="2718730"/>
            <a:ext cx="10571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An HTML entity is a string that begins with an ampersand (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 and ends with a semicolon (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23158C-DE29-7673-0B77-2E984318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2453D-A160-919D-E81A-CAC4B6190C67}"/>
              </a:ext>
            </a:extLst>
          </p:cNvPr>
          <p:cNvSpPr txBox="1"/>
          <p:nvPr/>
        </p:nvSpPr>
        <p:spPr>
          <a:xfrm>
            <a:off x="465277" y="3983213"/>
            <a:ext cx="10571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we could re-write our previous code like this and it’ll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BB33-1C1C-E86E-59F6-E4168922AC8A}"/>
              </a:ext>
            </a:extLst>
          </p:cNvPr>
          <p:cNvSpPr txBox="1"/>
          <p:nvPr/>
        </p:nvSpPr>
        <p:spPr>
          <a:xfrm>
            <a:off x="2054381" y="4824020"/>
            <a:ext cx="9850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I want to display a </a:t>
            </a:r>
            <a:r>
              <a:rPr lang="en-ZA" sz="2000" dirty="0">
                <a:solidFill>
                  <a:srgbClr val="FF5050"/>
                </a:solidFill>
                <a:latin typeface="Consolas" panose="020B0609020204030204" pitchFamily="49" charset="0"/>
              </a:rPr>
              <a:t>&amp;</a:t>
            </a:r>
            <a:r>
              <a:rPr lang="en-ZA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lt;div&amp;gt</a:t>
            </a:r>
            <a:r>
              <a:rPr lang="en-ZA" sz="2000" dirty="0">
                <a:solidFill>
                  <a:srgbClr val="FF505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tag on the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2EE1B-9B7F-AA2C-D2C8-43B3490738E1}"/>
              </a:ext>
            </a:extLst>
          </p:cNvPr>
          <p:cNvSpPr txBox="1"/>
          <p:nvPr/>
        </p:nvSpPr>
        <p:spPr>
          <a:xfrm>
            <a:off x="465276" y="5414373"/>
            <a:ext cx="10571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 display a less than sign (&lt;) we must write 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lt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71782-A513-11DC-55BF-A39A795190BB}"/>
              </a:ext>
            </a:extLst>
          </p:cNvPr>
          <p:cNvSpPr txBox="1"/>
          <p:nvPr/>
        </p:nvSpPr>
        <p:spPr>
          <a:xfrm>
            <a:off x="465275" y="6168500"/>
            <a:ext cx="10571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 display a greater than sign (&gt;) we must write 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gt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0" grpId="0"/>
      <p:bldP spid="11" grpId="0"/>
      <p:bldP spid="14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158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780</cp:revision>
  <dcterms:created xsi:type="dcterms:W3CDTF">2020-03-22T19:27:13Z</dcterms:created>
  <dcterms:modified xsi:type="dcterms:W3CDTF">2022-11-03T07:01:13Z</dcterms:modified>
</cp:coreProperties>
</file>