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drawing10.xml" ContentType="application/vnd.ms-office.drawingml.diagramDrawing+xml"/>
  <Override PartName="/ppt/diagrams/colors6.xml" ContentType="application/vnd.openxmlformats-officedocument.drawingml.diagramColors+xml"/>
  <Override PartName="/ppt/diagrams/drawing7.xml" ContentType="application/vnd.ms-office.drawingml.diagramDrawing+xml"/>
  <Override PartName="/ppt/diagrams/drawing6.xml" ContentType="application/vnd.ms-office.drawingml.diagramDrawing+xml"/>
  <Override PartName="/ppt/diagrams/layout7.xml" ContentType="application/vnd.openxmlformats-officedocument.drawingml.diagramLayout+xml"/>
  <Override PartName="/ppt/diagrams/quickStyle6.xml" ContentType="application/vnd.openxmlformats-officedocument.drawingml.diagramStyle+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quickStyle7.xml" ContentType="application/vnd.openxmlformats-officedocument.drawingml.diagramStyle+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colors7.xml" ContentType="application/vnd.openxmlformats-officedocument.drawingml.diagramColors+xml"/>
  <Override PartName="/ppt/diagrams/layout10.xml" ContentType="application/vnd.openxmlformats-officedocument.drawingml.diagramLayout+xml"/>
  <Override PartName="/ppt/diagrams/quickStyle10.xml" ContentType="application/vnd.openxmlformats-officedocument.drawingml.diagramStyle+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drawing9.xml" ContentType="application/vnd.ms-office.drawingml.diagramDrawing+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10.xml" ContentType="application/vnd.openxmlformats-officedocument.drawingml.diagramCol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 id="2147483648" r:id="rId2"/>
  </p:sldMasterIdLst>
  <p:sldIdLst>
    <p:sldId id="304" r:id="rId3"/>
    <p:sldId id="317" r:id="rId4"/>
    <p:sldId id="306" r:id="rId5"/>
    <p:sldId id="307" r:id="rId6"/>
    <p:sldId id="308" r:id="rId7"/>
    <p:sldId id="309" r:id="rId8"/>
    <p:sldId id="310" r:id="rId9"/>
    <p:sldId id="312" r:id="rId10"/>
    <p:sldId id="313" r:id="rId11"/>
    <p:sldId id="314" r:id="rId12"/>
    <p:sldId id="316" r:id="rId13"/>
    <p:sldId id="315" r:id="rId14"/>
    <p:sldId id="283" r:id="rId15"/>
    <p:sldId id="285" r:id="rId16"/>
    <p:sldId id="325" r:id="rId17"/>
    <p:sldId id="286"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261" r:id="rId35"/>
    <p:sldId id="256" r:id="rId36"/>
    <p:sldId id="257" r:id="rId37"/>
    <p:sldId id="260" r:id="rId38"/>
    <p:sldId id="262" r:id="rId39"/>
    <p:sldId id="263" r:id="rId40"/>
    <p:sldId id="268" r:id="rId41"/>
    <p:sldId id="271" r:id="rId42"/>
    <p:sldId id="270" r:id="rId43"/>
    <p:sldId id="269" r:id="rId44"/>
    <p:sldId id="272" r:id="rId45"/>
    <p:sldId id="278" r:id="rId46"/>
    <p:sldId id="273" r:id="rId47"/>
    <p:sldId id="274" r:id="rId48"/>
    <p:sldId id="275" r:id="rId49"/>
    <p:sldId id="277" r:id="rId50"/>
    <p:sldId id="279" r:id="rId51"/>
    <p:sldId id="276" r:id="rId52"/>
    <p:sldId id="280" r:id="rId53"/>
    <p:sldId id="281" r:id="rId54"/>
    <p:sldId id="282" r:id="rId55"/>
    <p:sldId id="318" r:id="rId56"/>
    <p:sldId id="319" r:id="rId57"/>
    <p:sldId id="320" r:id="rId58"/>
    <p:sldId id="321" r:id="rId59"/>
    <p:sldId id="322" r:id="rId60"/>
    <p:sldId id="323" r:id="rId61"/>
    <p:sldId id="324" r:id="rId62"/>
    <p:sldId id="400" r:id="rId63"/>
    <p:sldId id="401" r:id="rId64"/>
    <p:sldId id="339" r:id="rId65"/>
    <p:sldId id="402" r:id="rId66"/>
    <p:sldId id="403" r:id="rId67"/>
    <p:sldId id="404" r:id="rId68"/>
    <p:sldId id="405" r:id="rId69"/>
    <p:sldId id="393" r:id="rId70"/>
    <p:sldId id="327" r:id="rId71"/>
    <p:sldId id="328" r:id="rId72"/>
    <p:sldId id="329" r:id="rId73"/>
    <p:sldId id="331" r:id="rId74"/>
    <p:sldId id="330" r:id="rId75"/>
    <p:sldId id="332" r:id="rId76"/>
    <p:sldId id="333" r:id="rId77"/>
    <p:sldId id="395" r:id="rId78"/>
    <p:sldId id="396" r:id="rId79"/>
    <p:sldId id="394" r:id="rId80"/>
    <p:sldId id="337" r:id="rId81"/>
    <p:sldId id="338" r:id="rId82"/>
    <p:sldId id="397" r:id="rId83"/>
    <p:sldId id="340" r:id="rId84"/>
    <p:sldId id="398" r:id="rId85"/>
    <p:sldId id="341" r:id="rId86"/>
    <p:sldId id="342" r:id="rId87"/>
    <p:sldId id="343" r:id="rId88"/>
    <p:sldId id="344" r:id="rId89"/>
    <p:sldId id="346" r:id="rId90"/>
    <p:sldId id="335" r:id="rId91"/>
    <p:sldId id="399" r:id="rId92"/>
    <p:sldId id="348" r:id="rId93"/>
    <p:sldId id="349" r:id="rId94"/>
    <p:sldId id="350" r:id="rId95"/>
    <p:sldId id="351" r:id="rId96"/>
    <p:sldId id="406" r:id="rId97"/>
    <p:sldId id="407" r:id="rId98"/>
    <p:sldId id="408" r:id="rId99"/>
    <p:sldId id="409" r:id="rId100"/>
    <p:sldId id="410" r:id="rId101"/>
    <p:sldId id="411" r:id="rId102"/>
    <p:sldId id="412" r:id="rId103"/>
    <p:sldId id="413" r:id="rId104"/>
    <p:sldId id="414" r:id="rId105"/>
    <p:sldId id="415" r:id="rId106"/>
    <p:sldId id="416" r:id="rId107"/>
    <p:sldId id="417" r:id="rId108"/>
    <p:sldId id="418" r:id="rId109"/>
    <p:sldId id="419" r:id="rId110"/>
    <p:sldId id="420" r:id="rId111"/>
    <p:sldId id="421" r:id="rId112"/>
    <p:sldId id="422" r:id="rId113"/>
    <p:sldId id="423" r:id="rId114"/>
    <p:sldId id="424" r:id="rId115"/>
    <p:sldId id="425" r:id="rId116"/>
    <p:sldId id="426" r:id="rId117"/>
    <p:sldId id="427" r:id="rId118"/>
    <p:sldId id="428" r:id="rId119"/>
    <p:sldId id="429" r:id="rId120"/>
    <p:sldId id="430" r:id="rId121"/>
    <p:sldId id="431" r:id="rId122"/>
    <p:sldId id="432" r:id="rId123"/>
    <p:sldId id="433" r:id="rId124"/>
    <p:sldId id="434" r:id="rId125"/>
    <p:sldId id="435" r:id="rId126"/>
    <p:sldId id="436" r:id="rId127"/>
    <p:sldId id="437" r:id="rId128"/>
    <p:sldId id="438" r:id="rId129"/>
    <p:sldId id="439" r:id="rId130"/>
    <p:sldId id="440" r:id="rId131"/>
    <p:sldId id="441" r:id="rId132"/>
    <p:sldId id="442" r:id="rId133"/>
    <p:sldId id="443" r:id="rId134"/>
    <p:sldId id="444" r:id="rId135"/>
    <p:sldId id="445" r:id="rId136"/>
    <p:sldId id="446" r:id="rId137"/>
    <p:sldId id="447" r:id="rId138"/>
    <p:sldId id="448" r:id="rId139"/>
    <p:sldId id="449" r:id="rId140"/>
    <p:sldId id="450" r:id="rId141"/>
    <p:sldId id="451" r:id="rId142"/>
    <p:sldId id="452" r:id="rId143"/>
    <p:sldId id="453" r:id="rId144"/>
    <p:sldId id="454" r:id="rId145"/>
    <p:sldId id="455" r:id="rId146"/>
    <p:sldId id="456" r:id="rId147"/>
    <p:sldId id="457" r:id="rId148"/>
    <p:sldId id="458" r:id="rId149"/>
    <p:sldId id="459" r:id="rId150"/>
    <p:sldId id="460" r:id="rId151"/>
    <p:sldId id="461" r:id="rId152"/>
    <p:sldId id="462" r:id="rId153"/>
    <p:sldId id="463" r:id="rId154"/>
    <p:sldId id="464" r:id="rId155"/>
    <p:sldId id="465" r:id="rId156"/>
    <p:sldId id="466" r:id="rId157"/>
    <p:sldId id="467" r:id="rId158"/>
    <p:sldId id="468" r:id="rId159"/>
    <p:sldId id="469" r:id="rId160"/>
    <p:sldId id="470" r:id="rId161"/>
    <p:sldId id="471" r:id="rId162"/>
    <p:sldId id="472" r:id="rId163"/>
    <p:sldId id="473" r:id="rId164"/>
    <p:sldId id="474" r:id="rId165"/>
    <p:sldId id="475" r:id="rId166"/>
    <p:sldId id="476" r:id="rId167"/>
    <p:sldId id="477" r:id="rId168"/>
    <p:sldId id="480" r:id="rId169"/>
    <p:sldId id="481" r:id="rId170"/>
    <p:sldId id="478" r:id="rId171"/>
    <p:sldId id="479" r:id="rId172"/>
    <p:sldId id="484" r:id="rId173"/>
    <p:sldId id="485" r:id="rId174"/>
    <p:sldId id="482" r:id="rId175"/>
    <p:sldId id="483" r:id="rId176"/>
    <p:sldId id="486" r:id="rId177"/>
    <p:sldId id="487" r:id="rId178"/>
    <p:sldId id="488" r:id="rId179"/>
    <p:sldId id="489" r:id="rId180"/>
    <p:sldId id="490" r:id="rId181"/>
    <p:sldId id="491" r:id="rId182"/>
    <p:sldId id="492" r:id="rId183"/>
    <p:sldId id="493" r:id="rId184"/>
    <p:sldId id="494" r:id="rId185"/>
    <p:sldId id="495" r:id="rId186"/>
    <p:sldId id="496" r:id="rId187"/>
    <p:sldId id="497" r:id="rId188"/>
    <p:sldId id="498" r:id="rId189"/>
    <p:sldId id="499" r:id="rId190"/>
    <p:sldId id="500" r:id="rId191"/>
    <p:sldId id="501" r:id="rId192"/>
    <p:sldId id="502" r:id="rId193"/>
    <p:sldId id="503" r:id="rId194"/>
    <p:sldId id="504" r:id="rId195"/>
    <p:sldId id="505" r:id="rId196"/>
    <p:sldId id="506" r:id="rId197"/>
    <p:sldId id="507" r:id="rId198"/>
    <p:sldId id="508" r:id="rId199"/>
    <p:sldId id="509" r:id="rId200"/>
    <p:sldId id="510" r:id="rId201"/>
    <p:sldId id="511" r:id="rId202"/>
    <p:sldId id="512" r:id="rId203"/>
    <p:sldId id="513" r:id="rId204"/>
    <p:sldId id="352" r:id="rId205"/>
    <p:sldId id="353" r:id="rId206"/>
    <p:sldId id="354" r:id="rId207"/>
    <p:sldId id="355" r:id="rId208"/>
    <p:sldId id="356" r:id="rId209"/>
    <p:sldId id="357" r:id="rId210"/>
    <p:sldId id="358" r:id="rId211"/>
    <p:sldId id="359" r:id="rId212"/>
    <p:sldId id="360" r:id="rId213"/>
    <p:sldId id="361" r:id="rId214"/>
    <p:sldId id="362" r:id="rId215"/>
    <p:sldId id="363" r:id="rId216"/>
    <p:sldId id="364" r:id="rId217"/>
    <p:sldId id="365" r:id="rId218"/>
    <p:sldId id="366" r:id="rId219"/>
    <p:sldId id="514" r:id="rId220"/>
    <p:sldId id="367" r:id="rId221"/>
    <p:sldId id="368" r:id="rId222"/>
    <p:sldId id="369"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BBD096-F8BB-4006-A58C-EAAC46BF6019}">
          <p14:sldIdLst>
            <p14:sldId id="304"/>
            <p14:sldId id="317"/>
            <p14:sldId id="306"/>
            <p14:sldId id="307"/>
            <p14:sldId id="308"/>
            <p14:sldId id="309"/>
            <p14:sldId id="310"/>
            <p14:sldId id="312"/>
            <p14:sldId id="313"/>
            <p14:sldId id="314"/>
            <p14:sldId id="316"/>
            <p14:sldId id="315"/>
          </p14:sldIdLst>
        </p14:section>
        <p14:section name="Dissecting Your ASP.NET Core 3.1 Application" id="{AF51947E-A180-45DF-B926-3195D111E353}">
          <p14:sldIdLst>
            <p14:sldId id="283"/>
            <p14:sldId id="285"/>
            <p14:sldId id="325"/>
            <p14:sldId id="286"/>
            <p14:sldId id="288"/>
            <p14:sldId id="289"/>
            <p14:sldId id="290"/>
            <p14:sldId id="291"/>
            <p14:sldId id="292"/>
            <p14:sldId id="293"/>
            <p14:sldId id="294"/>
            <p14:sldId id="295"/>
            <p14:sldId id="296"/>
            <p14:sldId id="297"/>
            <p14:sldId id="298"/>
            <p14:sldId id="299"/>
            <p14:sldId id="300"/>
            <p14:sldId id="301"/>
            <p14:sldId id="302"/>
            <p14:sldId id="303"/>
          </p14:sldIdLst>
        </p14:section>
        <p14:section name="Dissecting Your ASP.NET Core 3.1 Application" id="{5964CF5B-BE37-4944-B3F7-0B50FEF50E37}">
          <p14:sldIdLst>
            <p14:sldId id="261"/>
            <p14:sldId id="256"/>
            <p14:sldId id="257"/>
            <p14:sldId id="260"/>
            <p14:sldId id="262"/>
            <p14:sldId id="263"/>
            <p14:sldId id="268"/>
            <p14:sldId id="271"/>
            <p14:sldId id="270"/>
            <p14:sldId id="269"/>
            <p14:sldId id="272"/>
            <p14:sldId id="278"/>
            <p14:sldId id="273"/>
            <p14:sldId id="274"/>
            <p14:sldId id="275"/>
            <p14:sldId id="277"/>
            <p14:sldId id="279"/>
            <p14:sldId id="276"/>
            <p14:sldId id="280"/>
            <p14:sldId id="281"/>
            <p14:sldId id="282"/>
            <p14:sldId id="318"/>
            <p14:sldId id="319"/>
            <p14:sldId id="320"/>
            <p14:sldId id="321"/>
            <p14:sldId id="322"/>
            <p14:sldId id="323"/>
            <p14:sldId id="324"/>
            <p14:sldId id="400"/>
          </p14:sldIdLst>
        </p14:section>
        <p14:section name="MVC Design Pattern" id="{A6221497-0FA8-4923-9B18-D79354BF4882}">
          <p14:sldIdLst>
            <p14:sldId id="401"/>
            <p14:sldId id="339"/>
            <p14:sldId id="402"/>
            <p14:sldId id="403"/>
            <p14:sldId id="404"/>
            <p14:sldId id="405"/>
          </p14:sldIdLst>
        </p14:section>
        <p14:section name="Middleare" id="{DF71CB2A-8B84-4E81-B34B-31ABB974003B}">
          <p14:sldIdLst>
            <p14:sldId id="393"/>
            <p14:sldId id="327"/>
            <p14:sldId id="328"/>
            <p14:sldId id="329"/>
            <p14:sldId id="331"/>
            <p14:sldId id="330"/>
            <p14:sldId id="332"/>
            <p14:sldId id="333"/>
            <p14:sldId id="395"/>
            <p14:sldId id="396"/>
            <p14:sldId id="394"/>
            <p14:sldId id="337"/>
            <p14:sldId id="338"/>
            <p14:sldId id="397"/>
            <p14:sldId id="340"/>
            <p14:sldId id="398"/>
            <p14:sldId id="341"/>
            <p14:sldId id="342"/>
            <p14:sldId id="343"/>
            <p14:sldId id="344"/>
            <p14:sldId id="346"/>
            <p14:sldId id="335"/>
            <p14:sldId id="399"/>
            <p14:sldId id="348"/>
            <p14:sldId id="349"/>
            <p14:sldId id="350"/>
            <p14:sldId id="351"/>
            <p14:sldId id="406"/>
          </p14:sldIdLst>
        </p14:section>
        <p14:section name="Poject: Web API + MVC Client" id="{D16A8594-44BA-445F-A833-454D720041E2}">
          <p14:sldIdLst>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80"/>
            <p14:sldId id="481"/>
            <p14:sldId id="478"/>
            <p14:sldId id="479"/>
            <p14:sldId id="484"/>
            <p14:sldId id="485"/>
            <p14:sldId id="482"/>
            <p14:sldId id="483"/>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352"/>
            <p14:sldId id="353"/>
            <p14:sldId id="354"/>
            <p14:sldId id="355"/>
            <p14:sldId id="356"/>
            <p14:sldId id="357"/>
            <p14:sldId id="358"/>
            <p14:sldId id="359"/>
            <p14:sldId id="360"/>
            <p14:sldId id="361"/>
            <p14:sldId id="362"/>
            <p14:sldId id="363"/>
            <p14:sldId id="364"/>
            <p14:sldId id="365"/>
            <p14:sldId id="366"/>
            <p14:sldId id="514"/>
            <p14:sldId id="367"/>
            <p14:sldId id="368"/>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6"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customXml" Target="../customXml/item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customXml" Target="../customXml/item2.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customXml" Target="../customXml/item3.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presProps" Target="presProps.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00A22E-5B35-4593-AE03-DCF6553CBD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NZ"/>
        </a:p>
      </dgm:t>
    </dgm:pt>
    <dgm:pt modelId="{F2C5BEF7-5429-4F3F-A4B6-41470296CD68}">
      <dgm:prSet/>
      <dgm:spPr/>
      <dgm:t>
        <a:bodyPr/>
        <a:lstStyle/>
        <a:p>
          <a:r>
            <a:rPr lang="en-US" dirty="0"/>
            <a:t>An Introduction to ASP.NET Core</a:t>
          </a:r>
          <a:endParaRPr lang="en-NZ" dirty="0"/>
        </a:p>
      </dgm:t>
    </dgm:pt>
    <dgm:pt modelId="{FF592E80-389A-40F0-BB47-4C6B5212CCA7}" type="parTrans" cxnId="{D21975D0-E5F3-4571-AA4E-C8A1469CBCB6}">
      <dgm:prSet/>
      <dgm:spPr/>
      <dgm:t>
        <a:bodyPr/>
        <a:lstStyle/>
        <a:p>
          <a:endParaRPr lang="en-NZ"/>
        </a:p>
      </dgm:t>
    </dgm:pt>
    <dgm:pt modelId="{77095FBF-3581-4FCD-90B9-07B9D0290AB0}" type="sibTrans" cxnId="{D21975D0-E5F3-4571-AA4E-C8A1469CBCB6}">
      <dgm:prSet/>
      <dgm:spPr/>
      <dgm:t>
        <a:bodyPr/>
        <a:lstStyle/>
        <a:p>
          <a:endParaRPr lang="en-NZ"/>
        </a:p>
      </dgm:t>
    </dgm:pt>
    <dgm:pt modelId="{AC192286-2579-4220-90AF-F661AEFFC441}" type="pres">
      <dgm:prSet presAssocID="{ED00A22E-5B35-4593-AE03-DCF6553CBD00}" presName="linear" presStyleCnt="0">
        <dgm:presLayoutVars>
          <dgm:animLvl val="lvl"/>
          <dgm:resizeHandles val="exact"/>
        </dgm:presLayoutVars>
      </dgm:prSet>
      <dgm:spPr/>
    </dgm:pt>
    <dgm:pt modelId="{5ACEBEAB-2A99-4554-9891-A471E01F25EA}" type="pres">
      <dgm:prSet presAssocID="{F2C5BEF7-5429-4F3F-A4B6-41470296CD68}" presName="parentText" presStyleLbl="node1" presStyleIdx="0" presStyleCnt="1">
        <dgm:presLayoutVars>
          <dgm:chMax val="0"/>
          <dgm:bulletEnabled val="1"/>
        </dgm:presLayoutVars>
      </dgm:prSet>
      <dgm:spPr/>
    </dgm:pt>
  </dgm:ptLst>
  <dgm:cxnLst>
    <dgm:cxn modelId="{734BBE07-6A74-434C-A375-3978A69A68C9}" type="presOf" srcId="{F2C5BEF7-5429-4F3F-A4B6-41470296CD68}" destId="{5ACEBEAB-2A99-4554-9891-A471E01F25EA}" srcOrd="0" destOrd="0" presId="urn:microsoft.com/office/officeart/2005/8/layout/vList2"/>
    <dgm:cxn modelId="{B1FD74A3-C176-4779-9F91-2E084797B400}" type="presOf" srcId="{ED00A22E-5B35-4593-AE03-DCF6553CBD00}" destId="{AC192286-2579-4220-90AF-F661AEFFC441}" srcOrd="0" destOrd="0" presId="urn:microsoft.com/office/officeart/2005/8/layout/vList2"/>
    <dgm:cxn modelId="{D21975D0-E5F3-4571-AA4E-C8A1469CBCB6}" srcId="{ED00A22E-5B35-4593-AE03-DCF6553CBD00}" destId="{F2C5BEF7-5429-4F3F-A4B6-41470296CD68}" srcOrd="0" destOrd="0" parTransId="{FF592E80-389A-40F0-BB47-4C6B5212CCA7}" sibTransId="{77095FBF-3581-4FCD-90B9-07B9D0290AB0}"/>
    <dgm:cxn modelId="{7701FE9E-9957-48A7-A403-08B92EAAA2A4}" type="presParOf" srcId="{AC192286-2579-4220-90AF-F661AEFFC441}" destId="{5ACEBEAB-2A99-4554-9891-A471E01F25E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Diagrammatic representation (Fig 2) </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NZ"/>
        </a:p>
      </dgm:t>
    </dgm:pt>
    <dgm:pt modelId="{82E9472C-C697-4F2A-81E3-5AEC7DFDA111}">
      <dgm:prSet/>
      <dgm:spPr/>
      <dgm:t>
        <a:bodyPr/>
        <a:lstStyle/>
        <a:p>
          <a:r>
            <a:rPr lang="en-US" dirty="0"/>
            <a:t>Why do we use a web framework?</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What are the functionalities that ASP.NET Core provides?</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Why do we need a dynamic web framework ?</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Amazon - great example of a dynamic website</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What was the need to build a new framework ?</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What was the need to build a new framework ?</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What was the need to build a new framework ?</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329931-86DA-4D91-895E-DDFE3F7FDC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82E9472C-C697-4F2A-81E3-5AEC7DFDA111}">
      <dgm:prSet/>
      <dgm:spPr/>
      <dgm:t>
        <a:bodyPr/>
        <a:lstStyle/>
        <a:p>
          <a:r>
            <a:rPr lang="en-US" dirty="0"/>
            <a:t>The relationship between various platforms, frameworks and operating systems</a:t>
          </a:r>
          <a:endParaRPr lang="en-NZ" dirty="0"/>
        </a:p>
      </dgm:t>
    </dgm:pt>
    <dgm:pt modelId="{0DCF3C48-6CD8-4F59-931E-AA4407B09581}" type="parTrans" cxnId="{6D5F9864-15DA-4517-8E6B-BD1D93810E0E}">
      <dgm:prSet/>
      <dgm:spPr/>
      <dgm:t>
        <a:bodyPr/>
        <a:lstStyle/>
        <a:p>
          <a:endParaRPr lang="en-NZ"/>
        </a:p>
      </dgm:t>
    </dgm:pt>
    <dgm:pt modelId="{674356BC-F14F-43A5-9475-98885BDB11AE}" type="sibTrans" cxnId="{6D5F9864-15DA-4517-8E6B-BD1D93810E0E}">
      <dgm:prSet/>
      <dgm:spPr/>
      <dgm:t>
        <a:bodyPr/>
        <a:lstStyle/>
        <a:p>
          <a:endParaRPr lang="en-NZ"/>
        </a:p>
      </dgm:t>
    </dgm:pt>
    <dgm:pt modelId="{43ED523D-EB61-4859-AF06-E74630957FA0}" type="pres">
      <dgm:prSet presAssocID="{C0329931-86DA-4D91-895E-DDFE3F7FDC34}" presName="linear" presStyleCnt="0">
        <dgm:presLayoutVars>
          <dgm:animLvl val="lvl"/>
          <dgm:resizeHandles val="exact"/>
        </dgm:presLayoutVars>
      </dgm:prSet>
      <dgm:spPr/>
    </dgm:pt>
    <dgm:pt modelId="{5714691A-7E6E-4C5B-A841-E59B1C2DEB8F}" type="pres">
      <dgm:prSet presAssocID="{82E9472C-C697-4F2A-81E3-5AEC7DFDA111}" presName="parentText" presStyleLbl="node1" presStyleIdx="0" presStyleCnt="1">
        <dgm:presLayoutVars>
          <dgm:chMax val="0"/>
          <dgm:bulletEnabled val="1"/>
        </dgm:presLayoutVars>
      </dgm:prSet>
      <dgm:spPr/>
    </dgm:pt>
  </dgm:ptLst>
  <dgm:cxnLst>
    <dgm:cxn modelId="{81E34E0A-C864-4A8C-A7FC-775D225AF94A}" type="presOf" srcId="{C0329931-86DA-4D91-895E-DDFE3F7FDC34}" destId="{43ED523D-EB61-4859-AF06-E74630957FA0}" srcOrd="0" destOrd="0" presId="urn:microsoft.com/office/officeart/2005/8/layout/vList2"/>
    <dgm:cxn modelId="{6D5F9864-15DA-4517-8E6B-BD1D93810E0E}" srcId="{C0329931-86DA-4D91-895E-DDFE3F7FDC34}" destId="{82E9472C-C697-4F2A-81E3-5AEC7DFDA111}" srcOrd="0" destOrd="0" parTransId="{0DCF3C48-6CD8-4F59-931E-AA4407B09581}" sibTransId="{674356BC-F14F-43A5-9475-98885BDB11AE}"/>
    <dgm:cxn modelId="{1EF7F2A8-84B2-4D3D-994F-0C81D0E432BD}" type="presOf" srcId="{82E9472C-C697-4F2A-81E3-5AEC7DFDA111}" destId="{5714691A-7E6E-4C5B-A841-E59B1C2DEB8F}" srcOrd="0" destOrd="0" presId="urn:microsoft.com/office/officeart/2005/8/layout/vList2"/>
    <dgm:cxn modelId="{DFA86628-CBE2-4635-99E5-1F74151FD97E}" type="presParOf" srcId="{43ED523D-EB61-4859-AF06-E74630957FA0}" destId="{5714691A-7E6E-4C5B-A841-E59B1C2DEB8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EBEAB-2A99-4554-9891-A471E01F25EA}">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An Introduction to ASP.NET Core</a:t>
          </a:r>
          <a:endParaRPr lang="en-NZ" sz="5500" kern="1200" dirty="0"/>
        </a:p>
      </dsp:txBody>
      <dsp:txXfrm>
        <a:off x="64397" y="67590"/>
        <a:ext cx="10386806" cy="11903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27178"/>
          <a:ext cx="10515600" cy="12712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a:t>Diagrammatic representation (Fig 2) </a:t>
          </a:r>
          <a:endParaRPr lang="en-NZ" sz="5300" kern="1200" dirty="0"/>
        </a:p>
      </dsp:txBody>
      <dsp:txXfrm>
        <a:off x="62055" y="89233"/>
        <a:ext cx="10391490" cy="1147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kern="1200" dirty="0"/>
            <a:t>Why do we use a web framework?</a:t>
          </a:r>
          <a:endParaRPr lang="en-NZ" sz="5500" kern="1200" dirty="0"/>
        </a:p>
      </dsp:txBody>
      <dsp:txXfrm>
        <a:off x="64397" y="67590"/>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255036"/>
          <a:ext cx="105156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What are the functionalities that ASP.NET Core provides?</a:t>
          </a:r>
          <a:endParaRPr lang="en-NZ" sz="3400" kern="1200" dirty="0"/>
        </a:p>
      </dsp:txBody>
      <dsp:txXfrm>
        <a:off x="39809" y="294845"/>
        <a:ext cx="10435982" cy="735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159096"/>
          <a:ext cx="10515600"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Why do we need a dynamic web framework ?</a:t>
          </a:r>
          <a:endParaRPr lang="en-NZ" sz="4200" kern="1200" dirty="0"/>
        </a:p>
      </dsp:txBody>
      <dsp:txXfrm>
        <a:off x="49176" y="208272"/>
        <a:ext cx="10417248" cy="90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39400"/>
          <a:ext cx="10515600" cy="10073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Amazon - great example of a dynamic website</a:t>
          </a:r>
          <a:endParaRPr lang="en-NZ" sz="4200" kern="1200" dirty="0"/>
        </a:p>
      </dsp:txBody>
      <dsp:txXfrm>
        <a:off x="49176" y="88576"/>
        <a:ext cx="10417248" cy="909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17108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What was the need to build a new framework ?</a:t>
          </a:r>
          <a:endParaRPr lang="en-NZ" sz="4100" kern="1200" dirty="0"/>
        </a:p>
      </dsp:txBody>
      <dsp:txXfrm>
        <a:off x="48005" y="219094"/>
        <a:ext cx="10419590" cy="887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17108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What was the need to build a new framework ?</a:t>
          </a:r>
          <a:endParaRPr lang="en-NZ" sz="4100" kern="1200" dirty="0"/>
        </a:p>
      </dsp:txBody>
      <dsp:txXfrm>
        <a:off x="48005" y="219094"/>
        <a:ext cx="10419590" cy="8873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17108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What was the need to build a new framework ?</a:t>
          </a:r>
          <a:endParaRPr lang="en-NZ" sz="4100" kern="1200" dirty="0"/>
        </a:p>
      </dsp:txBody>
      <dsp:txXfrm>
        <a:off x="48005" y="219094"/>
        <a:ext cx="10419590" cy="887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4691A-7E6E-4C5B-A841-E59B1C2DEB8F}">
      <dsp:nvSpPr>
        <dsp:cNvPr id="0" name=""/>
        <dsp:cNvSpPr/>
      </dsp:nvSpPr>
      <dsp:spPr>
        <a:xfrm>
          <a:off x="0" y="6411"/>
          <a:ext cx="10515600" cy="13127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The relationship between various platforms, frameworks and operating systems</a:t>
          </a:r>
          <a:endParaRPr lang="en-NZ" sz="3300" kern="1200" dirty="0"/>
        </a:p>
      </dsp:txBody>
      <dsp:txXfrm>
        <a:off x="64083" y="70494"/>
        <a:ext cx="10387434" cy="11845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1/25/2023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389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25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9036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A61E-2618-4AF3-8710-017BEAF0E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1E36482-7679-414A-8F5F-AF5512505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FACFA99E-D668-4E1E-BDB6-F07147B460B5}"/>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5" name="Footer Placeholder 4">
            <a:extLst>
              <a:ext uri="{FF2B5EF4-FFF2-40B4-BE49-F238E27FC236}">
                <a16:creationId xmlns:a16="http://schemas.microsoft.com/office/drawing/2014/main" id="{47833AB1-4BD9-4510-AED8-B61EA7A5CB8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7EDAE37-2CE7-48D1-B727-57241EEF2FC1}"/>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766047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8C98-F75E-4381-9B9E-7FFD8E47433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31F05B3-6413-4AF0-8B32-4AADEF98E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18CBFA9-AA20-4ABA-A574-D72424B0E429}"/>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5" name="Footer Placeholder 4">
            <a:extLst>
              <a:ext uri="{FF2B5EF4-FFF2-40B4-BE49-F238E27FC236}">
                <a16:creationId xmlns:a16="http://schemas.microsoft.com/office/drawing/2014/main" id="{71929035-9EF7-4F7C-B250-A1C0A44EC83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8796469-CC94-45E6-B184-8EB8EC4156FE}"/>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1003036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B25A-08CD-456E-9C6F-85EB4E6BF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6002BE1C-0703-4E2C-880A-5746F6089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821E1B-8F31-46D0-ADA5-A52B349081C8}"/>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5" name="Footer Placeholder 4">
            <a:extLst>
              <a:ext uri="{FF2B5EF4-FFF2-40B4-BE49-F238E27FC236}">
                <a16:creationId xmlns:a16="http://schemas.microsoft.com/office/drawing/2014/main" id="{13C3202B-037C-4514-AC02-F204B5581D7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A65D6B6-0EF9-4062-95ED-D38E8708EC1D}"/>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115436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0624-89C3-4A87-8D5F-B53A63AA8E6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32E7F31-F9CC-44B2-BAC1-BFD09E175F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3A45E550-BD1C-4B5A-9264-6EB8F2DB1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C5A9CADC-2582-4564-AD74-6A66002DC09B}"/>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6" name="Footer Placeholder 5">
            <a:extLst>
              <a:ext uri="{FF2B5EF4-FFF2-40B4-BE49-F238E27FC236}">
                <a16:creationId xmlns:a16="http://schemas.microsoft.com/office/drawing/2014/main" id="{29B3F32F-D289-4D9C-9A2C-2D57CD69933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11FF3CE-A13F-4B72-AF93-B5364078A811}"/>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4055407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0186B-A293-47FC-866E-DDA677BFC79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9CE547B-64B1-4688-88DA-F0D3F3372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B3DCFE-EE92-40E6-89CF-4EE3C7AE84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1D794714-82A6-4638-8551-2E4508768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90D1F-895F-49CF-A511-3B4ACB689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3CB7CF11-CA34-48C4-8264-76F9549B4372}"/>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8" name="Footer Placeholder 7">
            <a:extLst>
              <a:ext uri="{FF2B5EF4-FFF2-40B4-BE49-F238E27FC236}">
                <a16:creationId xmlns:a16="http://schemas.microsoft.com/office/drawing/2014/main" id="{D7520F5F-5E7F-4BE5-BA2A-EA9677D3AA9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4201781-E175-4F20-AA30-14DE3DA9A034}"/>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1235243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EBDA-406D-40B7-8770-1A9EA9F0A20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FA00DBD1-C898-4F39-B561-30CEE1B18A80}"/>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4" name="Footer Placeholder 3">
            <a:extLst>
              <a:ext uri="{FF2B5EF4-FFF2-40B4-BE49-F238E27FC236}">
                <a16:creationId xmlns:a16="http://schemas.microsoft.com/office/drawing/2014/main" id="{7C133BD8-4A34-42B6-8211-25DA6F40C112}"/>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D0BC0D7D-E1E6-431B-8CF1-24ACE9D98A4D}"/>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25582139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AD39E-EBAA-4FA2-9A6C-FE27B007B569}"/>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3" name="Footer Placeholder 2">
            <a:extLst>
              <a:ext uri="{FF2B5EF4-FFF2-40B4-BE49-F238E27FC236}">
                <a16:creationId xmlns:a16="http://schemas.microsoft.com/office/drawing/2014/main" id="{3C993B34-3016-4883-A2EB-39145151FB07}"/>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D0B7AE4-1C69-4299-91A8-FB402324B218}"/>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3508449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B7E7-6FE9-4EC3-ABCB-E8D5CBF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5C4E5828-FAD5-489F-83AD-81E994916C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A752883-F1B1-4DD9-AF17-6D5EC8951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D8E89-5DAC-44B4-99EB-08AA0616AA14}"/>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6" name="Footer Placeholder 5">
            <a:extLst>
              <a:ext uri="{FF2B5EF4-FFF2-40B4-BE49-F238E27FC236}">
                <a16:creationId xmlns:a16="http://schemas.microsoft.com/office/drawing/2014/main" id="{F8842131-D801-48D7-BFA1-03C980A24B1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5A6629D-9999-4D66-AE55-B63DE0D80257}"/>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55042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1/25/2023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71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CBE3-AC57-4BB9-97DC-6272AF4D94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F0D8E0CE-7E9B-4875-82E8-AF6D41D55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BA0B0183-0AE0-4FA7-A9A3-BD6364562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B760F-71C2-4208-8C6B-2324EAC7B3E4}"/>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6" name="Footer Placeholder 5">
            <a:extLst>
              <a:ext uri="{FF2B5EF4-FFF2-40B4-BE49-F238E27FC236}">
                <a16:creationId xmlns:a16="http://schemas.microsoft.com/office/drawing/2014/main" id="{F773CBA1-52A9-4456-8743-D53402C039C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AA9CE6E-9BD7-4DF7-8282-0A957EE68275}"/>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7774471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6B12-A384-4206-8203-9DCFC2F5837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689E37E-1D0A-482F-B3AE-7A21AEE82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589B4A5-C005-4693-B32C-3D555FBBAF34}"/>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5" name="Footer Placeholder 4">
            <a:extLst>
              <a:ext uri="{FF2B5EF4-FFF2-40B4-BE49-F238E27FC236}">
                <a16:creationId xmlns:a16="http://schemas.microsoft.com/office/drawing/2014/main" id="{B10F516C-593E-497D-8164-C00BE869714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A00440D-CD1E-4B23-A81B-215DE61955BA}"/>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1039421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9B7EF-B3B9-4734-B84E-3C8951BC7F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F93E787-6E44-4604-8C3D-46193FC3E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17A9819-1E8D-4BB3-8499-2EDA5BD2A79B}"/>
              </a:ext>
            </a:extLst>
          </p:cNvPr>
          <p:cNvSpPr>
            <a:spLocks noGrp="1"/>
          </p:cNvSpPr>
          <p:nvPr>
            <p:ph type="dt" sz="half" idx="10"/>
          </p:nvPr>
        </p:nvSpPr>
        <p:spPr/>
        <p:txBody>
          <a:bodyPr/>
          <a:lstStyle/>
          <a:p>
            <a:fld id="{83DBB9D5-91DD-4A03-975A-64E11D487397}" type="datetimeFigureOut">
              <a:rPr lang="en-NZ" smtClean="0"/>
              <a:t>25/01/2023</a:t>
            </a:fld>
            <a:endParaRPr lang="en-NZ"/>
          </a:p>
        </p:txBody>
      </p:sp>
      <p:sp>
        <p:nvSpPr>
          <p:cNvPr id="5" name="Footer Placeholder 4">
            <a:extLst>
              <a:ext uri="{FF2B5EF4-FFF2-40B4-BE49-F238E27FC236}">
                <a16:creationId xmlns:a16="http://schemas.microsoft.com/office/drawing/2014/main" id="{D163513E-6CDA-480F-9866-E6CC7581551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A309342-394D-4710-A4FE-2E410E15BB5A}"/>
              </a:ext>
            </a:extLst>
          </p:cNvPr>
          <p:cNvSpPr>
            <a:spLocks noGrp="1"/>
          </p:cNvSpPr>
          <p:nvPr>
            <p:ph type="sldNum" sz="quarter" idx="12"/>
          </p:nvPr>
        </p:nvSpPr>
        <p:spPr/>
        <p:txBody>
          <a:bodyPr/>
          <a:lstStyle/>
          <a:p>
            <a:fld id="{38F6BFE3-C8FC-430C-93CF-A60B40904AD9}" type="slidenum">
              <a:rPr lang="en-NZ" smtClean="0"/>
              <a:t>‹#›</a:t>
            </a:fld>
            <a:endParaRPr lang="en-NZ"/>
          </a:p>
        </p:txBody>
      </p:sp>
    </p:spTree>
    <p:extLst>
      <p:ext uri="{BB962C8B-B14F-4D97-AF65-F5344CB8AC3E}">
        <p14:creationId xmlns:p14="http://schemas.microsoft.com/office/powerpoint/2010/main" val="379285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118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391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211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921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668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589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1/25/2023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041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1/25/2023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354842585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23150-8328-49B4-A500-3FE849D98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E209536-DA34-4ED5-9355-32ECDF10E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95D6856-DE8E-407F-AD8F-9DFEBD9B8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DBB9D5-91DD-4A03-975A-64E11D487397}" type="datetimeFigureOut">
              <a:rPr lang="en-NZ" smtClean="0"/>
              <a:t>25/01/2023</a:t>
            </a:fld>
            <a:endParaRPr lang="en-NZ"/>
          </a:p>
        </p:txBody>
      </p:sp>
      <p:sp>
        <p:nvSpPr>
          <p:cNvPr id="5" name="Footer Placeholder 4">
            <a:extLst>
              <a:ext uri="{FF2B5EF4-FFF2-40B4-BE49-F238E27FC236}">
                <a16:creationId xmlns:a16="http://schemas.microsoft.com/office/drawing/2014/main" id="{92040661-6171-4C18-AA64-24C8DAB8F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3598203F-E0A9-453A-B3FB-8C599210A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F6BFE3-C8FC-430C-93CF-A60B40904AD9}" type="slidenum">
              <a:rPr lang="en-NZ" smtClean="0"/>
              <a:t>‹#›</a:t>
            </a:fld>
            <a:endParaRPr lang="en-NZ"/>
          </a:p>
        </p:txBody>
      </p:sp>
    </p:spTree>
    <p:extLst>
      <p:ext uri="{BB962C8B-B14F-4D97-AF65-F5344CB8AC3E}">
        <p14:creationId xmlns:p14="http://schemas.microsoft.com/office/powerpoint/2010/main" val="3845665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facebook.com/deveducate" TargetMode="External"/><Relationship Id="rId2" Type="http://schemas.openxmlformats.org/officeDocument/2006/relationships/hyperlink" Target="mailto:devedkaushik@gmail.com" TargetMode="External"/><Relationship Id="rId1" Type="http://schemas.openxmlformats.org/officeDocument/2006/relationships/slideLayout" Target="../slideLayouts/slideLayout1.xml"/><Relationship Id="rId4" Type="http://schemas.openxmlformats.org/officeDocument/2006/relationships/hyperlink" Target="https://kaushikroychowdhury.com/"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hyperlink" Target="https://docs.microsoft.com/en-us/aspnet/core/mvc/views/razor?view=aspnetcore-3.1"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43467" y="3686187"/>
            <a:ext cx="4092525" cy="2292581"/>
          </a:xfrm>
        </p:spPr>
        <p:txBody>
          <a:bodyPr>
            <a:normAutofit/>
          </a:bodyPr>
          <a:lstStyle/>
          <a:p>
            <a:r>
              <a:rPr lang="en-US" sz="4000" b="1" dirty="0">
                <a:solidFill>
                  <a:srgbClr val="FFFFFF"/>
                </a:solidFill>
              </a:rPr>
              <a:t>Getting Started</a:t>
            </a:r>
            <a:endParaRPr lang="en-NZ" sz="4000" b="1"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80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a:xfrm>
            <a:off x="838200" y="1825624"/>
            <a:ext cx="10515600" cy="4541619"/>
          </a:xfrm>
        </p:spPr>
        <p:txBody>
          <a:bodyPr>
            <a:normAutofit/>
          </a:bodyPr>
          <a:lstStyle/>
          <a:p>
            <a:r>
              <a:rPr lang="en-US" sz="2400" dirty="0"/>
              <a:t>The disadvantage of this reliance is that changes to this </a:t>
            </a:r>
            <a:r>
              <a:rPr lang="en-US" sz="2400" dirty="0" err="1"/>
              <a:t>dll</a:t>
            </a:r>
            <a:r>
              <a:rPr lang="en-US" sz="2400" dirty="0"/>
              <a:t> file have a cascading effect on dependent libraries and therefore the changes are slow to roll out</a:t>
            </a:r>
          </a:p>
          <a:p>
            <a:r>
              <a:rPr lang="en-US" sz="2400" dirty="0"/>
              <a:t>This limits the freedom of evolving for ASP.NET as the release cycles happened only every few years</a:t>
            </a:r>
          </a:p>
          <a:p>
            <a:r>
              <a:rPr lang="en-US" sz="2400" dirty="0"/>
              <a:t> There is an explicit coupling with Windows web host, IIS which precludes its use on non-Windows platform </a:t>
            </a:r>
          </a:p>
          <a:p>
            <a:r>
              <a:rPr lang="en-US" sz="2400" dirty="0"/>
              <a:t>Finally ASP.NET Core was born to address all the issues as well as to have a web framework that is cross-platform (can be developed and run on Linux and macOS apart from Windows Operating System)</a:t>
            </a:r>
          </a:p>
          <a:p>
            <a:endParaRPr lang="en-NZ" sz="2400" dirty="0"/>
          </a:p>
        </p:txBody>
      </p:sp>
    </p:spTree>
    <p:extLst>
      <p:ext uri="{BB962C8B-B14F-4D97-AF65-F5344CB8AC3E}">
        <p14:creationId xmlns:p14="http://schemas.microsoft.com/office/powerpoint/2010/main" val="390126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Study the SQL Server Database Table Structure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1782178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 </a:t>
            </a:r>
          </a:p>
          <a:p>
            <a:r>
              <a:rPr lang="en-US" dirty="0"/>
              <a:t>The Database Table (Customer and Order Tables) Structure using</a:t>
            </a:r>
          </a:p>
          <a:p>
            <a:pPr marL="0" indent="0">
              <a:buNone/>
            </a:pPr>
            <a:r>
              <a:rPr lang="en-US" dirty="0"/>
              <a:t>SQL Server Management Studio (SSMS)</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Study the SQL Server Database Tables </a:t>
            </a:r>
            <a:endParaRPr lang="en-NZ" sz="4000" dirty="0"/>
          </a:p>
        </p:txBody>
      </p:sp>
    </p:spTree>
    <p:extLst>
      <p:ext uri="{BB962C8B-B14F-4D97-AF65-F5344CB8AC3E}">
        <p14:creationId xmlns:p14="http://schemas.microsoft.com/office/powerpoint/2010/main" val="5069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Understanding the CRUD Stored Procedures in the Database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0970214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a:t>
            </a:r>
          </a:p>
          <a:p>
            <a:r>
              <a:rPr lang="en-US" dirty="0"/>
              <a:t>Have an insight into the Create, Retrieve, Update and Delete (CRUD) stored procedures in the </a:t>
            </a:r>
            <a:r>
              <a:rPr lang="en-US" dirty="0" err="1"/>
              <a:t>WebAPI</a:t>
            </a:r>
            <a:r>
              <a:rPr lang="en-US" dirty="0"/>
              <a:t> database</a:t>
            </a:r>
          </a:p>
          <a:p>
            <a:r>
              <a:rPr lang="en-US" dirty="0"/>
              <a:t>Be able to create simple stored procedures that allow CRUD operations in a database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Understanding the Stored Procedures</a:t>
            </a:r>
            <a:endParaRPr lang="en-NZ" sz="4000" dirty="0"/>
          </a:p>
        </p:txBody>
      </p:sp>
    </p:spTree>
    <p:extLst>
      <p:ext uri="{BB962C8B-B14F-4D97-AF65-F5344CB8AC3E}">
        <p14:creationId xmlns:p14="http://schemas.microsoft.com/office/powerpoint/2010/main" val="258294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Customer Model</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803590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a:t>
            </a:r>
          </a:p>
          <a:p>
            <a:r>
              <a:rPr lang="en-US" dirty="0"/>
              <a:t>Shall complete the creation of the Customer Model</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Customer Model</a:t>
            </a:r>
            <a:endParaRPr lang="en-NZ" sz="4000" dirty="0"/>
          </a:p>
        </p:txBody>
      </p:sp>
    </p:spTree>
    <p:extLst>
      <p:ext uri="{BB962C8B-B14F-4D97-AF65-F5344CB8AC3E}">
        <p14:creationId xmlns:p14="http://schemas.microsoft.com/office/powerpoint/2010/main" val="221008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Order Model</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328716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a:t>
            </a:r>
          </a:p>
          <a:p>
            <a:r>
              <a:rPr lang="en-US" dirty="0"/>
              <a:t>Shall complete the creation of the Order Model</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Order Model</a:t>
            </a:r>
            <a:endParaRPr lang="en-NZ" sz="4000" dirty="0"/>
          </a:p>
        </p:txBody>
      </p:sp>
    </p:spTree>
    <p:extLst>
      <p:ext uri="{BB962C8B-B14F-4D97-AF65-F5344CB8AC3E}">
        <p14:creationId xmlns:p14="http://schemas.microsoft.com/office/powerpoint/2010/main" val="361545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t>
            </a:r>
            <a:r>
              <a:rPr lang="en-US" dirty="0" err="1">
                <a:solidFill>
                  <a:srgbClr val="FFFFFF"/>
                </a:solidFill>
              </a:rPr>
              <a:t>ICustomerRepository</a:t>
            </a:r>
            <a:r>
              <a:rPr lang="en-US" dirty="0">
                <a:solidFill>
                  <a:srgbClr val="FFFFFF"/>
                </a:solidFill>
              </a:rPr>
              <a:t> interface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1146147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a:t>
            </a:r>
          </a:p>
          <a:p>
            <a:r>
              <a:rPr lang="en-US" dirty="0"/>
              <a:t>Shall complete the creation of the </a:t>
            </a:r>
            <a:r>
              <a:rPr lang="en-US" dirty="0" err="1"/>
              <a:t>ICustomerRepository</a:t>
            </a:r>
            <a:r>
              <a:rPr lang="en-US" dirty="0"/>
              <a:t> Interface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ICustomerRepository</a:t>
            </a:r>
            <a:r>
              <a:rPr lang="en-US" sz="4000" dirty="0"/>
              <a:t> Interface</a:t>
            </a:r>
            <a:endParaRPr lang="en-NZ" sz="4000" dirty="0"/>
          </a:p>
        </p:txBody>
      </p:sp>
    </p:spTree>
    <p:extLst>
      <p:ext uri="{BB962C8B-B14F-4D97-AF65-F5344CB8AC3E}">
        <p14:creationId xmlns:p14="http://schemas.microsoft.com/office/powerpoint/2010/main" val="165474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extLst>
              <p:ext uri="{D42A27DB-BD31-4B8C-83A1-F6EECF244321}">
                <p14:modId xmlns:p14="http://schemas.microsoft.com/office/powerpoint/2010/main" val="303991907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a:xfrm>
            <a:off x="838200" y="1825624"/>
            <a:ext cx="10515600" cy="4541619"/>
          </a:xfrm>
        </p:spPr>
        <p:txBody>
          <a:bodyPr>
            <a:normAutofit/>
          </a:bodyPr>
          <a:lstStyle/>
          <a:p>
            <a:r>
              <a:rPr lang="en-US" sz="2400" dirty="0"/>
              <a:t>Till this point, ASP.NET development (with Web Forms and MVC) had always been dependent on the Windows only .NET Framework </a:t>
            </a:r>
          </a:p>
          <a:p>
            <a:r>
              <a:rPr lang="en-US" sz="2400" dirty="0"/>
              <a:t>Microsoft created a lightweight platform for ASP.NET Core called .NET Core that runs on Linux and macOS besides Windows </a:t>
            </a:r>
          </a:p>
          <a:p>
            <a:r>
              <a:rPr lang="en-US" sz="2400" dirty="0"/>
              <a:t>Now .NET 5 is the next version of .NET Core after 3.1 </a:t>
            </a:r>
          </a:p>
          <a:p>
            <a:r>
              <a:rPr lang="en-US" sz="2400" dirty="0"/>
              <a:t>.NET 5 represents the unification of .NET Core and other .NET platforms into a single runtime and framework</a:t>
            </a:r>
          </a:p>
          <a:p>
            <a:r>
              <a:rPr lang="en-US" sz="2400" dirty="0"/>
              <a:t>.NET Core (and subsequently .NET 5) shares many of the API’s of .NET Framework, but is more modular and implements a subset of the features of the latter</a:t>
            </a:r>
            <a:endParaRPr lang="en-NZ" sz="2400" dirty="0"/>
          </a:p>
        </p:txBody>
      </p:sp>
    </p:spTree>
    <p:extLst>
      <p:ext uri="{BB962C8B-B14F-4D97-AF65-F5344CB8AC3E}">
        <p14:creationId xmlns:p14="http://schemas.microsoft.com/office/powerpoint/2010/main" val="26490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t>
            </a:r>
            <a:r>
              <a:rPr lang="en-US" dirty="0" err="1">
                <a:solidFill>
                  <a:srgbClr val="FFFFFF"/>
                </a:solidFill>
              </a:rPr>
              <a:t>IOrderRepository</a:t>
            </a:r>
            <a:r>
              <a:rPr lang="en-US" dirty="0">
                <a:solidFill>
                  <a:srgbClr val="FFFFFF"/>
                </a:solidFill>
              </a:rPr>
              <a:t> interface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7654455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a:t>
            </a:r>
          </a:p>
          <a:p>
            <a:r>
              <a:rPr lang="en-US" dirty="0"/>
              <a:t>Shall complete the creation of the </a:t>
            </a:r>
            <a:r>
              <a:rPr lang="en-US" dirty="0" err="1"/>
              <a:t>IOrderRepository</a:t>
            </a:r>
            <a:r>
              <a:rPr lang="en-US" dirty="0"/>
              <a:t> Interface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IOrderRepository</a:t>
            </a:r>
            <a:r>
              <a:rPr lang="en-US" sz="4000" dirty="0"/>
              <a:t> Interface</a:t>
            </a:r>
            <a:endParaRPr lang="en-NZ" sz="4000" dirty="0"/>
          </a:p>
        </p:txBody>
      </p:sp>
    </p:spTree>
    <p:extLst>
      <p:ext uri="{BB962C8B-B14F-4D97-AF65-F5344CB8AC3E}">
        <p14:creationId xmlns:p14="http://schemas.microsoft.com/office/powerpoint/2010/main" val="73799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US" dirty="0">
                <a:solidFill>
                  <a:srgbClr val="FFFFFF"/>
                </a:solidFill>
              </a:rPr>
              <a:t>Editing the </a:t>
            </a:r>
            <a:r>
              <a:rPr lang="en-US" dirty="0" err="1">
                <a:solidFill>
                  <a:srgbClr val="FFFFFF"/>
                </a:solidFill>
              </a:rPr>
              <a:t>appsettings.json</a:t>
            </a:r>
            <a:r>
              <a:rPr lang="en-US" dirty="0">
                <a:solidFill>
                  <a:srgbClr val="FFFFFF"/>
                </a:solidFill>
              </a:rPr>
              <a:t> file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659756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a:t>
            </a:r>
          </a:p>
          <a:p>
            <a:r>
              <a:rPr lang="en-US" dirty="0"/>
              <a:t>Include the database connection string within the </a:t>
            </a:r>
            <a:r>
              <a:rPr lang="en-US" dirty="0" err="1"/>
              <a:t>appsettings.json</a:t>
            </a:r>
            <a:r>
              <a:rPr lang="en-US" dirty="0"/>
              <a:t> file </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Edit the </a:t>
            </a:r>
            <a:r>
              <a:rPr lang="en-US" sz="4000" dirty="0" err="1"/>
              <a:t>appsettings.json</a:t>
            </a:r>
            <a:r>
              <a:rPr lang="en-US" sz="4000" dirty="0"/>
              <a:t> file </a:t>
            </a:r>
            <a:endParaRPr lang="en-NZ" sz="4000" dirty="0"/>
          </a:p>
        </p:txBody>
      </p:sp>
    </p:spTree>
    <p:extLst>
      <p:ext uri="{BB962C8B-B14F-4D97-AF65-F5344CB8AC3E}">
        <p14:creationId xmlns:p14="http://schemas.microsoft.com/office/powerpoint/2010/main" val="17300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Web Api Logging </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1118472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a:t>
            </a:r>
          </a:p>
          <a:p>
            <a:r>
              <a:rPr lang="en-US" dirty="0"/>
              <a:t>Know the error handling and logging philosophy for this application </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Web Api Logging</a:t>
            </a:r>
            <a:endParaRPr lang="en-NZ" sz="4000" dirty="0"/>
          </a:p>
        </p:txBody>
      </p:sp>
    </p:spTree>
    <p:extLst>
      <p:ext uri="{BB962C8B-B14F-4D97-AF65-F5344CB8AC3E}">
        <p14:creationId xmlns:p14="http://schemas.microsoft.com/office/powerpoint/2010/main" val="12163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901837"/>
          </a:xfrm>
        </p:spPr>
        <p:txBody>
          <a:bodyPr>
            <a:normAutofit lnSpcReduction="10000"/>
          </a:bodyPr>
          <a:lstStyle/>
          <a:p>
            <a:r>
              <a:rPr lang="en-US" dirty="0"/>
              <a:t>In this application, we shall implement error logging to external files by using </a:t>
            </a:r>
            <a:r>
              <a:rPr lang="en-US" dirty="0" err="1"/>
              <a:t>Serilog</a:t>
            </a:r>
            <a:r>
              <a:rPr lang="en-US" dirty="0"/>
              <a:t> </a:t>
            </a:r>
            <a:r>
              <a:rPr lang="en-US" dirty="0" err="1"/>
              <a:t>nuget</a:t>
            </a:r>
            <a:r>
              <a:rPr lang="en-US" dirty="0"/>
              <a:t> packages for the Web Api project.</a:t>
            </a:r>
          </a:p>
          <a:p>
            <a:r>
              <a:rPr lang="en-US" dirty="0"/>
              <a:t>The strategy is to handle the error within the methods on the Web Api repositories and write to the log file</a:t>
            </a:r>
          </a:p>
          <a:p>
            <a:r>
              <a:rPr lang="en-US" dirty="0"/>
              <a:t>When the client MVC application calls the web Api but doesn’t get the expected response to generate the requisite views, the log files need to be inspected to understand this behavior</a:t>
            </a:r>
          </a:p>
          <a:p>
            <a:r>
              <a:rPr lang="en-US" dirty="0"/>
              <a:t>This may likely to happen on the database side and so undertake any corrective action as per the logs </a:t>
            </a:r>
          </a:p>
          <a:p>
            <a:r>
              <a:rPr lang="en-US" dirty="0"/>
              <a:t>In case, there is no returned Customer or Oder (without any </a:t>
            </a:r>
            <a:r>
              <a:rPr lang="en-US" dirty="0" err="1"/>
              <a:t>db</a:t>
            </a:r>
            <a:r>
              <a:rPr lang="en-US" dirty="0"/>
              <a:t> error) from the query with the searched Id, still a browser message will tell the users of this </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Web Api Logging</a:t>
            </a:r>
            <a:endParaRPr lang="en-NZ" sz="4000" dirty="0"/>
          </a:p>
        </p:txBody>
      </p:sp>
    </p:spTree>
    <p:extLst>
      <p:ext uri="{BB962C8B-B14F-4D97-AF65-F5344CB8AC3E}">
        <p14:creationId xmlns:p14="http://schemas.microsoft.com/office/powerpoint/2010/main" val="359367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Integrating </a:t>
            </a:r>
            <a:r>
              <a:rPr lang="en-NZ" dirty="0" err="1">
                <a:solidFill>
                  <a:srgbClr val="FFFFFF"/>
                </a:solidFill>
              </a:rPr>
              <a:t>Serilog</a:t>
            </a:r>
            <a:r>
              <a:rPr lang="en-NZ" dirty="0">
                <a:solidFill>
                  <a:srgbClr val="FFFFFF"/>
                </a:solidFill>
              </a:rPr>
              <a:t> for Web Api Logging </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150249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a:t>
            </a:r>
          </a:p>
          <a:p>
            <a:r>
              <a:rPr lang="en-US" dirty="0"/>
              <a:t>Know how to include the </a:t>
            </a:r>
            <a:r>
              <a:rPr lang="en-US" dirty="0" err="1"/>
              <a:t>Serilog</a:t>
            </a:r>
            <a:r>
              <a:rPr lang="en-US" dirty="0"/>
              <a:t> (</a:t>
            </a:r>
            <a:r>
              <a:rPr lang="en-US" dirty="0" err="1"/>
              <a:t>nuget</a:t>
            </a:r>
            <a:r>
              <a:rPr lang="en-US" dirty="0"/>
              <a:t> package) in the Web Api </a:t>
            </a:r>
          </a:p>
          <a:p>
            <a:r>
              <a:rPr lang="en-US" dirty="0"/>
              <a:t>Configure </a:t>
            </a:r>
            <a:r>
              <a:rPr lang="en-US" dirty="0" err="1"/>
              <a:t>appsettings.json</a:t>
            </a:r>
            <a:r>
              <a:rPr lang="en-US" dirty="0"/>
              <a:t> and </a:t>
            </a:r>
            <a:r>
              <a:rPr lang="en-US" dirty="0" err="1"/>
              <a:t>Startup.cs</a:t>
            </a:r>
            <a:r>
              <a:rPr lang="en-US" dirty="0"/>
              <a:t> files to include the </a:t>
            </a:r>
            <a:r>
              <a:rPr lang="en-US" dirty="0" err="1"/>
              <a:t>Serilog</a:t>
            </a:r>
            <a:r>
              <a:rPr lang="en-US" dirty="0"/>
              <a:t> logging packages</a:t>
            </a:r>
          </a:p>
          <a:p>
            <a:pPr marL="0" indent="0">
              <a:buNone/>
            </a:pPr>
            <a:endParaRPr lang="en-US" dirty="0"/>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Integrating </a:t>
            </a:r>
            <a:r>
              <a:rPr lang="en-US" sz="4000" dirty="0" err="1"/>
              <a:t>Serilog</a:t>
            </a:r>
            <a:r>
              <a:rPr lang="en-US" sz="4000" dirty="0"/>
              <a:t> for Web Api Logging</a:t>
            </a:r>
            <a:endParaRPr lang="en-NZ" sz="4000" dirty="0"/>
          </a:p>
        </p:txBody>
      </p:sp>
    </p:spTree>
    <p:extLst>
      <p:ext uri="{BB962C8B-B14F-4D97-AF65-F5344CB8AC3E}">
        <p14:creationId xmlns:p14="http://schemas.microsoft.com/office/powerpoint/2010/main" val="89813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Creating </a:t>
            </a:r>
            <a:r>
              <a:rPr lang="en-NZ">
                <a:solidFill>
                  <a:srgbClr val="FFFFFF"/>
                </a:solidFill>
              </a:rPr>
              <a:t>and Initializing </a:t>
            </a:r>
            <a:r>
              <a:rPr lang="en-NZ" dirty="0">
                <a:solidFill>
                  <a:srgbClr val="FFFFFF"/>
                </a:solidFill>
              </a:rPr>
              <a:t>the </a:t>
            </a:r>
            <a:r>
              <a:rPr lang="en-NZ" dirty="0" err="1">
                <a:solidFill>
                  <a:srgbClr val="FFFFFF"/>
                </a:solidFill>
              </a:rPr>
              <a:t>CustomerRepository</a:t>
            </a:r>
            <a:r>
              <a:rPr lang="en-NZ" dirty="0">
                <a:solidFill>
                  <a:srgbClr val="FFFFFF"/>
                </a:solidFill>
              </a:rPr>
              <a:t> Class</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277584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extLst>
              <p:ext uri="{D42A27DB-BD31-4B8C-83A1-F6EECF244321}">
                <p14:modId xmlns:p14="http://schemas.microsoft.com/office/powerpoint/2010/main" val="105307287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a:xfrm>
            <a:off x="838200" y="1825624"/>
            <a:ext cx="10515600" cy="4541619"/>
          </a:xfrm>
        </p:spPr>
        <p:txBody>
          <a:bodyPr>
            <a:normAutofit/>
          </a:bodyPr>
          <a:lstStyle/>
          <a:p>
            <a:pPr marL="0" indent="0">
              <a:buNone/>
            </a:pPr>
            <a:endParaRPr lang="en-NZ" sz="2400" dirty="0"/>
          </a:p>
        </p:txBody>
      </p:sp>
      <p:sp>
        <p:nvSpPr>
          <p:cNvPr id="2" name="Rectangle 1">
            <a:extLst>
              <a:ext uri="{FF2B5EF4-FFF2-40B4-BE49-F238E27FC236}">
                <a16:creationId xmlns:a16="http://schemas.microsoft.com/office/drawing/2014/main" id="{92DA0F16-03CA-48FE-8FF2-5EEBEB63B9A3}"/>
              </a:ext>
            </a:extLst>
          </p:cNvPr>
          <p:cNvSpPr/>
          <p:nvPr/>
        </p:nvSpPr>
        <p:spPr>
          <a:xfrm>
            <a:off x="2812410" y="2691688"/>
            <a:ext cx="1879134" cy="746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ASP.NET Core</a:t>
            </a:r>
            <a:endParaRPr lang="en-NZ" dirty="0"/>
          </a:p>
        </p:txBody>
      </p:sp>
      <p:sp>
        <p:nvSpPr>
          <p:cNvPr id="6" name="Rectangle 5">
            <a:extLst>
              <a:ext uri="{FF2B5EF4-FFF2-40B4-BE49-F238E27FC236}">
                <a16:creationId xmlns:a16="http://schemas.microsoft.com/office/drawing/2014/main" id="{EBCFAA0E-4B90-408C-A9C3-3AD66A16333A}"/>
              </a:ext>
            </a:extLst>
          </p:cNvPr>
          <p:cNvSpPr/>
          <p:nvPr/>
        </p:nvSpPr>
        <p:spPr>
          <a:xfrm>
            <a:off x="6306601" y="2588717"/>
            <a:ext cx="1879134" cy="7466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ASP.NET/</a:t>
            </a:r>
          </a:p>
          <a:p>
            <a:pPr algn="ctr"/>
            <a:r>
              <a:rPr lang="en-US" dirty="0"/>
              <a:t>ASP.NET MVC</a:t>
            </a:r>
            <a:endParaRPr lang="en-NZ" dirty="0"/>
          </a:p>
        </p:txBody>
      </p:sp>
      <p:sp>
        <p:nvSpPr>
          <p:cNvPr id="8" name="Rectangle 7">
            <a:extLst>
              <a:ext uri="{FF2B5EF4-FFF2-40B4-BE49-F238E27FC236}">
                <a16:creationId xmlns:a16="http://schemas.microsoft.com/office/drawing/2014/main" id="{C4C2BED5-AF7C-4116-8B09-D261E8525664}"/>
              </a:ext>
            </a:extLst>
          </p:cNvPr>
          <p:cNvSpPr/>
          <p:nvPr/>
        </p:nvSpPr>
        <p:spPr>
          <a:xfrm>
            <a:off x="2835480" y="3573244"/>
            <a:ext cx="1879134"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Core/.NET 5</a:t>
            </a:r>
            <a:endParaRPr lang="en-NZ" dirty="0"/>
          </a:p>
        </p:txBody>
      </p:sp>
      <p:sp>
        <p:nvSpPr>
          <p:cNvPr id="10" name="Rectangle 9">
            <a:extLst>
              <a:ext uri="{FF2B5EF4-FFF2-40B4-BE49-F238E27FC236}">
                <a16:creationId xmlns:a16="http://schemas.microsoft.com/office/drawing/2014/main" id="{A90149EC-9C87-42EA-8DCC-AEA61A536186}"/>
              </a:ext>
            </a:extLst>
          </p:cNvPr>
          <p:cNvSpPr/>
          <p:nvPr/>
        </p:nvSpPr>
        <p:spPr>
          <a:xfrm>
            <a:off x="6306601" y="3521992"/>
            <a:ext cx="1879134" cy="746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 Framework</a:t>
            </a:r>
            <a:endParaRPr lang="en-NZ" dirty="0"/>
          </a:p>
        </p:txBody>
      </p:sp>
      <p:sp>
        <p:nvSpPr>
          <p:cNvPr id="12" name="Rectangle 11">
            <a:extLst>
              <a:ext uri="{FF2B5EF4-FFF2-40B4-BE49-F238E27FC236}">
                <a16:creationId xmlns:a16="http://schemas.microsoft.com/office/drawing/2014/main" id="{0781A526-4BAD-418A-A35F-29128AE71B45}"/>
              </a:ext>
            </a:extLst>
          </p:cNvPr>
          <p:cNvSpPr/>
          <p:nvPr/>
        </p:nvSpPr>
        <p:spPr>
          <a:xfrm>
            <a:off x="6306601" y="4455267"/>
            <a:ext cx="1879134" cy="746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Windows </a:t>
            </a:r>
            <a:endParaRPr lang="en-NZ" dirty="0"/>
          </a:p>
        </p:txBody>
      </p:sp>
      <p:sp>
        <p:nvSpPr>
          <p:cNvPr id="14" name="Rectangle 13">
            <a:extLst>
              <a:ext uri="{FF2B5EF4-FFF2-40B4-BE49-F238E27FC236}">
                <a16:creationId xmlns:a16="http://schemas.microsoft.com/office/drawing/2014/main" id="{5E08EDDA-09F7-4F72-9DA4-A76D86FFF3B1}"/>
              </a:ext>
            </a:extLst>
          </p:cNvPr>
          <p:cNvSpPr/>
          <p:nvPr/>
        </p:nvSpPr>
        <p:spPr>
          <a:xfrm>
            <a:off x="2812410" y="4455267"/>
            <a:ext cx="1879134" cy="8138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Windows</a:t>
            </a:r>
          </a:p>
          <a:p>
            <a:pPr algn="ctr"/>
            <a:r>
              <a:rPr lang="en-US" dirty="0"/>
              <a:t>Linux</a:t>
            </a:r>
          </a:p>
          <a:p>
            <a:pPr algn="ctr"/>
            <a:r>
              <a:rPr lang="en-US" dirty="0"/>
              <a:t>macOS</a:t>
            </a:r>
            <a:endParaRPr lang="en-NZ" dirty="0"/>
          </a:p>
        </p:txBody>
      </p:sp>
      <p:sp>
        <p:nvSpPr>
          <p:cNvPr id="15" name="TextBox 14">
            <a:extLst>
              <a:ext uri="{FF2B5EF4-FFF2-40B4-BE49-F238E27FC236}">
                <a16:creationId xmlns:a16="http://schemas.microsoft.com/office/drawing/2014/main" id="{F6FF1C95-B08C-4C7E-BA98-A6EC76D10A71}"/>
              </a:ext>
            </a:extLst>
          </p:cNvPr>
          <p:cNvSpPr txBox="1"/>
          <p:nvPr/>
        </p:nvSpPr>
        <p:spPr>
          <a:xfrm>
            <a:off x="2585907" y="2100767"/>
            <a:ext cx="2332139" cy="523220"/>
          </a:xfrm>
          <a:prstGeom prst="rect">
            <a:avLst/>
          </a:prstGeom>
          <a:noFill/>
        </p:spPr>
        <p:txBody>
          <a:bodyPr wrap="square" rtlCol="0">
            <a:spAutoFit/>
          </a:bodyPr>
          <a:lstStyle/>
          <a:p>
            <a:r>
              <a:rPr lang="en-US" sz="1400" dirty="0">
                <a:solidFill>
                  <a:srgbClr val="C00000"/>
                </a:solidFill>
              </a:rPr>
              <a:t>ASP.NET Core runs on both .NET Core and .NET 5</a:t>
            </a:r>
            <a:endParaRPr lang="en-NZ" sz="1400" dirty="0">
              <a:solidFill>
                <a:srgbClr val="C00000"/>
              </a:solidFill>
            </a:endParaRPr>
          </a:p>
        </p:txBody>
      </p:sp>
      <p:sp>
        <p:nvSpPr>
          <p:cNvPr id="17" name="TextBox 16">
            <a:extLst>
              <a:ext uri="{FF2B5EF4-FFF2-40B4-BE49-F238E27FC236}">
                <a16:creationId xmlns:a16="http://schemas.microsoft.com/office/drawing/2014/main" id="{1BF27CEE-3BE6-46F2-94C3-E6FE16BBDC67}"/>
              </a:ext>
            </a:extLst>
          </p:cNvPr>
          <p:cNvSpPr txBox="1"/>
          <p:nvPr/>
        </p:nvSpPr>
        <p:spPr>
          <a:xfrm>
            <a:off x="6221137" y="1998029"/>
            <a:ext cx="2105637" cy="523220"/>
          </a:xfrm>
          <a:prstGeom prst="rect">
            <a:avLst/>
          </a:prstGeom>
          <a:noFill/>
        </p:spPr>
        <p:txBody>
          <a:bodyPr wrap="square" rtlCol="0">
            <a:spAutoFit/>
          </a:bodyPr>
          <a:lstStyle/>
          <a:p>
            <a:r>
              <a:rPr lang="en-US" sz="1400" dirty="0">
                <a:solidFill>
                  <a:srgbClr val="C00000"/>
                </a:solidFill>
              </a:rPr>
              <a:t>ASP.NET 4.x runs on the .NET framework only</a:t>
            </a:r>
            <a:endParaRPr lang="en-NZ" sz="1400" dirty="0">
              <a:solidFill>
                <a:srgbClr val="C00000"/>
              </a:solidFill>
            </a:endParaRPr>
          </a:p>
        </p:txBody>
      </p:sp>
      <p:sp>
        <p:nvSpPr>
          <p:cNvPr id="19" name="TextBox 18">
            <a:extLst>
              <a:ext uri="{FF2B5EF4-FFF2-40B4-BE49-F238E27FC236}">
                <a16:creationId xmlns:a16="http://schemas.microsoft.com/office/drawing/2014/main" id="{18720397-FDA0-4D39-89F6-44F8DD5D938D}"/>
              </a:ext>
            </a:extLst>
          </p:cNvPr>
          <p:cNvSpPr txBox="1"/>
          <p:nvPr/>
        </p:nvSpPr>
        <p:spPr>
          <a:xfrm>
            <a:off x="933276" y="2803716"/>
            <a:ext cx="1879134" cy="369332"/>
          </a:xfrm>
          <a:prstGeom prst="rect">
            <a:avLst/>
          </a:prstGeom>
          <a:noFill/>
        </p:spPr>
        <p:txBody>
          <a:bodyPr wrap="square" rtlCol="0">
            <a:spAutoFit/>
          </a:bodyPr>
          <a:lstStyle/>
          <a:p>
            <a:r>
              <a:rPr lang="en-US" dirty="0"/>
              <a:t>Web Framework</a:t>
            </a:r>
            <a:endParaRPr lang="en-NZ" dirty="0"/>
          </a:p>
        </p:txBody>
      </p:sp>
      <p:sp>
        <p:nvSpPr>
          <p:cNvPr id="21" name="TextBox 20">
            <a:extLst>
              <a:ext uri="{FF2B5EF4-FFF2-40B4-BE49-F238E27FC236}">
                <a16:creationId xmlns:a16="http://schemas.microsoft.com/office/drawing/2014/main" id="{755DAD9F-E927-4264-B5B1-CE89B927D309}"/>
              </a:ext>
            </a:extLst>
          </p:cNvPr>
          <p:cNvSpPr txBox="1"/>
          <p:nvPr/>
        </p:nvSpPr>
        <p:spPr>
          <a:xfrm>
            <a:off x="958444" y="4499593"/>
            <a:ext cx="1879134" cy="369332"/>
          </a:xfrm>
          <a:prstGeom prst="rect">
            <a:avLst/>
          </a:prstGeom>
          <a:noFill/>
        </p:spPr>
        <p:txBody>
          <a:bodyPr wrap="square" rtlCol="0">
            <a:spAutoFit/>
          </a:bodyPr>
          <a:lstStyle/>
          <a:p>
            <a:r>
              <a:rPr lang="en-US" dirty="0"/>
              <a:t>Operating System</a:t>
            </a:r>
            <a:endParaRPr lang="en-NZ" dirty="0"/>
          </a:p>
        </p:txBody>
      </p:sp>
      <p:sp>
        <p:nvSpPr>
          <p:cNvPr id="23" name="TextBox 22">
            <a:extLst>
              <a:ext uri="{FF2B5EF4-FFF2-40B4-BE49-F238E27FC236}">
                <a16:creationId xmlns:a16="http://schemas.microsoft.com/office/drawing/2014/main" id="{8919E381-3981-4ACA-96AE-483F663AA32A}"/>
              </a:ext>
            </a:extLst>
          </p:cNvPr>
          <p:cNvSpPr txBox="1"/>
          <p:nvPr/>
        </p:nvSpPr>
        <p:spPr>
          <a:xfrm>
            <a:off x="933276" y="3761888"/>
            <a:ext cx="1879134" cy="369332"/>
          </a:xfrm>
          <a:prstGeom prst="rect">
            <a:avLst/>
          </a:prstGeom>
          <a:noFill/>
        </p:spPr>
        <p:txBody>
          <a:bodyPr wrap="square" rtlCol="0">
            <a:spAutoFit/>
          </a:bodyPr>
          <a:lstStyle/>
          <a:p>
            <a:r>
              <a:rPr lang="en-US" dirty="0"/>
              <a:t>.NET Platform</a:t>
            </a:r>
            <a:endParaRPr lang="en-NZ" dirty="0"/>
          </a:p>
        </p:txBody>
      </p:sp>
      <p:sp>
        <p:nvSpPr>
          <p:cNvPr id="25" name="TextBox 24">
            <a:extLst>
              <a:ext uri="{FF2B5EF4-FFF2-40B4-BE49-F238E27FC236}">
                <a16:creationId xmlns:a16="http://schemas.microsoft.com/office/drawing/2014/main" id="{FF4E7BD8-5627-47BD-A874-DC9C502DF618}"/>
              </a:ext>
            </a:extLst>
          </p:cNvPr>
          <p:cNvSpPr txBox="1"/>
          <p:nvPr/>
        </p:nvSpPr>
        <p:spPr>
          <a:xfrm>
            <a:off x="2713140" y="5593168"/>
            <a:ext cx="2001473" cy="646331"/>
          </a:xfrm>
          <a:prstGeom prst="rect">
            <a:avLst/>
          </a:prstGeom>
          <a:noFill/>
        </p:spPr>
        <p:txBody>
          <a:bodyPr wrap="square" rtlCol="0">
            <a:spAutoFit/>
          </a:bodyPr>
          <a:lstStyle/>
          <a:p>
            <a:r>
              <a:rPr lang="en-US" dirty="0"/>
              <a:t>.NET Core runs on multiple platforms</a:t>
            </a:r>
            <a:endParaRPr lang="en-NZ" dirty="0"/>
          </a:p>
        </p:txBody>
      </p:sp>
      <p:sp>
        <p:nvSpPr>
          <p:cNvPr id="27" name="TextBox 26">
            <a:extLst>
              <a:ext uri="{FF2B5EF4-FFF2-40B4-BE49-F238E27FC236}">
                <a16:creationId xmlns:a16="http://schemas.microsoft.com/office/drawing/2014/main" id="{E2585899-1A78-463A-86E5-8F9C598E0A44}"/>
              </a:ext>
            </a:extLst>
          </p:cNvPr>
          <p:cNvSpPr txBox="1"/>
          <p:nvPr/>
        </p:nvSpPr>
        <p:spPr>
          <a:xfrm>
            <a:off x="6221137" y="5493899"/>
            <a:ext cx="2218887" cy="646331"/>
          </a:xfrm>
          <a:prstGeom prst="rect">
            <a:avLst/>
          </a:prstGeom>
          <a:noFill/>
        </p:spPr>
        <p:txBody>
          <a:bodyPr wrap="square" rtlCol="0">
            <a:spAutoFit/>
          </a:bodyPr>
          <a:lstStyle/>
          <a:p>
            <a:r>
              <a:rPr lang="en-US" dirty="0"/>
              <a:t>.NET Framework runs on Windows only</a:t>
            </a:r>
            <a:endParaRPr lang="en-NZ" dirty="0"/>
          </a:p>
        </p:txBody>
      </p:sp>
      <p:sp>
        <p:nvSpPr>
          <p:cNvPr id="28" name="TextBox 27">
            <a:extLst>
              <a:ext uri="{FF2B5EF4-FFF2-40B4-BE49-F238E27FC236}">
                <a16:creationId xmlns:a16="http://schemas.microsoft.com/office/drawing/2014/main" id="{62B8862C-891A-47E1-ABDC-3A800F46668B}"/>
              </a:ext>
            </a:extLst>
          </p:cNvPr>
          <p:cNvSpPr txBox="1"/>
          <p:nvPr/>
        </p:nvSpPr>
        <p:spPr>
          <a:xfrm>
            <a:off x="8440025" y="2994870"/>
            <a:ext cx="2608276" cy="1200329"/>
          </a:xfrm>
          <a:prstGeom prst="rect">
            <a:avLst/>
          </a:prstGeom>
          <a:noFill/>
        </p:spPr>
        <p:txBody>
          <a:bodyPr wrap="square" rtlCol="0">
            <a:spAutoFit/>
          </a:bodyPr>
          <a:lstStyle/>
          <a:p>
            <a:r>
              <a:rPr lang="en-US" dirty="0">
                <a:solidFill>
                  <a:srgbClr val="FF0000"/>
                </a:solidFill>
              </a:rPr>
              <a:t>Fig 2: The relationship between various web framework, .NET platform and Operating System</a:t>
            </a:r>
            <a:endParaRPr lang="en-NZ" dirty="0">
              <a:solidFill>
                <a:srgbClr val="FF0000"/>
              </a:solidFill>
            </a:endParaRPr>
          </a:p>
        </p:txBody>
      </p:sp>
    </p:spTree>
    <p:extLst>
      <p:ext uri="{BB962C8B-B14F-4D97-AF65-F5344CB8AC3E}">
        <p14:creationId xmlns:p14="http://schemas.microsoft.com/office/powerpoint/2010/main" val="355817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Initialize the </a:t>
            </a:r>
            <a:r>
              <a:rPr lang="en-US" dirty="0" err="1"/>
              <a:t>CustomerRepository</a:t>
            </a:r>
            <a:r>
              <a:rPr lang="en-US" dirty="0"/>
              <a:t> class with the Connection String (from the </a:t>
            </a:r>
            <a:r>
              <a:rPr lang="en-US" dirty="0" err="1"/>
              <a:t>appsettings.json</a:t>
            </a:r>
            <a:r>
              <a:rPr lang="en-US" dirty="0"/>
              <a:t>)</a:t>
            </a:r>
          </a:p>
          <a:p>
            <a:r>
              <a:rPr lang="en-US" dirty="0"/>
              <a:t>Complete the </a:t>
            </a:r>
            <a:r>
              <a:rPr lang="en-US" dirty="0" err="1"/>
              <a:t>GetAllCustomers</a:t>
            </a:r>
            <a:r>
              <a:rPr lang="en-US" dirty="0"/>
              <a:t>() method with ADO.NET </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Creating the </a:t>
            </a:r>
            <a:r>
              <a:rPr lang="en-US" sz="4000" dirty="0" err="1"/>
              <a:t>CustomerRepository</a:t>
            </a:r>
            <a:endParaRPr lang="en-NZ" sz="4000" dirty="0"/>
          </a:p>
        </p:txBody>
      </p:sp>
    </p:spTree>
    <p:extLst>
      <p:ext uri="{BB962C8B-B14F-4D97-AF65-F5344CB8AC3E}">
        <p14:creationId xmlns:p14="http://schemas.microsoft.com/office/powerpoint/2010/main" val="242304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err="1">
                <a:solidFill>
                  <a:srgbClr val="FFFFFF"/>
                </a:solidFill>
              </a:rPr>
              <a:t>CustomerRepository</a:t>
            </a:r>
            <a:r>
              <a:rPr lang="en-NZ" dirty="0">
                <a:solidFill>
                  <a:srgbClr val="FFFFFF"/>
                </a:solidFill>
              </a:rPr>
              <a:t> Class</a:t>
            </a:r>
          </a:p>
          <a:p>
            <a:r>
              <a:rPr lang="en-NZ" dirty="0">
                <a:solidFill>
                  <a:srgbClr val="FFFFFF"/>
                </a:solidFill>
              </a:rPr>
              <a:t>(Completing all the Methods for the CRUD operations)</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8125165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Complete all the rest of the CRUD methods INSERT, UPDATE, DELETE with ADO.NET</a:t>
            </a:r>
          </a:p>
          <a:p>
            <a:r>
              <a:rPr lang="en-US" dirty="0"/>
              <a:t>Complete the </a:t>
            </a:r>
            <a:r>
              <a:rPr lang="en-US" dirty="0" err="1"/>
              <a:t>GetCustomerById</a:t>
            </a:r>
            <a:r>
              <a:rPr lang="en-US" dirty="0"/>
              <a:t>(..) method</a:t>
            </a:r>
          </a:p>
          <a:p>
            <a:r>
              <a:rPr lang="en-US" dirty="0"/>
              <a:t>Understand the use of the </a:t>
            </a:r>
            <a:r>
              <a:rPr lang="en-US" dirty="0" err="1"/>
              <a:t>ExecuteNonQuery</a:t>
            </a:r>
            <a:r>
              <a:rPr lang="en-US" dirty="0"/>
              <a:t>() method for data manipulation </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Creating the </a:t>
            </a:r>
            <a:r>
              <a:rPr lang="en-US" sz="4000" dirty="0" err="1"/>
              <a:t>CustomerRepository</a:t>
            </a:r>
            <a:endParaRPr lang="en-NZ" sz="4000" dirty="0"/>
          </a:p>
        </p:txBody>
      </p:sp>
    </p:spTree>
    <p:extLst>
      <p:ext uri="{BB962C8B-B14F-4D97-AF65-F5344CB8AC3E}">
        <p14:creationId xmlns:p14="http://schemas.microsoft.com/office/powerpoint/2010/main" val="366089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Creating and Initializing the </a:t>
            </a:r>
            <a:r>
              <a:rPr lang="en-NZ" dirty="0" err="1">
                <a:solidFill>
                  <a:srgbClr val="FFFFFF"/>
                </a:solidFill>
              </a:rPr>
              <a:t>OrderRepository</a:t>
            </a:r>
            <a:r>
              <a:rPr lang="en-NZ" dirty="0">
                <a:solidFill>
                  <a:srgbClr val="FFFFFF"/>
                </a:solidFill>
              </a:rPr>
              <a:t> Class</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8775660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Initialize the </a:t>
            </a:r>
            <a:r>
              <a:rPr lang="en-US" dirty="0" err="1"/>
              <a:t>OrderRepository</a:t>
            </a:r>
            <a:r>
              <a:rPr lang="en-US" dirty="0"/>
              <a:t> class with the Connection String (from the </a:t>
            </a:r>
            <a:r>
              <a:rPr lang="en-US" dirty="0" err="1"/>
              <a:t>appsettings.json</a:t>
            </a:r>
            <a:r>
              <a:rPr lang="en-US" dirty="0"/>
              <a:t>)</a:t>
            </a:r>
          </a:p>
          <a:p>
            <a:r>
              <a:rPr lang="en-US" dirty="0"/>
              <a:t>Complete the </a:t>
            </a:r>
            <a:r>
              <a:rPr lang="en-US" dirty="0" err="1"/>
              <a:t>GetAllOrders</a:t>
            </a:r>
            <a:r>
              <a:rPr lang="en-US" dirty="0"/>
              <a:t>() method with ADO.NET </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Creating the </a:t>
            </a:r>
            <a:r>
              <a:rPr lang="en-US" sz="4000" dirty="0" err="1"/>
              <a:t>OrderRepository</a:t>
            </a:r>
            <a:endParaRPr lang="en-NZ" sz="4000" dirty="0"/>
          </a:p>
        </p:txBody>
      </p:sp>
    </p:spTree>
    <p:extLst>
      <p:ext uri="{BB962C8B-B14F-4D97-AF65-F5344CB8AC3E}">
        <p14:creationId xmlns:p14="http://schemas.microsoft.com/office/powerpoint/2010/main" val="298979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err="1">
                <a:solidFill>
                  <a:srgbClr val="FFFFFF"/>
                </a:solidFill>
              </a:rPr>
              <a:t>OrderRepository</a:t>
            </a:r>
            <a:r>
              <a:rPr lang="en-NZ" dirty="0">
                <a:solidFill>
                  <a:srgbClr val="FFFFFF"/>
                </a:solidFill>
              </a:rPr>
              <a:t> Class</a:t>
            </a:r>
          </a:p>
          <a:p>
            <a:r>
              <a:rPr lang="en-NZ" dirty="0">
                <a:solidFill>
                  <a:srgbClr val="FFFFFF"/>
                </a:solidFill>
              </a:rPr>
              <a:t>(Completing all the Methods for the CRUD operations)</a:t>
            </a:r>
          </a:p>
          <a:p>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921583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Complete all the rest of the CRUD methods INSERT, UPDATE, DELETE with ADO.NET</a:t>
            </a:r>
          </a:p>
          <a:p>
            <a:r>
              <a:rPr lang="en-US" dirty="0"/>
              <a:t>Complete the </a:t>
            </a:r>
            <a:r>
              <a:rPr lang="en-US" dirty="0" err="1"/>
              <a:t>GetOrderById</a:t>
            </a:r>
            <a:r>
              <a:rPr lang="en-US" dirty="0"/>
              <a:t>(..) method</a:t>
            </a:r>
          </a:p>
          <a:p>
            <a:r>
              <a:rPr lang="en-US" dirty="0"/>
              <a:t>Understand the use of the </a:t>
            </a:r>
            <a:r>
              <a:rPr lang="en-US" dirty="0" err="1"/>
              <a:t>ExecuteNonQuery</a:t>
            </a:r>
            <a:r>
              <a:rPr lang="en-US" dirty="0"/>
              <a:t>() method for data manipulation </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Creating the </a:t>
            </a:r>
            <a:r>
              <a:rPr lang="en-US" sz="4000" dirty="0" err="1"/>
              <a:t>OrderRepository</a:t>
            </a:r>
            <a:endParaRPr lang="en-NZ" sz="4000" dirty="0"/>
          </a:p>
        </p:txBody>
      </p:sp>
    </p:spTree>
    <p:extLst>
      <p:ext uri="{BB962C8B-B14F-4D97-AF65-F5344CB8AC3E}">
        <p14:creationId xmlns:p14="http://schemas.microsoft.com/office/powerpoint/2010/main" val="309429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Registering Repositories in Startup Class</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2212858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Register the </a:t>
            </a:r>
            <a:r>
              <a:rPr lang="en-US" dirty="0" err="1"/>
              <a:t>ICustomerRepository</a:t>
            </a:r>
            <a:r>
              <a:rPr lang="en-US" dirty="0"/>
              <a:t> and </a:t>
            </a:r>
            <a:r>
              <a:rPr lang="en-US" dirty="0" err="1"/>
              <a:t>CustomerRepository</a:t>
            </a:r>
            <a:r>
              <a:rPr lang="en-US" dirty="0"/>
              <a:t> classes in the Startup</a:t>
            </a:r>
          </a:p>
          <a:p>
            <a:r>
              <a:rPr lang="en-US" dirty="0"/>
              <a:t>Register the </a:t>
            </a:r>
            <a:r>
              <a:rPr lang="en-US" dirty="0" err="1"/>
              <a:t>IOrderRepository</a:t>
            </a:r>
            <a:r>
              <a:rPr lang="en-US" dirty="0"/>
              <a:t> and </a:t>
            </a:r>
            <a:r>
              <a:rPr lang="en-US" dirty="0" err="1"/>
              <a:t>OrderRepository</a:t>
            </a:r>
            <a:r>
              <a:rPr lang="en-US" dirty="0"/>
              <a:t> classes in the Startup</a:t>
            </a:r>
          </a:p>
          <a:p>
            <a:endParaRPr lang="en-US" dirty="0"/>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Registering Repositories in Startup Class</a:t>
            </a:r>
            <a:endParaRPr lang="en-NZ" sz="4000" dirty="0"/>
          </a:p>
        </p:txBody>
      </p:sp>
    </p:spTree>
    <p:extLst>
      <p:ext uri="{BB962C8B-B14F-4D97-AF65-F5344CB8AC3E}">
        <p14:creationId xmlns:p14="http://schemas.microsoft.com/office/powerpoint/2010/main" val="2298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Create the Controllers</a:t>
            </a:r>
          </a:p>
          <a:p>
            <a:r>
              <a:rPr lang="en-NZ" dirty="0">
                <a:solidFill>
                  <a:srgbClr val="FFFFFF"/>
                </a:solidFill>
              </a:rPr>
              <a:t>(</a:t>
            </a:r>
            <a:r>
              <a:rPr lang="en-NZ" dirty="0" err="1">
                <a:solidFill>
                  <a:srgbClr val="FFFFFF"/>
                </a:solidFill>
              </a:rPr>
              <a:t>HomeController</a:t>
            </a:r>
            <a:r>
              <a:rPr lang="en-NZ" dirty="0">
                <a:solidFill>
                  <a:srgbClr val="FFFFFF"/>
                </a:solidFill>
              </a:rPr>
              <a:t>)</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010701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43467" y="3686187"/>
            <a:ext cx="4092525" cy="2292581"/>
          </a:xfrm>
        </p:spPr>
        <p:txBody>
          <a:bodyPr>
            <a:normAutofit/>
          </a:bodyPr>
          <a:lstStyle/>
          <a:p>
            <a:r>
              <a:rPr lang="en-US">
                <a:solidFill>
                  <a:srgbClr val="FFFFFF"/>
                </a:solidFill>
              </a:rPr>
              <a:t>Understand the New Look </a:t>
            </a:r>
            <a:r>
              <a:rPr lang="en-US" dirty="0">
                <a:solidFill>
                  <a:srgbClr val="FFFFFF"/>
                </a:solidFill>
              </a:rPr>
              <a:t>Project File </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4549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Create the home controller</a:t>
            </a:r>
          </a:p>
          <a:p>
            <a:r>
              <a:rPr lang="en-US" dirty="0"/>
              <a:t>Add required </a:t>
            </a:r>
            <a:r>
              <a:rPr lang="en-US" dirty="0" err="1"/>
              <a:t>nuget</a:t>
            </a:r>
            <a:r>
              <a:rPr lang="en-US" dirty="0"/>
              <a:t> packages</a:t>
            </a:r>
          </a:p>
          <a:p>
            <a:r>
              <a:rPr lang="en-US" dirty="0"/>
              <a:t>Configure Startup for the Controllers</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HomeController</a:t>
            </a:r>
            <a:endParaRPr lang="en-NZ" sz="4000" dirty="0"/>
          </a:p>
        </p:txBody>
      </p:sp>
    </p:spTree>
    <p:extLst>
      <p:ext uri="{BB962C8B-B14F-4D97-AF65-F5344CB8AC3E}">
        <p14:creationId xmlns:p14="http://schemas.microsoft.com/office/powerpoint/2010/main" val="117745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Create the Controllers</a:t>
            </a:r>
          </a:p>
          <a:p>
            <a:r>
              <a:rPr lang="en-NZ" dirty="0">
                <a:solidFill>
                  <a:srgbClr val="FFFFFF"/>
                </a:solidFill>
              </a:rPr>
              <a:t>(</a:t>
            </a:r>
            <a:r>
              <a:rPr lang="en-NZ" dirty="0" err="1">
                <a:solidFill>
                  <a:srgbClr val="FFFFFF"/>
                </a:solidFill>
              </a:rPr>
              <a:t>CustomerController</a:t>
            </a:r>
            <a:r>
              <a:rPr lang="en-NZ" dirty="0">
                <a:solidFill>
                  <a:srgbClr val="FFFFFF"/>
                </a:solidFill>
              </a:rPr>
              <a:t>)</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2774717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Complete the Customer controller</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CustomerController</a:t>
            </a:r>
            <a:endParaRPr lang="en-NZ" sz="4000" dirty="0"/>
          </a:p>
        </p:txBody>
      </p:sp>
    </p:spTree>
    <p:extLst>
      <p:ext uri="{BB962C8B-B14F-4D97-AF65-F5344CB8AC3E}">
        <p14:creationId xmlns:p14="http://schemas.microsoft.com/office/powerpoint/2010/main" val="270416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94950" y="3800209"/>
            <a:ext cx="4811042" cy="2410198"/>
          </a:xfrm>
        </p:spPr>
        <p:txBody>
          <a:bodyPr anchor="ctr">
            <a:normAutofit/>
          </a:bodyPr>
          <a:lstStyle/>
          <a:p>
            <a:r>
              <a:rPr lang="en-NZ" dirty="0">
                <a:solidFill>
                  <a:srgbClr val="FFFFFF"/>
                </a:solidFill>
              </a:rPr>
              <a:t>Create the Controllers</a:t>
            </a:r>
          </a:p>
          <a:p>
            <a:r>
              <a:rPr lang="en-NZ" dirty="0">
                <a:solidFill>
                  <a:srgbClr val="FFFFFF"/>
                </a:solidFill>
              </a:rPr>
              <a:t>(</a:t>
            </a:r>
            <a:r>
              <a:rPr lang="en-NZ" dirty="0" err="1">
                <a:solidFill>
                  <a:srgbClr val="FFFFFF"/>
                </a:solidFill>
              </a:rPr>
              <a:t>OrderController</a:t>
            </a:r>
            <a:r>
              <a:rPr lang="en-NZ" dirty="0">
                <a:solidFill>
                  <a:srgbClr val="FFFFFF"/>
                </a:solidFill>
              </a:rPr>
              <a:t>)</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9651329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learn how to</a:t>
            </a:r>
          </a:p>
          <a:p>
            <a:r>
              <a:rPr lang="en-US" dirty="0"/>
              <a:t>Complete the Order controller</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OrderController</a:t>
            </a:r>
            <a:endParaRPr lang="en-NZ" sz="4000" dirty="0"/>
          </a:p>
        </p:txBody>
      </p:sp>
    </p:spTree>
    <p:extLst>
      <p:ext uri="{BB962C8B-B14F-4D97-AF65-F5344CB8AC3E}">
        <p14:creationId xmlns:p14="http://schemas.microsoft.com/office/powerpoint/2010/main" val="321814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an MVC Project in Visual Studio 2019</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9362768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pPr marL="0" indent="0">
              <a:buNone/>
            </a:pPr>
            <a:r>
              <a:rPr lang="en-US" dirty="0"/>
              <a:t>By the end of this lecture, we shall learn how to</a:t>
            </a:r>
          </a:p>
          <a:p>
            <a:r>
              <a:rPr lang="en-US" dirty="0"/>
              <a:t>Create an MVC Project (Model-View-Controller Template) in Visual Studio using ASP.NET Core 3.1</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an MVC Project in Visual Studio 2019</a:t>
            </a:r>
            <a:endParaRPr lang="en-NZ" sz="4000" dirty="0"/>
          </a:p>
        </p:txBody>
      </p:sp>
    </p:spTree>
    <p:extLst>
      <p:ext uri="{BB962C8B-B14F-4D97-AF65-F5344CB8AC3E}">
        <p14:creationId xmlns:p14="http://schemas.microsoft.com/office/powerpoint/2010/main" val="30512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Inspect the web root (</a:t>
            </a:r>
            <a:r>
              <a:rPr lang="en-US" dirty="0" err="1">
                <a:solidFill>
                  <a:srgbClr val="FFFFFF"/>
                </a:solidFill>
              </a:rPr>
              <a:t>wwwroot</a:t>
            </a:r>
            <a:r>
              <a:rPr lang="en-US" dirty="0">
                <a:solidFill>
                  <a:srgbClr val="FFFFFF"/>
                </a:solidFill>
              </a:rPr>
              <a:t>) folder</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9398693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pPr marL="0" indent="0">
              <a:buNone/>
            </a:pPr>
            <a:r>
              <a:rPr lang="en-US" dirty="0"/>
              <a:t>By the end of this lecture, we shall know about</a:t>
            </a:r>
          </a:p>
          <a:p>
            <a:r>
              <a:rPr lang="en-US" dirty="0"/>
              <a:t>The web root folder in some details</a:t>
            </a:r>
          </a:p>
          <a:p>
            <a:r>
              <a:rPr lang="en-US" dirty="0"/>
              <a:t>Understand its importance in the project by a demo</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The Webroot (</a:t>
            </a:r>
            <a:r>
              <a:rPr lang="en-US" sz="4000" dirty="0" err="1"/>
              <a:t>wwwroot</a:t>
            </a:r>
            <a:r>
              <a:rPr lang="en-US" sz="4000" dirty="0"/>
              <a:t>) Folder </a:t>
            </a:r>
            <a:endParaRPr lang="en-NZ" sz="4000" dirty="0"/>
          </a:p>
        </p:txBody>
      </p:sp>
    </p:spTree>
    <p:extLst>
      <p:ext uri="{BB962C8B-B14F-4D97-AF65-F5344CB8AC3E}">
        <p14:creationId xmlns:p14="http://schemas.microsoft.com/office/powerpoint/2010/main" val="94797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Shared Folder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34064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8E95E0A5-2875-4AD2-833B-9D1E9CE8814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7" name="Arc 46">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C8BE35-B3FD-4E03-B49F-23326BCF98FD}"/>
              </a:ext>
            </a:extLst>
          </p:cNvPr>
          <p:cNvSpPr>
            <a:spLocks noGrp="1"/>
          </p:cNvSpPr>
          <p:nvPr>
            <p:ph type="title"/>
          </p:nvPr>
        </p:nvSpPr>
        <p:spPr>
          <a:xfrm>
            <a:off x="5827048" y="407987"/>
            <a:ext cx="5721484" cy="1325563"/>
          </a:xfrm>
        </p:spPr>
        <p:txBody>
          <a:bodyPr>
            <a:normAutofit/>
          </a:bodyPr>
          <a:lstStyle/>
          <a:p>
            <a:r>
              <a:rPr lang="en-US" dirty="0"/>
              <a:t>Program File (.</a:t>
            </a:r>
            <a:r>
              <a:rPr lang="en-US" dirty="0" err="1"/>
              <a:t>csproj</a:t>
            </a:r>
            <a:r>
              <a:rPr lang="en-US" dirty="0"/>
              <a:t>)</a:t>
            </a:r>
            <a:endParaRPr lang="en-NZ" dirty="0"/>
          </a:p>
        </p:txBody>
      </p:sp>
      <p:sp>
        <p:nvSpPr>
          <p:cNvPr id="65" name="Content Placeholder 2">
            <a:extLst>
              <a:ext uri="{FF2B5EF4-FFF2-40B4-BE49-F238E27FC236}">
                <a16:creationId xmlns:a16="http://schemas.microsoft.com/office/drawing/2014/main" id="{D7B1C37A-C5AD-4259-B349-454D76F8F3B5}"/>
              </a:ext>
            </a:extLst>
          </p:cNvPr>
          <p:cNvSpPr>
            <a:spLocks noGrp="1"/>
          </p:cNvSpPr>
          <p:nvPr>
            <p:ph idx="1"/>
          </p:nvPr>
        </p:nvSpPr>
        <p:spPr>
          <a:xfrm>
            <a:off x="5827048" y="1868487"/>
            <a:ext cx="5721484" cy="4351338"/>
          </a:xfrm>
        </p:spPr>
        <p:txBody>
          <a:bodyPr>
            <a:normAutofit/>
          </a:bodyPr>
          <a:lstStyle/>
          <a:p>
            <a:pPr marL="0" indent="0">
              <a:buNone/>
            </a:pPr>
            <a:r>
              <a:rPr lang="en-US" sz="2400" dirty="0"/>
              <a:t>In this tutorial, we shall:</a:t>
            </a:r>
          </a:p>
          <a:p>
            <a:pPr marL="457200" indent="-457200">
              <a:buFont typeface="+mj-lt"/>
              <a:buAutoNum type="arabicPeriod"/>
            </a:pPr>
            <a:r>
              <a:rPr lang="en-US" sz="2400" dirty="0"/>
              <a:t>Learn about the new look project file in asp.net core 3.1 web app including</a:t>
            </a:r>
          </a:p>
          <a:p>
            <a:pPr lvl="1"/>
            <a:r>
              <a:rPr lang="en-US" sz="2000" dirty="0"/>
              <a:t>Study and discuss the parts (elements and attributes) of the project file</a:t>
            </a:r>
          </a:p>
          <a:p>
            <a:pPr lvl="1"/>
            <a:r>
              <a:rPr lang="en-US" sz="2000" dirty="0"/>
              <a:t>How the NuGet package dependencies are automatically included in the project file after their installation</a:t>
            </a:r>
          </a:p>
          <a:p>
            <a:pPr marL="457200" indent="-457200">
              <a:buFont typeface="+mj-lt"/>
              <a:buAutoNum type="arabicPeriod"/>
            </a:pPr>
            <a:endParaRPr lang="en-US" sz="2400" dirty="0"/>
          </a:p>
          <a:p>
            <a:endParaRPr lang="en-NZ" sz="2200" dirty="0"/>
          </a:p>
        </p:txBody>
      </p:sp>
    </p:spTree>
    <p:extLst>
      <p:ext uri="{BB962C8B-B14F-4D97-AF65-F5344CB8AC3E}">
        <p14:creationId xmlns:p14="http://schemas.microsoft.com/office/powerpoint/2010/main" val="13929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pPr marL="0" indent="0">
              <a:buNone/>
            </a:pPr>
            <a:r>
              <a:rPr lang="en-US" dirty="0"/>
              <a:t>By the end of this lecture, we shall know about</a:t>
            </a:r>
          </a:p>
          <a:p>
            <a:r>
              <a:rPr lang="en-US" dirty="0"/>
              <a:t>The Views </a:t>
            </a:r>
            <a:r>
              <a:rPr lang="en-US" dirty="0">
                <a:sym typeface="Wingdings" panose="05000000000000000000" pitchFamily="2" charset="2"/>
              </a:rPr>
              <a:t> Shared folder and its contents</a:t>
            </a:r>
            <a:endParaRPr lang="en-US" dirty="0"/>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a:xfrm>
            <a:off x="838200" y="365125"/>
            <a:ext cx="10327547" cy="1094559"/>
          </a:xfrm>
        </p:spPr>
        <p:txBody>
          <a:bodyPr>
            <a:normAutofit/>
          </a:bodyPr>
          <a:lstStyle/>
          <a:p>
            <a:pPr algn="ctr"/>
            <a:r>
              <a:rPr lang="en-US" sz="4000" dirty="0"/>
              <a:t>The Shared Folder </a:t>
            </a:r>
            <a:endParaRPr lang="en-NZ" sz="4000" dirty="0"/>
          </a:p>
        </p:txBody>
      </p:sp>
    </p:spTree>
    <p:extLst>
      <p:ext uri="{BB962C8B-B14F-4D97-AF65-F5344CB8AC3E}">
        <p14:creationId xmlns:p14="http://schemas.microsoft.com/office/powerpoint/2010/main" val="7519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Understand the </a:t>
            </a:r>
            <a:r>
              <a:rPr lang="en-US" dirty="0" err="1">
                <a:solidFill>
                  <a:srgbClr val="FFFFFF"/>
                </a:solidFill>
              </a:rPr>
              <a:t>ViewStart</a:t>
            </a:r>
            <a:r>
              <a:rPr lang="en-US" dirty="0">
                <a:solidFill>
                  <a:srgbClr val="FFFFFF"/>
                </a:solidFill>
              </a:rPr>
              <a:t> </a:t>
            </a:r>
          </a:p>
          <a:p>
            <a:r>
              <a:rPr lang="en-US" dirty="0">
                <a:solidFill>
                  <a:srgbClr val="FFFFFF"/>
                </a:solidFill>
              </a:rPr>
              <a:t>and </a:t>
            </a:r>
            <a:r>
              <a:rPr lang="en-US" dirty="0" err="1">
                <a:solidFill>
                  <a:srgbClr val="FFFFFF"/>
                </a:solidFill>
              </a:rPr>
              <a:t>ViewImports</a:t>
            </a:r>
            <a:r>
              <a:rPr lang="en-US" dirty="0">
                <a:solidFill>
                  <a:srgbClr val="FFFFFF"/>
                </a:solidFill>
              </a:rPr>
              <a:t>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9089169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pPr marL="0" indent="0">
              <a:buNone/>
            </a:pPr>
            <a:r>
              <a:rPr lang="en-US" dirty="0"/>
              <a:t>By the end of this lecture, we shall know about the following generated files when the MVC project was created:</a:t>
            </a:r>
          </a:p>
          <a:p>
            <a:r>
              <a:rPr lang="en-US" dirty="0"/>
              <a:t> _</a:t>
            </a:r>
            <a:r>
              <a:rPr lang="en-US" dirty="0" err="1"/>
              <a:t>ViewStart.cshtml</a:t>
            </a:r>
            <a:endParaRPr lang="en-US" dirty="0"/>
          </a:p>
          <a:p>
            <a:r>
              <a:rPr lang="en-US" dirty="0"/>
              <a:t>_</a:t>
            </a:r>
            <a:r>
              <a:rPr lang="en-US" dirty="0" err="1"/>
              <a:t>ViewImports.cshtml</a:t>
            </a:r>
            <a:endParaRPr lang="en-US" dirty="0"/>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a:xfrm>
            <a:off x="838200" y="365125"/>
            <a:ext cx="10327547" cy="1094559"/>
          </a:xfrm>
        </p:spPr>
        <p:txBody>
          <a:bodyPr>
            <a:normAutofit/>
          </a:bodyPr>
          <a:lstStyle/>
          <a:p>
            <a:pPr algn="ctr"/>
            <a:r>
              <a:rPr lang="en-US" sz="4000" dirty="0"/>
              <a:t>_</a:t>
            </a:r>
            <a:r>
              <a:rPr lang="en-US" sz="4000" dirty="0" err="1"/>
              <a:t>ViewStart</a:t>
            </a:r>
            <a:r>
              <a:rPr lang="en-US" sz="4000" dirty="0"/>
              <a:t> and _</a:t>
            </a:r>
            <a:r>
              <a:rPr lang="en-US" sz="4000" dirty="0" err="1"/>
              <a:t>ViewImports</a:t>
            </a:r>
            <a:r>
              <a:rPr lang="en-US" sz="4000" dirty="0"/>
              <a:t> Files</a:t>
            </a:r>
            <a:endParaRPr lang="en-NZ" sz="4000" dirty="0"/>
          </a:p>
        </p:txBody>
      </p:sp>
    </p:spTree>
    <p:extLst>
      <p:ext uri="{BB962C8B-B14F-4D97-AF65-F5344CB8AC3E}">
        <p14:creationId xmlns:p14="http://schemas.microsoft.com/office/powerpoint/2010/main" val="191433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Controllers folder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3116568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r>
              <a:rPr lang="en-US" dirty="0"/>
              <a:t>By the end of this lecture, we shall know about the Controllers Folder and the </a:t>
            </a:r>
            <a:r>
              <a:rPr lang="en-US" dirty="0" err="1"/>
              <a:t>HomeController</a:t>
            </a:r>
            <a:endParaRPr lang="en-US" dirty="0"/>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a:xfrm>
            <a:off x="838200" y="365125"/>
            <a:ext cx="10327547" cy="1094559"/>
          </a:xfrm>
        </p:spPr>
        <p:txBody>
          <a:bodyPr>
            <a:normAutofit/>
          </a:bodyPr>
          <a:lstStyle/>
          <a:p>
            <a:pPr algn="ctr"/>
            <a:r>
              <a:rPr lang="en-US" sz="4000" dirty="0"/>
              <a:t>Controllers Folder </a:t>
            </a:r>
            <a:endParaRPr lang="en-NZ" sz="4000" dirty="0"/>
          </a:p>
        </p:txBody>
      </p:sp>
    </p:spTree>
    <p:extLst>
      <p:ext uri="{BB962C8B-B14F-4D97-AF65-F5344CB8AC3E}">
        <p14:creationId xmlns:p14="http://schemas.microsoft.com/office/powerpoint/2010/main" val="131003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Models folder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2758234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r>
              <a:rPr lang="en-US" dirty="0"/>
              <a:t>By the end of this lecture, we shall know about the Models Folder and </a:t>
            </a:r>
            <a:r>
              <a:rPr lang="en-US"/>
              <a:t>its significance</a:t>
            </a:r>
            <a:endParaRPr lang="en-US" dirty="0"/>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a:xfrm>
            <a:off x="838200" y="365125"/>
            <a:ext cx="10327547" cy="1094559"/>
          </a:xfrm>
        </p:spPr>
        <p:txBody>
          <a:bodyPr>
            <a:normAutofit/>
          </a:bodyPr>
          <a:lstStyle/>
          <a:p>
            <a:pPr algn="ctr"/>
            <a:r>
              <a:rPr lang="en-US" sz="4000" dirty="0"/>
              <a:t>Models Folder </a:t>
            </a:r>
            <a:endParaRPr lang="en-NZ" sz="4000" dirty="0"/>
          </a:p>
        </p:txBody>
      </p:sp>
    </p:spTree>
    <p:extLst>
      <p:ext uri="{BB962C8B-B14F-4D97-AF65-F5344CB8AC3E}">
        <p14:creationId xmlns:p14="http://schemas.microsoft.com/office/powerpoint/2010/main" val="304892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Model Classes</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7719675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a:t>
            </a:r>
          </a:p>
          <a:p>
            <a:r>
              <a:rPr lang="en-US" dirty="0"/>
              <a:t>Shall complete the creation of the Customer and Order Models to map to the corresponding tables in the database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Model Classes</a:t>
            </a:r>
            <a:endParaRPr lang="en-NZ" sz="4000" dirty="0"/>
          </a:p>
        </p:txBody>
      </p:sp>
    </p:spTree>
    <p:extLst>
      <p:ext uri="{BB962C8B-B14F-4D97-AF65-F5344CB8AC3E}">
        <p14:creationId xmlns:p14="http://schemas.microsoft.com/office/powerpoint/2010/main" val="176792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a:solidFill>
                  <a:srgbClr val="FFFFFF"/>
                </a:solidFill>
              </a:rPr>
              <a:t>Editing </a:t>
            </a:r>
            <a:r>
              <a:rPr lang="en-US" dirty="0">
                <a:solidFill>
                  <a:srgbClr val="FFFFFF"/>
                </a:solidFill>
              </a:rPr>
              <a:t>the Layout file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430774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8E95E0A5-2875-4AD2-833B-9D1E9CE8814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7" name="Arc 46">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C8BE35-B3FD-4E03-B49F-23326BCF98FD}"/>
              </a:ext>
            </a:extLst>
          </p:cNvPr>
          <p:cNvSpPr>
            <a:spLocks noGrp="1"/>
          </p:cNvSpPr>
          <p:nvPr>
            <p:ph type="title"/>
          </p:nvPr>
        </p:nvSpPr>
        <p:spPr>
          <a:xfrm>
            <a:off x="5827048" y="407987"/>
            <a:ext cx="5721484" cy="1325563"/>
          </a:xfrm>
        </p:spPr>
        <p:txBody>
          <a:bodyPr>
            <a:normAutofit/>
          </a:bodyPr>
          <a:lstStyle/>
          <a:p>
            <a:r>
              <a:rPr lang="en-US" dirty="0" err="1"/>
              <a:t>csproj</a:t>
            </a:r>
            <a:r>
              <a:rPr lang="en-US" dirty="0"/>
              <a:t> file </a:t>
            </a:r>
            <a:endParaRPr lang="en-NZ" dirty="0"/>
          </a:p>
        </p:txBody>
      </p:sp>
      <p:sp>
        <p:nvSpPr>
          <p:cNvPr id="65" name="Content Placeholder 2">
            <a:extLst>
              <a:ext uri="{FF2B5EF4-FFF2-40B4-BE49-F238E27FC236}">
                <a16:creationId xmlns:a16="http://schemas.microsoft.com/office/drawing/2014/main" id="{D7B1C37A-C5AD-4259-B349-454D76F8F3B5}"/>
              </a:ext>
            </a:extLst>
          </p:cNvPr>
          <p:cNvSpPr>
            <a:spLocks noGrp="1"/>
          </p:cNvSpPr>
          <p:nvPr>
            <p:ph idx="1"/>
          </p:nvPr>
        </p:nvSpPr>
        <p:spPr>
          <a:xfrm>
            <a:off x="5827048" y="1868487"/>
            <a:ext cx="5721484" cy="4351338"/>
          </a:xfrm>
        </p:spPr>
        <p:txBody>
          <a:bodyPr>
            <a:normAutofit/>
          </a:bodyPr>
          <a:lstStyle/>
          <a:p>
            <a:r>
              <a:rPr lang="en-GB" sz="2200" dirty="0"/>
              <a:t>The </a:t>
            </a:r>
            <a:r>
              <a:rPr lang="en-GB" sz="2200" dirty="0" err="1"/>
              <a:t>csproj</a:t>
            </a:r>
            <a:r>
              <a:rPr lang="en-GB" sz="2200" dirty="0"/>
              <a:t> file is the project file for .NET applications </a:t>
            </a:r>
          </a:p>
          <a:p>
            <a:r>
              <a:rPr lang="en-GB" sz="2200" dirty="0"/>
              <a:t>Contains details required for the .NET tooling to build your project.</a:t>
            </a:r>
          </a:p>
          <a:p>
            <a:pPr marL="0" indent="0">
              <a:buNone/>
            </a:pPr>
            <a:r>
              <a:rPr lang="en-GB" sz="2200" dirty="0"/>
              <a:t>It defines:</a:t>
            </a:r>
          </a:p>
          <a:p>
            <a:pPr marL="514350" indent="-514350">
              <a:buFont typeface="+mj-lt"/>
              <a:buAutoNum type="arabicPeriod"/>
            </a:pPr>
            <a:r>
              <a:rPr lang="en-GB" sz="2200" dirty="0"/>
              <a:t>The project type being built (console, web app or class library)</a:t>
            </a:r>
          </a:p>
          <a:p>
            <a:pPr marL="514350" indent="-514350">
              <a:buFont typeface="+mj-lt"/>
              <a:buAutoNum type="arabicPeriod"/>
            </a:pPr>
            <a:r>
              <a:rPr lang="en-GB" sz="2200" dirty="0"/>
              <a:t>Platform the project targets (.NET Core 3.1, .NET Standard Library, .NET 5 etc.)</a:t>
            </a:r>
          </a:p>
          <a:p>
            <a:pPr marL="514350" indent="-514350">
              <a:buFont typeface="+mj-lt"/>
              <a:buAutoNum type="arabicPeriod"/>
            </a:pPr>
            <a:r>
              <a:rPr lang="en-GB" sz="2200" dirty="0"/>
              <a:t>NuGet packages on which it depends</a:t>
            </a:r>
          </a:p>
          <a:p>
            <a:pPr marL="514350" indent="-514350">
              <a:buFont typeface="+mj-lt"/>
              <a:buAutoNum type="arabicPeriod"/>
            </a:pPr>
            <a:endParaRPr lang="en-NZ" sz="2200" dirty="0"/>
          </a:p>
        </p:txBody>
      </p:sp>
    </p:spTree>
    <p:extLst>
      <p:ext uri="{BB962C8B-B14F-4D97-AF65-F5344CB8AC3E}">
        <p14:creationId xmlns:p14="http://schemas.microsoft.com/office/powerpoint/2010/main" val="56485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a:t>
            </a:r>
          </a:p>
          <a:p>
            <a:r>
              <a:rPr lang="en-US" dirty="0"/>
              <a:t>Learn how to edit the global layout file (_</a:t>
            </a:r>
            <a:r>
              <a:rPr lang="en-US" dirty="0" err="1"/>
              <a:t>Layout.cshtml</a:t>
            </a:r>
            <a:r>
              <a:rPr lang="en-US" dirty="0"/>
              <a:t>) to customize it as per our requirement</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Edit the Layout file</a:t>
            </a:r>
            <a:endParaRPr lang="en-NZ" sz="4000" dirty="0"/>
          </a:p>
        </p:txBody>
      </p:sp>
    </p:spTree>
    <p:extLst>
      <p:ext uri="{BB962C8B-B14F-4D97-AF65-F5344CB8AC3E}">
        <p14:creationId xmlns:p14="http://schemas.microsoft.com/office/powerpoint/2010/main" val="352688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Startup Class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3926493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a:t>
            </a:r>
          </a:p>
          <a:p>
            <a:r>
              <a:rPr lang="en-US" dirty="0"/>
              <a:t>Do Some housekeeping and cleaning of code</a:t>
            </a:r>
          </a:p>
          <a:p>
            <a:r>
              <a:rPr lang="en-US" dirty="0"/>
              <a:t>Configure the </a:t>
            </a:r>
            <a:r>
              <a:rPr lang="en-US"/>
              <a:t>Startup Class</a:t>
            </a: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Configure the Startup Class</a:t>
            </a:r>
            <a:endParaRPr lang="en-NZ" sz="4000" dirty="0"/>
          </a:p>
        </p:txBody>
      </p:sp>
    </p:spTree>
    <p:extLst>
      <p:ext uri="{BB962C8B-B14F-4D97-AF65-F5344CB8AC3E}">
        <p14:creationId xmlns:p14="http://schemas.microsoft.com/office/powerpoint/2010/main" val="376591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Modifying the Home Controller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8800705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a:t>
            </a:r>
          </a:p>
          <a:p>
            <a:r>
              <a:rPr lang="en-US" dirty="0"/>
              <a:t>Modify the Home Controller to Start the Application </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Modifying the Home Controller</a:t>
            </a:r>
            <a:endParaRPr lang="en-NZ" sz="4000" dirty="0"/>
          </a:p>
        </p:txBody>
      </p:sp>
    </p:spTree>
    <p:extLst>
      <p:ext uri="{BB962C8B-B14F-4D97-AF65-F5344CB8AC3E}">
        <p14:creationId xmlns:p14="http://schemas.microsoft.com/office/powerpoint/2010/main" val="367308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Install </a:t>
            </a:r>
            <a:r>
              <a:rPr lang="en-US" dirty="0" err="1">
                <a:solidFill>
                  <a:srgbClr val="FFFFFF"/>
                </a:solidFill>
              </a:rPr>
              <a:t>Nuget</a:t>
            </a:r>
            <a:r>
              <a:rPr lang="en-US" dirty="0">
                <a:solidFill>
                  <a:srgbClr val="FFFFFF"/>
                </a:solidFill>
              </a:rPr>
              <a:t> Packages</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918147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a:t>
            </a:r>
          </a:p>
          <a:p>
            <a:r>
              <a:rPr lang="en-US" dirty="0"/>
              <a:t>Know the essential </a:t>
            </a:r>
            <a:r>
              <a:rPr lang="en-US" dirty="0" err="1"/>
              <a:t>nuget</a:t>
            </a:r>
            <a:r>
              <a:rPr lang="en-US" dirty="0"/>
              <a:t> packages to install for this project</a:t>
            </a:r>
          </a:p>
          <a:p>
            <a:r>
              <a:rPr lang="en-US" dirty="0"/>
              <a:t>Have these </a:t>
            </a:r>
            <a:r>
              <a:rPr lang="en-US" dirty="0" err="1"/>
              <a:t>nuget</a:t>
            </a:r>
            <a:r>
              <a:rPr lang="en-US" dirty="0"/>
              <a:t> packages installed </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Install </a:t>
            </a:r>
            <a:r>
              <a:rPr lang="en-US" sz="4000" dirty="0" err="1"/>
              <a:t>Nuget</a:t>
            </a:r>
            <a:r>
              <a:rPr lang="en-US" sz="4000" dirty="0"/>
              <a:t> Packages</a:t>
            </a:r>
            <a:endParaRPr lang="en-NZ" sz="4000" dirty="0"/>
          </a:p>
        </p:txBody>
      </p:sp>
    </p:spTree>
    <p:extLst>
      <p:ext uri="{BB962C8B-B14F-4D97-AF65-F5344CB8AC3E}">
        <p14:creationId xmlns:p14="http://schemas.microsoft.com/office/powerpoint/2010/main" val="59136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Edit the Index View of </a:t>
            </a:r>
          </a:p>
          <a:p>
            <a:r>
              <a:rPr lang="en-US" dirty="0">
                <a:solidFill>
                  <a:srgbClr val="FFFFFF"/>
                </a:solidFill>
              </a:rPr>
              <a:t>Home Controller</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52294784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a:t>
            </a:r>
          </a:p>
          <a:p>
            <a:r>
              <a:rPr lang="en-US" dirty="0"/>
              <a:t>Edit the Index View of our Home Controller (to render a customized view) at start </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Edit Home Controller Index View </a:t>
            </a:r>
            <a:endParaRPr lang="en-NZ" sz="4000" dirty="0"/>
          </a:p>
        </p:txBody>
      </p:sp>
    </p:spTree>
    <p:extLst>
      <p:ext uri="{BB962C8B-B14F-4D97-AF65-F5344CB8AC3E}">
        <p14:creationId xmlns:p14="http://schemas.microsoft.com/office/powerpoint/2010/main" val="262785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Customer Controller</a:t>
            </a:r>
          </a:p>
          <a:p>
            <a:r>
              <a:rPr lang="en-US" dirty="0">
                <a:solidFill>
                  <a:srgbClr val="FFFFFF"/>
                </a:solidFill>
              </a:rPr>
              <a:t>(The Index() action method)</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51204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8E95E0A5-2875-4AD2-833B-9D1E9CE8814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7" name="Arc 46">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C8BE35-B3FD-4E03-B49F-23326BCF98FD}"/>
              </a:ext>
            </a:extLst>
          </p:cNvPr>
          <p:cNvSpPr>
            <a:spLocks noGrp="1"/>
          </p:cNvSpPr>
          <p:nvPr>
            <p:ph type="title"/>
          </p:nvPr>
        </p:nvSpPr>
        <p:spPr>
          <a:xfrm>
            <a:off x="5827048" y="407987"/>
            <a:ext cx="5721484" cy="1325563"/>
          </a:xfrm>
        </p:spPr>
        <p:txBody>
          <a:bodyPr>
            <a:normAutofit/>
          </a:bodyPr>
          <a:lstStyle/>
          <a:p>
            <a:r>
              <a:rPr lang="en-US" dirty="0"/>
              <a:t>Project File Changes (Over Earlier Versions)</a:t>
            </a:r>
            <a:endParaRPr lang="en-NZ" dirty="0"/>
          </a:p>
        </p:txBody>
      </p:sp>
      <p:sp>
        <p:nvSpPr>
          <p:cNvPr id="65" name="Content Placeholder 2">
            <a:extLst>
              <a:ext uri="{FF2B5EF4-FFF2-40B4-BE49-F238E27FC236}">
                <a16:creationId xmlns:a16="http://schemas.microsoft.com/office/drawing/2014/main" id="{D7B1C37A-C5AD-4259-B349-454D76F8F3B5}"/>
              </a:ext>
            </a:extLst>
          </p:cNvPr>
          <p:cNvSpPr>
            <a:spLocks noGrp="1"/>
          </p:cNvSpPr>
          <p:nvPr>
            <p:ph idx="1"/>
          </p:nvPr>
        </p:nvSpPr>
        <p:spPr>
          <a:xfrm>
            <a:off x="5827048" y="1868487"/>
            <a:ext cx="5721484" cy="4351338"/>
          </a:xfrm>
        </p:spPr>
        <p:txBody>
          <a:bodyPr>
            <a:normAutofit/>
          </a:bodyPr>
          <a:lstStyle/>
          <a:p>
            <a:pPr marL="0" indent="0">
              <a:buNone/>
            </a:pPr>
            <a:r>
              <a:rPr lang="en-GB" sz="2200" dirty="0"/>
              <a:t>The </a:t>
            </a:r>
            <a:r>
              <a:rPr lang="en-GB" sz="2200" dirty="0" err="1"/>
              <a:t>csproj</a:t>
            </a:r>
            <a:r>
              <a:rPr lang="en-GB" sz="2200" dirty="0"/>
              <a:t> file had changed to make it easier to read, edit and has a compact look</a:t>
            </a:r>
          </a:p>
          <a:p>
            <a:r>
              <a:rPr lang="en-GB" sz="2200" b="1" dirty="0"/>
              <a:t>No GUIDs </a:t>
            </a:r>
            <a:r>
              <a:rPr lang="en-GB" sz="2200" dirty="0"/>
              <a:t>– There are rarely used now</a:t>
            </a:r>
          </a:p>
          <a:p>
            <a:r>
              <a:rPr lang="en-GB" sz="2200" b="1" dirty="0"/>
              <a:t>Implicit file includes </a:t>
            </a:r>
            <a:r>
              <a:rPr lang="en-GB" sz="2200" dirty="0"/>
              <a:t>– Files are now automatically compiled. Previously all files in the project needed to be listed in the project file (to be included in the build)</a:t>
            </a:r>
          </a:p>
          <a:p>
            <a:r>
              <a:rPr lang="en-GB" sz="2200" b="1" dirty="0"/>
              <a:t>No NuGet package </a:t>
            </a:r>
            <a:r>
              <a:rPr lang="en-GB" sz="2200" b="1" dirty="0" err="1"/>
              <a:t>dll</a:t>
            </a:r>
            <a:r>
              <a:rPr lang="en-GB" sz="2200" b="1" dirty="0"/>
              <a:t> paths </a:t>
            </a:r>
            <a:r>
              <a:rPr lang="en-GB" sz="2200" dirty="0"/>
              <a:t>– Now you can reference the NuGet package directly in your </a:t>
            </a:r>
            <a:r>
              <a:rPr lang="en-GB" sz="2200" dirty="0" err="1"/>
              <a:t>csproj</a:t>
            </a:r>
            <a:r>
              <a:rPr lang="en-GB" sz="2200" dirty="0"/>
              <a:t> (Unlike earlier, you don’t need to specify the path on disk </a:t>
            </a:r>
          </a:p>
          <a:p>
            <a:pPr marL="514350" indent="-514350">
              <a:buFont typeface="+mj-lt"/>
              <a:buAutoNum type="arabicPeriod"/>
            </a:pPr>
            <a:endParaRPr lang="en-NZ" sz="2200" dirty="0"/>
          </a:p>
        </p:txBody>
      </p:sp>
    </p:spTree>
    <p:extLst>
      <p:ext uri="{BB962C8B-B14F-4D97-AF65-F5344CB8AC3E}">
        <p14:creationId xmlns:p14="http://schemas.microsoft.com/office/powerpoint/2010/main" val="92862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have</a:t>
            </a:r>
          </a:p>
          <a:p>
            <a:r>
              <a:rPr lang="en-US" dirty="0"/>
              <a:t>The Customer Controller</a:t>
            </a:r>
          </a:p>
          <a:p>
            <a:r>
              <a:rPr lang="en-US" dirty="0"/>
              <a:t>The Index() action method in the Controller</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Customer Controller</a:t>
            </a:r>
            <a:endParaRPr lang="en-NZ" sz="4000" dirty="0"/>
          </a:p>
        </p:txBody>
      </p:sp>
    </p:spTree>
    <p:extLst>
      <p:ext uri="{BB962C8B-B14F-4D97-AF65-F5344CB8AC3E}">
        <p14:creationId xmlns:p14="http://schemas.microsoft.com/office/powerpoint/2010/main" val="172597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Index View</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2077248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scaffold a view from the action method</a:t>
            </a:r>
          </a:p>
          <a:p>
            <a:r>
              <a:rPr lang="en-US" dirty="0"/>
              <a:t>Customize the view </a:t>
            </a:r>
          </a:p>
          <a:p>
            <a:r>
              <a:rPr lang="en-US" dirty="0"/>
              <a:t>Run the application to show the Customer List</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Index View (Customer Controller) </a:t>
            </a:r>
            <a:endParaRPr lang="en-NZ" sz="4000" dirty="0"/>
          </a:p>
        </p:txBody>
      </p:sp>
    </p:spTree>
    <p:extLst>
      <p:ext uri="{BB962C8B-B14F-4D97-AF65-F5344CB8AC3E}">
        <p14:creationId xmlns:p14="http://schemas.microsoft.com/office/powerpoint/2010/main" val="119551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GetCustomer Action Methods (GET and POST)</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56774615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a:t>GetCustomer (HTTPGET) action method to return a view</a:t>
            </a:r>
          </a:p>
          <a:p>
            <a:r>
              <a:rPr lang="en-US" dirty="0"/>
              <a:t>GetCustomer (HTTPPOST) action method to accept a customer Id as parameter and return a customer object as response from the Web Api (if such a customer exists)</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GetCustomer Action Methods</a:t>
            </a:r>
            <a:endParaRPr lang="en-NZ" sz="4000" dirty="0"/>
          </a:p>
        </p:txBody>
      </p:sp>
    </p:spTree>
    <p:extLst>
      <p:ext uri="{BB962C8B-B14F-4D97-AF65-F5344CB8AC3E}">
        <p14:creationId xmlns:p14="http://schemas.microsoft.com/office/powerpoint/2010/main" val="39352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View To Get Customer By Id</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2146183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create the GetCustomer view to render a form that allows the user to input a Customer Id</a:t>
            </a:r>
          </a:p>
          <a:p>
            <a:r>
              <a:rPr lang="en-US" dirty="0"/>
              <a:t>Run the application to show the Customer details (if there exists one)</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View to Get Customer By Id</a:t>
            </a:r>
            <a:endParaRPr lang="en-NZ" sz="4000" dirty="0"/>
          </a:p>
        </p:txBody>
      </p:sp>
    </p:spTree>
    <p:extLst>
      <p:ext uri="{BB962C8B-B14F-4D97-AF65-F5344CB8AC3E}">
        <p14:creationId xmlns:p14="http://schemas.microsoft.com/office/powerpoint/2010/main" val="121353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Add Data Annotation Validation Attributes </a:t>
            </a:r>
          </a:p>
          <a:p>
            <a:r>
              <a:rPr lang="en-US" dirty="0">
                <a:solidFill>
                  <a:srgbClr val="FFFFFF"/>
                </a:solidFill>
              </a:rPr>
              <a:t>(Customer Model)</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7545734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Add Data Annotation Validation Attributes to the Customer Model for a step towards the Server-side validation </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Add Data Annotation Validation Attributes</a:t>
            </a:r>
            <a:endParaRPr lang="en-NZ" sz="4000" dirty="0"/>
          </a:p>
        </p:txBody>
      </p:sp>
    </p:spTree>
    <p:extLst>
      <p:ext uri="{BB962C8B-B14F-4D97-AF65-F5344CB8AC3E}">
        <p14:creationId xmlns:p14="http://schemas.microsoft.com/office/powerpoint/2010/main" val="687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AddCustomer</a:t>
            </a:r>
            <a:r>
              <a:rPr lang="en-US" dirty="0">
                <a:solidFill>
                  <a:srgbClr val="FFFFFF"/>
                </a:solidFill>
              </a:rPr>
              <a:t> Action Methods (GET and POST)</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65982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The Program Class</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8108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AddCustomer</a:t>
            </a:r>
            <a:r>
              <a:rPr lang="en-US" dirty="0"/>
              <a:t> (HTTPGET) action method to return a view for adding a customer</a:t>
            </a:r>
          </a:p>
          <a:p>
            <a:r>
              <a:rPr lang="en-US" dirty="0" err="1"/>
              <a:t>AddCustomer</a:t>
            </a:r>
            <a:r>
              <a:rPr lang="en-US" dirty="0"/>
              <a:t> (HTTPPOST) action method add(insert) the customer details to the database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AddCustomer</a:t>
            </a:r>
            <a:r>
              <a:rPr lang="en-US" sz="4000" dirty="0"/>
              <a:t> Action Methods</a:t>
            </a:r>
            <a:endParaRPr lang="en-NZ" sz="4000" dirty="0"/>
          </a:p>
        </p:txBody>
      </p:sp>
    </p:spTree>
    <p:extLst>
      <p:ext uri="{BB962C8B-B14F-4D97-AF65-F5344CB8AC3E}">
        <p14:creationId xmlns:p14="http://schemas.microsoft.com/office/powerpoint/2010/main" val="95036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AddCustomer</a:t>
            </a:r>
            <a:r>
              <a:rPr lang="en-US" dirty="0">
                <a:solidFill>
                  <a:srgbClr val="FFFFFF"/>
                </a:solidFill>
              </a:rPr>
              <a:t> View</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3267478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a:t>An </a:t>
            </a:r>
            <a:r>
              <a:rPr lang="en-US" dirty="0" err="1"/>
              <a:t>AddCustomer</a:t>
            </a:r>
            <a:r>
              <a:rPr lang="en-US" dirty="0"/>
              <a:t> View to Render a Form to Add a New Customer to the Database </a:t>
            </a:r>
          </a:p>
          <a:p>
            <a:r>
              <a:rPr lang="en-US" dirty="0"/>
              <a:t>Integrate the Server-Side Validation to Validate the Form Inputs</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AddCustomer</a:t>
            </a:r>
            <a:r>
              <a:rPr lang="en-US" sz="4000" dirty="0"/>
              <a:t> View</a:t>
            </a:r>
            <a:endParaRPr lang="en-NZ" sz="4000" dirty="0"/>
          </a:p>
        </p:txBody>
      </p:sp>
    </p:spTree>
    <p:extLst>
      <p:ext uri="{BB962C8B-B14F-4D97-AF65-F5344CB8AC3E}">
        <p14:creationId xmlns:p14="http://schemas.microsoft.com/office/powerpoint/2010/main" val="40978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Add Client-Side Validations</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959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Add Client-Side Validations to the MVC  Client with </a:t>
            </a:r>
            <a:r>
              <a:rPr lang="en-US" dirty="0" err="1"/>
              <a:t>Jquery</a:t>
            </a:r>
            <a:r>
              <a:rPr lang="en-US" dirty="0"/>
              <a:t> packages </a:t>
            </a:r>
          </a:p>
          <a:p>
            <a:r>
              <a:rPr lang="en-US" dirty="0"/>
              <a:t>Run the application to show Client-Side validation in action</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Add Client-Side Validations</a:t>
            </a:r>
            <a:endParaRPr lang="en-NZ" sz="4000" dirty="0"/>
          </a:p>
        </p:txBody>
      </p:sp>
    </p:spTree>
    <p:extLst>
      <p:ext uri="{BB962C8B-B14F-4D97-AF65-F5344CB8AC3E}">
        <p14:creationId xmlns:p14="http://schemas.microsoft.com/office/powerpoint/2010/main" val="331535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t>
            </a:r>
            <a:r>
              <a:rPr lang="en-US" dirty="0" err="1">
                <a:solidFill>
                  <a:srgbClr val="FFFFFF"/>
                </a:solidFill>
              </a:rPr>
              <a:t>UpdateCustomer</a:t>
            </a:r>
            <a:r>
              <a:rPr lang="en-US" dirty="0">
                <a:solidFill>
                  <a:srgbClr val="FFFFFF"/>
                </a:solidFill>
              </a:rPr>
              <a:t> Action Methods</a:t>
            </a:r>
          </a:p>
          <a:p>
            <a:r>
              <a:rPr lang="en-US" dirty="0">
                <a:solidFill>
                  <a:srgbClr val="FFFFFF"/>
                </a:solidFill>
              </a:rPr>
              <a:t>(GET and POST)</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66425867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UpdateCustomer</a:t>
            </a:r>
            <a:r>
              <a:rPr lang="en-US" dirty="0"/>
              <a:t> (HTTPGET) action method to return a record for a customer with a given customer Id to update</a:t>
            </a:r>
          </a:p>
          <a:p>
            <a:r>
              <a:rPr lang="en-US" dirty="0" err="1"/>
              <a:t>UpdateCustomer</a:t>
            </a:r>
            <a:r>
              <a:rPr lang="en-US" dirty="0"/>
              <a:t> (HTTPPOST) action method to update the customer details to the database after an update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UpdateCustomer</a:t>
            </a:r>
            <a:r>
              <a:rPr lang="en-US" sz="4000" dirty="0"/>
              <a:t> Action Methods</a:t>
            </a:r>
            <a:endParaRPr lang="en-NZ" sz="4000" dirty="0"/>
          </a:p>
        </p:txBody>
      </p:sp>
    </p:spTree>
    <p:extLst>
      <p:ext uri="{BB962C8B-B14F-4D97-AF65-F5344CB8AC3E}">
        <p14:creationId xmlns:p14="http://schemas.microsoft.com/office/powerpoint/2010/main" val="387565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UpdateCustomer</a:t>
            </a:r>
            <a:r>
              <a:rPr lang="en-US" dirty="0">
                <a:solidFill>
                  <a:srgbClr val="FFFFFF"/>
                </a:solidFill>
              </a:rPr>
              <a:t> View</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07862554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a:t>An </a:t>
            </a:r>
            <a:r>
              <a:rPr lang="en-US" dirty="0" err="1"/>
              <a:t>UpdateCustomer</a:t>
            </a:r>
            <a:r>
              <a:rPr lang="en-US" dirty="0"/>
              <a:t> View to Render a specified customer and update the customer details back to the Database </a:t>
            </a:r>
          </a:p>
          <a:p>
            <a:r>
              <a:rPr lang="en-US" dirty="0"/>
              <a:t>Integrate the Server-Side Validation to Validate the Form Inputs for Update View</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UpdateCustomer</a:t>
            </a:r>
            <a:r>
              <a:rPr lang="en-US" sz="4000" dirty="0"/>
              <a:t> View</a:t>
            </a:r>
            <a:endParaRPr lang="en-NZ" sz="4000" dirty="0"/>
          </a:p>
        </p:txBody>
      </p:sp>
    </p:spTree>
    <p:extLst>
      <p:ext uri="{BB962C8B-B14F-4D97-AF65-F5344CB8AC3E}">
        <p14:creationId xmlns:p14="http://schemas.microsoft.com/office/powerpoint/2010/main" val="368328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Action Method to Delete a Customer</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962432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(Building a web host)</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In this video we shall learn the features of the new Program class in an ASP.NET Core 3.1 application</a:t>
            </a:r>
          </a:p>
          <a:p>
            <a:pPr marL="514350" indent="-514350">
              <a:buFont typeface="+mj-lt"/>
              <a:buAutoNum type="arabicPeriod"/>
            </a:pPr>
            <a:r>
              <a:rPr lang="en-US" sz="2200" dirty="0"/>
              <a:t>Quickly compare the handling of different configuration  features between the Program and Startup classes</a:t>
            </a:r>
          </a:p>
          <a:p>
            <a:pPr marL="514350" indent="-514350">
              <a:buFont typeface="+mj-lt"/>
              <a:buAutoNum type="arabicPeriod"/>
            </a:pPr>
            <a:r>
              <a:rPr lang="en-US" sz="2200" dirty="0"/>
              <a:t>Get introduced to the generic host concept introduced first in ASP.NET Core 3</a:t>
            </a:r>
          </a:p>
          <a:p>
            <a:pPr marL="514350" indent="-514350">
              <a:buFont typeface="+mj-lt"/>
              <a:buAutoNum type="arabicPeriod"/>
            </a:pPr>
            <a:endParaRPr lang="en-NZ" sz="2200" dirty="0"/>
          </a:p>
        </p:txBody>
      </p:sp>
    </p:spTree>
    <p:extLst>
      <p:ext uri="{BB962C8B-B14F-4D97-AF65-F5344CB8AC3E}">
        <p14:creationId xmlns:p14="http://schemas.microsoft.com/office/powerpoint/2010/main" val="130531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DeleteCustomer</a:t>
            </a:r>
            <a:r>
              <a:rPr lang="en-US" dirty="0"/>
              <a:t> (HTTPPOST) action method to delete a customer with a given customer Id</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Delete Action Method</a:t>
            </a:r>
            <a:endParaRPr lang="en-NZ" sz="4000" dirty="0"/>
          </a:p>
        </p:txBody>
      </p:sp>
    </p:spTree>
    <p:extLst>
      <p:ext uri="{BB962C8B-B14F-4D97-AF65-F5344CB8AC3E}">
        <p14:creationId xmlns:p14="http://schemas.microsoft.com/office/powerpoint/2010/main" val="128363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Order Controller</a:t>
            </a:r>
          </a:p>
          <a:p>
            <a:r>
              <a:rPr lang="en-US" dirty="0">
                <a:solidFill>
                  <a:srgbClr val="FFFFFF"/>
                </a:solidFill>
              </a:rPr>
              <a:t>(The Index() action method)</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05572694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have</a:t>
            </a:r>
          </a:p>
          <a:p>
            <a:r>
              <a:rPr lang="en-US" dirty="0"/>
              <a:t>The Order Controller</a:t>
            </a:r>
          </a:p>
          <a:p>
            <a:r>
              <a:rPr lang="en-US" dirty="0"/>
              <a:t>The Index() action method in the Controller</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Order Controller</a:t>
            </a:r>
            <a:endParaRPr lang="en-NZ" sz="4000" dirty="0"/>
          </a:p>
        </p:txBody>
      </p:sp>
    </p:spTree>
    <p:extLst>
      <p:ext uri="{BB962C8B-B14F-4D97-AF65-F5344CB8AC3E}">
        <p14:creationId xmlns:p14="http://schemas.microsoft.com/office/powerpoint/2010/main" val="332233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Index View</a:t>
            </a:r>
          </a:p>
          <a:p>
            <a:r>
              <a:rPr lang="en-US" dirty="0">
                <a:solidFill>
                  <a:srgbClr val="FFFFFF"/>
                </a:solidFill>
              </a:rPr>
              <a:t>(Order Controller)</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02103107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scaffold a view from the action method</a:t>
            </a:r>
          </a:p>
          <a:p>
            <a:r>
              <a:rPr lang="en-US" dirty="0"/>
              <a:t>Customize the view </a:t>
            </a:r>
          </a:p>
          <a:p>
            <a:r>
              <a:rPr lang="en-US" dirty="0"/>
              <a:t>Run the application to show the Order List for customers</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Index View (Order Controller) </a:t>
            </a:r>
            <a:endParaRPr lang="en-NZ" sz="4000" dirty="0"/>
          </a:p>
        </p:txBody>
      </p:sp>
    </p:spTree>
    <p:extLst>
      <p:ext uri="{BB962C8B-B14F-4D97-AF65-F5344CB8AC3E}">
        <p14:creationId xmlns:p14="http://schemas.microsoft.com/office/powerpoint/2010/main" val="132743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GetOrder</a:t>
            </a:r>
            <a:r>
              <a:rPr lang="en-US" dirty="0">
                <a:solidFill>
                  <a:srgbClr val="FFFFFF"/>
                </a:solidFill>
              </a:rPr>
              <a:t> Action Methods (GET and POST)</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17164167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GetOrder</a:t>
            </a:r>
            <a:r>
              <a:rPr lang="en-US" dirty="0"/>
              <a:t> (HTTPGET) action method to return a view</a:t>
            </a:r>
          </a:p>
          <a:p>
            <a:r>
              <a:rPr lang="en-US" dirty="0" err="1"/>
              <a:t>GetOrder</a:t>
            </a:r>
            <a:r>
              <a:rPr lang="en-US" dirty="0"/>
              <a:t> (HTTPPOST) action method to accept an order Id as parameter and return an order object as response from the Web Api (if such an order exists)</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GetOrder</a:t>
            </a:r>
            <a:r>
              <a:rPr lang="en-US" sz="4000" dirty="0"/>
              <a:t> Action Methods</a:t>
            </a:r>
            <a:endParaRPr lang="en-NZ" sz="4000" dirty="0"/>
          </a:p>
        </p:txBody>
      </p:sp>
    </p:spTree>
    <p:extLst>
      <p:ext uri="{BB962C8B-B14F-4D97-AF65-F5344CB8AC3E}">
        <p14:creationId xmlns:p14="http://schemas.microsoft.com/office/powerpoint/2010/main" val="201074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GetOrder</a:t>
            </a:r>
            <a:r>
              <a:rPr lang="en-US" dirty="0">
                <a:solidFill>
                  <a:srgbClr val="FFFFFF"/>
                </a:solidFill>
              </a:rPr>
              <a:t> View</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11985167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create the </a:t>
            </a:r>
            <a:r>
              <a:rPr lang="en-US" dirty="0" err="1"/>
              <a:t>GetOrder</a:t>
            </a:r>
            <a:r>
              <a:rPr lang="en-US" dirty="0"/>
              <a:t> view to render a form that allows the user to input an Order Id</a:t>
            </a:r>
          </a:p>
          <a:p>
            <a:r>
              <a:rPr lang="en-US" dirty="0"/>
              <a:t>Run the application to show </a:t>
            </a:r>
            <a:r>
              <a:rPr lang="en-US"/>
              <a:t>the Order </a:t>
            </a:r>
            <a:r>
              <a:rPr lang="en-US" dirty="0"/>
              <a:t>details (if there exists one)</a:t>
            </a:r>
          </a:p>
          <a:p>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View to Get Order By Id</a:t>
            </a:r>
            <a:endParaRPr lang="en-NZ" sz="4000" dirty="0"/>
          </a:p>
        </p:txBody>
      </p:sp>
    </p:spTree>
    <p:extLst>
      <p:ext uri="{BB962C8B-B14F-4D97-AF65-F5344CB8AC3E}">
        <p14:creationId xmlns:p14="http://schemas.microsoft.com/office/powerpoint/2010/main" val="317813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Add Data Annotation Validation Attributes </a:t>
            </a:r>
          </a:p>
          <a:p>
            <a:r>
              <a:rPr lang="en-US" dirty="0">
                <a:solidFill>
                  <a:srgbClr val="FFFFFF"/>
                </a:solidFill>
              </a:rPr>
              <a:t>(Order Model)</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3580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All ASP.NET Core applications start as a Console application – with a </a:t>
            </a:r>
            <a:r>
              <a:rPr lang="en-US" sz="2200" dirty="0" err="1"/>
              <a:t>Program.cs</a:t>
            </a:r>
            <a:r>
              <a:rPr lang="en-US" sz="2200" dirty="0"/>
              <a:t> file</a:t>
            </a:r>
          </a:p>
          <a:p>
            <a:pPr marL="514350" indent="-514350">
              <a:buFont typeface="+mj-lt"/>
              <a:buAutoNum type="arabicPeriod"/>
            </a:pPr>
            <a:r>
              <a:rPr lang="en-US" sz="2200" dirty="0"/>
              <a:t>This file contains a static void Main function, which is the entry point of a console app in .NET </a:t>
            </a:r>
          </a:p>
          <a:p>
            <a:pPr marL="514350" indent="-514350">
              <a:buFont typeface="+mj-lt"/>
              <a:buAutoNum type="arabicPeriod"/>
            </a:pPr>
            <a:r>
              <a:rPr lang="en-US" sz="2200" dirty="0"/>
              <a:t>In ASP.NET Core applications, the Main method is used to run an </a:t>
            </a:r>
            <a:r>
              <a:rPr lang="en-US" sz="2200" dirty="0" err="1"/>
              <a:t>IWebHost</a:t>
            </a:r>
            <a:r>
              <a:rPr lang="en-US" sz="2200" dirty="0"/>
              <a:t> instance.</a:t>
            </a:r>
          </a:p>
          <a:p>
            <a:pPr marL="0" indent="0">
              <a:buNone/>
            </a:pPr>
            <a:endParaRPr lang="en-US" sz="2200" dirty="0"/>
          </a:p>
          <a:p>
            <a:pPr marL="514350" indent="-514350">
              <a:buFont typeface="+mj-lt"/>
              <a:buAutoNum type="arabicPeriod"/>
            </a:pPr>
            <a:endParaRPr lang="en-NZ" sz="2200" dirty="0"/>
          </a:p>
        </p:txBody>
      </p:sp>
    </p:spTree>
    <p:extLst>
      <p:ext uri="{BB962C8B-B14F-4D97-AF65-F5344CB8AC3E}">
        <p14:creationId xmlns:p14="http://schemas.microsoft.com/office/powerpoint/2010/main" val="269034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know</a:t>
            </a:r>
          </a:p>
          <a:p>
            <a:r>
              <a:rPr lang="en-US" dirty="0"/>
              <a:t>How to Add Data Annotation Validation Attributes to the Order Model for a step towards the Server-side validation </a:t>
            </a:r>
          </a:p>
          <a:p>
            <a:pPr marL="0" indent="0">
              <a:buNone/>
            </a:pPr>
            <a:endParaRPr lang="en-US" dirty="0"/>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Add Data Annotation Validation Attributes</a:t>
            </a:r>
            <a:endParaRPr lang="en-NZ" sz="4000" dirty="0"/>
          </a:p>
        </p:txBody>
      </p:sp>
    </p:spTree>
    <p:extLst>
      <p:ext uri="{BB962C8B-B14F-4D97-AF65-F5344CB8AC3E}">
        <p14:creationId xmlns:p14="http://schemas.microsoft.com/office/powerpoint/2010/main" val="297685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AddOrder</a:t>
            </a:r>
            <a:r>
              <a:rPr lang="en-US" dirty="0">
                <a:solidFill>
                  <a:srgbClr val="FFFFFF"/>
                </a:solidFill>
              </a:rPr>
              <a:t> Action Methods (GET and POST)</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75056090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AddOrder</a:t>
            </a:r>
            <a:r>
              <a:rPr lang="en-US" dirty="0"/>
              <a:t> (HTTPGET) action method to return a view for adding an order </a:t>
            </a:r>
          </a:p>
          <a:p>
            <a:r>
              <a:rPr lang="en-US" dirty="0" err="1"/>
              <a:t>AddOrder</a:t>
            </a:r>
            <a:r>
              <a:rPr lang="en-US" dirty="0"/>
              <a:t> (HTTPPOST) action method to add(insert) customer order details to the database (One-Many relationship)</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a:xfrm>
            <a:off x="360727" y="365125"/>
            <a:ext cx="10993073" cy="1325563"/>
          </a:xfrm>
        </p:spPr>
        <p:txBody>
          <a:bodyPr>
            <a:normAutofit/>
          </a:bodyPr>
          <a:lstStyle/>
          <a:p>
            <a:pPr algn="ctr"/>
            <a:r>
              <a:rPr lang="en-US" sz="3600" dirty="0"/>
              <a:t>Create the </a:t>
            </a:r>
            <a:r>
              <a:rPr lang="en-US" sz="3600" dirty="0" err="1"/>
              <a:t>AddOrder</a:t>
            </a:r>
            <a:r>
              <a:rPr lang="en-US" sz="3600" dirty="0"/>
              <a:t> Action Methods (Order Controller)</a:t>
            </a:r>
            <a:endParaRPr lang="en-NZ" sz="3600" dirty="0"/>
          </a:p>
        </p:txBody>
      </p:sp>
    </p:spTree>
    <p:extLst>
      <p:ext uri="{BB962C8B-B14F-4D97-AF65-F5344CB8AC3E}">
        <p14:creationId xmlns:p14="http://schemas.microsoft.com/office/powerpoint/2010/main" val="24139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AddOrder</a:t>
            </a:r>
            <a:r>
              <a:rPr lang="en-US" dirty="0">
                <a:solidFill>
                  <a:srgbClr val="FFFFFF"/>
                </a:solidFill>
              </a:rPr>
              <a:t> View</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38226843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a:t>An </a:t>
            </a:r>
            <a:r>
              <a:rPr lang="en-US" dirty="0" err="1"/>
              <a:t>AddOrder</a:t>
            </a:r>
            <a:r>
              <a:rPr lang="en-US" dirty="0"/>
              <a:t> View to Render a Form to Add a New Order to the Database </a:t>
            </a:r>
          </a:p>
          <a:p>
            <a:r>
              <a:rPr lang="en-US" dirty="0"/>
              <a:t>Integrate the Server-Side Validation to Validate the Order Form Inputs</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AddOrder</a:t>
            </a:r>
            <a:r>
              <a:rPr lang="en-US" sz="4000" dirty="0"/>
              <a:t> View</a:t>
            </a:r>
            <a:endParaRPr lang="en-NZ" sz="4000" dirty="0"/>
          </a:p>
        </p:txBody>
      </p:sp>
    </p:spTree>
    <p:extLst>
      <p:ext uri="{BB962C8B-B14F-4D97-AF65-F5344CB8AC3E}">
        <p14:creationId xmlns:p14="http://schemas.microsoft.com/office/powerpoint/2010/main" val="173596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Testing Validation of User Inputs on the Order Form</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1062194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a:t>
            </a:r>
          </a:p>
          <a:p>
            <a:r>
              <a:rPr lang="en-US" dirty="0"/>
              <a:t>Run the Application</a:t>
            </a:r>
          </a:p>
          <a:p>
            <a:r>
              <a:rPr lang="en-US" dirty="0"/>
              <a:t>Test the User Input Validations for Order Form on Client and Server Side</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a:xfrm>
            <a:off x="838200" y="365125"/>
            <a:ext cx="10696662" cy="1325563"/>
          </a:xfrm>
        </p:spPr>
        <p:txBody>
          <a:bodyPr>
            <a:normAutofit/>
          </a:bodyPr>
          <a:lstStyle/>
          <a:p>
            <a:pPr algn="ctr"/>
            <a:r>
              <a:rPr lang="en-US" sz="4000" dirty="0"/>
              <a:t>Testing Validation of User Inputs on the Order Form</a:t>
            </a:r>
            <a:endParaRPr lang="en-NZ" sz="4000" dirty="0"/>
          </a:p>
        </p:txBody>
      </p:sp>
    </p:spTree>
    <p:extLst>
      <p:ext uri="{BB962C8B-B14F-4D97-AF65-F5344CB8AC3E}">
        <p14:creationId xmlns:p14="http://schemas.microsoft.com/office/powerpoint/2010/main" val="116209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t>
            </a:r>
            <a:r>
              <a:rPr lang="en-US" dirty="0" err="1">
                <a:solidFill>
                  <a:srgbClr val="FFFFFF"/>
                </a:solidFill>
              </a:rPr>
              <a:t>UpdateOrder</a:t>
            </a:r>
            <a:r>
              <a:rPr lang="en-US" dirty="0">
                <a:solidFill>
                  <a:srgbClr val="FFFFFF"/>
                </a:solidFill>
              </a:rPr>
              <a:t> Action Methods</a:t>
            </a:r>
          </a:p>
          <a:p>
            <a:r>
              <a:rPr lang="en-US" dirty="0">
                <a:solidFill>
                  <a:srgbClr val="FFFFFF"/>
                </a:solidFill>
              </a:rPr>
              <a:t>(GET and POST)</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23134849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UpdateOrder</a:t>
            </a:r>
            <a:r>
              <a:rPr lang="en-US" dirty="0"/>
              <a:t> (HTTPGET) action method to return a record for an order with a given order Id to update</a:t>
            </a:r>
          </a:p>
          <a:p>
            <a:r>
              <a:rPr lang="en-US" dirty="0" err="1"/>
              <a:t>UpdateOrder</a:t>
            </a:r>
            <a:r>
              <a:rPr lang="en-US" dirty="0"/>
              <a:t> (HTTPPOST) action method to update the order details to the database after an update by the user</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UpdateOrder</a:t>
            </a:r>
            <a:r>
              <a:rPr lang="en-US" sz="4000" dirty="0"/>
              <a:t> Action Methods</a:t>
            </a:r>
            <a:endParaRPr lang="en-NZ" sz="4000" dirty="0"/>
          </a:p>
        </p:txBody>
      </p:sp>
    </p:spTree>
    <p:extLst>
      <p:ext uri="{BB962C8B-B14F-4D97-AF65-F5344CB8AC3E}">
        <p14:creationId xmlns:p14="http://schemas.microsoft.com/office/powerpoint/2010/main" val="370268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the </a:t>
            </a:r>
            <a:r>
              <a:rPr lang="en-US" dirty="0" err="1">
                <a:solidFill>
                  <a:srgbClr val="FFFFFF"/>
                </a:solidFill>
              </a:rPr>
              <a:t>UpdateOrder</a:t>
            </a:r>
            <a:r>
              <a:rPr lang="en-US" dirty="0">
                <a:solidFill>
                  <a:srgbClr val="FFFFFF"/>
                </a:solidFill>
              </a:rPr>
              <a:t> View</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86148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ASP.NET Core 3.1 (Getting Started)</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0" indent="0">
              <a:buNone/>
            </a:pPr>
            <a:r>
              <a:rPr lang="en-US" dirty="0"/>
              <a:t>This lecture video covers</a:t>
            </a:r>
          </a:p>
          <a:p>
            <a:pPr lvl="1"/>
            <a:r>
              <a:rPr lang="en-US" dirty="0"/>
              <a:t>An Introduction to ASP.NET Core </a:t>
            </a:r>
          </a:p>
          <a:p>
            <a:pPr lvl="1"/>
            <a:r>
              <a:rPr lang="en-US" dirty="0"/>
              <a:t>The need to use a web framework</a:t>
            </a:r>
          </a:p>
          <a:p>
            <a:pPr lvl="1"/>
            <a:r>
              <a:rPr lang="en-US" dirty="0"/>
              <a:t>Functionalities that ASP.NET Core provides</a:t>
            </a:r>
          </a:p>
          <a:p>
            <a:pPr lvl="1"/>
            <a:r>
              <a:rPr lang="en-US" dirty="0"/>
              <a:t>Dependence on  a dynamic web framework</a:t>
            </a:r>
          </a:p>
          <a:p>
            <a:pPr lvl="1"/>
            <a:r>
              <a:rPr lang="en-US" dirty="0"/>
              <a:t>Why did Microsoft feel the need to build a new framework?</a:t>
            </a:r>
          </a:p>
          <a:p>
            <a:pPr lvl="1"/>
            <a:r>
              <a:rPr lang="en-US" dirty="0"/>
              <a:t>The relationship between various platforms, frameworks and operating systems</a:t>
            </a:r>
          </a:p>
          <a:p>
            <a:pPr lvl="1"/>
            <a:endParaRPr lang="en-US" dirty="0"/>
          </a:p>
        </p:txBody>
      </p:sp>
    </p:spTree>
    <p:extLst>
      <p:ext uri="{BB962C8B-B14F-4D97-AF65-F5344CB8AC3E}">
        <p14:creationId xmlns:p14="http://schemas.microsoft.com/office/powerpoint/2010/main" val="272883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(See Fig 1 below) </a:t>
            </a:r>
            <a:endParaRPr lang="en-NZ" dirty="0"/>
          </a:p>
        </p:txBody>
      </p:sp>
      <p:grpSp>
        <p:nvGrpSpPr>
          <p:cNvPr id="15" name="Group 14">
            <a:extLst>
              <a:ext uri="{FF2B5EF4-FFF2-40B4-BE49-F238E27FC236}">
                <a16:creationId xmlns:a16="http://schemas.microsoft.com/office/drawing/2014/main" id="{684A4238-2A7F-49DA-9F24-17CFAE6D97A1}"/>
              </a:ext>
            </a:extLst>
          </p:cNvPr>
          <p:cNvGrpSpPr/>
          <p:nvPr/>
        </p:nvGrpSpPr>
        <p:grpSpPr>
          <a:xfrm>
            <a:off x="7181871" y="2670238"/>
            <a:ext cx="2315912" cy="3010217"/>
            <a:chOff x="8558455" y="2298764"/>
            <a:chExt cx="2315912" cy="3010217"/>
          </a:xfrm>
        </p:grpSpPr>
        <p:grpSp>
          <p:nvGrpSpPr>
            <p:cNvPr id="16" name="Group 15">
              <a:extLst>
                <a:ext uri="{FF2B5EF4-FFF2-40B4-BE49-F238E27FC236}">
                  <a16:creationId xmlns:a16="http://schemas.microsoft.com/office/drawing/2014/main" id="{5A1D6015-4CEF-42D3-89E9-16DA77E47A5B}"/>
                </a:ext>
              </a:extLst>
            </p:cNvPr>
            <p:cNvGrpSpPr/>
            <p:nvPr/>
          </p:nvGrpSpPr>
          <p:grpSpPr>
            <a:xfrm>
              <a:off x="8558455" y="2298764"/>
              <a:ext cx="2315912" cy="3010217"/>
              <a:chOff x="8408905" y="2318156"/>
              <a:chExt cx="2315912" cy="3010217"/>
            </a:xfrm>
          </p:grpSpPr>
          <p:sp>
            <p:nvSpPr>
              <p:cNvPr id="18" name="Rectangle 17">
                <a:extLst>
                  <a:ext uri="{FF2B5EF4-FFF2-40B4-BE49-F238E27FC236}">
                    <a16:creationId xmlns:a16="http://schemas.microsoft.com/office/drawing/2014/main" id="{80C9D967-7276-4C7D-A560-C60B9777ECD0}"/>
                  </a:ext>
                </a:extLst>
              </p:cNvPr>
              <p:cNvSpPr/>
              <p:nvPr/>
            </p:nvSpPr>
            <p:spPr>
              <a:xfrm>
                <a:off x="8408905" y="2318156"/>
                <a:ext cx="2315912" cy="3010217"/>
              </a:xfrm>
              <a:prstGeom prst="rect">
                <a:avLst/>
              </a:prstGeom>
              <a:solidFill>
                <a:srgbClr val="FFFFFF"/>
              </a:solidFill>
              <a:ln w="25400" cap="flat" cmpd="sng" algn="ctr">
                <a:solidFill>
                  <a:srgbClr val="000000"/>
                </a:solidFill>
                <a:prstDash val="sys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rgbClr val="000000"/>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B7C0BAAD-D0CD-446F-B3B9-2F46EE6BD07D}"/>
                  </a:ext>
                </a:extLst>
              </p:cNvPr>
              <p:cNvSpPr/>
              <p:nvPr/>
            </p:nvSpPr>
            <p:spPr>
              <a:xfrm>
                <a:off x="8673531" y="2473693"/>
                <a:ext cx="1757943" cy="591453"/>
              </a:xfrm>
              <a:prstGeom prst="rect">
                <a:avLst/>
              </a:prstGeom>
              <a:solidFill>
                <a:srgbClr val="FFC000"/>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Dependency injection</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0" name="Rectangle 19">
                <a:extLst>
                  <a:ext uri="{FF2B5EF4-FFF2-40B4-BE49-F238E27FC236}">
                    <a16:creationId xmlns:a16="http://schemas.microsoft.com/office/drawing/2014/main" id="{80973D0B-9E66-44B2-9A2E-F7ED884063FD}"/>
                  </a:ext>
                </a:extLst>
              </p:cNvPr>
              <p:cNvSpPr/>
              <p:nvPr/>
            </p:nvSpPr>
            <p:spPr>
              <a:xfrm>
                <a:off x="8687790" y="3246522"/>
                <a:ext cx="1640117" cy="487316"/>
              </a:xfrm>
              <a:prstGeom prst="rect">
                <a:avLst/>
              </a:prstGeom>
              <a:solidFill>
                <a:srgbClr val="FFC000"/>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Middleware pipeline</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1" name="Rectangle 20">
                <a:extLst>
                  <a:ext uri="{FF2B5EF4-FFF2-40B4-BE49-F238E27FC236}">
                    <a16:creationId xmlns:a16="http://schemas.microsoft.com/office/drawing/2014/main" id="{4DF89F9D-5ADF-4B00-9298-A16ABB4759C5}"/>
                  </a:ext>
                </a:extLst>
              </p:cNvPr>
              <p:cNvSpPr/>
              <p:nvPr/>
            </p:nvSpPr>
            <p:spPr>
              <a:xfrm>
                <a:off x="8687790" y="3905400"/>
                <a:ext cx="1640117" cy="881866"/>
              </a:xfrm>
              <a:prstGeom prst="rect">
                <a:avLst/>
              </a:prstGeom>
              <a:solidFill>
                <a:srgbClr val="FFC000"/>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Endpoint Configuration</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grpSp>
        <p:sp>
          <p:nvSpPr>
            <p:cNvPr id="17" name="TextBox 16">
              <a:extLst>
                <a:ext uri="{FF2B5EF4-FFF2-40B4-BE49-F238E27FC236}">
                  <a16:creationId xmlns:a16="http://schemas.microsoft.com/office/drawing/2014/main" id="{8DCDC726-BE3C-464C-B40A-3CC36F6BA96A}"/>
                </a:ext>
              </a:extLst>
            </p:cNvPr>
            <p:cNvSpPr txBox="1"/>
            <p:nvPr/>
          </p:nvSpPr>
          <p:spPr>
            <a:xfrm>
              <a:off x="8832632" y="4787266"/>
              <a:ext cx="14859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Startup</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grpSp>
      <p:grpSp>
        <p:nvGrpSpPr>
          <p:cNvPr id="22" name="Group 21">
            <a:extLst>
              <a:ext uri="{FF2B5EF4-FFF2-40B4-BE49-F238E27FC236}">
                <a16:creationId xmlns:a16="http://schemas.microsoft.com/office/drawing/2014/main" id="{64944BD7-5474-4D12-AAE6-7AB1276B14EC}"/>
              </a:ext>
            </a:extLst>
          </p:cNvPr>
          <p:cNvGrpSpPr/>
          <p:nvPr/>
        </p:nvGrpSpPr>
        <p:grpSpPr>
          <a:xfrm>
            <a:off x="2694217" y="1960053"/>
            <a:ext cx="2900774" cy="3720402"/>
            <a:chOff x="5127110" y="1733550"/>
            <a:chExt cx="2900774" cy="3720402"/>
          </a:xfrm>
        </p:grpSpPr>
        <p:grpSp>
          <p:nvGrpSpPr>
            <p:cNvPr id="23" name="Group 22">
              <a:extLst>
                <a:ext uri="{FF2B5EF4-FFF2-40B4-BE49-F238E27FC236}">
                  <a16:creationId xmlns:a16="http://schemas.microsoft.com/office/drawing/2014/main" id="{F527DC79-11CD-4457-B6CA-515A10338F27}"/>
                </a:ext>
              </a:extLst>
            </p:cNvPr>
            <p:cNvGrpSpPr/>
            <p:nvPr/>
          </p:nvGrpSpPr>
          <p:grpSpPr>
            <a:xfrm>
              <a:off x="5127110" y="1733550"/>
              <a:ext cx="2900774" cy="3720402"/>
              <a:chOff x="5044273" y="2088796"/>
              <a:chExt cx="2636147" cy="3268761"/>
            </a:xfrm>
          </p:grpSpPr>
          <p:sp>
            <p:nvSpPr>
              <p:cNvPr id="25" name="Rectangle 24">
                <a:extLst>
                  <a:ext uri="{FF2B5EF4-FFF2-40B4-BE49-F238E27FC236}">
                    <a16:creationId xmlns:a16="http://schemas.microsoft.com/office/drawing/2014/main" id="{FBFA17E7-8A63-4289-9D9D-224F67B38327}"/>
                  </a:ext>
                </a:extLst>
              </p:cNvPr>
              <p:cNvSpPr/>
              <p:nvPr/>
            </p:nvSpPr>
            <p:spPr>
              <a:xfrm>
                <a:off x="5044273" y="2088796"/>
                <a:ext cx="2636147" cy="3268761"/>
              </a:xfrm>
              <a:prstGeom prst="rect">
                <a:avLst/>
              </a:prstGeom>
              <a:solidFill>
                <a:srgbClr val="FFFFFF"/>
              </a:solidFill>
              <a:ln w="25400" cap="flat" cmpd="sng" algn="ctr">
                <a:solidFill>
                  <a:srgbClr val="000000"/>
                </a:solidFill>
                <a:prstDash val="sys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rgbClr val="000000"/>
                  </a:solidFill>
                  <a:effectLst/>
                  <a:uLnTx/>
                  <a:uFillTx/>
                  <a:latin typeface="Avenir Next LT Pro"/>
                  <a:ea typeface="+mn-ea"/>
                  <a:cs typeface="+mn-cs"/>
                </a:endParaRPr>
              </a:p>
            </p:txBody>
          </p:sp>
          <p:sp>
            <p:nvSpPr>
              <p:cNvPr id="26" name="Rectangle 25">
                <a:extLst>
                  <a:ext uri="{FF2B5EF4-FFF2-40B4-BE49-F238E27FC236}">
                    <a16:creationId xmlns:a16="http://schemas.microsoft.com/office/drawing/2014/main" id="{96A5A3A4-0CA0-4F1D-8AAB-D3DA5D5A162B}"/>
                  </a:ext>
                </a:extLst>
              </p:cNvPr>
              <p:cNvSpPr/>
              <p:nvPr/>
            </p:nvSpPr>
            <p:spPr>
              <a:xfrm>
                <a:off x="5258103" y="2303072"/>
                <a:ext cx="2238691" cy="478936"/>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Application Settings </a:t>
                </a:r>
                <a:r>
                  <a:rPr kumimoji="0" lang="en-US" sz="1800" b="0" i="0" u="none" strike="noStrike" kern="0" cap="none" spc="0" normalizeH="0" baseline="0" noProof="0" dirty="0">
                    <a:ln>
                      <a:noFill/>
                    </a:ln>
                    <a:solidFill>
                      <a:srgbClr val="FF0000"/>
                    </a:solidFill>
                    <a:effectLst/>
                    <a:uLnTx/>
                    <a:uFillTx/>
                    <a:latin typeface="Avenir Next LT Pro"/>
                    <a:ea typeface="+mn-ea"/>
                    <a:cs typeface="+mn-cs"/>
                  </a:rPr>
                  <a:t> </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7" name="Rectangle 26">
                <a:extLst>
                  <a:ext uri="{FF2B5EF4-FFF2-40B4-BE49-F238E27FC236}">
                    <a16:creationId xmlns:a16="http://schemas.microsoft.com/office/drawing/2014/main" id="{B6BF9702-B67D-4CB6-99D0-4587C73911D5}"/>
                  </a:ext>
                </a:extLst>
              </p:cNvPr>
              <p:cNvSpPr/>
              <p:nvPr/>
            </p:nvSpPr>
            <p:spPr>
              <a:xfrm>
                <a:off x="5285902" y="2894935"/>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Logging</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8" name="Rectangle 27">
                <a:extLst>
                  <a:ext uri="{FF2B5EF4-FFF2-40B4-BE49-F238E27FC236}">
                    <a16:creationId xmlns:a16="http://schemas.microsoft.com/office/drawing/2014/main" id="{5B3E605B-7816-4010-98D8-9333DB009CB7}"/>
                  </a:ext>
                </a:extLst>
              </p:cNvPr>
              <p:cNvSpPr/>
              <p:nvPr/>
            </p:nvSpPr>
            <p:spPr>
              <a:xfrm>
                <a:off x="5326046" y="3441075"/>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Kestrel Server</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9" name="Rectangle 28">
                <a:extLst>
                  <a:ext uri="{FF2B5EF4-FFF2-40B4-BE49-F238E27FC236}">
                    <a16:creationId xmlns:a16="http://schemas.microsoft.com/office/drawing/2014/main" id="{B7F7301C-B3FC-4111-8156-A44F89004869}"/>
                  </a:ext>
                </a:extLst>
              </p:cNvPr>
              <p:cNvSpPr/>
              <p:nvPr/>
            </p:nvSpPr>
            <p:spPr>
              <a:xfrm>
                <a:off x="5365107" y="3969151"/>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Content Root</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30" name="Rectangle 29">
                <a:extLst>
                  <a:ext uri="{FF2B5EF4-FFF2-40B4-BE49-F238E27FC236}">
                    <a16:creationId xmlns:a16="http://schemas.microsoft.com/office/drawing/2014/main" id="{51EA8D27-6B74-48A4-A392-2F90AAFF735A}"/>
                  </a:ext>
                </a:extLst>
              </p:cNvPr>
              <p:cNvSpPr/>
              <p:nvPr/>
            </p:nvSpPr>
            <p:spPr>
              <a:xfrm>
                <a:off x="5368350" y="4534347"/>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IIS Integration</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grpSp>
        <p:sp>
          <p:nvSpPr>
            <p:cNvPr id="24" name="TextBox 23">
              <a:extLst>
                <a:ext uri="{FF2B5EF4-FFF2-40B4-BE49-F238E27FC236}">
                  <a16:creationId xmlns:a16="http://schemas.microsoft.com/office/drawing/2014/main" id="{3D6D64DD-8E1C-4AAB-8F1B-CB991D706D1D}"/>
                </a:ext>
              </a:extLst>
            </p:cNvPr>
            <p:cNvSpPr txBox="1"/>
            <p:nvPr/>
          </p:nvSpPr>
          <p:spPr>
            <a:xfrm>
              <a:off x="5671676" y="4951186"/>
              <a:ext cx="17574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Program</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grpSp>
      <p:sp>
        <p:nvSpPr>
          <p:cNvPr id="31" name="TextBox 30">
            <a:extLst>
              <a:ext uri="{FF2B5EF4-FFF2-40B4-BE49-F238E27FC236}">
                <a16:creationId xmlns:a16="http://schemas.microsoft.com/office/drawing/2014/main" id="{144F3E11-8795-410F-845A-63718D4AA9FF}"/>
              </a:ext>
            </a:extLst>
          </p:cNvPr>
          <p:cNvSpPr txBox="1"/>
          <p:nvPr/>
        </p:nvSpPr>
        <p:spPr>
          <a:xfrm>
            <a:off x="2365695" y="6082018"/>
            <a:ext cx="30272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Program class keeps all the infrastructure configuration</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4FADD992-7094-4B6C-B296-DBA6F7456223}"/>
              </a:ext>
            </a:extLst>
          </p:cNvPr>
          <p:cNvSpPr txBox="1"/>
          <p:nvPr/>
        </p:nvSpPr>
        <p:spPr>
          <a:xfrm>
            <a:off x="6685384" y="5925703"/>
            <a:ext cx="30272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F0FA3ADA-6EDD-413A-9B3B-C048BFE32334}"/>
              </a:ext>
            </a:extLst>
          </p:cNvPr>
          <p:cNvSpPr txBox="1"/>
          <p:nvPr/>
        </p:nvSpPr>
        <p:spPr>
          <a:xfrm>
            <a:off x="6685383" y="5948321"/>
            <a:ext cx="30272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Startup class keeps all the application specific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behaviour</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04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4"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a:t>An </a:t>
            </a:r>
            <a:r>
              <a:rPr lang="en-US" dirty="0" err="1"/>
              <a:t>UpdateOrder</a:t>
            </a:r>
            <a:r>
              <a:rPr lang="en-US" dirty="0"/>
              <a:t> View to Render a specified order and update the order details back to the Database </a:t>
            </a:r>
          </a:p>
          <a:p>
            <a:r>
              <a:rPr lang="en-US" dirty="0"/>
              <a:t>Integrate the Server-Side Validation to Validate the Form Inputs for Update View</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dirty="0" err="1"/>
              <a:t>UpdateOrder</a:t>
            </a:r>
            <a:r>
              <a:rPr lang="en-US" sz="4000" dirty="0"/>
              <a:t> View</a:t>
            </a:r>
            <a:endParaRPr lang="en-NZ" sz="4000" dirty="0"/>
          </a:p>
        </p:txBody>
      </p:sp>
    </p:spTree>
    <p:extLst>
      <p:ext uri="{BB962C8B-B14F-4D97-AF65-F5344CB8AC3E}">
        <p14:creationId xmlns:p14="http://schemas.microsoft.com/office/powerpoint/2010/main" val="27687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Action Method to Delete an Order</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8541858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761688"/>
            <a:ext cx="10515600" cy="4658556"/>
          </a:xfrm>
        </p:spPr>
        <p:txBody>
          <a:bodyPr>
            <a:normAutofit/>
          </a:bodyPr>
          <a:lstStyle/>
          <a:p>
            <a:pPr marL="0" indent="0">
              <a:buNone/>
            </a:pPr>
            <a:r>
              <a:rPr lang="en-US" dirty="0"/>
              <a:t>By the end of this lecture, we shall be able to create:</a:t>
            </a:r>
          </a:p>
          <a:p>
            <a:r>
              <a:rPr lang="en-US" dirty="0" err="1"/>
              <a:t>DeleteOrder</a:t>
            </a:r>
            <a:r>
              <a:rPr lang="en-US" dirty="0"/>
              <a:t> (HTTPPOST) action method to delete an order with a given order Id</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the </a:t>
            </a:r>
            <a:r>
              <a:rPr lang="en-US" sz="4000"/>
              <a:t>DeleteOrder </a:t>
            </a:r>
            <a:r>
              <a:rPr lang="en-US" sz="4000" dirty="0"/>
              <a:t>Action Method</a:t>
            </a:r>
            <a:endParaRPr lang="en-NZ" sz="4000" dirty="0"/>
          </a:p>
        </p:txBody>
      </p:sp>
    </p:spTree>
    <p:extLst>
      <p:ext uri="{BB962C8B-B14F-4D97-AF65-F5344CB8AC3E}">
        <p14:creationId xmlns:p14="http://schemas.microsoft.com/office/powerpoint/2010/main" val="232029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291375" cy="2292581"/>
          </a:xfrm>
        </p:spPr>
        <p:txBody>
          <a:bodyPr>
            <a:normAutofit/>
          </a:bodyPr>
          <a:lstStyle/>
          <a:p>
            <a:r>
              <a:rPr lang="en-US" dirty="0">
                <a:solidFill>
                  <a:srgbClr val="FFFFFF"/>
                </a:solidFill>
              </a:rPr>
              <a:t>Build a Complete MVC Application – Part 11</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7621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62E6-9DC6-40E3-B2D1-00A11F49426D}"/>
              </a:ext>
            </a:extLst>
          </p:cNvPr>
          <p:cNvSpPr>
            <a:spLocks noGrp="1"/>
          </p:cNvSpPr>
          <p:nvPr>
            <p:ph type="title"/>
          </p:nvPr>
        </p:nvSpPr>
        <p:spPr/>
        <p:txBody>
          <a:bodyPr/>
          <a:lstStyle/>
          <a:p>
            <a:pPr algn="ctr"/>
            <a:r>
              <a:rPr lang="en-US" dirty="0"/>
              <a:t> To-Do List Application with MVC</a:t>
            </a:r>
            <a:endParaRPr lang="en-NZ" dirty="0"/>
          </a:p>
        </p:txBody>
      </p:sp>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p:txBody>
          <a:bodyPr/>
          <a:lstStyle/>
          <a:p>
            <a:pPr marL="0" indent="0">
              <a:buNone/>
            </a:pPr>
            <a:r>
              <a:rPr lang="en-US" dirty="0"/>
              <a:t>In this lecture we will:</a:t>
            </a:r>
          </a:p>
          <a:p>
            <a:r>
              <a:rPr lang="en-US" dirty="0"/>
              <a:t>Walk through building the same to do list application but with ASP.NET Core MVC</a:t>
            </a:r>
          </a:p>
          <a:p>
            <a:r>
              <a:rPr lang="en-US" dirty="0"/>
              <a:t>Discuss the differences in the two approaches in the process</a:t>
            </a:r>
            <a:endParaRPr lang="en-NZ" dirty="0"/>
          </a:p>
        </p:txBody>
      </p:sp>
    </p:spTree>
    <p:extLst>
      <p:ext uri="{BB962C8B-B14F-4D97-AF65-F5344CB8AC3E}">
        <p14:creationId xmlns:p14="http://schemas.microsoft.com/office/powerpoint/2010/main" val="18939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9721-355A-4573-BD72-3C5220F7B496}"/>
              </a:ext>
            </a:extLst>
          </p:cNvPr>
          <p:cNvSpPr>
            <a:spLocks noGrp="1"/>
          </p:cNvSpPr>
          <p:nvPr>
            <p:ph type="title"/>
          </p:nvPr>
        </p:nvSpPr>
        <p:spPr/>
        <p:txBody>
          <a:bodyPr/>
          <a:lstStyle/>
          <a:p>
            <a:pPr algn="ctr"/>
            <a:r>
              <a:rPr lang="en-US" dirty="0"/>
              <a:t>MVC Design Pattern</a:t>
            </a:r>
            <a:endParaRPr lang="en-NZ" dirty="0"/>
          </a:p>
        </p:txBody>
      </p:sp>
      <p:sp>
        <p:nvSpPr>
          <p:cNvPr id="3" name="Content Placeholder 2">
            <a:extLst>
              <a:ext uri="{FF2B5EF4-FFF2-40B4-BE49-F238E27FC236}">
                <a16:creationId xmlns:a16="http://schemas.microsoft.com/office/drawing/2014/main" id="{DABF3B60-133C-44FD-B7A1-F1F09EC44F83}"/>
              </a:ext>
            </a:extLst>
          </p:cNvPr>
          <p:cNvSpPr>
            <a:spLocks noGrp="1"/>
          </p:cNvSpPr>
          <p:nvPr>
            <p:ph idx="1"/>
          </p:nvPr>
        </p:nvSpPr>
        <p:spPr/>
        <p:txBody>
          <a:bodyPr>
            <a:normAutofit/>
          </a:bodyPr>
          <a:lstStyle/>
          <a:p>
            <a:r>
              <a:rPr lang="en-US" sz="2400" dirty="0"/>
              <a:t>We have a Controller in MVC (rather than a Razor Page) that is similar to a Page Handler class (like out earlier Category Model) which derived from </a:t>
            </a:r>
            <a:r>
              <a:rPr lang="en-US" sz="2400" dirty="0" err="1"/>
              <a:t>PageModel</a:t>
            </a:r>
            <a:endParaRPr lang="en-US" sz="2400" dirty="0"/>
          </a:p>
          <a:p>
            <a:r>
              <a:rPr lang="en-US" sz="2400" dirty="0"/>
              <a:t>We create action methods that could be compared with page handler method in a Razor Page (</a:t>
            </a:r>
            <a:r>
              <a:rPr lang="en-US" sz="2400" dirty="0" err="1"/>
              <a:t>OnGet</a:t>
            </a:r>
            <a:r>
              <a:rPr lang="en-US" sz="2400" dirty="0"/>
              <a:t>(…))</a:t>
            </a:r>
          </a:p>
          <a:p>
            <a:r>
              <a:rPr lang="en-US" sz="2400" dirty="0"/>
              <a:t>We generate Views for the action methods to render the page on the browser</a:t>
            </a:r>
          </a:p>
          <a:p>
            <a:r>
              <a:rPr lang="en-US" sz="2400" dirty="0"/>
              <a:t>We have a </a:t>
            </a:r>
            <a:r>
              <a:rPr lang="en-US" sz="2400" dirty="0" err="1"/>
              <a:t>ViewModel</a:t>
            </a:r>
            <a:r>
              <a:rPr lang="en-US" sz="2400" dirty="0"/>
              <a:t> class which uses our Razor Page model class (</a:t>
            </a:r>
            <a:r>
              <a:rPr lang="en-US" sz="2400" dirty="0" err="1"/>
              <a:t>ToDoListModel</a:t>
            </a:r>
            <a:r>
              <a:rPr lang="en-US" sz="2400" dirty="0"/>
              <a:t>) in a manner that is suitable to render a view with the data we want</a:t>
            </a:r>
          </a:p>
          <a:p>
            <a:r>
              <a:rPr lang="en-GB" sz="2400" dirty="0"/>
              <a:t>In other words, </a:t>
            </a:r>
            <a:r>
              <a:rPr lang="en-GB" sz="2400"/>
              <a:t>A ViewModel</a:t>
            </a:r>
            <a:r>
              <a:rPr lang="en-GB" sz="2400" dirty="0"/>
              <a:t> is an object that contains all the properties and methods necessary to render a </a:t>
            </a:r>
            <a:r>
              <a:rPr lang="en-GB" sz="2400"/>
              <a:t>view.</a:t>
            </a:r>
            <a:endParaRPr lang="en-NZ" sz="2400" dirty="0"/>
          </a:p>
        </p:txBody>
      </p:sp>
    </p:spTree>
    <p:extLst>
      <p:ext uri="{BB962C8B-B14F-4D97-AF65-F5344CB8AC3E}">
        <p14:creationId xmlns:p14="http://schemas.microsoft.com/office/powerpoint/2010/main" val="285181863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291375" cy="2292581"/>
          </a:xfrm>
        </p:spPr>
        <p:txBody>
          <a:bodyPr>
            <a:normAutofit/>
          </a:bodyPr>
          <a:lstStyle/>
          <a:p>
            <a:r>
              <a:rPr lang="en-US" dirty="0">
                <a:solidFill>
                  <a:srgbClr val="FFFFFF"/>
                </a:solidFill>
              </a:rPr>
              <a:t>State Management With Cookies</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4875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62E6-9DC6-40E3-B2D1-00A11F49426D}"/>
              </a:ext>
            </a:extLst>
          </p:cNvPr>
          <p:cNvSpPr>
            <a:spLocks noGrp="1"/>
          </p:cNvSpPr>
          <p:nvPr>
            <p:ph type="title"/>
          </p:nvPr>
        </p:nvSpPr>
        <p:spPr/>
        <p:txBody>
          <a:bodyPr/>
          <a:lstStyle/>
          <a:p>
            <a:pPr algn="ctr"/>
            <a:r>
              <a:rPr lang="en-US" dirty="0"/>
              <a:t> Cookies for State Management</a:t>
            </a:r>
            <a:endParaRPr lang="en-NZ" dirty="0"/>
          </a:p>
        </p:txBody>
      </p:sp>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p:txBody>
          <a:bodyPr/>
          <a:lstStyle/>
          <a:p>
            <a:pPr marL="0" indent="0">
              <a:buNone/>
            </a:pPr>
            <a:r>
              <a:rPr lang="en-US" dirty="0"/>
              <a:t>In this lecture we will:</a:t>
            </a:r>
          </a:p>
          <a:p>
            <a:r>
              <a:rPr lang="en-US" dirty="0"/>
              <a:t>Walk through Cookies as a means for State Management</a:t>
            </a:r>
          </a:p>
          <a:p>
            <a:r>
              <a:rPr lang="en-US" dirty="0"/>
              <a:t>Demonstrate the cookies principle through code example </a:t>
            </a:r>
            <a:endParaRPr lang="en-NZ" dirty="0"/>
          </a:p>
        </p:txBody>
      </p:sp>
    </p:spTree>
    <p:extLst>
      <p:ext uri="{BB962C8B-B14F-4D97-AF65-F5344CB8AC3E}">
        <p14:creationId xmlns:p14="http://schemas.microsoft.com/office/powerpoint/2010/main" val="1138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EE1A-70B9-4347-823B-B99AB9ED51EA}"/>
              </a:ext>
            </a:extLst>
          </p:cNvPr>
          <p:cNvSpPr>
            <a:spLocks noGrp="1"/>
          </p:cNvSpPr>
          <p:nvPr>
            <p:ph type="title"/>
          </p:nvPr>
        </p:nvSpPr>
        <p:spPr/>
        <p:txBody>
          <a:bodyPr/>
          <a:lstStyle/>
          <a:p>
            <a:pPr algn="ctr"/>
            <a:r>
              <a:rPr lang="en-US" dirty="0"/>
              <a:t>Highlights of Cookies</a:t>
            </a:r>
            <a:endParaRPr lang="en-NZ" dirty="0"/>
          </a:p>
        </p:txBody>
      </p:sp>
      <p:sp>
        <p:nvSpPr>
          <p:cNvPr id="3" name="Content Placeholder 2">
            <a:extLst>
              <a:ext uri="{FF2B5EF4-FFF2-40B4-BE49-F238E27FC236}">
                <a16:creationId xmlns:a16="http://schemas.microsoft.com/office/drawing/2014/main" id="{28C6D2F9-6AD3-411F-8DCE-AC6EB518AA7D}"/>
              </a:ext>
            </a:extLst>
          </p:cNvPr>
          <p:cNvSpPr>
            <a:spLocks noGrp="1"/>
          </p:cNvSpPr>
          <p:nvPr>
            <p:ph idx="1"/>
          </p:nvPr>
        </p:nvSpPr>
        <p:spPr>
          <a:xfrm>
            <a:off x="838200" y="1442906"/>
            <a:ext cx="10515600" cy="5049969"/>
          </a:xfrm>
        </p:spPr>
        <p:txBody>
          <a:bodyPr>
            <a:noAutofit/>
          </a:bodyPr>
          <a:lstStyle/>
          <a:p>
            <a:r>
              <a:rPr lang="en-GB" dirty="0"/>
              <a:t>Cookies store data across requests helping state management. </a:t>
            </a:r>
          </a:p>
          <a:p>
            <a:r>
              <a:rPr lang="en-GB" dirty="0"/>
              <a:t>Cookie data should be stored by the app with only an identifier to be stored in a cookie. </a:t>
            </a:r>
          </a:p>
          <a:p>
            <a:r>
              <a:rPr lang="en-GB" dirty="0"/>
              <a:t>Cookies can be deleted by users and expire on clients. However, cookies are generally the most durable form of data persistence on the client.</a:t>
            </a:r>
          </a:p>
          <a:p>
            <a:r>
              <a:rPr lang="en-GB" dirty="0"/>
              <a:t>Because cookies are subject to tampering, they must be validated by the app.</a:t>
            </a:r>
          </a:p>
          <a:p>
            <a:r>
              <a:rPr lang="en-GB" dirty="0"/>
              <a:t>Cookies are often used for personalization, where content is customized for a known user. </a:t>
            </a:r>
          </a:p>
        </p:txBody>
      </p:sp>
    </p:spTree>
    <p:extLst>
      <p:ext uri="{BB962C8B-B14F-4D97-AF65-F5344CB8AC3E}">
        <p14:creationId xmlns:p14="http://schemas.microsoft.com/office/powerpoint/2010/main" val="13509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657154" cy="2292581"/>
          </a:xfrm>
        </p:spPr>
        <p:txBody>
          <a:bodyPr>
            <a:normAutofit/>
          </a:bodyPr>
          <a:lstStyle/>
          <a:p>
            <a:r>
              <a:rPr lang="en-US" sz="2800" dirty="0">
                <a:solidFill>
                  <a:srgbClr val="FFFFFF"/>
                </a:solidFill>
              </a:rPr>
              <a:t>Understand State Management with Sessions with an MVC application</a:t>
            </a:r>
            <a:endParaRPr lang="en-NZ" sz="2800"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460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Program class is seldom changed over the lifetime of a project</a:t>
            </a:r>
          </a:p>
          <a:p>
            <a:pPr marL="514350" indent="-514350">
              <a:buFont typeface="+mj-lt"/>
              <a:buAutoNum type="arabicPeriod"/>
            </a:pPr>
            <a:r>
              <a:rPr lang="en-US" sz="2200" dirty="0"/>
              <a:t>Program classes for two different ASP.NET Core applications will generally be the same</a:t>
            </a:r>
          </a:p>
          <a:p>
            <a:pPr marL="514350" indent="-514350">
              <a:buFont typeface="+mj-lt"/>
              <a:buAutoNum type="arabicPeriod"/>
            </a:pPr>
            <a:r>
              <a:rPr lang="en-US" sz="2200" dirty="0"/>
              <a:t>Startup class between two applications differ significantly </a:t>
            </a:r>
          </a:p>
          <a:p>
            <a:pPr marL="514350" indent="-514350">
              <a:buFont typeface="+mj-lt"/>
              <a:buAutoNum type="arabicPeriod"/>
            </a:pPr>
            <a:r>
              <a:rPr lang="en-US" sz="2200" dirty="0"/>
              <a:t>In the default template within Program class, the </a:t>
            </a:r>
            <a:r>
              <a:rPr lang="en-US" sz="2200" dirty="0" err="1"/>
              <a:t>CreateDefaultBuilder</a:t>
            </a:r>
            <a:r>
              <a:rPr lang="en-US" sz="2200" dirty="0"/>
              <a:t> method hides lot of app configuration that takes place</a:t>
            </a:r>
            <a:endParaRPr lang="en-NZ" sz="2200" dirty="0"/>
          </a:p>
        </p:txBody>
      </p:sp>
    </p:spTree>
    <p:extLst>
      <p:ext uri="{BB962C8B-B14F-4D97-AF65-F5344CB8AC3E}">
        <p14:creationId xmlns:p14="http://schemas.microsoft.com/office/powerpoint/2010/main" val="370732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62E6-9DC6-40E3-B2D1-00A11F49426D}"/>
              </a:ext>
            </a:extLst>
          </p:cNvPr>
          <p:cNvSpPr>
            <a:spLocks noGrp="1"/>
          </p:cNvSpPr>
          <p:nvPr>
            <p:ph type="title"/>
          </p:nvPr>
        </p:nvSpPr>
        <p:spPr/>
        <p:txBody>
          <a:bodyPr/>
          <a:lstStyle/>
          <a:p>
            <a:pPr algn="ctr"/>
            <a:r>
              <a:rPr lang="en-US" dirty="0"/>
              <a:t> Session State (State Management)</a:t>
            </a:r>
            <a:endParaRPr lang="en-NZ" dirty="0"/>
          </a:p>
        </p:txBody>
      </p:sp>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p:txBody>
          <a:bodyPr/>
          <a:lstStyle/>
          <a:p>
            <a:pPr marL="0" indent="0">
              <a:buNone/>
            </a:pPr>
            <a:r>
              <a:rPr lang="en-US" dirty="0"/>
              <a:t>In this lecture we will:</a:t>
            </a:r>
          </a:p>
          <a:p>
            <a:r>
              <a:rPr lang="en-US" dirty="0"/>
              <a:t>Walk through Session State as a means for State Management</a:t>
            </a:r>
          </a:p>
          <a:p>
            <a:r>
              <a:rPr lang="en-US" dirty="0"/>
              <a:t>Demonstrate the Session State in action through code example in MVC </a:t>
            </a:r>
            <a:endParaRPr lang="en-NZ" dirty="0"/>
          </a:p>
        </p:txBody>
      </p:sp>
    </p:spTree>
    <p:extLst>
      <p:ext uri="{BB962C8B-B14F-4D97-AF65-F5344CB8AC3E}">
        <p14:creationId xmlns:p14="http://schemas.microsoft.com/office/powerpoint/2010/main" val="93962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56A0-0A0C-49F7-9363-67B8514014BE}"/>
              </a:ext>
            </a:extLst>
          </p:cNvPr>
          <p:cNvSpPr>
            <a:spLocks noGrp="1"/>
          </p:cNvSpPr>
          <p:nvPr>
            <p:ph type="title"/>
          </p:nvPr>
        </p:nvSpPr>
        <p:spPr/>
        <p:txBody>
          <a:bodyPr/>
          <a:lstStyle/>
          <a:p>
            <a:pPr algn="ctr"/>
            <a:r>
              <a:rPr lang="en-US" dirty="0"/>
              <a:t>Session State Highlights</a:t>
            </a:r>
            <a:endParaRPr lang="en-NZ" dirty="0"/>
          </a:p>
        </p:txBody>
      </p:sp>
      <p:sp>
        <p:nvSpPr>
          <p:cNvPr id="3" name="Content Placeholder 2">
            <a:extLst>
              <a:ext uri="{FF2B5EF4-FFF2-40B4-BE49-F238E27FC236}">
                <a16:creationId xmlns:a16="http://schemas.microsoft.com/office/drawing/2014/main" id="{E874ED24-FFB0-49C8-9DB7-639CFD6F0E6C}"/>
              </a:ext>
            </a:extLst>
          </p:cNvPr>
          <p:cNvSpPr>
            <a:spLocks noGrp="1"/>
          </p:cNvSpPr>
          <p:nvPr>
            <p:ph idx="1"/>
          </p:nvPr>
        </p:nvSpPr>
        <p:spPr/>
        <p:txBody>
          <a:bodyPr/>
          <a:lstStyle/>
          <a:p>
            <a:r>
              <a:rPr lang="en-US" dirty="0"/>
              <a:t>Session state is used for storing user data as the user navigates through a web app</a:t>
            </a:r>
          </a:p>
          <a:p>
            <a:r>
              <a:rPr lang="en-US" dirty="0"/>
              <a:t>It uses a store maintained by the app to persist data across requests from a client</a:t>
            </a:r>
          </a:p>
          <a:p>
            <a:r>
              <a:rPr lang="en-US" dirty="0"/>
              <a:t>Session data is backed by a cache and is considered temporary (or transitory) data</a:t>
            </a:r>
          </a:p>
          <a:p>
            <a:r>
              <a:rPr lang="en-GB" dirty="0"/>
              <a:t>Critical application data should be stored in the user database so that site should continue to function without the session data</a:t>
            </a:r>
            <a:endParaRPr lang="en-NZ" dirty="0"/>
          </a:p>
        </p:txBody>
      </p:sp>
    </p:spTree>
    <p:extLst>
      <p:ext uri="{BB962C8B-B14F-4D97-AF65-F5344CB8AC3E}">
        <p14:creationId xmlns:p14="http://schemas.microsoft.com/office/powerpoint/2010/main" val="298762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chor="ct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419128"/>
            <a:ext cx="4657154" cy="2292581"/>
          </a:xfrm>
        </p:spPr>
        <p:txBody>
          <a:bodyPr>
            <a:normAutofit/>
          </a:bodyPr>
          <a:lstStyle/>
          <a:p>
            <a:r>
              <a:rPr lang="en-US" sz="2800" dirty="0">
                <a:solidFill>
                  <a:srgbClr val="FFFFFF"/>
                </a:solidFill>
              </a:rPr>
              <a:t>Understand State Management with Query Strings with an MVC application</a:t>
            </a:r>
            <a:endParaRPr lang="en-NZ" sz="2800"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94212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62E6-9DC6-40E3-B2D1-00A11F49426D}"/>
              </a:ext>
            </a:extLst>
          </p:cNvPr>
          <p:cNvSpPr>
            <a:spLocks noGrp="1"/>
          </p:cNvSpPr>
          <p:nvPr>
            <p:ph type="title"/>
          </p:nvPr>
        </p:nvSpPr>
        <p:spPr/>
        <p:txBody>
          <a:bodyPr/>
          <a:lstStyle/>
          <a:p>
            <a:pPr algn="ctr"/>
            <a:r>
              <a:rPr lang="en-US" dirty="0"/>
              <a:t> Query Strings (State Management)</a:t>
            </a:r>
            <a:endParaRPr lang="en-NZ" dirty="0"/>
          </a:p>
        </p:txBody>
      </p:sp>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p:txBody>
          <a:bodyPr/>
          <a:lstStyle/>
          <a:p>
            <a:pPr marL="0" indent="0">
              <a:buNone/>
            </a:pPr>
            <a:r>
              <a:rPr lang="en-US" dirty="0"/>
              <a:t>In this lecture we will:</a:t>
            </a:r>
          </a:p>
          <a:p>
            <a:r>
              <a:rPr lang="en-US" dirty="0"/>
              <a:t>Walk through Query Strings as a means for State Management</a:t>
            </a:r>
          </a:p>
          <a:p>
            <a:r>
              <a:rPr lang="en-US" dirty="0"/>
              <a:t>Demonstrate the Query Strings in action through code example in MVC </a:t>
            </a:r>
            <a:endParaRPr lang="en-NZ" dirty="0"/>
          </a:p>
        </p:txBody>
      </p:sp>
    </p:spTree>
    <p:extLst>
      <p:ext uri="{BB962C8B-B14F-4D97-AF65-F5344CB8AC3E}">
        <p14:creationId xmlns:p14="http://schemas.microsoft.com/office/powerpoint/2010/main" val="20921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7FE3-BB6E-455C-A163-7A0D7CC5B59B}"/>
              </a:ext>
            </a:extLst>
          </p:cNvPr>
          <p:cNvSpPr>
            <a:spLocks noGrp="1"/>
          </p:cNvSpPr>
          <p:nvPr>
            <p:ph type="title"/>
          </p:nvPr>
        </p:nvSpPr>
        <p:spPr/>
        <p:txBody>
          <a:bodyPr/>
          <a:lstStyle/>
          <a:p>
            <a:pPr algn="ctr"/>
            <a:r>
              <a:rPr lang="en-US" dirty="0"/>
              <a:t>Query Strings</a:t>
            </a:r>
            <a:endParaRPr lang="en-NZ" dirty="0"/>
          </a:p>
        </p:txBody>
      </p:sp>
      <p:sp>
        <p:nvSpPr>
          <p:cNvPr id="3" name="Content Placeholder 2">
            <a:extLst>
              <a:ext uri="{FF2B5EF4-FFF2-40B4-BE49-F238E27FC236}">
                <a16:creationId xmlns:a16="http://schemas.microsoft.com/office/drawing/2014/main" id="{B0149FAB-3FE7-4873-A9E6-505C90CB1E9F}"/>
              </a:ext>
            </a:extLst>
          </p:cNvPr>
          <p:cNvSpPr>
            <a:spLocks noGrp="1"/>
          </p:cNvSpPr>
          <p:nvPr>
            <p:ph idx="1"/>
          </p:nvPr>
        </p:nvSpPr>
        <p:spPr/>
        <p:txBody>
          <a:bodyPr/>
          <a:lstStyle/>
          <a:p>
            <a:r>
              <a:rPr lang="en-GB" dirty="0"/>
              <a:t>A limited amount of data can be passed from one request to another by adding it to the new request's query string. </a:t>
            </a:r>
          </a:p>
          <a:p>
            <a:r>
              <a:rPr lang="en-GB" dirty="0"/>
              <a:t>This is useful for capturing state in a persistent manner that allows links with embedded state to be shared through email or social networks.</a:t>
            </a:r>
          </a:p>
          <a:p>
            <a:r>
              <a:rPr lang="en-GB" dirty="0"/>
              <a:t>We are able to retrieve data from the query string and display it on the page</a:t>
            </a:r>
          </a:p>
          <a:p>
            <a:r>
              <a:rPr lang="en-GB" dirty="0"/>
              <a:t>However, we should never use query strings for sensitive data as URL query strings are public</a:t>
            </a:r>
            <a:endParaRPr lang="en-NZ" dirty="0"/>
          </a:p>
        </p:txBody>
      </p:sp>
    </p:spTree>
    <p:extLst>
      <p:ext uri="{BB962C8B-B14F-4D97-AF65-F5344CB8AC3E}">
        <p14:creationId xmlns:p14="http://schemas.microsoft.com/office/powerpoint/2010/main" val="265852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657154" cy="2292581"/>
          </a:xfrm>
        </p:spPr>
        <p:txBody>
          <a:bodyPr>
            <a:normAutofit/>
          </a:bodyPr>
          <a:lstStyle/>
          <a:p>
            <a:r>
              <a:rPr lang="en-US" sz="2800" dirty="0">
                <a:solidFill>
                  <a:srgbClr val="FFFFFF"/>
                </a:solidFill>
              </a:rPr>
              <a:t>Understand State Management With Hidden fields</a:t>
            </a:r>
            <a:endParaRPr lang="en-NZ" sz="2800"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4965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62E6-9DC6-40E3-B2D1-00A11F49426D}"/>
              </a:ext>
            </a:extLst>
          </p:cNvPr>
          <p:cNvSpPr>
            <a:spLocks noGrp="1"/>
          </p:cNvSpPr>
          <p:nvPr>
            <p:ph type="title"/>
          </p:nvPr>
        </p:nvSpPr>
        <p:spPr/>
        <p:txBody>
          <a:bodyPr/>
          <a:lstStyle/>
          <a:p>
            <a:pPr algn="ctr"/>
            <a:r>
              <a:rPr lang="en-US" dirty="0"/>
              <a:t> Hidden fields(State Management)</a:t>
            </a:r>
            <a:endParaRPr lang="en-NZ" dirty="0"/>
          </a:p>
        </p:txBody>
      </p:sp>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p:txBody>
          <a:bodyPr/>
          <a:lstStyle/>
          <a:p>
            <a:pPr marL="0" indent="0">
              <a:buNone/>
            </a:pPr>
            <a:r>
              <a:rPr lang="en-US" dirty="0"/>
              <a:t>In this lecture we will:</a:t>
            </a:r>
          </a:p>
          <a:p>
            <a:r>
              <a:rPr lang="en-US" dirty="0"/>
              <a:t>Demonstrate the Hidden fields in action through code example in MVC </a:t>
            </a:r>
            <a:endParaRPr lang="en-NZ" dirty="0"/>
          </a:p>
        </p:txBody>
      </p:sp>
    </p:spTree>
    <p:extLst>
      <p:ext uri="{BB962C8B-B14F-4D97-AF65-F5344CB8AC3E}">
        <p14:creationId xmlns:p14="http://schemas.microsoft.com/office/powerpoint/2010/main" val="421138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A61F-21F0-4A71-B73D-87C40ACED399}"/>
              </a:ext>
            </a:extLst>
          </p:cNvPr>
          <p:cNvSpPr>
            <a:spLocks noGrp="1"/>
          </p:cNvSpPr>
          <p:nvPr>
            <p:ph type="title"/>
          </p:nvPr>
        </p:nvSpPr>
        <p:spPr/>
        <p:txBody>
          <a:bodyPr/>
          <a:lstStyle/>
          <a:p>
            <a:pPr algn="ctr"/>
            <a:r>
              <a:rPr lang="en-US" dirty="0"/>
              <a:t>Hidden fields</a:t>
            </a:r>
            <a:endParaRPr lang="en-NZ" dirty="0"/>
          </a:p>
        </p:txBody>
      </p:sp>
      <p:sp>
        <p:nvSpPr>
          <p:cNvPr id="3" name="Content Placeholder 2">
            <a:extLst>
              <a:ext uri="{FF2B5EF4-FFF2-40B4-BE49-F238E27FC236}">
                <a16:creationId xmlns:a16="http://schemas.microsoft.com/office/drawing/2014/main" id="{9E81A5C2-29FD-4713-A0E4-51F244242499}"/>
              </a:ext>
            </a:extLst>
          </p:cNvPr>
          <p:cNvSpPr>
            <a:spLocks noGrp="1"/>
          </p:cNvSpPr>
          <p:nvPr>
            <p:ph idx="1"/>
          </p:nvPr>
        </p:nvSpPr>
        <p:spPr/>
        <p:txBody>
          <a:bodyPr/>
          <a:lstStyle/>
          <a:p>
            <a:r>
              <a:rPr lang="en-US" dirty="0"/>
              <a:t>Some time we just need some data to be passed from client to server that does not need to be shown</a:t>
            </a:r>
          </a:p>
          <a:p>
            <a:r>
              <a:rPr lang="en-US" dirty="0"/>
              <a:t>Data can be saved in hidden form fields which are not shown on the browser</a:t>
            </a:r>
          </a:p>
          <a:p>
            <a:r>
              <a:rPr lang="en-US" dirty="0"/>
              <a:t>This data can be posted back on the next request</a:t>
            </a:r>
          </a:p>
          <a:p>
            <a:r>
              <a:rPr lang="en-US" dirty="0"/>
              <a:t> App must revalidate the data stored in hidden fields as it could be potentially tampered on the client side </a:t>
            </a:r>
          </a:p>
          <a:p>
            <a:pPr marL="0" indent="0">
              <a:buNone/>
            </a:pPr>
            <a:endParaRPr lang="en-US" dirty="0"/>
          </a:p>
          <a:p>
            <a:pPr marL="0" indent="0">
              <a:buNone/>
            </a:pPr>
            <a:r>
              <a:rPr lang="en-US" dirty="0"/>
              <a:t> </a:t>
            </a:r>
            <a:endParaRPr lang="en-NZ" dirty="0"/>
          </a:p>
        </p:txBody>
      </p:sp>
    </p:spTree>
    <p:extLst>
      <p:ext uri="{BB962C8B-B14F-4D97-AF65-F5344CB8AC3E}">
        <p14:creationId xmlns:p14="http://schemas.microsoft.com/office/powerpoint/2010/main" val="6477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284465" cy="2798604"/>
          </a:xfrm>
        </p:spPr>
        <p:txBody>
          <a:bodyPr anchor="ctr">
            <a:normAutofit/>
          </a:bodyPr>
          <a:lstStyle/>
          <a:p>
            <a:r>
              <a:rPr lang="en-US" sz="4400" dirty="0">
                <a:solidFill>
                  <a:srgbClr val="FFFFFF"/>
                </a:solidFill>
              </a:rPr>
              <a:t>Migrating Project from ASP.NET Core 3.1 to ASP.NET 5.0</a:t>
            </a:r>
            <a:endParaRPr lang="en-NZ" sz="4400"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14934" y="3225620"/>
            <a:ext cx="4657154" cy="2292581"/>
          </a:xfrm>
        </p:spPr>
        <p:txBody>
          <a:bodyPr anchor="ctr">
            <a:normAutofit/>
          </a:bodyPr>
          <a:lstStyle/>
          <a:p>
            <a:r>
              <a:rPr lang="en-US" sz="2800" dirty="0">
                <a:solidFill>
                  <a:srgbClr val="FFFFFF"/>
                </a:solidFill>
              </a:rPr>
              <a:t>Project: Consume an ASP.NET Core 3.1 Web API by MVC Client </a:t>
            </a:r>
            <a:endParaRPr lang="en-NZ" sz="2800"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075835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sz="4000" dirty="0">
                <a:solidFill>
                  <a:srgbClr val="FFFFFF"/>
                </a:solidFill>
              </a:rPr>
              <a:t>Create an E-Commerce Product Cart with ASP.NET Core 3.1 – Part 1 </a:t>
            </a:r>
            <a:endParaRPr lang="en-NZ" sz="4000"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657154" cy="2292581"/>
          </a:xfrm>
        </p:spPr>
        <p:txBody>
          <a:bodyPr>
            <a:normAutofit/>
          </a:bodyPr>
          <a:lstStyle/>
          <a:p>
            <a:r>
              <a:rPr lang="en-US" dirty="0">
                <a:solidFill>
                  <a:srgbClr val="FFFFFF"/>
                </a:solidFill>
              </a:rPr>
              <a:t>Create a Product Page</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93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291375" cy="2292581"/>
          </a:xfrm>
        </p:spPr>
        <p:txBody>
          <a:bodyPr>
            <a:normAutofit/>
          </a:bodyPr>
          <a:lstStyle/>
          <a:p>
            <a:r>
              <a:rPr lang="en-US" dirty="0">
                <a:solidFill>
                  <a:srgbClr val="FFFFFF"/>
                </a:solidFill>
              </a:rPr>
              <a:t>The Startup Class (Configuring Service) – Part 1</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548839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F1831-DA85-4D05-910F-8DA248B5D67E}"/>
              </a:ext>
            </a:extLst>
          </p:cNvPr>
          <p:cNvSpPr>
            <a:spLocks noGrp="1"/>
          </p:cNvSpPr>
          <p:nvPr>
            <p:ph type="title"/>
          </p:nvPr>
        </p:nvSpPr>
        <p:spPr/>
        <p:txBody>
          <a:bodyPr/>
          <a:lstStyle/>
          <a:p>
            <a:pPr algn="ctr"/>
            <a:r>
              <a:rPr lang="en-US" dirty="0"/>
              <a:t>Build E-Commerce Application With MVC</a:t>
            </a:r>
            <a:endParaRPr lang="en-NZ" dirty="0"/>
          </a:p>
        </p:txBody>
      </p:sp>
      <p:sp>
        <p:nvSpPr>
          <p:cNvPr id="3" name="Content Placeholder 2">
            <a:extLst>
              <a:ext uri="{FF2B5EF4-FFF2-40B4-BE49-F238E27FC236}">
                <a16:creationId xmlns:a16="http://schemas.microsoft.com/office/drawing/2014/main" id="{6E846D0C-C0CF-40B2-AC70-AE02DBA908F6}"/>
              </a:ext>
            </a:extLst>
          </p:cNvPr>
          <p:cNvSpPr>
            <a:spLocks noGrp="1"/>
          </p:cNvSpPr>
          <p:nvPr>
            <p:ph idx="1"/>
          </p:nvPr>
        </p:nvSpPr>
        <p:spPr/>
        <p:txBody>
          <a:bodyPr>
            <a:normAutofit/>
          </a:bodyPr>
          <a:lstStyle/>
          <a:p>
            <a:pPr marL="0" indent="0">
              <a:buNone/>
            </a:pPr>
            <a:r>
              <a:rPr lang="en-US" dirty="0"/>
              <a:t>In this part, we will create an e-commerce product shopping cart application with the following steps:</a:t>
            </a:r>
          </a:p>
          <a:p>
            <a:r>
              <a:rPr lang="en-US" dirty="0"/>
              <a:t>Create a Product Controller with Product view  with a clickable BUY link</a:t>
            </a:r>
          </a:p>
          <a:p>
            <a:pPr marL="0" indent="0">
              <a:buNone/>
            </a:pPr>
            <a:endParaRPr lang="en-NZ" dirty="0"/>
          </a:p>
        </p:txBody>
      </p:sp>
    </p:spTree>
    <p:extLst>
      <p:ext uri="{BB962C8B-B14F-4D97-AF65-F5344CB8AC3E}">
        <p14:creationId xmlns:p14="http://schemas.microsoft.com/office/powerpoint/2010/main" val="28132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sz="4000" dirty="0">
                <a:solidFill>
                  <a:srgbClr val="FFFFFF"/>
                </a:solidFill>
              </a:rPr>
              <a:t>Create an E-Commerce Product Cart with ASP.NET Core 3.1 – Part 2 </a:t>
            </a:r>
            <a:endParaRPr lang="en-NZ" sz="4000"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657154" cy="2292581"/>
          </a:xfrm>
        </p:spPr>
        <p:txBody>
          <a:bodyPr>
            <a:normAutofit/>
          </a:bodyPr>
          <a:lstStyle/>
          <a:p>
            <a:r>
              <a:rPr lang="en-US" dirty="0">
                <a:solidFill>
                  <a:srgbClr val="FFFFFF"/>
                </a:solidFill>
              </a:rPr>
              <a:t>Buy Product, Add to Cart and (Continue Shopping</a:t>
            </a:r>
            <a:r>
              <a:rPr lang="en-US">
                <a:solidFill>
                  <a:srgbClr val="FFFFFF"/>
                </a:solidFill>
              </a:rPr>
              <a:t>) or Checkout</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155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Startup Class (Application Configuration)</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In this video we shall learn the functions of the Startup class in an ASP.NET Core 3.1 application</a:t>
            </a:r>
          </a:p>
          <a:p>
            <a:pPr marL="514350" indent="-514350">
              <a:buFont typeface="+mj-lt"/>
              <a:buAutoNum type="arabicPeriod"/>
            </a:pPr>
            <a:r>
              <a:rPr lang="en-US" sz="2200" dirty="0"/>
              <a:t>See how to register framework and application custom services in the Startup  class</a:t>
            </a:r>
          </a:p>
          <a:p>
            <a:pPr marL="514350" indent="-514350">
              <a:buFont typeface="+mj-lt"/>
              <a:buAutoNum type="arabicPeriod"/>
            </a:pPr>
            <a:endParaRPr lang="en-NZ" sz="2200" dirty="0"/>
          </a:p>
        </p:txBody>
      </p:sp>
    </p:spTree>
    <p:extLst>
      <p:ext uri="{BB962C8B-B14F-4D97-AF65-F5344CB8AC3E}">
        <p14:creationId xmlns:p14="http://schemas.microsoft.com/office/powerpoint/2010/main" val="286078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Startup Class (Application Configuration)</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1031847" y="1690688"/>
            <a:ext cx="8705540" cy="4351338"/>
          </a:xfrm>
        </p:spPr>
        <p:txBody>
          <a:bodyPr>
            <a:normAutofit/>
          </a:bodyPr>
          <a:lstStyle/>
          <a:p>
            <a:pPr marL="0" indent="0">
              <a:buNone/>
            </a:pPr>
            <a:r>
              <a:rPr lang="en-US" dirty="0"/>
              <a:t>You configure your app’s behavior in Startup in the following scenarios</a:t>
            </a:r>
            <a:endParaRPr lang="en-NZ" dirty="0"/>
          </a:p>
          <a:p>
            <a:pPr lvl="0"/>
            <a:r>
              <a:rPr lang="en-US" dirty="0"/>
              <a:t>For registering any service (class) that the application depends upon for providing functionality. This can be of following types:</a:t>
            </a:r>
            <a:endParaRPr lang="en-NZ" dirty="0"/>
          </a:p>
          <a:p>
            <a:pPr marL="914400" lvl="1" indent="-457200">
              <a:buFont typeface="+mj-lt"/>
              <a:buAutoNum type="arabicPeriod"/>
            </a:pPr>
            <a:r>
              <a:rPr lang="en-US" dirty="0"/>
              <a:t>Classes used by the framework </a:t>
            </a:r>
            <a:endParaRPr lang="en-NZ" dirty="0"/>
          </a:p>
          <a:p>
            <a:pPr marL="914400" lvl="1" indent="-457200">
              <a:buFont typeface="+mj-lt"/>
              <a:buAutoNum type="arabicPeriod"/>
            </a:pPr>
            <a:r>
              <a:rPr lang="en-US" dirty="0"/>
              <a:t>Those application specific classes written by you</a:t>
            </a:r>
            <a:r>
              <a:rPr lang="en-NZ" dirty="0"/>
              <a:t> </a:t>
            </a:r>
            <a:r>
              <a:rPr lang="en-US" dirty="0"/>
              <a:t>for registering Middleware and end points</a:t>
            </a:r>
            <a:endParaRPr lang="en-NZ" dirty="0"/>
          </a:p>
          <a:p>
            <a:pPr marL="514350" indent="-514350">
              <a:buFont typeface="+mj-lt"/>
              <a:buAutoNum type="arabicPeriod"/>
            </a:pPr>
            <a:endParaRPr lang="en-NZ" sz="2200" dirty="0"/>
          </a:p>
        </p:txBody>
      </p:sp>
    </p:spTree>
    <p:extLst>
      <p:ext uri="{BB962C8B-B14F-4D97-AF65-F5344CB8AC3E}">
        <p14:creationId xmlns:p14="http://schemas.microsoft.com/office/powerpoint/2010/main" val="214356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r>
              <a:rPr lang="en-US" sz="3600" dirty="0"/>
              <a:t>Startup Class (Application Configuration) – Fig 1 below</a:t>
            </a:r>
            <a:endParaRPr lang="en-NZ" sz="3600" dirty="0"/>
          </a:p>
        </p:txBody>
      </p:sp>
      <p:sp>
        <p:nvSpPr>
          <p:cNvPr id="6" name="Rectangle 5">
            <a:extLst>
              <a:ext uri="{FF2B5EF4-FFF2-40B4-BE49-F238E27FC236}">
                <a16:creationId xmlns:a16="http://schemas.microsoft.com/office/drawing/2014/main" id="{78A2C6FD-41B9-4CA7-BF68-BD5D79A84648}"/>
              </a:ext>
            </a:extLst>
          </p:cNvPr>
          <p:cNvSpPr/>
          <p:nvPr/>
        </p:nvSpPr>
        <p:spPr>
          <a:xfrm>
            <a:off x="1585519" y="1560352"/>
            <a:ext cx="2860646" cy="47634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D68DA2DC-BFA1-4D2A-BF8D-7D6C28AFE69F}"/>
              </a:ext>
            </a:extLst>
          </p:cNvPr>
          <p:cNvSpPr/>
          <p:nvPr/>
        </p:nvSpPr>
        <p:spPr>
          <a:xfrm>
            <a:off x="1996580" y="2013358"/>
            <a:ext cx="1971413" cy="22901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IHostBuilder</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BE9D1C92-45F7-455B-B541-882DECE15677}"/>
              </a:ext>
            </a:extLst>
          </p:cNvPr>
          <p:cNvSpPr/>
          <p:nvPr/>
        </p:nvSpPr>
        <p:spPr>
          <a:xfrm>
            <a:off x="2046913" y="4970477"/>
            <a:ext cx="2038525" cy="6543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IHost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9A95DCC5-0E1F-4859-9DA0-A040211D3B4F}"/>
              </a:ext>
            </a:extLst>
          </p:cNvPr>
          <p:cNvCxnSpPr>
            <a:cxnSpLocks/>
          </p:cNvCxnSpPr>
          <p:nvPr/>
        </p:nvCxnSpPr>
        <p:spPr>
          <a:xfrm>
            <a:off x="2961314" y="4303552"/>
            <a:ext cx="0" cy="666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9A9924-53C6-43E4-BA26-E4D8625D1FE7}"/>
              </a:ext>
            </a:extLst>
          </p:cNvPr>
          <p:cNvSpPr txBox="1"/>
          <p:nvPr/>
        </p:nvSpPr>
        <p:spPr>
          <a:xfrm>
            <a:off x="2422298" y="5881036"/>
            <a:ext cx="19210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Program</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1E95589C-E78F-4C21-ACAA-CBA9865E03A5}"/>
              </a:ext>
            </a:extLst>
          </p:cNvPr>
          <p:cNvSpPr txBox="1"/>
          <p:nvPr/>
        </p:nvSpPr>
        <p:spPr>
          <a:xfrm>
            <a:off x="1679549" y="4446056"/>
            <a:ext cx="19210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Build()</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A8D7A5B2-A8ED-41E6-931A-70A3953EF10A}"/>
              </a:ext>
            </a:extLst>
          </p:cNvPr>
          <p:cNvSpPr/>
          <p:nvPr/>
        </p:nvSpPr>
        <p:spPr>
          <a:xfrm>
            <a:off x="5864239" y="1855588"/>
            <a:ext cx="4071486" cy="29597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4D2E672-D342-44C7-9184-D52C5F0B85A7}"/>
              </a:ext>
            </a:extLst>
          </p:cNvPr>
          <p:cNvSpPr/>
          <p:nvPr/>
        </p:nvSpPr>
        <p:spPr>
          <a:xfrm>
            <a:off x="6615009" y="2198952"/>
            <a:ext cx="2569946" cy="779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ConfigureServices()</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8B87EC4-3151-4457-9E94-06A732F8C1E7}"/>
              </a:ext>
            </a:extLst>
          </p:cNvPr>
          <p:cNvSpPr/>
          <p:nvPr/>
        </p:nvSpPr>
        <p:spPr>
          <a:xfrm>
            <a:off x="6615009" y="3260316"/>
            <a:ext cx="2569946" cy="779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Configure()</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6" name="Group 25">
            <a:extLst>
              <a:ext uri="{FF2B5EF4-FFF2-40B4-BE49-F238E27FC236}">
                <a16:creationId xmlns:a16="http://schemas.microsoft.com/office/drawing/2014/main" id="{2468E043-0A81-4EB7-8E9B-09C025B524CA}"/>
              </a:ext>
            </a:extLst>
          </p:cNvPr>
          <p:cNvGrpSpPr/>
          <p:nvPr/>
        </p:nvGrpSpPr>
        <p:grpSpPr>
          <a:xfrm>
            <a:off x="3967993" y="2441196"/>
            <a:ext cx="2647016" cy="314002"/>
            <a:chOff x="3967993" y="2441196"/>
            <a:chExt cx="2647016" cy="314002"/>
          </a:xfrm>
        </p:grpSpPr>
        <p:cxnSp>
          <p:nvCxnSpPr>
            <p:cNvPr id="22" name="Straight Arrow Connector 21">
              <a:extLst>
                <a:ext uri="{FF2B5EF4-FFF2-40B4-BE49-F238E27FC236}">
                  <a16:creationId xmlns:a16="http://schemas.microsoft.com/office/drawing/2014/main" id="{C189B0F4-7DCE-4E65-8E04-6DCF2A8713D4}"/>
                </a:ext>
              </a:extLst>
            </p:cNvPr>
            <p:cNvCxnSpPr/>
            <p:nvPr/>
          </p:nvCxnSpPr>
          <p:spPr>
            <a:xfrm>
              <a:off x="3967993" y="2441196"/>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6E9EB5A-9033-4790-AD3F-A663BA5197CA}"/>
                </a:ext>
              </a:extLst>
            </p:cNvPr>
            <p:cNvCxnSpPr>
              <a:cxnSpLocks/>
            </p:cNvCxnSpPr>
            <p:nvPr/>
          </p:nvCxnSpPr>
          <p:spPr>
            <a:xfrm flipH="1">
              <a:off x="3967993" y="2755198"/>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012E08F-BF2C-4514-8DE7-5A84372327B9}"/>
              </a:ext>
            </a:extLst>
          </p:cNvPr>
          <p:cNvGrpSpPr/>
          <p:nvPr/>
        </p:nvGrpSpPr>
        <p:grpSpPr>
          <a:xfrm>
            <a:off x="3969451" y="3479423"/>
            <a:ext cx="2647016" cy="314002"/>
            <a:chOff x="3967993" y="2441196"/>
            <a:chExt cx="2647016" cy="314002"/>
          </a:xfrm>
        </p:grpSpPr>
        <p:cxnSp>
          <p:nvCxnSpPr>
            <p:cNvPr id="28" name="Straight Arrow Connector 27">
              <a:extLst>
                <a:ext uri="{FF2B5EF4-FFF2-40B4-BE49-F238E27FC236}">
                  <a16:creationId xmlns:a16="http://schemas.microsoft.com/office/drawing/2014/main" id="{0F5FB610-1F12-442C-A119-814272FA9AF5}"/>
                </a:ext>
              </a:extLst>
            </p:cNvPr>
            <p:cNvCxnSpPr/>
            <p:nvPr/>
          </p:nvCxnSpPr>
          <p:spPr>
            <a:xfrm>
              <a:off x="3967993" y="2441196"/>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F07933-872C-42BE-98E8-0FFA1A30FAF7}"/>
                </a:ext>
              </a:extLst>
            </p:cNvPr>
            <p:cNvCxnSpPr>
              <a:cxnSpLocks/>
            </p:cNvCxnSpPr>
            <p:nvPr/>
          </p:nvCxnSpPr>
          <p:spPr>
            <a:xfrm flipH="1">
              <a:off x="3967993" y="2755198"/>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CC609855-390D-4818-B9C3-8318683186CB}"/>
              </a:ext>
            </a:extLst>
          </p:cNvPr>
          <p:cNvSpPr txBox="1"/>
          <p:nvPr/>
        </p:nvSpPr>
        <p:spPr>
          <a:xfrm>
            <a:off x="6769916" y="4303552"/>
            <a:ext cx="215597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Startup</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580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Startup Class (Application Configuration)</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Typically, we register the dependencies of our application into a container</a:t>
            </a:r>
          </a:p>
          <a:p>
            <a:pPr marL="514350" indent="-514350">
              <a:buFont typeface="+mj-lt"/>
              <a:buAutoNum type="arabicPeriod"/>
            </a:pPr>
            <a:r>
              <a:rPr lang="en-US" sz="2200" dirty="0"/>
              <a:t>This container can then be used to create any service</a:t>
            </a:r>
          </a:p>
          <a:p>
            <a:pPr marL="514350" indent="-514350">
              <a:buFont typeface="+mj-lt"/>
              <a:buAutoNum type="arabicPeriod"/>
            </a:pPr>
            <a:r>
              <a:rPr lang="en-US" sz="2200" dirty="0"/>
              <a:t>We must register each service, whether framework services or our own services with the container before it could be used in our applications</a:t>
            </a:r>
          </a:p>
          <a:p>
            <a:pPr marL="514350" indent="-514350">
              <a:buFont typeface="+mj-lt"/>
              <a:buAutoNum type="arabicPeriod"/>
            </a:pPr>
            <a:endParaRPr lang="en-NZ" sz="2200" dirty="0"/>
          </a:p>
        </p:txBody>
      </p:sp>
    </p:spTree>
    <p:extLst>
      <p:ext uri="{BB962C8B-B14F-4D97-AF65-F5344CB8AC3E}">
        <p14:creationId xmlns:p14="http://schemas.microsoft.com/office/powerpoint/2010/main" val="35870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291375" cy="2292581"/>
          </a:xfrm>
        </p:spPr>
        <p:txBody>
          <a:bodyPr>
            <a:normAutofit/>
          </a:bodyPr>
          <a:lstStyle/>
          <a:p>
            <a:r>
              <a:rPr lang="en-US" dirty="0">
                <a:solidFill>
                  <a:srgbClr val="FFFFFF"/>
                </a:solidFill>
              </a:rPr>
              <a:t>The Startup Class (Defining Middleware) – Part 2</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4668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Startup Class (Defining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dirty="0"/>
              <a:t>In this video we shall learn some important middleware components defined through the Startup class </a:t>
            </a:r>
          </a:p>
          <a:p>
            <a:pPr marL="514350" indent="-514350">
              <a:buFont typeface="+mj-lt"/>
              <a:buAutoNum type="arabicPeriod"/>
            </a:pPr>
            <a:r>
              <a:rPr lang="en-NZ" dirty="0"/>
              <a:t>Discuss developer exception page and static file serving middleware in detail</a:t>
            </a:r>
          </a:p>
        </p:txBody>
      </p:sp>
    </p:spTree>
    <p:extLst>
      <p:ext uri="{BB962C8B-B14F-4D97-AF65-F5344CB8AC3E}">
        <p14:creationId xmlns:p14="http://schemas.microsoft.com/office/powerpoint/2010/main" val="4249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Startup Class (UseDeveloperException Page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838201" y="1690688"/>
            <a:ext cx="8899186" cy="4351338"/>
          </a:xfrm>
        </p:spPr>
        <p:txBody>
          <a:bodyPr>
            <a:normAutofit/>
          </a:bodyPr>
          <a:lstStyle/>
          <a:p>
            <a:pPr marL="0" indent="0">
              <a:buNone/>
            </a:pPr>
            <a:r>
              <a:rPr lang="en-US" dirty="0"/>
              <a:t>Each of the middleware discussed in VS 2019 perform specific functions such as serving static files,  redirecting http requests to https, handling errors, providing authorization capabilities and so on</a:t>
            </a:r>
          </a:p>
          <a:p>
            <a:r>
              <a:rPr lang="en-US" dirty="0"/>
              <a:t>The UseDeveloperExceptionPage middleware produces an exception page only in the developer environment providing all the details for the developer to debug the exception</a:t>
            </a:r>
          </a:p>
          <a:p>
            <a:r>
              <a:rPr lang="en-US" dirty="0"/>
              <a:t>It produces a different error page in any other environment like staging, production etc. </a:t>
            </a:r>
            <a:endParaRPr lang="en-NZ" dirty="0"/>
          </a:p>
          <a:p>
            <a:pPr marL="0" indent="0">
              <a:buNone/>
            </a:pPr>
            <a:endParaRPr lang="en-NZ" sz="3200" dirty="0"/>
          </a:p>
        </p:txBody>
      </p:sp>
    </p:spTree>
    <p:extLst>
      <p:ext uri="{BB962C8B-B14F-4D97-AF65-F5344CB8AC3E}">
        <p14:creationId xmlns:p14="http://schemas.microsoft.com/office/powerpoint/2010/main" val="229474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258F360-E6E5-40E7-A8F6-7ED21B7EC7FF}"/>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7CA58690-31FB-48A5-9E65-28802072D498}"/>
              </a:ext>
            </a:extLst>
          </p:cNvPr>
          <p:cNvSpPr>
            <a:spLocks noGrp="1"/>
          </p:cNvSpPr>
          <p:nvPr>
            <p:ph idx="1"/>
          </p:nvPr>
        </p:nvSpPr>
        <p:spPr/>
        <p:txBody>
          <a:bodyPr/>
          <a:lstStyle/>
          <a:p>
            <a:r>
              <a:rPr lang="en-GB" dirty="0"/>
              <a:t>ASP.NET Core is the latest web development framework from Microsoft </a:t>
            </a:r>
          </a:p>
          <a:p>
            <a:r>
              <a:rPr lang="en-GB" dirty="0"/>
              <a:t>It is a cross-platform, open-source framework for building modern, cloud-enabled, internet-connected apps</a:t>
            </a:r>
          </a:p>
          <a:p>
            <a:r>
              <a:rPr lang="en-GB" dirty="0"/>
              <a:t>It is a complete redesign of existing ASP.NET 4.x, with architectural changes that make it leaner, modular and high-performance framework</a:t>
            </a:r>
            <a:endParaRPr lang="en-NZ" dirty="0"/>
          </a:p>
          <a:p>
            <a:endParaRPr lang="en-NZ" dirty="0"/>
          </a:p>
        </p:txBody>
      </p:sp>
    </p:spTree>
    <p:extLst>
      <p:ext uri="{BB962C8B-B14F-4D97-AF65-F5344CB8AC3E}">
        <p14:creationId xmlns:p14="http://schemas.microsoft.com/office/powerpoint/2010/main" val="85576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Startup Class (</a:t>
            </a:r>
            <a:r>
              <a:rPr lang="en-US" sz="3200" dirty="0" err="1"/>
              <a:t>UseStaticFiles</a:t>
            </a:r>
            <a:r>
              <a:rPr lang="en-US" sz="3200" dirty="0"/>
              <a:t>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838200" y="1253331"/>
            <a:ext cx="8899186" cy="4351338"/>
          </a:xfrm>
        </p:spPr>
        <p:txBody>
          <a:bodyPr>
            <a:normAutofit/>
          </a:bodyPr>
          <a:lstStyle/>
          <a:p>
            <a:pPr marL="0" indent="0">
              <a:buNone/>
            </a:pPr>
            <a:endParaRPr lang="en-US" sz="3200" dirty="0"/>
          </a:p>
          <a:p>
            <a:r>
              <a:rPr lang="en-NZ" dirty="0"/>
              <a:t> </a:t>
            </a:r>
            <a:r>
              <a:rPr lang="en-US" dirty="0"/>
              <a:t>The </a:t>
            </a:r>
            <a:r>
              <a:rPr lang="en-US" dirty="0" err="1"/>
              <a:t>UseStaticFiles</a:t>
            </a:r>
            <a:r>
              <a:rPr lang="en-US" dirty="0"/>
              <a:t> middleware is used  to serve static html, </a:t>
            </a:r>
            <a:r>
              <a:rPr lang="en-US" dirty="0" err="1"/>
              <a:t>css</a:t>
            </a:r>
            <a:r>
              <a:rPr lang="en-US" dirty="0"/>
              <a:t> and JavaScript pages</a:t>
            </a:r>
          </a:p>
          <a:p>
            <a:r>
              <a:rPr lang="en-US" dirty="0"/>
              <a:t>If the request for a static file arrives, this one returns the file if it is found.</a:t>
            </a:r>
            <a:endParaRPr lang="en-US" sz="2400" dirty="0"/>
          </a:p>
          <a:p>
            <a:r>
              <a:rPr lang="en-US" dirty="0"/>
              <a:t>If the file is not available, then it does not handle the request and passes it over to the next middleware in the pipeline.</a:t>
            </a:r>
            <a:endParaRPr lang="en-NZ" sz="2400" dirty="0"/>
          </a:p>
          <a:p>
            <a:pPr marL="0" indent="0">
              <a:buNone/>
            </a:pPr>
            <a:endParaRPr lang="en-NZ" sz="3200" dirty="0"/>
          </a:p>
        </p:txBody>
      </p:sp>
    </p:spTree>
    <p:extLst>
      <p:ext uri="{BB962C8B-B14F-4D97-AF65-F5344CB8AC3E}">
        <p14:creationId xmlns:p14="http://schemas.microsoft.com/office/powerpoint/2010/main" val="216768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How the </a:t>
            </a:r>
            <a:r>
              <a:rPr lang="en-US" sz="3200" dirty="0" err="1"/>
              <a:t>StaticFile</a:t>
            </a:r>
            <a:r>
              <a:rPr lang="en-US" sz="3200" dirty="0"/>
              <a:t> middleware works?</a:t>
            </a:r>
            <a:endParaRPr lang="en-NZ" sz="3200" dirty="0"/>
          </a:p>
        </p:txBody>
      </p:sp>
      <p:sp>
        <p:nvSpPr>
          <p:cNvPr id="22" name="Rectangle 21">
            <a:extLst>
              <a:ext uri="{FF2B5EF4-FFF2-40B4-BE49-F238E27FC236}">
                <a16:creationId xmlns:a16="http://schemas.microsoft.com/office/drawing/2014/main" id="{882BD979-A7B9-4D38-A8C4-E573864E196D}"/>
              </a:ext>
            </a:extLst>
          </p:cNvPr>
          <p:cNvSpPr/>
          <p:nvPr/>
        </p:nvSpPr>
        <p:spPr>
          <a:xfrm rot="16200000">
            <a:off x="7444230" y="3149347"/>
            <a:ext cx="2940920" cy="478173"/>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Endpoint middleware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Arrow Connector 38">
            <a:extLst>
              <a:ext uri="{FF2B5EF4-FFF2-40B4-BE49-F238E27FC236}">
                <a16:creationId xmlns:a16="http://schemas.microsoft.com/office/drawing/2014/main" id="{DB32C4ED-3229-43EE-A0DD-62AADF7B3150}"/>
              </a:ext>
            </a:extLst>
          </p:cNvPr>
          <p:cNvCxnSpPr/>
          <p:nvPr/>
        </p:nvCxnSpPr>
        <p:spPr>
          <a:xfrm>
            <a:off x="2676784" y="3774332"/>
            <a:ext cx="110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D3FF7D07-8398-4E2F-A20E-42A809B85BD9}"/>
              </a:ext>
            </a:extLst>
          </p:cNvPr>
          <p:cNvGrpSpPr/>
          <p:nvPr/>
        </p:nvGrpSpPr>
        <p:grpSpPr>
          <a:xfrm>
            <a:off x="1207316" y="1279457"/>
            <a:ext cx="9011590" cy="5533732"/>
            <a:chOff x="1207316" y="1279457"/>
            <a:chExt cx="9011590" cy="5533732"/>
          </a:xfrm>
        </p:grpSpPr>
        <p:sp>
          <p:nvSpPr>
            <p:cNvPr id="4" name="Rectangle 3">
              <a:extLst>
                <a:ext uri="{FF2B5EF4-FFF2-40B4-BE49-F238E27FC236}">
                  <a16:creationId xmlns:a16="http://schemas.microsoft.com/office/drawing/2014/main" id="{2B98DCCF-7B4F-470B-A308-CD5B50CD3075}"/>
                </a:ext>
              </a:extLst>
            </p:cNvPr>
            <p:cNvSpPr/>
            <p:nvPr/>
          </p:nvSpPr>
          <p:spPr>
            <a:xfrm>
              <a:off x="1418612" y="1705738"/>
              <a:ext cx="1082179" cy="584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081349C-7DBA-4C98-A6AE-17CE2DCC4B25}"/>
                </a:ext>
              </a:extLst>
            </p:cNvPr>
            <p:cNvSpPr/>
            <p:nvPr/>
          </p:nvSpPr>
          <p:spPr>
            <a:xfrm>
              <a:off x="1207316" y="2861693"/>
              <a:ext cx="1469469" cy="1184131"/>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Web 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(IIS/Apache)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9DDF738-7265-4771-877B-DD897B3ED153}"/>
                </a:ext>
              </a:extLst>
            </p:cNvPr>
            <p:cNvSpPr/>
            <p:nvPr/>
          </p:nvSpPr>
          <p:spPr>
            <a:xfrm>
              <a:off x="1400962" y="4829772"/>
              <a:ext cx="1063608" cy="4781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8E5DF89-5410-4B12-9E91-68F9B73B8A42}"/>
                </a:ext>
              </a:extLst>
            </p:cNvPr>
            <p:cNvSpPr/>
            <p:nvPr/>
          </p:nvSpPr>
          <p:spPr>
            <a:xfrm rot="16200000">
              <a:off x="2549951" y="3149356"/>
              <a:ext cx="2940923" cy="478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ASP.NET Core Web Server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45C859C-39FE-43BE-B696-A9D2268D8F11}"/>
                </a:ext>
              </a:extLst>
            </p:cNvPr>
            <p:cNvSpPr/>
            <p:nvPr/>
          </p:nvSpPr>
          <p:spPr>
            <a:xfrm rot="16200000">
              <a:off x="3539165" y="3149354"/>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Error Handler Middleware</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16061D90-F900-4B6E-B441-A3ECEE6B49FA}"/>
                </a:ext>
              </a:extLst>
            </p:cNvPr>
            <p:cNvSpPr/>
            <p:nvPr/>
          </p:nvSpPr>
          <p:spPr>
            <a:xfrm rot="16200000">
              <a:off x="4528372" y="3149352"/>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HTTPS redirection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Middleware</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E46E2E6E-C49A-48F2-B50C-3090FE8D5640}"/>
                </a:ext>
              </a:extLst>
            </p:cNvPr>
            <p:cNvSpPr/>
            <p:nvPr/>
          </p:nvSpPr>
          <p:spPr>
            <a:xfrm rot="16200000">
              <a:off x="5487164" y="3149350"/>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Static file middleware</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588F868-1299-4555-99BF-DCB0701E7D65}"/>
                </a:ext>
              </a:extLst>
            </p:cNvPr>
            <p:cNvSpPr/>
            <p:nvPr/>
          </p:nvSpPr>
          <p:spPr>
            <a:xfrm rot="16200000">
              <a:off x="6455021" y="3149348"/>
              <a:ext cx="2940921" cy="478173"/>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 middleware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0" name="Straight Arrow Connector 29">
              <a:extLst>
                <a:ext uri="{FF2B5EF4-FFF2-40B4-BE49-F238E27FC236}">
                  <a16:creationId xmlns:a16="http://schemas.microsoft.com/office/drawing/2014/main" id="{45817A04-D51D-4C6F-8FF9-FFCA02CF1652}"/>
                </a:ext>
              </a:extLst>
            </p:cNvPr>
            <p:cNvCxnSpPr>
              <a:cxnSpLocks/>
              <a:stCxn id="6" idx="0"/>
            </p:cNvCxnSpPr>
            <p:nvPr/>
          </p:nvCxnSpPr>
          <p:spPr>
            <a:xfrm flipV="1">
              <a:off x="1942051" y="2283141"/>
              <a:ext cx="8365" cy="578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25A032-D2BC-405A-BCE8-60A4F6C2A379}"/>
                </a:ext>
              </a:extLst>
            </p:cNvPr>
            <p:cNvCxnSpPr>
              <a:cxnSpLocks/>
              <a:stCxn id="8" idx="0"/>
            </p:cNvCxnSpPr>
            <p:nvPr/>
          </p:nvCxnSpPr>
          <p:spPr>
            <a:xfrm flipV="1">
              <a:off x="1932766" y="4045824"/>
              <a:ext cx="0" cy="7839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8A3420-C427-4E7D-8DBA-120F435C264A}"/>
                </a:ext>
              </a:extLst>
            </p:cNvPr>
            <p:cNvCxnSpPr/>
            <p:nvPr/>
          </p:nvCxnSpPr>
          <p:spPr>
            <a:xfrm>
              <a:off x="2676785" y="3784060"/>
              <a:ext cx="110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4925C6-F064-4C26-BA71-97150C34F1F9}"/>
                </a:ext>
              </a:extLst>
            </p:cNvPr>
            <p:cNvCxnSpPr/>
            <p:nvPr/>
          </p:nvCxnSpPr>
          <p:spPr>
            <a:xfrm>
              <a:off x="4259499" y="3774332"/>
              <a:ext cx="5110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15B4C69-7AB2-4002-B91C-A716C31960C9}"/>
                </a:ext>
              </a:extLst>
            </p:cNvPr>
            <p:cNvCxnSpPr/>
            <p:nvPr/>
          </p:nvCxnSpPr>
          <p:spPr>
            <a:xfrm>
              <a:off x="5248713" y="3774332"/>
              <a:ext cx="5110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3BE3C9-D06D-4155-9754-E03CE1E94161}"/>
                </a:ext>
              </a:extLst>
            </p:cNvPr>
            <p:cNvCxnSpPr/>
            <p:nvPr/>
          </p:nvCxnSpPr>
          <p:spPr>
            <a:xfrm>
              <a:off x="6237920" y="3774332"/>
              <a:ext cx="48061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AC207AC-CE5A-41DC-8887-90D08BA5DAA8}"/>
                </a:ext>
              </a:extLst>
            </p:cNvPr>
            <p:cNvCxnSpPr>
              <a:cxnSpLocks/>
            </p:cNvCxnSpPr>
            <p:nvPr/>
          </p:nvCxnSpPr>
          <p:spPr>
            <a:xfrm flipH="1">
              <a:off x="6223935" y="3035031"/>
              <a:ext cx="4946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6F78C1-CDF7-4ED9-BE77-176A61A53F89}"/>
                </a:ext>
              </a:extLst>
            </p:cNvPr>
            <p:cNvCxnSpPr>
              <a:cxnSpLocks/>
            </p:cNvCxnSpPr>
            <p:nvPr/>
          </p:nvCxnSpPr>
          <p:spPr>
            <a:xfrm flipH="1">
              <a:off x="5229449" y="3025305"/>
              <a:ext cx="5302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a:off x="4259499" y="3025305"/>
              <a:ext cx="5302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676784" y="3025305"/>
              <a:ext cx="1104542" cy="97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98A1D2-8653-4E57-A438-C7E769879B9A}"/>
                </a:ext>
              </a:extLst>
            </p:cNvPr>
            <p:cNvCxnSpPr>
              <a:stCxn id="28" idx="1"/>
            </p:cNvCxnSpPr>
            <p:nvPr/>
          </p:nvCxnSpPr>
          <p:spPr>
            <a:xfrm>
              <a:off x="7925482" y="4858895"/>
              <a:ext cx="586220" cy="75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FE77D1D-F478-4D27-84E0-207729AEA525}"/>
                </a:ext>
              </a:extLst>
            </p:cNvPr>
            <p:cNvCxnSpPr>
              <a:cxnSpLocks/>
              <a:stCxn id="22" idx="1"/>
            </p:cNvCxnSpPr>
            <p:nvPr/>
          </p:nvCxnSpPr>
          <p:spPr>
            <a:xfrm flipH="1">
              <a:off x="8501974" y="4858894"/>
              <a:ext cx="412717" cy="73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3F3DF82-593D-46AD-A005-D13F0F7DAB5B}"/>
                </a:ext>
              </a:extLst>
            </p:cNvPr>
            <p:cNvSpPr txBox="1"/>
            <p:nvPr/>
          </p:nvSpPr>
          <p:spPr>
            <a:xfrm>
              <a:off x="6804498" y="5612860"/>
              <a:ext cx="34144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 the static file middleware handled the request, all subsequent middleware are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shortcircuited</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3AD86061-BD37-4192-8ABA-6871BA2D19D5}"/>
                </a:ext>
              </a:extLst>
            </p:cNvPr>
            <p:cNvSpPr/>
            <p:nvPr/>
          </p:nvSpPr>
          <p:spPr>
            <a:xfrm>
              <a:off x="1456265" y="5397174"/>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D23704F8-3644-45AB-8CCC-4227A0D6E7D1}"/>
                </a:ext>
              </a:extLst>
            </p:cNvPr>
            <p:cNvSpPr/>
            <p:nvPr/>
          </p:nvSpPr>
          <p:spPr>
            <a:xfrm>
              <a:off x="1728460" y="1279457"/>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7</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29C1949-7614-4B62-A1C1-40366C6708C8}"/>
                </a:ext>
              </a:extLst>
            </p:cNvPr>
            <p:cNvSpPr/>
            <p:nvPr/>
          </p:nvSpPr>
          <p:spPr>
            <a:xfrm>
              <a:off x="3085885" y="3452438"/>
              <a:ext cx="236180" cy="2489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63858AA1-A7A2-478B-A7C6-60A9A7110BF1}"/>
                </a:ext>
              </a:extLst>
            </p:cNvPr>
            <p:cNvSpPr/>
            <p:nvPr/>
          </p:nvSpPr>
          <p:spPr>
            <a:xfrm>
              <a:off x="3459647" y="3240195"/>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F12DB04C-7F1B-4B10-934D-E8BF575D03BE}"/>
                </a:ext>
              </a:extLst>
            </p:cNvPr>
            <p:cNvSpPr/>
            <p:nvPr/>
          </p:nvSpPr>
          <p:spPr>
            <a:xfrm>
              <a:off x="5309192" y="3297677"/>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A675A303-C01B-4F8F-8BFB-20E91BE301E5}"/>
                </a:ext>
              </a:extLst>
            </p:cNvPr>
            <p:cNvSpPr/>
            <p:nvPr/>
          </p:nvSpPr>
          <p:spPr>
            <a:xfrm>
              <a:off x="6393150" y="3287121"/>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8B375AF0-9C06-4F44-869D-1A936A929546}"/>
                </a:ext>
              </a:extLst>
            </p:cNvPr>
            <p:cNvSpPr/>
            <p:nvPr/>
          </p:nvSpPr>
          <p:spPr>
            <a:xfrm>
              <a:off x="6424986" y="2338548"/>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89" name="TextBox 88">
            <a:extLst>
              <a:ext uri="{FF2B5EF4-FFF2-40B4-BE49-F238E27FC236}">
                <a16:creationId xmlns:a16="http://schemas.microsoft.com/office/drawing/2014/main" id="{E0E2ACCC-2965-45F9-94DC-294D5727CFF2}"/>
              </a:ext>
            </a:extLst>
          </p:cNvPr>
          <p:cNvSpPr txBox="1"/>
          <p:nvPr/>
        </p:nvSpPr>
        <p:spPr>
          <a:xfrm>
            <a:off x="9317678" y="843348"/>
            <a:ext cx="2586465" cy="504753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 request is made for a static file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Request is forwarded by IIS/Apache to ASP.NET Core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ASP.NET Core Web Server receives the request and passes to the middleware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request passes through the error handler and HTTPS redirection middleware without change and into the static file middleware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Static file middleware handles the request by serving the appropriate static file and short-circuiting the pipeline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Response passes through the middleware and back to the server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HTTP response containing the static file sent to the browser </a:t>
            </a:r>
            <a:endPar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346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8BC2-BFA1-4C3D-B9E4-1D322719D457}"/>
              </a:ext>
            </a:extLst>
          </p:cNvPr>
          <p:cNvSpPr>
            <a:spLocks noGrp="1"/>
          </p:cNvSpPr>
          <p:nvPr>
            <p:ph type="title"/>
          </p:nvPr>
        </p:nvSpPr>
        <p:spPr/>
        <p:txBody>
          <a:bodyPr>
            <a:normAutofit/>
          </a:bodyPr>
          <a:lstStyle/>
          <a:p>
            <a:pPr algn="ctr"/>
            <a:r>
              <a:rPr lang="en-US" sz="3200" dirty="0"/>
              <a:t>Routing and Endpoint Middleware</a:t>
            </a:r>
            <a:endParaRPr lang="en-NZ" sz="3200" dirty="0"/>
          </a:p>
        </p:txBody>
      </p:sp>
      <p:sp>
        <p:nvSpPr>
          <p:cNvPr id="3" name="Content Placeholder 2">
            <a:extLst>
              <a:ext uri="{FF2B5EF4-FFF2-40B4-BE49-F238E27FC236}">
                <a16:creationId xmlns:a16="http://schemas.microsoft.com/office/drawing/2014/main" id="{7BAA6D6C-53EF-48E3-BFBF-11067D8DFADF}"/>
              </a:ext>
            </a:extLst>
          </p:cNvPr>
          <p:cNvSpPr>
            <a:spLocks noGrp="1"/>
          </p:cNvSpPr>
          <p:nvPr>
            <p:ph idx="1"/>
          </p:nvPr>
        </p:nvSpPr>
        <p:spPr/>
        <p:txBody>
          <a:bodyPr/>
          <a:lstStyle/>
          <a:p>
            <a:r>
              <a:rPr lang="en-US" dirty="0"/>
              <a:t>These are two very important pieces of middleware in the pipeline</a:t>
            </a:r>
          </a:p>
          <a:p>
            <a:r>
              <a:rPr lang="en-US" dirty="0"/>
              <a:t>Together, the pair of routing and endpoint middleware interpret the request to determine</a:t>
            </a:r>
          </a:p>
          <a:p>
            <a:pPr lvl="1"/>
            <a:r>
              <a:rPr lang="en-US" dirty="0"/>
              <a:t>Which Razor Page to invoke</a:t>
            </a:r>
          </a:p>
          <a:p>
            <a:pPr lvl="1"/>
            <a:r>
              <a:rPr lang="en-US" dirty="0"/>
              <a:t>Read parameters from the request</a:t>
            </a:r>
          </a:p>
          <a:p>
            <a:pPr lvl="1"/>
            <a:r>
              <a:rPr lang="en-US" dirty="0"/>
              <a:t>Generate the final HTML </a:t>
            </a:r>
            <a:endParaRPr lang="en-NZ" dirty="0"/>
          </a:p>
        </p:txBody>
      </p:sp>
    </p:spTree>
    <p:extLst>
      <p:ext uri="{BB962C8B-B14F-4D97-AF65-F5344CB8AC3E}">
        <p14:creationId xmlns:p14="http://schemas.microsoft.com/office/powerpoint/2010/main" val="201825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Learn about the Project File </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933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My Udemy Courses</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Referral Links (Appear at the end in the video description)</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95D40BA0-83CF-4AAB-8887-D0007B778BBA}"/>
              </a:ext>
            </a:extLst>
          </p:cNvPr>
          <p:cNvSpPr/>
          <p:nvPr/>
        </p:nvSpPr>
        <p:spPr>
          <a:xfrm>
            <a:off x="5589863" y="643650"/>
            <a:ext cx="6356059" cy="6924973"/>
          </a:xfrm>
          <a:prstGeom prst="rect">
            <a:avLst/>
          </a:prstGeom>
        </p:spPr>
        <p:txBody>
          <a:bodyPr wrap="square">
            <a:spAutoFit/>
          </a:bodyPr>
          <a:lstStyle/>
          <a:p>
            <a:r>
              <a:rPr lang="en-GB" sz="2400" dirty="0">
                <a:solidFill>
                  <a:srgbClr val="FF0000"/>
                </a:solidFill>
                <a:highlight>
                  <a:srgbClr val="FFFF00"/>
                </a:highlight>
              </a:rPr>
              <a:t>(Course referral links in video description)</a:t>
            </a:r>
          </a:p>
          <a:p>
            <a:endParaRPr lang="en-GB" sz="2400" dirty="0">
              <a:solidFill>
                <a:srgbClr val="FF0000"/>
              </a:solidFill>
              <a:highlight>
                <a:srgbClr val="FFFF00"/>
              </a:highlight>
            </a:endParaRPr>
          </a:p>
          <a:p>
            <a:pPr marL="342900" indent="-342900">
              <a:buFont typeface="Arial" panose="020B0604020202020204" pitchFamily="34" charset="0"/>
              <a:buChar char="•"/>
            </a:pPr>
            <a:r>
              <a:rPr lang="en-GB" sz="2400" dirty="0"/>
              <a:t>DevOps and Docker Support for .NET Core </a:t>
            </a:r>
            <a:r>
              <a:rPr lang="en-GB" sz="2400" dirty="0" err="1"/>
              <a:t>Blazor</a:t>
            </a:r>
            <a:r>
              <a:rPr lang="en-GB" sz="2400" dirty="0"/>
              <a:t> Applications</a:t>
            </a:r>
          </a:p>
          <a:p>
            <a:pPr marL="342900" indent="-342900">
              <a:buFont typeface="Arial" panose="020B0604020202020204" pitchFamily="34" charset="0"/>
              <a:buChar char="•"/>
            </a:pPr>
            <a:r>
              <a:rPr lang="en-GB" sz="2400" dirty="0"/>
              <a:t>Build and Learn ASP.NET Core 3.1 </a:t>
            </a:r>
            <a:r>
              <a:rPr lang="en-GB" sz="2400" dirty="0" err="1"/>
              <a:t>Blazor</a:t>
            </a:r>
            <a:r>
              <a:rPr lang="en-GB" sz="2400" dirty="0"/>
              <a:t> Hands-On</a:t>
            </a:r>
          </a:p>
          <a:p>
            <a:pPr marL="342900" indent="-342900">
              <a:buFont typeface="Arial" panose="020B0604020202020204" pitchFamily="34" charset="0"/>
              <a:buChar char="•"/>
            </a:pPr>
            <a:r>
              <a:rPr lang="en-GB" sz="2400" dirty="0"/>
              <a:t>ASP.NET Core 3 with MVC and MongoDB</a:t>
            </a:r>
          </a:p>
          <a:p>
            <a:pPr marL="342900" indent="-342900">
              <a:buFont typeface="Arial" panose="020B0604020202020204" pitchFamily="34" charset="0"/>
              <a:buChar char="•"/>
            </a:pPr>
            <a:r>
              <a:rPr lang="en-GB" sz="2400" dirty="0"/>
              <a:t>Master Collection Classes in C# Using Visual Studio</a:t>
            </a:r>
          </a:p>
          <a:p>
            <a:endParaRPr lang="en-GB" sz="2400" dirty="0"/>
          </a:p>
          <a:p>
            <a:r>
              <a:rPr lang="en-GB" sz="2400" dirty="0"/>
              <a:t> Email: </a:t>
            </a:r>
            <a:r>
              <a:rPr lang="en-GB" sz="2400" dirty="0">
                <a:hlinkClick r:id="rId2"/>
              </a:rPr>
              <a:t>devedkaushik@gmail.com</a:t>
            </a:r>
            <a:endParaRPr lang="en-GB" sz="2400" dirty="0"/>
          </a:p>
          <a:p>
            <a:r>
              <a:rPr lang="en-GB" sz="2400" dirty="0"/>
              <a:t> Twitter : @krchome58</a:t>
            </a:r>
          </a:p>
          <a:p>
            <a:r>
              <a:rPr lang="en-GB" sz="2400" dirty="0"/>
              <a:t>FB: </a:t>
            </a:r>
            <a:r>
              <a:rPr lang="en-GB" sz="2400" dirty="0">
                <a:hlinkClick r:id="rId3"/>
              </a:rPr>
              <a:t>https://www.facebook.com/deveducate</a:t>
            </a:r>
            <a:endParaRPr lang="en-GB" sz="2400" dirty="0"/>
          </a:p>
          <a:p>
            <a:r>
              <a:rPr lang="en-GB" sz="2400" dirty="0"/>
              <a:t>Web: </a:t>
            </a:r>
            <a:r>
              <a:rPr lang="en-NZ" sz="2400" dirty="0">
                <a:hlinkClick r:id="rId4"/>
              </a:rPr>
              <a:t>https://kaushikroychowdhury.com/</a:t>
            </a:r>
            <a:endParaRPr lang="en-GB" sz="2400" dirty="0"/>
          </a:p>
          <a:p>
            <a:endParaRPr lang="en-GB" sz="2400" dirty="0"/>
          </a:p>
          <a:p>
            <a:endParaRPr lang="en-GB" sz="2400" dirty="0"/>
          </a:p>
          <a:p>
            <a:endParaRPr lang="en-GB" sz="2400" dirty="0"/>
          </a:p>
          <a:p>
            <a:br>
              <a:rPr lang="en-GB" dirty="0"/>
            </a:br>
            <a:endParaRPr lang="en-NZ" dirty="0"/>
          </a:p>
        </p:txBody>
      </p:sp>
    </p:spTree>
    <p:extLst>
      <p:ext uri="{BB962C8B-B14F-4D97-AF65-F5344CB8AC3E}">
        <p14:creationId xmlns:p14="http://schemas.microsoft.com/office/powerpoint/2010/main" val="303564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8E95E0A5-2875-4AD2-833B-9D1E9CE8814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7" name="Arc 46">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C8BE35-B3FD-4E03-B49F-23326BCF98FD}"/>
              </a:ext>
            </a:extLst>
          </p:cNvPr>
          <p:cNvSpPr>
            <a:spLocks noGrp="1"/>
          </p:cNvSpPr>
          <p:nvPr>
            <p:ph type="title"/>
          </p:nvPr>
        </p:nvSpPr>
        <p:spPr>
          <a:xfrm>
            <a:off x="5827048" y="407987"/>
            <a:ext cx="5721484" cy="1325563"/>
          </a:xfrm>
        </p:spPr>
        <p:txBody>
          <a:bodyPr>
            <a:normAutofit/>
          </a:bodyPr>
          <a:lstStyle/>
          <a:p>
            <a:r>
              <a:rPr lang="en-US" dirty="0" err="1"/>
              <a:t>csproj</a:t>
            </a:r>
            <a:r>
              <a:rPr lang="en-US" dirty="0"/>
              <a:t> file </a:t>
            </a:r>
            <a:endParaRPr lang="en-NZ" dirty="0"/>
          </a:p>
        </p:txBody>
      </p:sp>
      <p:sp>
        <p:nvSpPr>
          <p:cNvPr id="65" name="Content Placeholder 2">
            <a:extLst>
              <a:ext uri="{FF2B5EF4-FFF2-40B4-BE49-F238E27FC236}">
                <a16:creationId xmlns:a16="http://schemas.microsoft.com/office/drawing/2014/main" id="{D7B1C37A-C5AD-4259-B349-454D76F8F3B5}"/>
              </a:ext>
            </a:extLst>
          </p:cNvPr>
          <p:cNvSpPr>
            <a:spLocks noGrp="1"/>
          </p:cNvSpPr>
          <p:nvPr>
            <p:ph idx="1"/>
          </p:nvPr>
        </p:nvSpPr>
        <p:spPr>
          <a:xfrm>
            <a:off x="5827048" y="1868487"/>
            <a:ext cx="5721484" cy="4351338"/>
          </a:xfrm>
        </p:spPr>
        <p:txBody>
          <a:bodyPr>
            <a:normAutofit/>
          </a:bodyPr>
          <a:lstStyle/>
          <a:p>
            <a:r>
              <a:rPr lang="en-GB" sz="2200" dirty="0"/>
              <a:t>The </a:t>
            </a:r>
            <a:r>
              <a:rPr lang="en-GB" sz="2200" dirty="0" err="1"/>
              <a:t>csproj</a:t>
            </a:r>
            <a:r>
              <a:rPr lang="en-GB" sz="2200" dirty="0"/>
              <a:t> file is the project file for .NET applications </a:t>
            </a:r>
          </a:p>
          <a:p>
            <a:r>
              <a:rPr lang="en-GB" sz="2200" dirty="0"/>
              <a:t>Contains details required for the .NET tooling to build your project.</a:t>
            </a:r>
          </a:p>
          <a:p>
            <a:pPr marL="0" indent="0">
              <a:buNone/>
            </a:pPr>
            <a:r>
              <a:rPr lang="en-GB" sz="2200" dirty="0"/>
              <a:t>It defines:</a:t>
            </a:r>
          </a:p>
          <a:p>
            <a:pPr marL="514350" indent="-514350">
              <a:buFont typeface="+mj-lt"/>
              <a:buAutoNum type="arabicPeriod"/>
            </a:pPr>
            <a:r>
              <a:rPr lang="en-GB" sz="2200" dirty="0"/>
              <a:t>The project type being built (console, web app or class library)</a:t>
            </a:r>
          </a:p>
          <a:p>
            <a:pPr marL="514350" indent="-514350">
              <a:buFont typeface="+mj-lt"/>
              <a:buAutoNum type="arabicPeriod"/>
            </a:pPr>
            <a:r>
              <a:rPr lang="en-GB" sz="2200" dirty="0"/>
              <a:t>Platform the project targets (.NET Core 3.1, .NET Standard Library, .NET 5 etc.)</a:t>
            </a:r>
          </a:p>
          <a:p>
            <a:pPr marL="514350" indent="-514350">
              <a:buFont typeface="+mj-lt"/>
              <a:buAutoNum type="arabicPeriod"/>
            </a:pPr>
            <a:r>
              <a:rPr lang="en-GB" sz="2200" dirty="0"/>
              <a:t>NuGet packages on which it depends</a:t>
            </a:r>
          </a:p>
          <a:p>
            <a:pPr marL="514350" indent="-514350">
              <a:buFont typeface="+mj-lt"/>
              <a:buAutoNum type="arabicPeriod"/>
            </a:pPr>
            <a:endParaRPr lang="en-NZ" sz="2200" dirty="0"/>
          </a:p>
        </p:txBody>
      </p:sp>
    </p:spTree>
    <p:extLst>
      <p:ext uri="{BB962C8B-B14F-4D97-AF65-F5344CB8AC3E}">
        <p14:creationId xmlns:p14="http://schemas.microsoft.com/office/powerpoint/2010/main" val="28153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8E95E0A5-2875-4AD2-833B-9D1E9CE8814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7" name="Arc 46">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C8BE35-B3FD-4E03-B49F-23326BCF98FD}"/>
              </a:ext>
            </a:extLst>
          </p:cNvPr>
          <p:cNvSpPr>
            <a:spLocks noGrp="1"/>
          </p:cNvSpPr>
          <p:nvPr>
            <p:ph type="title"/>
          </p:nvPr>
        </p:nvSpPr>
        <p:spPr>
          <a:xfrm>
            <a:off x="5827048" y="407987"/>
            <a:ext cx="5721484" cy="1325563"/>
          </a:xfrm>
        </p:spPr>
        <p:txBody>
          <a:bodyPr>
            <a:normAutofit/>
          </a:bodyPr>
          <a:lstStyle/>
          <a:p>
            <a:r>
              <a:rPr lang="en-US" dirty="0"/>
              <a:t>Project File Changes (Over Earlier Versions)</a:t>
            </a:r>
            <a:endParaRPr lang="en-NZ" dirty="0"/>
          </a:p>
        </p:txBody>
      </p:sp>
      <p:sp>
        <p:nvSpPr>
          <p:cNvPr id="65" name="Content Placeholder 2">
            <a:extLst>
              <a:ext uri="{FF2B5EF4-FFF2-40B4-BE49-F238E27FC236}">
                <a16:creationId xmlns:a16="http://schemas.microsoft.com/office/drawing/2014/main" id="{D7B1C37A-C5AD-4259-B349-454D76F8F3B5}"/>
              </a:ext>
            </a:extLst>
          </p:cNvPr>
          <p:cNvSpPr>
            <a:spLocks noGrp="1"/>
          </p:cNvSpPr>
          <p:nvPr>
            <p:ph idx="1"/>
          </p:nvPr>
        </p:nvSpPr>
        <p:spPr>
          <a:xfrm>
            <a:off x="5827048" y="1868487"/>
            <a:ext cx="5721484" cy="4351338"/>
          </a:xfrm>
        </p:spPr>
        <p:txBody>
          <a:bodyPr>
            <a:normAutofit/>
          </a:bodyPr>
          <a:lstStyle/>
          <a:p>
            <a:pPr marL="0" indent="0">
              <a:buNone/>
            </a:pPr>
            <a:r>
              <a:rPr lang="en-GB" sz="2200" dirty="0"/>
              <a:t>The </a:t>
            </a:r>
            <a:r>
              <a:rPr lang="en-GB" sz="2200" dirty="0" err="1"/>
              <a:t>csproj</a:t>
            </a:r>
            <a:r>
              <a:rPr lang="en-GB" sz="2200" dirty="0"/>
              <a:t> file had changed to make it easier to read, edit and has a compact look</a:t>
            </a:r>
          </a:p>
          <a:p>
            <a:r>
              <a:rPr lang="en-GB" sz="2200" b="1" dirty="0"/>
              <a:t>No GUIDs </a:t>
            </a:r>
            <a:r>
              <a:rPr lang="en-GB" sz="2200" dirty="0"/>
              <a:t>– There are rarely used now</a:t>
            </a:r>
          </a:p>
          <a:p>
            <a:r>
              <a:rPr lang="en-GB" sz="2200" b="1" dirty="0"/>
              <a:t>Implicit file includes </a:t>
            </a:r>
            <a:r>
              <a:rPr lang="en-GB" sz="2200" dirty="0"/>
              <a:t>– Files are now automatically compiled. Previously all files in the project needed to be listed in the project file (to be included in the build)</a:t>
            </a:r>
          </a:p>
          <a:p>
            <a:r>
              <a:rPr lang="en-GB" sz="2200" b="1" dirty="0"/>
              <a:t>No NuGet package </a:t>
            </a:r>
            <a:r>
              <a:rPr lang="en-GB" sz="2200" b="1" dirty="0" err="1"/>
              <a:t>dll</a:t>
            </a:r>
            <a:r>
              <a:rPr lang="en-GB" sz="2200" b="1" dirty="0"/>
              <a:t> paths </a:t>
            </a:r>
            <a:r>
              <a:rPr lang="en-GB" sz="2200" dirty="0"/>
              <a:t>– Now you can reference the NuGet package directly in your </a:t>
            </a:r>
            <a:r>
              <a:rPr lang="en-GB" sz="2200" dirty="0" err="1"/>
              <a:t>csproj</a:t>
            </a:r>
            <a:r>
              <a:rPr lang="en-GB" sz="2200" dirty="0"/>
              <a:t> (Unlike earlier, you don’t need to specify the path on disk </a:t>
            </a:r>
          </a:p>
          <a:p>
            <a:pPr marL="514350" indent="-514350">
              <a:buFont typeface="+mj-lt"/>
              <a:buAutoNum type="arabicPeriod"/>
            </a:pPr>
            <a:endParaRPr lang="en-NZ" sz="2200" dirty="0"/>
          </a:p>
        </p:txBody>
      </p:sp>
    </p:spTree>
    <p:extLst>
      <p:ext uri="{BB962C8B-B14F-4D97-AF65-F5344CB8AC3E}">
        <p14:creationId xmlns:p14="http://schemas.microsoft.com/office/powerpoint/2010/main" val="3393030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1" name="Picture 40">
            <a:extLst>
              <a:ext uri="{FF2B5EF4-FFF2-40B4-BE49-F238E27FC236}">
                <a16:creationId xmlns:a16="http://schemas.microsoft.com/office/drawing/2014/main" id="{8E95E0A5-2875-4AD2-833B-9D1E9CE88148}"/>
              </a:ext>
            </a:extLst>
          </p:cNvPr>
          <p:cNvPicPr>
            <a:picLocks noChangeAspect="1"/>
          </p:cNvPicPr>
          <p:nvPr/>
        </p:nvPicPr>
        <p:blipFill rotWithShape="1">
          <a:blip r:embed="rId2"/>
          <a:srcRect l="6483" r="46256" b="-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47" name="Arc 46">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C8BE35-B3FD-4E03-B49F-23326BCF98FD}"/>
              </a:ext>
            </a:extLst>
          </p:cNvPr>
          <p:cNvSpPr>
            <a:spLocks noGrp="1"/>
          </p:cNvSpPr>
          <p:nvPr>
            <p:ph type="title"/>
          </p:nvPr>
        </p:nvSpPr>
        <p:spPr>
          <a:xfrm>
            <a:off x="5827048" y="407987"/>
            <a:ext cx="5721484" cy="1325563"/>
          </a:xfrm>
        </p:spPr>
        <p:txBody>
          <a:bodyPr>
            <a:normAutofit/>
          </a:bodyPr>
          <a:lstStyle/>
          <a:p>
            <a:endParaRPr lang="en-NZ" dirty="0"/>
          </a:p>
        </p:txBody>
      </p:sp>
      <p:sp>
        <p:nvSpPr>
          <p:cNvPr id="65" name="Content Placeholder 2">
            <a:extLst>
              <a:ext uri="{FF2B5EF4-FFF2-40B4-BE49-F238E27FC236}">
                <a16:creationId xmlns:a16="http://schemas.microsoft.com/office/drawing/2014/main" id="{D7B1C37A-C5AD-4259-B349-454D76F8F3B5}"/>
              </a:ext>
            </a:extLst>
          </p:cNvPr>
          <p:cNvSpPr>
            <a:spLocks noGrp="1"/>
          </p:cNvSpPr>
          <p:nvPr>
            <p:ph idx="1"/>
          </p:nvPr>
        </p:nvSpPr>
        <p:spPr>
          <a:xfrm>
            <a:off x="5827048" y="1868487"/>
            <a:ext cx="5721484" cy="4351338"/>
          </a:xfrm>
        </p:spPr>
        <p:txBody>
          <a:bodyPr>
            <a:normAutofit/>
          </a:bodyPr>
          <a:lstStyle/>
          <a:p>
            <a:pPr marL="0" indent="0">
              <a:buNone/>
            </a:pPr>
            <a:r>
              <a:rPr lang="en-GB" sz="2200" dirty="0"/>
              <a:t>The </a:t>
            </a:r>
            <a:r>
              <a:rPr lang="en-GB" sz="2200" dirty="0" err="1"/>
              <a:t>csproj</a:t>
            </a:r>
            <a:r>
              <a:rPr lang="en-GB" sz="2200" dirty="0"/>
              <a:t> file had changed to make it easier to read, edit and has a compact look</a:t>
            </a:r>
          </a:p>
          <a:p>
            <a:r>
              <a:rPr lang="en-GB" sz="2200" b="1" dirty="0"/>
              <a:t>No GUIDs </a:t>
            </a:r>
            <a:r>
              <a:rPr lang="en-GB" sz="2200" dirty="0"/>
              <a:t>– There are rarely used now</a:t>
            </a:r>
          </a:p>
          <a:p>
            <a:r>
              <a:rPr lang="en-GB" sz="2200" b="1" dirty="0"/>
              <a:t>Implicit file includes </a:t>
            </a:r>
            <a:r>
              <a:rPr lang="en-GB" sz="2200" dirty="0"/>
              <a:t>– Files are now automatically compiled. Previously all files in the project needed to be listed in the project file (to be included in the build)</a:t>
            </a:r>
          </a:p>
          <a:p>
            <a:r>
              <a:rPr lang="en-GB" sz="2200" b="1" dirty="0"/>
              <a:t>No NuGet package </a:t>
            </a:r>
            <a:r>
              <a:rPr lang="en-GB" sz="2200" b="1" dirty="0" err="1"/>
              <a:t>dll</a:t>
            </a:r>
            <a:r>
              <a:rPr lang="en-GB" sz="2200" b="1" dirty="0"/>
              <a:t> paths </a:t>
            </a:r>
            <a:r>
              <a:rPr lang="en-GB" sz="2200" dirty="0"/>
              <a:t>– Now you can reference the NuGet package directly in your </a:t>
            </a:r>
            <a:r>
              <a:rPr lang="en-GB" sz="2200" dirty="0" err="1"/>
              <a:t>csproj</a:t>
            </a:r>
            <a:r>
              <a:rPr lang="en-GB" sz="2200" dirty="0"/>
              <a:t> (Unlike earlier, you don’t need to specify the path on disk </a:t>
            </a:r>
          </a:p>
          <a:p>
            <a:pPr marL="514350" indent="-514350">
              <a:buFont typeface="+mj-lt"/>
              <a:buAutoNum type="arabicPeriod"/>
            </a:pPr>
            <a:endParaRPr lang="en-NZ" sz="2200" dirty="0"/>
          </a:p>
        </p:txBody>
      </p:sp>
    </p:spTree>
    <p:extLst>
      <p:ext uri="{BB962C8B-B14F-4D97-AF65-F5344CB8AC3E}">
        <p14:creationId xmlns:p14="http://schemas.microsoft.com/office/powerpoint/2010/main" val="395197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The Program Class</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75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(Building a web host)</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In this video we shall learn the features of the new Program class in an ASP.NET Core 3.1 application</a:t>
            </a:r>
          </a:p>
          <a:p>
            <a:pPr marL="514350" indent="-514350">
              <a:buFont typeface="+mj-lt"/>
              <a:buAutoNum type="arabicPeriod"/>
            </a:pPr>
            <a:r>
              <a:rPr lang="en-US" sz="2200" dirty="0"/>
              <a:t>Quickly compare the handling of different configuration  features between the Program and Startup classes</a:t>
            </a:r>
          </a:p>
          <a:p>
            <a:pPr marL="514350" indent="-514350">
              <a:buFont typeface="+mj-lt"/>
              <a:buAutoNum type="arabicPeriod"/>
            </a:pPr>
            <a:r>
              <a:rPr lang="en-US" sz="2200" dirty="0"/>
              <a:t>Get introduced to the generic host concept introduced first in ASP.NET Core 3</a:t>
            </a:r>
          </a:p>
          <a:p>
            <a:pPr marL="514350" indent="-514350">
              <a:buFont typeface="+mj-lt"/>
              <a:buAutoNum type="arabicPeriod"/>
            </a:pPr>
            <a:endParaRPr lang="en-NZ" sz="2200" dirty="0"/>
          </a:p>
        </p:txBody>
      </p:sp>
    </p:spTree>
    <p:extLst>
      <p:ext uri="{BB962C8B-B14F-4D97-AF65-F5344CB8AC3E}">
        <p14:creationId xmlns:p14="http://schemas.microsoft.com/office/powerpoint/2010/main" val="25054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p:txBody>
          <a:bodyPr/>
          <a:lstStyle/>
          <a:p>
            <a:r>
              <a:rPr lang="en-US" sz="2400" dirty="0"/>
              <a:t>Firstly, it’s possible to build a static website without the use of a full-blown web framework, but its capabilities will be limited</a:t>
            </a:r>
          </a:p>
          <a:p>
            <a:r>
              <a:rPr lang="en-US" sz="2400" dirty="0"/>
              <a:t>If we want to put any kind of security or logging or even rendering of dynamic content, we shall end up into difficulties that will defeat our purpose (of not using a web framework)</a:t>
            </a:r>
          </a:p>
          <a:p>
            <a:r>
              <a:rPr lang="en-US" sz="2400" dirty="0"/>
              <a:t>You may have used desktop or mobile development frameworks (like Windows Form and/or Windows Presentation Foundation (WPF) for desktop apps) and (Xamarin, Android or any other for mobile app development)</a:t>
            </a:r>
          </a:p>
          <a:p>
            <a:r>
              <a:rPr lang="en-US" sz="2400" dirty="0"/>
              <a:t>Similarly, ASP.NET Core makes writing web applications faster, easier and even more secure than trying to build everything from scratch </a:t>
            </a:r>
          </a:p>
          <a:p>
            <a:endParaRPr lang="en-NZ" dirty="0"/>
          </a:p>
        </p:txBody>
      </p:sp>
    </p:spTree>
    <p:extLst>
      <p:ext uri="{BB962C8B-B14F-4D97-AF65-F5344CB8AC3E}">
        <p14:creationId xmlns:p14="http://schemas.microsoft.com/office/powerpoint/2010/main" val="233806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All ASP.NET Core applications start as a Console application – with a </a:t>
            </a:r>
            <a:r>
              <a:rPr lang="en-US" sz="2200" dirty="0" err="1"/>
              <a:t>Program.cs</a:t>
            </a:r>
            <a:r>
              <a:rPr lang="en-US" sz="2200" dirty="0"/>
              <a:t> file</a:t>
            </a:r>
          </a:p>
          <a:p>
            <a:pPr marL="514350" indent="-514350">
              <a:buFont typeface="+mj-lt"/>
              <a:buAutoNum type="arabicPeriod"/>
            </a:pPr>
            <a:r>
              <a:rPr lang="en-US" sz="2200" dirty="0"/>
              <a:t>This file contains a static void Main function, which is the entry point of a console app in .NET </a:t>
            </a:r>
          </a:p>
          <a:p>
            <a:pPr marL="514350" indent="-514350">
              <a:buFont typeface="+mj-lt"/>
              <a:buAutoNum type="arabicPeriod"/>
            </a:pPr>
            <a:r>
              <a:rPr lang="en-US" sz="2200" dirty="0"/>
              <a:t>In ASP.NET Core applications, the Main method is used to run an </a:t>
            </a:r>
            <a:r>
              <a:rPr lang="en-US" sz="2200" dirty="0" err="1"/>
              <a:t>IWebHost</a:t>
            </a:r>
            <a:r>
              <a:rPr lang="en-US" sz="2200" dirty="0"/>
              <a:t> instance.</a:t>
            </a:r>
          </a:p>
          <a:p>
            <a:pPr marL="0" indent="0">
              <a:buNone/>
            </a:pPr>
            <a:endParaRPr lang="en-US" sz="2200" dirty="0"/>
          </a:p>
          <a:p>
            <a:pPr marL="514350" indent="-514350">
              <a:buFont typeface="+mj-lt"/>
              <a:buAutoNum type="arabicPeriod"/>
            </a:pPr>
            <a:endParaRPr lang="en-NZ" sz="2200" dirty="0"/>
          </a:p>
        </p:txBody>
      </p:sp>
    </p:spTree>
    <p:extLst>
      <p:ext uri="{BB962C8B-B14F-4D97-AF65-F5344CB8AC3E}">
        <p14:creationId xmlns:p14="http://schemas.microsoft.com/office/powerpoint/2010/main" val="312071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(See Fig 1 below) </a:t>
            </a:r>
            <a:endParaRPr lang="en-NZ" dirty="0"/>
          </a:p>
        </p:txBody>
      </p:sp>
      <p:grpSp>
        <p:nvGrpSpPr>
          <p:cNvPr id="15" name="Group 14">
            <a:extLst>
              <a:ext uri="{FF2B5EF4-FFF2-40B4-BE49-F238E27FC236}">
                <a16:creationId xmlns:a16="http://schemas.microsoft.com/office/drawing/2014/main" id="{684A4238-2A7F-49DA-9F24-17CFAE6D97A1}"/>
              </a:ext>
            </a:extLst>
          </p:cNvPr>
          <p:cNvGrpSpPr/>
          <p:nvPr/>
        </p:nvGrpSpPr>
        <p:grpSpPr>
          <a:xfrm>
            <a:off x="7181871" y="2670238"/>
            <a:ext cx="2315912" cy="3010217"/>
            <a:chOff x="8558455" y="2298764"/>
            <a:chExt cx="2315912" cy="3010217"/>
          </a:xfrm>
        </p:grpSpPr>
        <p:grpSp>
          <p:nvGrpSpPr>
            <p:cNvPr id="16" name="Group 15">
              <a:extLst>
                <a:ext uri="{FF2B5EF4-FFF2-40B4-BE49-F238E27FC236}">
                  <a16:creationId xmlns:a16="http://schemas.microsoft.com/office/drawing/2014/main" id="{5A1D6015-4CEF-42D3-89E9-16DA77E47A5B}"/>
                </a:ext>
              </a:extLst>
            </p:cNvPr>
            <p:cNvGrpSpPr/>
            <p:nvPr/>
          </p:nvGrpSpPr>
          <p:grpSpPr>
            <a:xfrm>
              <a:off x="8558455" y="2298764"/>
              <a:ext cx="2315912" cy="3010217"/>
              <a:chOff x="8408905" y="2318156"/>
              <a:chExt cx="2315912" cy="3010217"/>
            </a:xfrm>
          </p:grpSpPr>
          <p:sp>
            <p:nvSpPr>
              <p:cNvPr id="18" name="Rectangle 17">
                <a:extLst>
                  <a:ext uri="{FF2B5EF4-FFF2-40B4-BE49-F238E27FC236}">
                    <a16:creationId xmlns:a16="http://schemas.microsoft.com/office/drawing/2014/main" id="{80C9D967-7276-4C7D-A560-C60B9777ECD0}"/>
                  </a:ext>
                </a:extLst>
              </p:cNvPr>
              <p:cNvSpPr/>
              <p:nvPr/>
            </p:nvSpPr>
            <p:spPr>
              <a:xfrm>
                <a:off x="8408905" y="2318156"/>
                <a:ext cx="2315912" cy="3010217"/>
              </a:xfrm>
              <a:prstGeom prst="rect">
                <a:avLst/>
              </a:prstGeom>
              <a:solidFill>
                <a:srgbClr val="FFFFFF"/>
              </a:solidFill>
              <a:ln w="25400" cap="flat" cmpd="sng" algn="ctr">
                <a:solidFill>
                  <a:srgbClr val="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rgbClr val="000000"/>
                  </a:solidFill>
                  <a:effectLst/>
                  <a:uLnTx/>
                  <a:uFillTx/>
                  <a:latin typeface="Avenir Next LT Pro"/>
                  <a:ea typeface="+mn-ea"/>
                  <a:cs typeface="+mn-cs"/>
                </a:endParaRPr>
              </a:p>
            </p:txBody>
          </p:sp>
          <p:sp>
            <p:nvSpPr>
              <p:cNvPr id="19" name="Rectangle 18">
                <a:extLst>
                  <a:ext uri="{FF2B5EF4-FFF2-40B4-BE49-F238E27FC236}">
                    <a16:creationId xmlns:a16="http://schemas.microsoft.com/office/drawing/2014/main" id="{B7C0BAAD-D0CD-446F-B3B9-2F46EE6BD07D}"/>
                  </a:ext>
                </a:extLst>
              </p:cNvPr>
              <p:cNvSpPr/>
              <p:nvPr/>
            </p:nvSpPr>
            <p:spPr>
              <a:xfrm>
                <a:off x="8673531" y="2473693"/>
                <a:ext cx="1757943" cy="591453"/>
              </a:xfrm>
              <a:prstGeom prst="rect">
                <a:avLst/>
              </a:prstGeom>
              <a:solidFill>
                <a:srgbClr val="FFC000"/>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Dependency injection</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0" name="Rectangle 19">
                <a:extLst>
                  <a:ext uri="{FF2B5EF4-FFF2-40B4-BE49-F238E27FC236}">
                    <a16:creationId xmlns:a16="http://schemas.microsoft.com/office/drawing/2014/main" id="{80973D0B-9E66-44B2-9A2E-F7ED884063FD}"/>
                  </a:ext>
                </a:extLst>
              </p:cNvPr>
              <p:cNvSpPr/>
              <p:nvPr/>
            </p:nvSpPr>
            <p:spPr>
              <a:xfrm>
                <a:off x="8687790" y="3246522"/>
                <a:ext cx="1640117" cy="487316"/>
              </a:xfrm>
              <a:prstGeom prst="rect">
                <a:avLst/>
              </a:prstGeom>
              <a:solidFill>
                <a:srgbClr val="FFC000"/>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Middleware pipeline</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1" name="Rectangle 20">
                <a:extLst>
                  <a:ext uri="{FF2B5EF4-FFF2-40B4-BE49-F238E27FC236}">
                    <a16:creationId xmlns:a16="http://schemas.microsoft.com/office/drawing/2014/main" id="{4DF89F9D-5ADF-4B00-9298-A16ABB4759C5}"/>
                  </a:ext>
                </a:extLst>
              </p:cNvPr>
              <p:cNvSpPr/>
              <p:nvPr/>
            </p:nvSpPr>
            <p:spPr>
              <a:xfrm>
                <a:off x="8687790" y="3905400"/>
                <a:ext cx="1640117" cy="881866"/>
              </a:xfrm>
              <a:prstGeom prst="rect">
                <a:avLst/>
              </a:prstGeom>
              <a:solidFill>
                <a:srgbClr val="FFC000"/>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Endpoint Configuration</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grpSp>
        <p:sp>
          <p:nvSpPr>
            <p:cNvPr id="17" name="TextBox 16">
              <a:extLst>
                <a:ext uri="{FF2B5EF4-FFF2-40B4-BE49-F238E27FC236}">
                  <a16:creationId xmlns:a16="http://schemas.microsoft.com/office/drawing/2014/main" id="{8DCDC726-BE3C-464C-B40A-3CC36F6BA96A}"/>
                </a:ext>
              </a:extLst>
            </p:cNvPr>
            <p:cNvSpPr txBox="1"/>
            <p:nvPr/>
          </p:nvSpPr>
          <p:spPr>
            <a:xfrm>
              <a:off x="8832632" y="4787266"/>
              <a:ext cx="148591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rPr>
                <a:t>Startup</a:t>
              </a:r>
              <a:endParaRPr kumimoji="0" lang="en-NZ" sz="1800" b="0" i="0" u="none" strike="noStrike" kern="0" cap="none" spc="0" normalizeH="0" baseline="0" noProof="0" dirty="0">
                <a:ln>
                  <a:noFill/>
                </a:ln>
                <a:solidFill>
                  <a:srgbClr val="000000"/>
                </a:solidFill>
                <a:effectLst/>
                <a:uLnTx/>
                <a:uFillTx/>
                <a:latin typeface="Avenir Next LT Pro"/>
              </a:endParaRPr>
            </a:p>
          </p:txBody>
        </p:sp>
      </p:grpSp>
      <p:grpSp>
        <p:nvGrpSpPr>
          <p:cNvPr id="22" name="Group 21">
            <a:extLst>
              <a:ext uri="{FF2B5EF4-FFF2-40B4-BE49-F238E27FC236}">
                <a16:creationId xmlns:a16="http://schemas.microsoft.com/office/drawing/2014/main" id="{64944BD7-5474-4D12-AAE6-7AB1276B14EC}"/>
              </a:ext>
            </a:extLst>
          </p:cNvPr>
          <p:cNvGrpSpPr/>
          <p:nvPr/>
        </p:nvGrpSpPr>
        <p:grpSpPr>
          <a:xfrm>
            <a:off x="2694217" y="1960053"/>
            <a:ext cx="2900774" cy="3720402"/>
            <a:chOff x="5127110" y="1733550"/>
            <a:chExt cx="2900774" cy="3720402"/>
          </a:xfrm>
        </p:grpSpPr>
        <p:grpSp>
          <p:nvGrpSpPr>
            <p:cNvPr id="23" name="Group 22">
              <a:extLst>
                <a:ext uri="{FF2B5EF4-FFF2-40B4-BE49-F238E27FC236}">
                  <a16:creationId xmlns:a16="http://schemas.microsoft.com/office/drawing/2014/main" id="{F527DC79-11CD-4457-B6CA-515A10338F27}"/>
                </a:ext>
              </a:extLst>
            </p:cNvPr>
            <p:cNvGrpSpPr/>
            <p:nvPr/>
          </p:nvGrpSpPr>
          <p:grpSpPr>
            <a:xfrm>
              <a:off x="5127110" y="1733550"/>
              <a:ext cx="2900774" cy="3720402"/>
              <a:chOff x="5044273" y="2088796"/>
              <a:chExt cx="2636147" cy="3268761"/>
            </a:xfrm>
          </p:grpSpPr>
          <p:sp>
            <p:nvSpPr>
              <p:cNvPr id="25" name="Rectangle 24">
                <a:extLst>
                  <a:ext uri="{FF2B5EF4-FFF2-40B4-BE49-F238E27FC236}">
                    <a16:creationId xmlns:a16="http://schemas.microsoft.com/office/drawing/2014/main" id="{FBFA17E7-8A63-4289-9D9D-224F67B38327}"/>
                  </a:ext>
                </a:extLst>
              </p:cNvPr>
              <p:cNvSpPr/>
              <p:nvPr/>
            </p:nvSpPr>
            <p:spPr>
              <a:xfrm>
                <a:off x="5044273" y="2088796"/>
                <a:ext cx="2636147" cy="3268761"/>
              </a:xfrm>
              <a:prstGeom prst="rect">
                <a:avLst/>
              </a:prstGeom>
              <a:solidFill>
                <a:srgbClr val="FFFFFF"/>
              </a:solidFill>
              <a:ln w="25400" cap="flat" cmpd="sng" algn="ctr">
                <a:solidFill>
                  <a:srgbClr val="000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NZ" sz="1800" b="0" i="0" u="none" strike="noStrike" kern="0" cap="none" spc="0" normalizeH="0" baseline="0" noProof="0">
                  <a:ln>
                    <a:noFill/>
                  </a:ln>
                  <a:solidFill>
                    <a:srgbClr val="000000"/>
                  </a:solidFill>
                  <a:effectLst/>
                  <a:uLnTx/>
                  <a:uFillTx/>
                  <a:latin typeface="Avenir Next LT Pro"/>
                  <a:ea typeface="+mn-ea"/>
                  <a:cs typeface="+mn-cs"/>
                </a:endParaRPr>
              </a:p>
            </p:txBody>
          </p:sp>
          <p:sp>
            <p:nvSpPr>
              <p:cNvPr id="26" name="Rectangle 25">
                <a:extLst>
                  <a:ext uri="{FF2B5EF4-FFF2-40B4-BE49-F238E27FC236}">
                    <a16:creationId xmlns:a16="http://schemas.microsoft.com/office/drawing/2014/main" id="{96A5A3A4-0CA0-4F1D-8AAB-D3DA5D5A162B}"/>
                  </a:ext>
                </a:extLst>
              </p:cNvPr>
              <p:cNvSpPr/>
              <p:nvPr/>
            </p:nvSpPr>
            <p:spPr>
              <a:xfrm>
                <a:off x="5258103" y="2303072"/>
                <a:ext cx="2238691" cy="478936"/>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Application Settings </a:t>
                </a:r>
                <a:r>
                  <a:rPr kumimoji="0" lang="en-US" sz="1800" b="0" i="0" u="none" strike="noStrike" kern="0" cap="none" spc="0" normalizeH="0" baseline="0" noProof="0" dirty="0">
                    <a:ln>
                      <a:noFill/>
                    </a:ln>
                    <a:solidFill>
                      <a:srgbClr val="FF0000"/>
                    </a:solidFill>
                    <a:effectLst/>
                    <a:uLnTx/>
                    <a:uFillTx/>
                    <a:latin typeface="Avenir Next LT Pro"/>
                    <a:ea typeface="+mn-ea"/>
                    <a:cs typeface="+mn-cs"/>
                  </a:rPr>
                  <a:t> </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7" name="Rectangle 26">
                <a:extLst>
                  <a:ext uri="{FF2B5EF4-FFF2-40B4-BE49-F238E27FC236}">
                    <a16:creationId xmlns:a16="http://schemas.microsoft.com/office/drawing/2014/main" id="{B6BF9702-B67D-4CB6-99D0-4587C73911D5}"/>
                  </a:ext>
                </a:extLst>
              </p:cNvPr>
              <p:cNvSpPr/>
              <p:nvPr/>
            </p:nvSpPr>
            <p:spPr>
              <a:xfrm>
                <a:off x="5285902" y="2894935"/>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Logging</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8" name="Rectangle 27">
                <a:extLst>
                  <a:ext uri="{FF2B5EF4-FFF2-40B4-BE49-F238E27FC236}">
                    <a16:creationId xmlns:a16="http://schemas.microsoft.com/office/drawing/2014/main" id="{5B3E605B-7816-4010-98D8-9333DB009CB7}"/>
                  </a:ext>
                </a:extLst>
              </p:cNvPr>
              <p:cNvSpPr/>
              <p:nvPr/>
            </p:nvSpPr>
            <p:spPr>
              <a:xfrm>
                <a:off x="5326046" y="3441075"/>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Kestrel Server</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29" name="Rectangle 28">
                <a:extLst>
                  <a:ext uri="{FF2B5EF4-FFF2-40B4-BE49-F238E27FC236}">
                    <a16:creationId xmlns:a16="http://schemas.microsoft.com/office/drawing/2014/main" id="{B7F7301C-B3FC-4111-8156-A44F89004869}"/>
                  </a:ext>
                </a:extLst>
              </p:cNvPr>
              <p:cNvSpPr/>
              <p:nvPr/>
            </p:nvSpPr>
            <p:spPr>
              <a:xfrm>
                <a:off x="5365107" y="3969151"/>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Content Root</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sp>
            <p:nvSpPr>
              <p:cNvPr id="30" name="Rectangle 29">
                <a:extLst>
                  <a:ext uri="{FF2B5EF4-FFF2-40B4-BE49-F238E27FC236}">
                    <a16:creationId xmlns:a16="http://schemas.microsoft.com/office/drawing/2014/main" id="{51EA8D27-6B74-48A4-A392-2F90AAFF735A}"/>
                  </a:ext>
                </a:extLst>
              </p:cNvPr>
              <p:cNvSpPr/>
              <p:nvPr/>
            </p:nvSpPr>
            <p:spPr>
              <a:xfrm>
                <a:off x="5368350" y="4534347"/>
                <a:ext cx="2101175" cy="282102"/>
              </a:xfrm>
              <a:prstGeom prst="rect">
                <a:avLst/>
              </a:prstGeom>
              <a:solidFill>
                <a:srgbClr val="DBEFF9"/>
              </a:solidFill>
              <a:ln w="12700" cap="flat" cmpd="sng" algn="ctr">
                <a:solidFill>
                  <a:srgbClr val="0F6FC6">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ea typeface="+mn-ea"/>
                    <a:cs typeface="+mn-cs"/>
                  </a:rPr>
                  <a:t>IIS Integration</a:t>
                </a:r>
                <a:endParaRPr kumimoji="0" lang="en-NZ" sz="1800" b="0" i="0" u="none" strike="noStrike" kern="0" cap="none" spc="0" normalizeH="0" baseline="0" noProof="0" dirty="0">
                  <a:ln>
                    <a:noFill/>
                  </a:ln>
                  <a:solidFill>
                    <a:srgbClr val="000000"/>
                  </a:solidFill>
                  <a:effectLst/>
                  <a:uLnTx/>
                  <a:uFillTx/>
                  <a:latin typeface="Avenir Next LT Pro"/>
                  <a:ea typeface="+mn-ea"/>
                  <a:cs typeface="+mn-cs"/>
                </a:endParaRPr>
              </a:p>
            </p:txBody>
          </p:sp>
        </p:grpSp>
        <p:sp>
          <p:nvSpPr>
            <p:cNvPr id="24" name="TextBox 23">
              <a:extLst>
                <a:ext uri="{FF2B5EF4-FFF2-40B4-BE49-F238E27FC236}">
                  <a16:creationId xmlns:a16="http://schemas.microsoft.com/office/drawing/2014/main" id="{3D6D64DD-8E1C-4AAB-8F1B-CB991D706D1D}"/>
                </a:ext>
              </a:extLst>
            </p:cNvPr>
            <p:cNvSpPr txBox="1"/>
            <p:nvPr/>
          </p:nvSpPr>
          <p:spPr>
            <a:xfrm>
              <a:off x="5671676" y="4951186"/>
              <a:ext cx="1757481"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venir Next LT Pro"/>
                </a:rPr>
                <a:t>Program</a:t>
              </a:r>
              <a:endParaRPr kumimoji="0" lang="en-NZ" sz="1800" b="0" i="0" u="none" strike="noStrike" kern="0" cap="none" spc="0" normalizeH="0" baseline="0" noProof="0" dirty="0">
                <a:ln>
                  <a:noFill/>
                </a:ln>
                <a:solidFill>
                  <a:srgbClr val="000000"/>
                </a:solidFill>
                <a:effectLst/>
                <a:uLnTx/>
                <a:uFillTx/>
                <a:latin typeface="Avenir Next LT Pro"/>
              </a:endParaRPr>
            </a:p>
          </p:txBody>
        </p:sp>
      </p:grpSp>
      <p:sp>
        <p:nvSpPr>
          <p:cNvPr id="31" name="TextBox 30">
            <a:extLst>
              <a:ext uri="{FF2B5EF4-FFF2-40B4-BE49-F238E27FC236}">
                <a16:creationId xmlns:a16="http://schemas.microsoft.com/office/drawing/2014/main" id="{144F3E11-8795-410F-845A-63718D4AA9FF}"/>
              </a:ext>
            </a:extLst>
          </p:cNvPr>
          <p:cNvSpPr txBox="1"/>
          <p:nvPr/>
        </p:nvSpPr>
        <p:spPr>
          <a:xfrm>
            <a:off x="2365695" y="6082018"/>
            <a:ext cx="3027237" cy="646331"/>
          </a:xfrm>
          <a:prstGeom prst="rect">
            <a:avLst/>
          </a:prstGeom>
          <a:noFill/>
        </p:spPr>
        <p:txBody>
          <a:bodyPr wrap="square" rtlCol="0">
            <a:spAutoFit/>
          </a:bodyPr>
          <a:lstStyle/>
          <a:p>
            <a:r>
              <a:rPr lang="en-US" dirty="0"/>
              <a:t>Program class keeps all the infrastructure configuration</a:t>
            </a:r>
            <a:endParaRPr lang="en-NZ" dirty="0"/>
          </a:p>
        </p:txBody>
      </p:sp>
      <p:sp>
        <p:nvSpPr>
          <p:cNvPr id="42" name="TextBox 41">
            <a:extLst>
              <a:ext uri="{FF2B5EF4-FFF2-40B4-BE49-F238E27FC236}">
                <a16:creationId xmlns:a16="http://schemas.microsoft.com/office/drawing/2014/main" id="{4FADD992-7094-4B6C-B296-DBA6F7456223}"/>
              </a:ext>
            </a:extLst>
          </p:cNvPr>
          <p:cNvSpPr txBox="1"/>
          <p:nvPr/>
        </p:nvSpPr>
        <p:spPr>
          <a:xfrm>
            <a:off x="6685384" y="5925703"/>
            <a:ext cx="3027237" cy="369332"/>
          </a:xfrm>
          <a:prstGeom prst="rect">
            <a:avLst/>
          </a:prstGeom>
          <a:noFill/>
        </p:spPr>
        <p:txBody>
          <a:bodyPr wrap="square" rtlCol="0">
            <a:spAutoFit/>
          </a:bodyPr>
          <a:lstStyle/>
          <a:p>
            <a:endParaRPr lang="en-NZ" dirty="0"/>
          </a:p>
        </p:txBody>
      </p:sp>
      <p:sp>
        <p:nvSpPr>
          <p:cNvPr id="44" name="TextBox 43">
            <a:extLst>
              <a:ext uri="{FF2B5EF4-FFF2-40B4-BE49-F238E27FC236}">
                <a16:creationId xmlns:a16="http://schemas.microsoft.com/office/drawing/2014/main" id="{F0FA3ADA-6EDD-413A-9B3B-C048BFE32334}"/>
              </a:ext>
            </a:extLst>
          </p:cNvPr>
          <p:cNvSpPr txBox="1"/>
          <p:nvPr/>
        </p:nvSpPr>
        <p:spPr>
          <a:xfrm>
            <a:off x="6685383" y="5948321"/>
            <a:ext cx="3027237" cy="646331"/>
          </a:xfrm>
          <a:prstGeom prst="rect">
            <a:avLst/>
          </a:prstGeom>
          <a:noFill/>
        </p:spPr>
        <p:txBody>
          <a:bodyPr wrap="square" rtlCol="0">
            <a:spAutoFit/>
          </a:bodyPr>
          <a:lstStyle/>
          <a:p>
            <a:r>
              <a:rPr lang="en-US" dirty="0"/>
              <a:t>Startup class keeps all the application specific </a:t>
            </a:r>
            <a:r>
              <a:rPr lang="en-US" dirty="0" err="1"/>
              <a:t>behaviour</a:t>
            </a:r>
            <a:endParaRPr lang="en-NZ" dirty="0"/>
          </a:p>
        </p:txBody>
      </p:sp>
    </p:spTree>
    <p:extLst>
      <p:ext uri="{BB962C8B-B14F-4D97-AF65-F5344CB8AC3E}">
        <p14:creationId xmlns:p14="http://schemas.microsoft.com/office/powerpoint/2010/main" val="42860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Program Class </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Program class is seldom changed over the lifetime of a project</a:t>
            </a:r>
          </a:p>
          <a:p>
            <a:pPr marL="514350" indent="-514350">
              <a:buFont typeface="+mj-lt"/>
              <a:buAutoNum type="arabicPeriod"/>
            </a:pPr>
            <a:r>
              <a:rPr lang="en-US" sz="2200" dirty="0"/>
              <a:t>Program classes for two different ASP.NET Core applications will generally be the same</a:t>
            </a:r>
          </a:p>
          <a:p>
            <a:pPr marL="514350" indent="-514350">
              <a:buFont typeface="+mj-lt"/>
              <a:buAutoNum type="arabicPeriod"/>
            </a:pPr>
            <a:r>
              <a:rPr lang="en-US" sz="2200" dirty="0"/>
              <a:t>Startup class between two applications differ significantly </a:t>
            </a:r>
          </a:p>
          <a:p>
            <a:pPr marL="514350" indent="-514350">
              <a:buFont typeface="+mj-lt"/>
              <a:buAutoNum type="arabicPeriod"/>
            </a:pPr>
            <a:r>
              <a:rPr lang="en-US" sz="2200" dirty="0"/>
              <a:t>In the default template within Program class, the </a:t>
            </a:r>
            <a:r>
              <a:rPr lang="en-US" sz="2200" dirty="0" err="1"/>
              <a:t>CreateDefaultBuilder</a:t>
            </a:r>
            <a:r>
              <a:rPr lang="en-US" sz="2200" dirty="0"/>
              <a:t> method hides lot of app configuration that takes place</a:t>
            </a:r>
            <a:endParaRPr lang="en-NZ" sz="2200" dirty="0"/>
          </a:p>
        </p:txBody>
      </p:sp>
    </p:spTree>
    <p:extLst>
      <p:ext uri="{BB962C8B-B14F-4D97-AF65-F5344CB8AC3E}">
        <p14:creationId xmlns:p14="http://schemas.microsoft.com/office/powerpoint/2010/main" val="51506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291375" cy="2292581"/>
          </a:xfrm>
        </p:spPr>
        <p:txBody>
          <a:bodyPr>
            <a:normAutofit/>
          </a:bodyPr>
          <a:lstStyle/>
          <a:p>
            <a:r>
              <a:rPr lang="en-US" dirty="0">
                <a:solidFill>
                  <a:srgbClr val="FFFFFF"/>
                </a:solidFill>
              </a:rPr>
              <a:t>The Startup Class (Configuring Service) – Part 1</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469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Startup Class (Application Configuration)</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In this video we shall learn the functions of the Startup class in an ASP.NET Core 3.1 application</a:t>
            </a:r>
          </a:p>
          <a:p>
            <a:pPr marL="514350" indent="-514350">
              <a:buFont typeface="+mj-lt"/>
              <a:buAutoNum type="arabicPeriod"/>
            </a:pPr>
            <a:r>
              <a:rPr lang="en-US" sz="2200" dirty="0"/>
              <a:t>See how to register framework and application custom services in the Startup  class</a:t>
            </a:r>
          </a:p>
          <a:p>
            <a:pPr marL="514350" indent="-514350">
              <a:buFont typeface="+mj-lt"/>
              <a:buAutoNum type="arabicPeriod"/>
            </a:pPr>
            <a:endParaRPr lang="en-NZ" sz="2200" dirty="0"/>
          </a:p>
        </p:txBody>
      </p:sp>
    </p:spTree>
    <p:extLst>
      <p:ext uri="{BB962C8B-B14F-4D97-AF65-F5344CB8AC3E}">
        <p14:creationId xmlns:p14="http://schemas.microsoft.com/office/powerpoint/2010/main" val="291888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Startup Class (Application Configuration)</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1031847" y="1690688"/>
            <a:ext cx="8705540" cy="4351338"/>
          </a:xfrm>
        </p:spPr>
        <p:txBody>
          <a:bodyPr>
            <a:normAutofit/>
          </a:bodyPr>
          <a:lstStyle/>
          <a:p>
            <a:pPr marL="0" indent="0">
              <a:buNone/>
            </a:pPr>
            <a:r>
              <a:rPr lang="en-US" dirty="0"/>
              <a:t>You configure your app’s behavior in Startup in the following scenarios</a:t>
            </a:r>
            <a:endParaRPr lang="en-NZ" dirty="0"/>
          </a:p>
          <a:p>
            <a:pPr lvl="0"/>
            <a:r>
              <a:rPr lang="en-US" dirty="0"/>
              <a:t>For registering any service (class) that the application depends upon for providing functionality. This can be of following types:</a:t>
            </a:r>
            <a:endParaRPr lang="en-NZ" dirty="0"/>
          </a:p>
          <a:p>
            <a:pPr marL="914400" lvl="1" indent="-457200">
              <a:buFont typeface="+mj-lt"/>
              <a:buAutoNum type="arabicPeriod"/>
            </a:pPr>
            <a:r>
              <a:rPr lang="en-US" dirty="0"/>
              <a:t>Classes used by the framework </a:t>
            </a:r>
            <a:endParaRPr lang="en-NZ" dirty="0"/>
          </a:p>
          <a:p>
            <a:pPr marL="914400" lvl="1" indent="-457200">
              <a:buFont typeface="+mj-lt"/>
              <a:buAutoNum type="arabicPeriod"/>
            </a:pPr>
            <a:r>
              <a:rPr lang="en-US" dirty="0"/>
              <a:t>Those application specific classes written by you</a:t>
            </a:r>
            <a:r>
              <a:rPr lang="en-NZ" dirty="0"/>
              <a:t> </a:t>
            </a:r>
            <a:r>
              <a:rPr lang="en-US" dirty="0"/>
              <a:t>for registering Middleware and end points</a:t>
            </a:r>
            <a:endParaRPr lang="en-NZ" dirty="0"/>
          </a:p>
          <a:p>
            <a:pPr marL="514350" indent="-514350">
              <a:buFont typeface="+mj-lt"/>
              <a:buAutoNum type="arabicPeriod"/>
            </a:pPr>
            <a:endParaRPr lang="en-NZ" sz="2200" dirty="0"/>
          </a:p>
        </p:txBody>
      </p:sp>
    </p:spTree>
    <p:extLst>
      <p:ext uri="{BB962C8B-B14F-4D97-AF65-F5344CB8AC3E}">
        <p14:creationId xmlns:p14="http://schemas.microsoft.com/office/powerpoint/2010/main" val="412806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r>
              <a:rPr lang="en-US" sz="3600" dirty="0"/>
              <a:t>Startup Class (Application Configuration) – Fig 1 below</a:t>
            </a:r>
            <a:endParaRPr lang="en-NZ" sz="3600" dirty="0"/>
          </a:p>
        </p:txBody>
      </p:sp>
      <p:sp>
        <p:nvSpPr>
          <p:cNvPr id="6" name="Rectangle 5">
            <a:extLst>
              <a:ext uri="{FF2B5EF4-FFF2-40B4-BE49-F238E27FC236}">
                <a16:creationId xmlns:a16="http://schemas.microsoft.com/office/drawing/2014/main" id="{78A2C6FD-41B9-4CA7-BF68-BD5D79A84648}"/>
              </a:ext>
            </a:extLst>
          </p:cNvPr>
          <p:cNvSpPr/>
          <p:nvPr/>
        </p:nvSpPr>
        <p:spPr>
          <a:xfrm>
            <a:off x="1585519" y="1560352"/>
            <a:ext cx="2860646" cy="47634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Z"/>
          </a:p>
        </p:txBody>
      </p:sp>
      <p:sp>
        <p:nvSpPr>
          <p:cNvPr id="7" name="Rectangle 6">
            <a:extLst>
              <a:ext uri="{FF2B5EF4-FFF2-40B4-BE49-F238E27FC236}">
                <a16:creationId xmlns:a16="http://schemas.microsoft.com/office/drawing/2014/main" id="{D68DA2DC-BFA1-4D2A-BF8D-7D6C28AFE69F}"/>
              </a:ext>
            </a:extLst>
          </p:cNvPr>
          <p:cNvSpPr/>
          <p:nvPr/>
        </p:nvSpPr>
        <p:spPr>
          <a:xfrm>
            <a:off x="1996580" y="2013358"/>
            <a:ext cx="1971413" cy="22901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IHostBuilder</a:t>
            </a:r>
            <a:endParaRPr lang="en-NZ" dirty="0"/>
          </a:p>
        </p:txBody>
      </p:sp>
      <p:sp>
        <p:nvSpPr>
          <p:cNvPr id="8" name="Rectangle 7">
            <a:extLst>
              <a:ext uri="{FF2B5EF4-FFF2-40B4-BE49-F238E27FC236}">
                <a16:creationId xmlns:a16="http://schemas.microsoft.com/office/drawing/2014/main" id="{BE9D1C92-45F7-455B-B541-882DECE15677}"/>
              </a:ext>
            </a:extLst>
          </p:cNvPr>
          <p:cNvSpPr/>
          <p:nvPr/>
        </p:nvSpPr>
        <p:spPr>
          <a:xfrm>
            <a:off x="2046913" y="4970477"/>
            <a:ext cx="2038525" cy="65434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IHost</a:t>
            </a:r>
            <a:endParaRPr lang="en-NZ" dirty="0"/>
          </a:p>
        </p:txBody>
      </p:sp>
      <p:cxnSp>
        <p:nvCxnSpPr>
          <p:cNvPr id="10" name="Straight Arrow Connector 9">
            <a:extLst>
              <a:ext uri="{FF2B5EF4-FFF2-40B4-BE49-F238E27FC236}">
                <a16:creationId xmlns:a16="http://schemas.microsoft.com/office/drawing/2014/main" id="{9A95DCC5-0E1F-4859-9DA0-A040211D3B4F}"/>
              </a:ext>
            </a:extLst>
          </p:cNvPr>
          <p:cNvCxnSpPr>
            <a:cxnSpLocks/>
          </p:cNvCxnSpPr>
          <p:nvPr/>
        </p:nvCxnSpPr>
        <p:spPr>
          <a:xfrm>
            <a:off x="2961314" y="4303552"/>
            <a:ext cx="0" cy="6669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9A9924-53C6-43E4-BA26-E4D8625D1FE7}"/>
              </a:ext>
            </a:extLst>
          </p:cNvPr>
          <p:cNvSpPr txBox="1"/>
          <p:nvPr/>
        </p:nvSpPr>
        <p:spPr>
          <a:xfrm>
            <a:off x="2422298" y="5881036"/>
            <a:ext cx="1921080" cy="369332"/>
          </a:xfrm>
          <a:prstGeom prst="rect">
            <a:avLst/>
          </a:prstGeom>
          <a:noFill/>
        </p:spPr>
        <p:txBody>
          <a:bodyPr wrap="square" rtlCol="0">
            <a:spAutoFit/>
          </a:bodyPr>
          <a:lstStyle/>
          <a:p>
            <a:r>
              <a:rPr lang="en-US" dirty="0"/>
              <a:t>Program</a:t>
            </a:r>
            <a:endParaRPr lang="en-NZ" dirty="0"/>
          </a:p>
        </p:txBody>
      </p:sp>
      <p:sp>
        <p:nvSpPr>
          <p:cNvPr id="14" name="TextBox 13">
            <a:extLst>
              <a:ext uri="{FF2B5EF4-FFF2-40B4-BE49-F238E27FC236}">
                <a16:creationId xmlns:a16="http://schemas.microsoft.com/office/drawing/2014/main" id="{1E95589C-E78F-4C21-ACAA-CBA9865E03A5}"/>
              </a:ext>
            </a:extLst>
          </p:cNvPr>
          <p:cNvSpPr txBox="1"/>
          <p:nvPr/>
        </p:nvSpPr>
        <p:spPr>
          <a:xfrm>
            <a:off x="1679549" y="4446056"/>
            <a:ext cx="1921080" cy="369332"/>
          </a:xfrm>
          <a:prstGeom prst="rect">
            <a:avLst/>
          </a:prstGeom>
          <a:noFill/>
        </p:spPr>
        <p:txBody>
          <a:bodyPr wrap="square" rtlCol="0">
            <a:spAutoFit/>
          </a:bodyPr>
          <a:lstStyle/>
          <a:p>
            <a:r>
              <a:rPr lang="en-US" dirty="0"/>
              <a:t>Build()</a:t>
            </a:r>
            <a:endParaRPr lang="en-NZ" dirty="0"/>
          </a:p>
        </p:txBody>
      </p:sp>
      <p:sp>
        <p:nvSpPr>
          <p:cNvPr id="15" name="Rectangle 14">
            <a:extLst>
              <a:ext uri="{FF2B5EF4-FFF2-40B4-BE49-F238E27FC236}">
                <a16:creationId xmlns:a16="http://schemas.microsoft.com/office/drawing/2014/main" id="{A8D7A5B2-A8ED-41E6-931A-70A3953EF10A}"/>
              </a:ext>
            </a:extLst>
          </p:cNvPr>
          <p:cNvSpPr/>
          <p:nvPr/>
        </p:nvSpPr>
        <p:spPr>
          <a:xfrm>
            <a:off x="5864239" y="1855588"/>
            <a:ext cx="4071486" cy="29597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Z"/>
          </a:p>
        </p:txBody>
      </p:sp>
      <p:sp>
        <p:nvSpPr>
          <p:cNvPr id="16" name="Rectangle 15">
            <a:extLst>
              <a:ext uri="{FF2B5EF4-FFF2-40B4-BE49-F238E27FC236}">
                <a16:creationId xmlns:a16="http://schemas.microsoft.com/office/drawing/2014/main" id="{E4D2E672-D342-44C7-9184-D52C5F0B85A7}"/>
              </a:ext>
            </a:extLst>
          </p:cNvPr>
          <p:cNvSpPr/>
          <p:nvPr/>
        </p:nvSpPr>
        <p:spPr>
          <a:xfrm>
            <a:off x="6615009" y="2198952"/>
            <a:ext cx="2569946" cy="779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ConfigureServices()</a:t>
            </a:r>
            <a:endParaRPr lang="en-NZ" dirty="0"/>
          </a:p>
        </p:txBody>
      </p:sp>
      <p:sp>
        <p:nvSpPr>
          <p:cNvPr id="20" name="Rectangle 19">
            <a:extLst>
              <a:ext uri="{FF2B5EF4-FFF2-40B4-BE49-F238E27FC236}">
                <a16:creationId xmlns:a16="http://schemas.microsoft.com/office/drawing/2014/main" id="{48B87EC4-3151-4457-9E94-06A732F8C1E7}"/>
              </a:ext>
            </a:extLst>
          </p:cNvPr>
          <p:cNvSpPr/>
          <p:nvPr/>
        </p:nvSpPr>
        <p:spPr>
          <a:xfrm>
            <a:off x="6615009" y="3260316"/>
            <a:ext cx="2569946" cy="7796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Configure()</a:t>
            </a:r>
            <a:endParaRPr lang="en-NZ" dirty="0"/>
          </a:p>
        </p:txBody>
      </p:sp>
      <p:grpSp>
        <p:nvGrpSpPr>
          <p:cNvPr id="26" name="Group 25">
            <a:extLst>
              <a:ext uri="{FF2B5EF4-FFF2-40B4-BE49-F238E27FC236}">
                <a16:creationId xmlns:a16="http://schemas.microsoft.com/office/drawing/2014/main" id="{2468E043-0A81-4EB7-8E9B-09C025B524CA}"/>
              </a:ext>
            </a:extLst>
          </p:cNvPr>
          <p:cNvGrpSpPr/>
          <p:nvPr/>
        </p:nvGrpSpPr>
        <p:grpSpPr>
          <a:xfrm>
            <a:off x="3967993" y="2441196"/>
            <a:ext cx="2647016" cy="314002"/>
            <a:chOff x="3967993" y="2441196"/>
            <a:chExt cx="2647016" cy="314002"/>
          </a:xfrm>
        </p:grpSpPr>
        <p:cxnSp>
          <p:nvCxnSpPr>
            <p:cNvPr id="22" name="Straight Arrow Connector 21">
              <a:extLst>
                <a:ext uri="{FF2B5EF4-FFF2-40B4-BE49-F238E27FC236}">
                  <a16:creationId xmlns:a16="http://schemas.microsoft.com/office/drawing/2014/main" id="{C189B0F4-7DCE-4E65-8E04-6DCF2A8713D4}"/>
                </a:ext>
              </a:extLst>
            </p:cNvPr>
            <p:cNvCxnSpPr/>
            <p:nvPr/>
          </p:nvCxnSpPr>
          <p:spPr>
            <a:xfrm>
              <a:off x="3967993" y="2441196"/>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6E9EB5A-9033-4790-AD3F-A663BA5197CA}"/>
                </a:ext>
              </a:extLst>
            </p:cNvPr>
            <p:cNvCxnSpPr>
              <a:cxnSpLocks/>
            </p:cNvCxnSpPr>
            <p:nvPr/>
          </p:nvCxnSpPr>
          <p:spPr>
            <a:xfrm flipH="1">
              <a:off x="3967993" y="2755198"/>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1012E08F-BF2C-4514-8DE7-5A84372327B9}"/>
              </a:ext>
            </a:extLst>
          </p:cNvPr>
          <p:cNvGrpSpPr/>
          <p:nvPr/>
        </p:nvGrpSpPr>
        <p:grpSpPr>
          <a:xfrm>
            <a:off x="3969451" y="3479423"/>
            <a:ext cx="2647016" cy="314002"/>
            <a:chOff x="3967993" y="2441196"/>
            <a:chExt cx="2647016" cy="314002"/>
          </a:xfrm>
        </p:grpSpPr>
        <p:cxnSp>
          <p:nvCxnSpPr>
            <p:cNvPr id="28" name="Straight Arrow Connector 27">
              <a:extLst>
                <a:ext uri="{FF2B5EF4-FFF2-40B4-BE49-F238E27FC236}">
                  <a16:creationId xmlns:a16="http://schemas.microsoft.com/office/drawing/2014/main" id="{0F5FB610-1F12-442C-A119-814272FA9AF5}"/>
                </a:ext>
              </a:extLst>
            </p:cNvPr>
            <p:cNvCxnSpPr/>
            <p:nvPr/>
          </p:nvCxnSpPr>
          <p:spPr>
            <a:xfrm>
              <a:off x="3967993" y="2441196"/>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FF07933-872C-42BE-98E8-0FFA1A30FAF7}"/>
                </a:ext>
              </a:extLst>
            </p:cNvPr>
            <p:cNvCxnSpPr>
              <a:cxnSpLocks/>
            </p:cNvCxnSpPr>
            <p:nvPr/>
          </p:nvCxnSpPr>
          <p:spPr>
            <a:xfrm flipH="1">
              <a:off x="3967993" y="2755198"/>
              <a:ext cx="26470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CC609855-390D-4818-B9C3-8318683186CB}"/>
              </a:ext>
            </a:extLst>
          </p:cNvPr>
          <p:cNvSpPr txBox="1"/>
          <p:nvPr/>
        </p:nvSpPr>
        <p:spPr>
          <a:xfrm>
            <a:off x="6769916" y="4303552"/>
            <a:ext cx="2155970" cy="369332"/>
          </a:xfrm>
          <a:prstGeom prst="rect">
            <a:avLst/>
          </a:prstGeom>
          <a:noFill/>
        </p:spPr>
        <p:txBody>
          <a:bodyPr wrap="square" rtlCol="0">
            <a:spAutoFit/>
          </a:bodyPr>
          <a:lstStyle/>
          <a:p>
            <a:r>
              <a:rPr lang="en-US" dirty="0"/>
              <a:t>Startup</a:t>
            </a:r>
            <a:endParaRPr lang="en-NZ" dirty="0"/>
          </a:p>
        </p:txBody>
      </p:sp>
    </p:spTree>
    <p:extLst>
      <p:ext uri="{BB962C8B-B14F-4D97-AF65-F5344CB8AC3E}">
        <p14:creationId xmlns:p14="http://schemas.microsoft.com/office/powerpoint/2010/main" val="1762695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lstStyle/>
          <a:p>
            <a:r>
              <a:rPr lang="en-US" dirty="0"/>
              <a:t>Startup Class (Application Configuration)</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sz="2200" dirty="0"/>
              <a:t>Typically, we register the dependencies of our application into a container</a:t>
            </a:r>
          </a:p>
          <a:p>
            <a:pPr marL="514350" indent="-514350">
              <a:buFont typeface="+mj-lt"/>
              <a:buAutoNum type="arabicPeriod"/>
            </a:pPr>
            <a:r>
              <a:rPr lang="en-US" sz="2200" dirty="0"/>
              <a:t>This container can then be used to create any service</a:t>
            </a:r>
          </a:p>
          <a:p>
            <a:pPr marL="514350" indent="-514350">
              <a:buFont typeface="+mj-lt"/>
              <a:buAutoNum type="arabicPeriod"/>
            </a:pPr>
            <a:r>
              <a:rPr lang="en-US" sz="2200" dirty="0"/>
              <a:t>We must register each service, whether framework services or our own services with the container before it could be used in our applications</a:t>
            </a:r>
          </a:p>
          <a:p>
            <a:pPr marL="514350" indent="-514350">
              <a:buFont typeface="+mj-lt"/>
              <a:buAutoNum type="arabicPeriod"/>
            </a:pPr>
            <a:endParaRPr lang="en-NZ" sz="2200" dirty="0"/>
          </a:p>
        </p:txBody>
      </p:sp>
    </p:spTree>
    <p:extLst>
      <p:ext uri="{BB962C8B-B14F-4D97-AF65-F5344CB8AC3E}">
        <p14:creationId xmlns:p14="http://schemas.microsoft.com/office/powerpoint/2010/main" val="261123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4138" r="7674"/>
          <a:stretch/>
        </p:blipFill>
        <p:spPr>
          <a:xfrm>
            <a:off x="5101771" y="10"/>
            <a:ext cx="7094361" cy="6857989"/>
          </a:xfrm>
          <a:prstGeom prst="rect">
            <a:avLst/>
          </a:prstGeom>
        </p:spPr>
      </p:pic>
      <p:sp>
        <p:nvSpPr>
          <p:cNvPr id="9" name="Rectangle 8">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643467" y="795509"/>
            <a:ext cx="4092525" cy="2798604"/>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444617" y="3686187"/>
            <a:ext cx="4291375" cy="2292581"/>
          </a:xfrm>
        </p:spPr>
        <p:txBody>
          <a:bodyPr>
            <a:normAutofit/>
          </a:bodyPr>
          <a:lstStyle/>
          <a:p>
            <a:r>
              <a:rPr lang="en-US" dirty="0">
                <a:solidFill>
                  <a:srgbClr val="FFFFFF"/>
                </a:solidFill>
              </a:rPr>
              <a:t>The Startup Class (Defining Middleware) – Part 2</a:t>
            </a:r>
            <a:endParaRPr lang="en-NZ" dirty="0">
              <a:solidFill>
                <a:srgbClr val="FFFFFF"/>
              </a:solidFill>
            </a:endParaRPr>
          </a:p>
        </p:txBody>
      </p:sp>
      <p:sp>
        <p:nvSpPr>
          <p:cNvPr id="13" name="Oval 12">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2">
                <a:lumMod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63912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Startup Class (Defining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514350" indent="-514350">
              <a:buFont typeface="+mj-lt"/>
              <a:buAutoNum type="arabicPeriod"/>
            </a:pPr>
            <a:r>
              <a:rPr lang="en-US" dirty="0"/>
              <a:t>In this video we shall learn some important middleware components defined through the Startup class </a:t>
            </a:r>
          </a:p>
          <a:p>
            <a:pPr marL="514350" indent="-514350">
              <a:buFont typeface="+mj-lt"/>
              <a:buAutoNum type="arabicPeriod"/>
            </a:pPr>
            <a:r>
              <a:rPr lang="en-NZ" dirty="0"/>
              <a:t>Discuss developer exception page and static file serving middleware in detail</a:t>
            </a:r>
          </a:p>
        </p:txBody>
      </p:sp>
    </p:spTree>
    <p:extLst>
      <p:ext uri="{BB962C8B-B14F-4D97-AF65-F5344CB8AC3E}">
        <p14:creationId xmlns:p14="http://schemas.microsoft.com/office/powerpoint/2010/main" val="381490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extLst>
              <p:ext uri="{D42A27DB-BD31-4B8C-83A1-F6EECF244321}">
                <p14:modId xmlns:p14="http://schemas.microsoft.com/office/powerpoint/2010/main" val="99757683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p:txBody>
          <a:bodyPr/>
          <a:lstStyle/>
          <a:p>
            <a:r>
              <a:rPr lang="en-US" dirty="0"/>
              <a:t>ASP.NET Core 3.1 contains common libraries to perform tasks such as:</a:t>
            </a:r>
          </a:p>
          <a:p>
            <a:pPr lvl="1"/>
            <a:r>
              <a:rPr lang="en-GB" dirty="0"/>
              <a:t>Letting users log in to your web app</a:t>
            </a:r>
          </a:p>
          <a:p>
            <a:pPr lvl="1"/>
            <a:r>
              <a:rPr lang="en-GB" dirty="0"/>
              <a:t>Letting users use their Facebook or Google account to log in to your web app using </a:t>
            </a:r>
            <a:r>
              <a:rPr lang="en-GB" dirty="0" err="1"/>
              <a:t>Oauth</a:t>
            </a:r>
            <a:endParaRPr lang="en-GB" dirty="0"/>
          </a:p>
          <a:p>
            <a:pPr lvl="1"/>
            <a:r>
              <a:rPr lang="en-GB" dirty="0"/>
              <a:t>Creating dynamically changing web pages</a:t>
            </a:r>
          </a:p>
          <a:p>
            <a:pPr lvl="1"/>
            <a:r>
              <a:rPr lang="en-GB" dirty="0"/>
              <a:t>Providing common templates to build applications on top of them</a:t>
            </a:r>
          </a:p>
          <a:p>
            <a:pPr lvl="1"/>
            <a:r>
              <a:rPr lang="en-GB" dirty="0"/>
              <a:t>Serving image and other static files like </a:t>
            </a:r>
            <a:r>
              <a:rPr lang="en-GB" dirty="0" err="1"/>
              <a:t>css</a:t>
            </a:r>
            <a:r>
              <a:rPr lang="en-GB" dirty="0"/>
              <a:t> and JavaScript files</a:t>
            </a:r>
          </a:p>
          <a:p>
            <a:pPr lvl="1"/>
            <a:r>
              <a:rPr lang="en-GB" dirty="0"/>
              <a:t>User notifications</a:t>
            </a:r>
          </a:p>
          <a:p>
            <a:pPr lvl="1"/>
            <a:r>
              <a:rPr lang="en-GB" dirty="0"/>
              <a:t>Adverts and suggestions based on location and user profile </a:t>
            </a:r>
            <a:endParaRPr lang="en-NZ" dirty="0"/>
          </a:p>
        </p:txBody>
      </p:sp>
    </p:spTree>
    <p:extLst>
      <p:ext uri="{BB962C8B-B14F-4D97-AF65-F5344CB8AC3E}">
        <p14:creationId xmlns:p14="http://schemas.microsoft.com/office/powerpoint/2010/main" val="32740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Startup Class (UseDeveloperException Page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838201" y="1690688"/>
            <a:ext cx="8899186" cy="4351338"/>
          </a:xfrm>
        </p:spPr>
        <p:txBody>
          <a:bodyPr>
            <a:normAutofit/>
          </a:bodyPr>
          <a:lstStyle/>
          <a:p>
            <a:pPr marL="0" indent="0">
              <a:buNone/>
            </a:pPr>
            <a:r>
              <a:rPr lang="en-US" dirty="0"/>
              <a:t>Each of the middleware discussed in VS 2019 perform specific functions such as serving static files,  redirecting http requests to https, handling errors, providing authorization capabilities and so on</a:t>
            </a:r>
          </a:p>
          <a:p>
            <a:r>
              <a:rPr lang="en-US" dirty="0"/>
              <a:t>The UseDeveloperExceptionPage middleware produces an exception page only in the developer environment providing all the details for the developer to debug the exception</a:t>
            </a:r>
          </a:p>
          <a:p>
            <a:r>
              <a:rPr lang="en-US" dirty="0"/>
              <a:t>It produces a different error page in any other environment like staging, production etc. </a:t>
            </a:r>
            <a:endParaRPr lang="en-NZ" dirty="0"/>
          </a:p>
          <a:p>
            <a:pPr marL="0" indent="0">
              <a:buNone/>
            </a:pPr>
            <a:endParaRPr lang="en-NZ" sz="3200" dirty="0"/>
          </a:p>
        </p:txBody>
      </p:sp>
    </p:spTree>
    <p:extLst>
      <p:ext uri="{BB962C8B-B14F-4D97-AF65-F5344CB8AC3E}">
        <p14:creationId xmlns:p14="http://schemas.microsoft.com/office/powerpoint/2010/main" val="258079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Startup Class (</a:t>
            </a:r>
            <a:r>
              <a:rPr lang="en-US" sz="3200" dirty="0" err="1"/>
              <a:t>UseStaticFiles</a:t>
            </a:r>
            <a:r>
              <a:rPr lang="en-US" sz="3200" dirty="0"/>
              <a:t>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838200" y="1253331"/>
            <a:ext cx="8899186" cy="4351338"/>
          </a:xfrm>
        </p:spPr>
        <p:txBody>
          <a:bodyPr>
            <a:normAutofit/>
          </a:bodyPr>
          <a:lstStyle/>
          <a:p>
            <a:pPr marL="0" indent="0">
              <a:buNone/>
            </a:pPr>
            <a:endParaRPr lang="en-US" sz="3200" dirty="0"/>
          </a:p>
          <a:p>
            <a:r>
              <a:rPr lang="en-NZ" dirty="0"/>
              <a:t> </a:t>
            </a:r>
            <a:r>
              <a:rPr lang="en-US" dirty="0"/>
              <a:t>The </a:t>
            </a:r>
            <a:r>
              <a:rPr lang="en-US" dirty="0" err="1"/>
              <a:t>UseStaticFiles</a:t>
            </a:r>
            <a:r>
              <a:rPr lang="en-US" dirty="0"/>
              <a:t> middleware is used  to serve static html, </a:t>
            </a:r>
            <a:r>
              <a:rPr lang="en-US" dirty="0" err="1"/>
              <a:t>css</a:t>
            </a:r>
            <a:r>
              <a:rPr lang="en-US" dirty="0"/>
              <a:t> and JavaScript pages</a:t>
            </a:r>
          </a:p>
          <a:p>
            <a:r>
              <a:rPr lang="en-US" dirty="0"/>
              <a:t>If the request for a static file arrives, this one returns the file if it is found.</a:t>
            </a:r>
            <a:endParaRPr lang="en-US" sz="2400" dirty="0"/>
          </a:p>
          <a:p>
            <a:r>
              <a:rPr lang="en-US" dirty="0"/>
              <a:t>If the file is not available, then it does not handle the request and passes it over to the next middleware in the pipeline.</a:t>
            </a:r>
            <a:endParaRPr lang="en-NZ" sz="2400" dirty="0"/>
          </a:p>
          <a:p>
            <a:pPr marL="0" indent="0">
              <a:buNone/>
            </a:pPr>
            <a:endParaRPr lang="en-NZ" sz="3200" dirty="0"/>
          </a:p>
        </p:txBody>
      </p:sp>
    </p:spTree>
    <p:extLst>
      <p:ext uri="{BB962C8B-B14F-4D97-AF65-F5344CB8AC3E}">
        <p14:creationId xmlns:p14="http://schemas.microsoft.com/office/powerpoint/2010/main" val="163131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How the </a:t>
            </a:r>
            <a:r>
              <a:rPr lang="en-US" sz="3200" dirty="0" err="1"/>
              <a:t>StaticFile</a:t>
            </a:r>
            <a:r>
              <a:rPr lang="en-US" sz="3200" dirty="0"/>
              <a:t> middleware works?</a:t>
            </a:r>
            <a:endParaRPr lang="en-NZ" sz="3200" dirty="0"/>
          </a:p>
        </p:txBody>
      </p:sp>
      <p:sp>
        <p:nvSpPr>
          <p:cNvPr id="22" name="Rectangle 21">
            <a:extLst>
              <a:ext uri="{FF2B5EF4-FFF2-40B4-BE49-F238E27FC236}">
                <a16:creationId xmlns:a16="http://schemas.microsoft.com/office/drawing/2014/main" id="{882BD979-A7B9-4D38-A8C4-E573864E196D}"/>
              </a:ext>
            </a:extLst>
          </p:cNvPr>
          <p:cNvSpPr/>
          <p:nvPr/>
        </p:nvSpPr>
        <p:spPr>
          <a:xfrm rot="16200000">
            <a:off x="7444230" y="3149347"/>
            <a:ext cx="2940920" cy="478173"/>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algn="ctr"/>
            <a:r>
              <a:rPr lang="en-US" dirty="0"/>
              <a:t>Endpoint middleware</a:t>
            </a:r>
            <a:endParaRPr lang="en-NZ" dirty="0"/>
          </a:p>
        </p:txBody>
      </p:sp>
      <p:cxnSp>
        <p:nvCxnSpPr>
          <p:cNvPr id="39" name="Straight Arrow Connector 38">
            <a:extLst>
              <a:ext uri="{FF2B5EF4-FFF2-40B4-BE49-F238E27FC236}">
                <a16:creationId xmlns:a16="http://schemas.microsoft.com/office/drawing/2014/main" id="{DB32C4ED-3229-43EE-A0DD-62AADF7B3150}"/>
              </a:ext>
            </a:extLst>
          </p:cNvPr>
          <p:cNvCxnSpPr/>
          <p:nvPr/>
        </p:nvCxnSpPr>
        <p:spPr>
          <a:xfrm>
            <a:off x="2676784" y="3774332"/>
            <a:ext cx="110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D3FF7D07-8398-4E2F-A20E-42A809B85BD9}"/>
              </a:ext>
            </a:extLst>
          </p:cNvPr>
          <p:cNvGrpSpPr/>
          <p:nvPr/>
        </p:nvGrpSpPr>
        <p:grpSpPr>
          <a:xfrm>
            <a:off x="1207316" y="1279457"/>
            <a:ext cx="9011590" cy="5533732"/>
            <a:chOff x="1207316" y="1279457"/>
            <a:chExt cx="9011590" cy="5533732"/>
          </a:xfrm>
        </p:grpSpPr>
        <p:sp>
          <p:nvSpPr>
            <p:cNvPr id="4" name="Rectangle 3">
              <a:extLst>
                <a:ext uri="{FF2B5EF4-FFF2-40B4-BE49-F238E27FC236}">
                  <a16:creationId xmlns:a16="http://schemas.microsoft.com/office/drawing/2014/main" id="{2B98DCCF-7B4F-470B-A308-CD5B50CD3075}"/>
                </a:ext>
              </a:extLst>
            </p:cNvPr>
            <p:cNvSpPr/>
            <p:nvPr/>
          </p:nvSpPr>
          <p:spPr>
            <a:xfrm>
              <a:off x="1418612" y="1705738"/>
              <a:ext cx="1082179" cy="584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Response</a:t>
              </a:r>
              <a:endParaRPr lang="en-NZ" dirty="0"/>
            </a:p>
          </p:txBody>
        </p:sp>
        <p:sp>
          <p:nvSpPr>
            <p:cNvPr id="6" name="Rectangle 5">
              <a:extLst>
                <a:ext uri="{FF2B5EF4-FFF2-40B4-BE49-F238E27FC236}">
                  <a16:creationId xmlns:a16="http://schemas.microsoft.com/office/drawing/2014/main" id="{1081349C-7DBA-4C98-A6AE-17CE2DCC4B25}"/>
                </a:ext>
              </a:extLst>
            </p:cNvPr>
            <p:cNvSpPr/>
            <p:nvPr/>
          </p:nvSpPr>
          <p:spPr>
            <a:xfrm>
              <a:off x="1207316" y="2861693"/>
              <a:ext cx="1469469" cy="1184131"/>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Web host</a:t>
              </a:r>
            </a:p>
            <a:p>
              <a:pPr algn="ctr"/>
              <a:r>
                <a:rPr lang="en-US" dirty="0"/>
                <a:t>(IIS/Apache)</a:t>
              </a:r>
              <a:endParaRPr lang="en-NZ" dirty="0"/>
            </a:p>
          </p:txBody>
        </p:sp>
        <p:sp>
          <p:nvSpPr>
            <p:cNvPr id="8" name="Rectangle 7">
              <a:extLst>
                <a:ext uri="{FF2B5EF4-FFF2-40B4-BE49-F238E27FC236}">
                  <a16:creationId xmlns:a16="http://schemas.microsoft.com/office/drawing/2014/main" id="{89DDF738-7265-4771-877B-DD897B3ED153}"/>
                </a:ext>
              </a:extLst>
            </p:cNvPr>
            <p:cNvSpPr/>
            <p:nvPr/>
          </p:nvSpPr>
          <p:spPr>
            <a:xfrm>
              <a:off x="1400962" y="4829772"/>
              <a:ext cx="1063608" cy="4781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Request</a:t>
              </a:r>
              <a:endParaRPr lang="en-NZ" dirty="0"/>
            </a:p>
          </p:txBody>
        </p:sp>
        <p:sp>
          <p:nvSpPr>
            <p:cNvPr id="14" name="Rectangle 13">
              <a:extLst>
                <a:ext uri="{FF2B5EF4-FFF2-40B4-BE49-F238E27FC236}">
                  <a16:creationId xmlns:a16="http://schemas.microsoft.com/office/drawing/2014/main" id="{D8E5DF89-5410-4B12-9E91-68F9B73B8A42}"/>
                </a:ext>
              </a:extLst>
            </p:cNvPr>
            <p:cNvSpPr/>
            <p:nvPr/>
          </p:nvSpPr>
          <p:spPr>
            <a:xfrm rot="16200000">
              <a:off x="2549951" y="3149356"/>
              <a:ext cx="2940923" cy="478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en-US" dirty="0"/>
                <a:t>ASP.NET Core Web Server	</a:t>
              </a:r>
              <a:endParaRPr lang="en-NZ" dirty="0"/>
            </a:p>
          </p:txBody>
        </p:sp>
        <p:sp>
          <p:nvSpPr>
            <p:cNvPr id="16" name="Rectangle 15">
              <a:extLst>
                <a:ext uri="{FF2B5EF4-FFF2-40B4-BE49-F238E27FC236}">
                  <a16:creationId xmlns:a16="http://schemas.microsoft.com/office/drawing/2014/main" id="{945C859C-39FE-43BE-B696-A9D2268D8F11}"/>
                </a:ext>
              </a:extLst>
            </p:cNvPr>
            <p:cNvSpPr/>
            <p:nvPr/>
          </p:nvSpPr>
          <p:spPr>
            <a:xfrm rot="16200000">
              <a:off x="3539165" y="3149354"/>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dirty="0"/>
                <a:t>Error Handler Middleware</a:t>
              </a:r>
              <a:endParaRPr lang="en-NZ" dirty="0"/>
            </a:p>
          </p:txBody>
        </p:sp>
        <p:sp>
          <p:nvSpPr>
            <p:cNvPr id="24" name="Rectangle 23">
              <a:extLst>
                <a:ext uri="{FF2B5EF4-FFF2-40B4-BE49-F238E27FC236}">
                  <a16:creationId xmlns:a16="http://schemas.microsoft.com/office/drawing/2014/main" id="{16061D90-F900-4B6E-B441-A3ECEE6B49FA}"/>
                </a:ext>
              </a:extLst>
            </p:cNvPr>
            <p:cNvSpPr/>
            <p:nvPr/>
          </p:nvSpPr>
          <p:spPr>
            <a:xfrm rot="16200000">
              <a:off x="4528372" y="3149352"/>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dirty="0"/>
                <a:t>HTTPS redirection</a:t>
              </a:r>
            </a:p>
            <a:p>
              <a:pPr algn="ctr"/>
              <a:r>
                <a:rPr lang="en-US" dirty="0"/>
                <a:t>Middleware</a:t>
              </a:r>
              <a:endParaRPr lang="en-NZ" dirty="0"/>
            </a:p>
          </p:txBody>
        </p:sp>
        <p:sp>
          <p:nvSpPr>
            <p:cNvPr id="26" name="Rectangle 25">
              <a:extLst>
                <a:ext uri="{FF2B5EF4-FFF2-40B4-BE49-F238E27FC236}">
                  <a16:creationId xmlns:a16="http://schemas.microsoft.com/office/drawing/2014/main" id="{E46E2E6E-C49A-48F2-B50C-3090FE8D5640}"/>
                </a:ext>
              </a:extLst>
            </p:cNvPr>
            <p:cNvSpPr/>
            <p:nvPr/>
          </p:nvSpPr>
          <p:spPr>
            <a:xfrm rot="16200000">
              <a:off x="5487164" y="3149350"/>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algn="ctr"/>
              <a:r>
                <a:rPr lang="en-US" dirty="0"/>
                <a:t>Static file middleware</a:t>
              </a:r>
              <a:endParaRPr lang="en-NZ" dirty="0"/>
            </a:p>
          </p:txBody>
        </p:sp>
        <p:sp>
          <p:nvSpPr>
            <p:cNvPr id="28" name="Rectangle 27">
              <a:extLst>
                <a:ext uri="{FF2B5EF4-FFF2-40B4-BE49-F238E27FC236}">
                  <a16:creationId xmlns:a16="http://schemas.microsoft.com/office/drawing/2014/main" id="{2588F868-1299-4555-99BF-DCB0701E7D65}"/>
                </a:ext>
              </a:extLst>
            </p:cNvPr>
            <p:cNvSpPr/>
            <p:nvPr/>
          </p:nvSpPr>
          <p:spPr>
            <a:xfrm rot="16200000">
              <a:off x="6455021" y="3149348"/>
              <a:ext cx="2940921" cy="478173"/>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algn="ctr"/>
              <a:r>
                <a:rPr lang="en-US" dirty="0"/>
                <a:t>Routing middleware</a:t>
              </a:r>
              <a:endParaRPr lang="en-NZ" dirty="0"/>
            </a:p>
          </p:txBody>
        </p:sp>
        <p:cxnSp>
          <p:nvCxnSpPr>
            <p:cNvPr id="30" name="Straight Arrow Connector 29">
              <a:extLst>
                <a:ext uri="{FF2B5EF4-FFF2-40B4-BE49-F238E27FC236}">
                  <a16:creationId xmlns:a16="http://schemas.microsoft.com/office/drawing/2014/main" id="{45817A04-D51D-4C6F-8FF9-FFCA02CF1652}"/>
                </a:ext>
              </a:extLst>
            </p:cNvPr>
            <p:cNvCxnSpPr>
              <a:cxnSpLocks/>
              <a:stCxn id="6" idx="0"/>
            </p:cNvCxnSpPr>
            <p:nvPr/>
          </p:nvCxnSpPr>
          <p:spPr>
            <a:xfrm flipV="1">
              <a:off x="1942051" y="2283141"/>
              <a:ext cx="8365" cy="578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25A032-D2BC-405A-BCE8-60A4F6C2A379}"/>
                </a:ext>
              </a:extLst>
            </p:cNvPr>
            <p:cNvCxnSpPr>
              <a:cxnSpLocks/>
              <a:stCxn id="8" idx="0"/>
            </p:cNvCxnSpPr>
            <p:nvPr/>
          </p:nvCxnSpPr>
          <p:spPr>
            <a:xfrm flipV="1">
              <a:off x="1932766" y="4045824"/>
              <a:ext cx="0" cy="7839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8A3420-C427-4E7D-8DBA-120F435C264A}"/>
                </a:ext>
              </a:extLst>
            </p:cNvPr>
            <p:cNvCxnSpPr/>
            <p:nvPr/>
          </p:nvCxnSpPr>
          <p:spPr>
            <a:xfrm>
              <a:off x="2676785" y="3784060"/>
              <a:ext cx="110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4925C6-F064-4C26-BA71-97150C34F1F9}"/>
                </a:ext>
              </a:extLst>
            </p:cNvPr>
            <p:cNvCxnSpPr/>
            <p:nvPr/>
          </p:nvCxnSpPr>
          <p:spPr>
            <a:xfrm>
              <a:off x="4259499" y="3774332"/>
              <a:ext cx="5110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15B4C69-7AB2-4002-B91C-A716C31960C9}"/>
                </a:ext>
              </a:extLst>
            </p:cNvPr>
            <p:cNvCxnSpPr/>
            <p:nvPr/>
          </p:nvCxnSpPr>
          <p:spPr>
            <a:xfrm>
              <a:off x="5248713" y="3774332"/>
              <a:ext cx="51103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3BE3C9-D06D-4155-9754-E03CE1E94161}"/>
                </a:ext>
              </a:extLst>
            </p:cNvPr>
            <p:cNvCxnSpPr/>
            <p:nvPr/>
          </p:nvCxnSpPr>
          <p:spPr>
            <a:xfrm>
              <a:off x="6237920" y="3774332"/>
              <a:ext cx="48061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AC207AC-CE5A-41DC-8887-90D08BA5DAA8}"/>
                </a:ext>
              </a:extLst>
            </p:cNvPr>
            <p:cNvCxnSpPr>
              <a:cxnSpLocks/>
            </p:cNvCxnSpPr>
            <p:nvPr/>
          </p:nvCxnSpPr>
          <p:spPr>
            <a:xfrm flipH="1">
              <a:off x="6223935" y="3035031"/>
              <a:ext cx="49460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6F78C1-CDF7-4ED9-BE77-176A61A53F89}"/>
                </a:ext>
              </a:extLst>
            </p:cNvPr>
            <p:cNvCxnSpPr>
              <a:cxnSpLocks/>
            </p:cNvCxnSpPr>
            <p:nvPr/>
          </p:nvCxnSpPr>
          <p:spPr>
            <a:xfrm flipH="1">
              <a:off x="5229449" y="3025305"/>
              <a:ext cx="5302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a:off x="4259499" y="3025305"/>
              <a:ext cx="5302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676784" y="3025305"/>
              <a:ext cx="1104542" cy="97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798A1D2-8653-4E57-A438-C7E769879B9A}"/>
                </a:ext>
              </a:extLst>
            </p:cNvPr>
            <p:cNvCxnSpPr>
              <a:stCxn id="28" idx="1"/>
            </p:cNvCxnSpPr>
            <p:nvPr/>
          </p:nvCxnSpPr>
          <p:spPr>
            <a:xfrm>
              <a:off x="7925482" y="4858895"/>
              <a:ext cx="586220" cy="75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FE77D1D-F478-4D27-84E0-207729AEA525}"/>
                </a:ext>
              </a:extLst>
            </p:cNvPr>
            <p:cNvCxnSpPr>
              <a:cxnSpLocks/>
              <a:stCxn id="22" idx="1"/>
            </p:cNvCxnSpPr>
            <p:nvPr/>
          </p:nvCxnSpPr>
          <p:spPr>
            <a:xfrm flipH="1">
              <a:off x="8501974" y="4858894"/>
              <a:ext cx="412717" cy="734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3F3DF82-593D-46AD-A005-D13F0F7DAB5B}"/>
                </a:ext>
              </a:extLst>
            </p:cNvPr>
            <p:cNvSpPr txBox="1"/>
            <p:nvPr/>
          </p:nvSpPr>
          <p:spPr>
            <a:xfrm>
              <a:off x="6804498" y="5612860"/>
              <a:ext cx="3414408" cy="1200329"/>
            </a:xfrm>
            <a:prstGeom prst="rect">
              <a:avLst/>
            </a:prstGeom>
            <a:noFill/>
          </p:spPr>
          <p:txBody>
            <a:bodyPr wrap="square" rtlCol="0">
              <a:spAutoFit/>
            </a:bodyPr>
            <a:lstStyle/>
            <a:p>
              <a:r>
                <a:rPr lang="en-US" dirty="0"/>
                <a:t>As the static file middleware handled the request, all subsequent middleware are </a:t>
              </a:r>
              <a:r>
                <a:rPr lang="en-US" dirty="0" err="1"/>
                <a:t>shortcircuited</a:t>
              </a:r>
              <a:endParaRPr lang="en-NZ" dirty="0"/>
            </a:p>
          </p:txBody>
        </p:sp>
        <p:sp>
          <p:nvSpPr>
            <p:cNvPr id="76" name="Oval 75">
              <a:extLst>
                <a:ext uri="{FF2B5EF4-FFF2-40B4-BE49-F238E27FC236}">
                  <a16:creationId xmlns:a16="http://schemas.microsoft.com/office/drawing/2014/main" id="{3AD86061-BD37-4192-8ABA-6871BA2D19D5}"/>
                </a:ext>
              </a:extLst>
            </p:cNvPr>
            <p:cNvSpPr/>
            <p:nvPr/>
          </p:nvSpPr>
          <p:spPr>
            <a:xfrm>
              <a:off x="1456265" y="5397174"/>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endParaRPr lang="en-NZ" dirty="0"/>
            </a:p>
          </p:txBody>
        </p:sp>
        <p:sp>
          <p:nvSpPr>
            <p:cNvPr id="78" name="Oval 77">
              <a:extLst>
                <a:ext uri="{FF2B5EF4-FFF2-40B4-BE49-F238E27FC236}">
                  <a16:creationId xmlns:a16="http://schemas.microsoft.com/office/drawing/2014/main" id="{D23704F8-3644-45AB-8CCC-4227A0D6E7D1}"/>
                </a:ext>
              </a:extLst>
            </p:cNvPr>
            <p:cNvSpPr/>
            <p:nvPr/>
          </p:nvSpPr>
          <p:spPr>
            <a:xfrm>
              <a:off x="1728460" y="1279457"/>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7</a:t>
              </a:r>
              <a:endParaRPr lang="en-NZ" dirty="0"/>
            </a:p>
          </p:txBody>
        </p:sp>
        <p:sp>
          <p:nvSpPr>
            <p:cNvPr id="80" name="Oval 79">
              <a:extLst>
                <a:ext uri="{FF2B5EF4-FFF2-40B4-BE49-F238E27FC236}">
                  <a16:creationId xmlns:a16="http://schemas.microsoft.com/office/drawing/2014/main" id="{229C1949-7614-4B62-A1C1-40366C6708C8}"/>
                </a:ext>
              </a:extLst>
            </p:cNvPr>
            <p:cNvSpPr/>
            <p:nvPr/>
          </p:nvSpPr>
          <p:spPr>
            <a:xfrm>
              <a:off x="3085885" y="3452438"/>
              <a:ext cx="236180" cy="2489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en-NZ" dirty="0"/>
            </a:p>
          </p:txBody>
        </p:sp>
        <p:sp>
          <p:nvSpPr>
            <p:cNvPr id="82" name="Oval 81">
              <a:extLst>
                <a:ext uri="{FF2B5EF4-FFF2-40B4-BE49-F238E27FC236}">
                  <a16:creationId xmlns:a16="http://schemas.microsoft.com/office/drawing/2014/main" id="{63858AA1-A7A2-478B-A7C6-60A9A7110BF1}"/>
                </a:ext>
              </a:extLst>
            </p:cNvPr>
            <p:cNvSpPr/>
            <p:nvPr/>
          </p:nvSpPr>
          <p:spPr>
            <a:xfrm>
              <a:off x="3459647" y="3240195"/>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a:t>
              </a:r>
              <a:endParaRPr lang="en-NZ" dirty="0"/>
            </a:p>
          </p:txBody>
        </p:sp>
        <p:sp>
          <p:nvSpPr>
            <p:cNvPr id="84" name="Oval 83">
              <a:extLst>
                <a:ext uri="{FF2B5EF4-FFF2-40B4-BE49-F238E27FC236}">
                  <a16:creationId xmlns:a16="http://schemas.microsoft.com/office/drawing/2014/main" id="{F12DB04C-7F1B-4B10-934D-E8BF575D03BE}"/>
                </a:ext>
              </a:extLst>
            </p:cNvPr>
            <p:cNvSpPr/>
            <p:nvPr/>
          </p:nvSpPr>
          <p:spPr>
            <a:xfrm>
              <a:off x="5309192" y="3297677"/>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a:t>
              </a:r>
              <a:endParaRPr lang="en-NZ" dirty="0"/>
            </a:p>
          </p:txBody>
        </p:sp>
        <p:sp>
          <p:nvSpPr>
            <p:cNvPr id="86" name="Oval 85">
              <a:extLst>
                <a:ext uri="{FF2B5EF4-FFF2-40B4-BE49-F238E27FC236}">
                  <a16:creationId xmlns:a16="http://schemas.microsoft.com/office/drawing/2014/main" id="{A675A303-C01B-4F8F-8BFB-20E91BE301E5}"/>
                </a:ext>
              </a:extLst>
            </p:cNvPr>
            <p:cNvSpPr/>
            <p:nvPr/>
          </p:nvSpPr>
          <p:spPr>
            <a:xfrm>
              <a:off x="6393150" y="3287121"/>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a:t>
              </a:r>
              <a:endParaRPr lang="en-NZ" dirty="0"/>
            </a:p>
          </p:txBody>
        </p:sp>
        <p:sp>
          <p:nvSpPr>
            <p:cNvPr id="88" name="Oval 87">
              <a:extLst>
                <a:ext uri="{FF2B5EF4-FFF2-40B4-BE49-F238E27FC236}">
                  <a16:creationId xmlns:a16="http://schemas.microsoft.com/office/drawing/2014/main" id="{8B375AF0-9C06-4F44-869D-1A936A929546}"/>
                </a:ext>
              </a:extLst>
            </p:cNvPr>
            <p:cNvSpPr/>
            <p:nvPr/>
          </p:nvSpPr>
          <p:spPr>
            <a:xfrm>
              <a:off x="6424986" y="2338548"/>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endParaRPr lang="en-NZ" dirty="0"/>
            </a:p>
          </p:txBody>
        </p:sp>
      </p:grpSp>
      <p:sp>
        <p:nvSpPr>
          <p:cNvPr id="89" name="TextBox 88">
            <a:extLst>
              <a:ext uri="{FF2B5EF4-FFF2-40B4-BE49-F238E27FC236}">
                <a16:creationId xmlns:a16="http://schemas.microsoft.com/office/drawing/2014/main" id="{E0E2ACCC-2965-45F9-94DC-294D5727CFF2}"/>
              </a:ext>
            </a:extLst>
          </p:cNvPr>
          <p:cNvSpPr txBox="1"/>
          <p:nvPr/>
        </p:nvSpPr>
        <p:spPr>
          <a:xfrm>
            <a:off x="9317678" y="843348"/>
            <a:ext cx="2586465" cy="5047536"/>
          </a:xfrm>
          <a:prstGeom prst="rect">
            <a:avLst/>
          </a:prstGeom>
          <a:noFill/>
        </p:spPr>
        <p:txBody>
          <a:bodyPr wrap="square" rtlCol="0">
            <a:spAutoFit/>
          </a:bodyPr>
          <a:lstStyle/>
          <a:p>
            <a:pPr marL="342900" indent="-342900">
              <a:buAutoNum type="arabicPeriod"/>
            </a:pPr>
            <a:r>
              <a:rPr lang="en-US" sz="1400" dirty="0"/>
              <a:t>HTTP request is made for a static file</a:t>
            </a:r>
          </a:p>
          <a:p>
            <a:pPr marL="342900" indent="-342900">
              <a:buAutoNum type="arabicPeriod"/>
            </a:pPr>
            <a:r>
              <a:rPr lang="en-US" sz="1400" dirty="0"/>
              <a:t>Request is forwarded by IIS/Apache to ASP.NET Core</a:t>
            </a:r>
          </a:p>
          <a:p>
            <a:pPr marL="342900" indent="-342900">
              <a:buAutoNum type="arabicPeriod"/>
            </a:pPr>
            <a:r>
              <a:rPr lang="en-US" sz="1400" dirty="0"/>
              <a:t> ASP.NET Core Web Server receives the request and passes to the middleware</a:t>
            </a:r>
          </a:p>
          <a:p>
            <a:pPr marL="342900" indent="-342900">
              <a:buAutoNum type="arabicPeriod"/>
            </a:pPr>
            <a:r>
              <a:rPr lang="en-US" sz="1400" dirty="0"/>
              <a:t>The request passes through the error handler and HTTPS redirection middleware without change and into the static file middleware</a:t>
            </a:r>
          </a:p>
          <a:p>
            <a:pPr marL="342900" indent="-342900">
              <a:buAutoNum type="arabicPeriod"/>
            </a:pPr>
            <a:r>
              <a:rPr lang="en-US" sz="1400" dirty="0"/>
              <a:t>Static file middleware handles the request by serving the appropriate static file and short-circuiting the pipeline</a:t>
            </a:r>
          </a:p>
          <a:p>
            <a:pPr marL="342900" indent="-342900">
              <a:buAutoNum type="arabicPeriod"/>
            </a:pPr>
            <a:r>
              <a:rPr lang="en-US" sz="1400" dirty="0"/>
              <a:t>Response passes through the middleware and back to the server</a:t>
            </a:r>
          </a:p>
          <a:p>
            <a:pPr marL="342900" indent="-342900">
              <a:buAutoNum type="arabicPeriod"/>
            </a:pPr>
            <a:r>
              <a:rPr lang="en-US" sz="1400" dirty="0"/>
              <a:t>HTTP response containing the static file sent to the browser </a:t>
            </a:r>
            <a:endParaRPr lang="en-NZ" sz="1400" dirty="0"/>
          </a:p>
        </p:txBody>
      </p:sp>
    </p:spTree>
    <p:extLst>
      <p:ext uri="{BB962C8B-B14F-4D97-AF65-F5344CB8AC3E}">
        <p14:creationId xmlns:p14="http://schemas.microsoft.com/office/powerpoint/2010/main" val="547977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8BC2-BFA1-4C3D-B9E4-1D322719D457}"/>
              </a:ext>
            </a:extLst>
          </p:cNvPr>
          <p:cNvSpPr>
            <a:spLocks noGrp="1"/>
          </p:cNvSpPr>
          <p:nvPr>
            <p:ph type="title"/>
          </p:nvPr>
        </p:nvSpPr>
        <p:spPr/>
        <p:txBody>
          <a:bodyPr>
            <a:normAutofit/>
          </a:bodyPr>
          <a:lstStyle/>
          <a:p>
            <a:pPr algn="ctr"/>
            <a:r>
              <a:rPr lang="en-US" sz="3200" dirty="0"/>
              <a:t>Routing and Endpoint Middleware</a:t>
            </a:r>
            <a:endParaRPr lang="en-NZ" sz="3200" dirty="0"/>
          </a:p>
        </p:txBody>
      </p:sp>
      <p:sp>
        <p:nvSpPr>
          <p:cNvPr id="3" name="Content Placeholder 2">
            <a:extLst>
              <a:ext uri="{FF2B5EF4-FFF2-40B4-BE49-F238E27FC236}">
                <a16:creationId xmlns:a16="http://schemas.microsoft.com/office/drawing/2014/main" id="{7BAA6D6C-53EF-48E3-BFBF-11067D8DFADF}"/>
              </a:ext>
            </a:extLst>
          </p:cNvPr>
          <p:cNvSpPr>
            <a:spLocks noGrp="1"/>
          </p:cNvSpPr>
          <p:nvPr>
            <p:ph idx="1"/>
          </p:nvPr>
        </p:nvSpPr>
        <p:spPr/>
        <p:txBody>
          <a:bodyPr/>
          <a:lstStyle/>
          <a:p>
            <a:r>
              <a:rPr lang="en-US" dirty="0"/>
              <a:t>These are two very important pieces of middleware in the pipeline</a:t>
            </a:r>
          </a:p>
          <a:p>
            <a:r>
              <a:rPr lang="en-US" dirty="0"/>
              <a:t>Together, the pair of routing and endpoint middleware interpret the request to determine</a:t>
            </a:r>
          </a:p>
          <a:p>
            <a:pPr lvl="1"/>
            <a:r>
              <a:rPr lang="en-US" dirty="0"/>
              <a:t>Which Razor Page to invoke</a:t>
            </a:r>
          </a:p>
          <a:p>
            <a:pPr lvl="1"/>
            <a:r>
              <a:rPr lang="en-US" dirty="0"/>
              <a:t>Read parameters from the request</a:t>
            </a:r>
          </a:p>
          <a:p>
            <a:pPr lvl="1"/>
            <a:r>
              <a:rPr lang="en-US" dirty="0"/>
              <a:t>Generate the final HTML </a:t>
            </a:r>
            <a:endParaRPr lang="en-NZ" dirty="0"/>
          </a:p>
        </p:txBody>
      </p:sp>
    </p:spTree>
    <p:extLst>
      <p:ext uri="{BB962C8B-B14F-4D97-AF65-F5344CB8AC3E}">
        <p14:creationId xmlns:p14="http://schemas.microsoft.com/office/powerpoint/2010/main" val="41298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Razor Pages for Generating Responses</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028367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Razor Pages for Generating Responses</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8260121" cy="4351338"/>
          </a:xfrm>
        </p:spPr>
        <p:txBody>
          <a:bodyPr>
            <a:normAutofit/>
          </a:bodyPr>
          <a:lstStyle/>
          <a:p>
            <a:pPr marL="0" indent="0">
              <a:buNone/>
            </a:pPr>
            <a:r>
              <a:rPr lang="en-US" dirty="0"/>
              <a:t>At the end of this lecture, the learners will understand how a Razor Pages application generates response to the browser. </a:t>
            </a:r>
            <a:endParaRPr lang="en-NZ" dirty="0"/>
          </a:p>
        </p:txBody>
      </p:sp>
    </p:spTree>
    <p:extLst>
      <p:ext uri="{BB962C8B-B14F-4D97-AF65-F5344CB8AC3E}">
        <p14:creationId xmlns:p14="http://schemas.microsoft.com/office/powerpoint/2010/main" val="90628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16E7-5055-402C-B153-3B923D8EEE69}"/>
              </a:ext>
            </a:extLst>
          </p:cNvPr>
          <p:cNvSpPr>
            <a:spLocks noGrp="1"/>
          </p:cNvSpPr>
          <p:nvPr>
            <p:ph type="title"/>
          </p:nvPr>
        </p:nvSpPr>
        <p:spPr>
          <a:xfrm>
            <a:off x="838200" y="365125"/>
            <a:ext cx="10515600" cy="1144893"/>
          </a:xfrm>
        </p:spPr>
        <p:txBody>
          <a:bodyPr/>
          <a:lstStyle/>
          <a:p>
            <a:pPr algn="ctr"/>
            <a:r>
              <a:rPr lang="en-US" dirty="0"/>
              <a:t>Razor Pages and Response Generation</a:t>
            </a:r>
            <a:endParaRPr lang="en-NZ" dirty="0"/>
          </a:p>
        </p:txBody>
      </p:sp>
      <p:sp>
        <p:nvSpPr>
          <p:cNvPr id="3" name="Content Placeholder 2">
            <a:extLst>
              <a:ext uri="{FF2B5EF4-FFF2-40B4-BE49-F238E27FC236}">
                <a16:creationId xmlns:a16="http://schemas.microsoft.com/office/drawing/2014/main" id="{5D3A6CA7-2288-4DF8-8C51-1C3C8F4C7D92}"/>
              </a:ext>
            </a:extLst>
          </p:cNvPr>
          <p:cNvSpPr>
            <a:spLocks noGrp="1"/>
          </p:cNvSpPr>
          <p:nvPr>
            <p:ph idx="1"/>
          </p:nvPr>
        </p:nvSpPr>
        <p:spPr>
          <a:xfrm>
            <a:off x="838200" y="1510018"/>
            <a:ext cx="10515600" cy="4666945"/>
          </a:xfrm>
        </p:spPr>
        <p:txBody>
          <a:bodyPr>
            <a:normAutofit/>
          </a:bodyPr>
          <a:lstStyle/>
          <a:p>
            <a:r>
              <a:rPr lang="en-US" sz="2400" dirty="0"/>
              <a:t>We have already seen that the final piece of middleware in the pipeline is the endpoint middleware </a:t>
            </a:r>
          </a:p>
          <a:p>
            <a:r>
              <a:rPr lang="en-US" sz="2400" dirty="0"/>
              <a:t>The routing middleware works with the endpoint middleware to match a request URL’s path to a configured route</a:t>
            </a:r>
          </a:p>
          <a:p>
            <a:r>
              <a:rPr lang="en-US" sz="2400" dirty="0"/>
              <a:t>This configured route defines the Razor Page to invoke</a:t>
            </a:r>
          </a:p>
          <a:p>
            <a:r>
              <a:rPr lang="en-US" sz="2400" dirty="0"/>
              <a:t>After selecting the Razor Page, the routing middleware stores a note of this Razor Page in the request’s </a:t>
            </a:r>
            <a:r>
              <a:rPr lang="en-US" sz="2400" dirty="0" err="1"/>
              <a:t>HttpContext</a:t>
            </a:r>
            <a:r>
              <a:rPr lang="en-US" sz="2400" dirty="0"/>
              <a:t> </a:t>
            </a:r>
          </a:p>
          <a:p>
            <a:r>
              <a:rPr lang="en-US" sz="2400" dirty="0"/>
              <a:t>After continuing the execution of the middleware pipeline, the request will reach the endpoint middleware which executes the Razor Page to generate the HTML response</a:t>
            </a:r>
          </a:p>
          <a:p>
            <a:r>
              <a:rPr lang="en-US" sz="2400" dirty="0"/>
              <a:t>The response is then sent back to the browser</a:t>
            </a:r>
          </a:p>
          <a:p>
            <a:endParaRPr lang="en-NZ" dirty="0"/>
          </a:p>
        </p:txBody>
      </p:sp>
    </p:spTree>
    <p:extLst>
      <p:ext uri="{BB962C8B-B14F-4D97-AF65-F5344CB8AC3E}">
        <p14:creationId xmlns:p14="http://schemas.microsoft.com/office/powerpoint/2010/main" val="328593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16E7-5055-402C-B153-3B923D8EEE69}"/>
              </a:ext>
            </a:extLst>
          </p:cNvPr>
          <p:cNvSpPr>
            <a:spLocks noGrp="1"/>
          </p:cNvSpPr>
          <p:nvPr>
            <p:ph type="title"/>
          </p:nvPr>
        </p:nvSpPr>
        <p:spPr/>
        <p:txBody>
          <a:bodyPr/>
          <a:lstStyle/>
          <a:p>
            <a:pPr algn="ctr"/>
            <a:r>
              <a:rPr lang="en-US" dirty="0"/>
              <a:t>How Razor Pages Generate HTML ?</a:t>
            </a:r>
            <a:endParaRPr lang="en-NZ" dirty="0"/>
          </a:p>
        </p:txBody>
      </p:sp>
      <p:sp>
        <p:nvSpPr>
          <p:cNvPr id="3" name="Content Placeholder 2">
            <a:extLst>
              <a:ext uri="{FF2B5EF4-FFF2-40B4-BE49-F238E27FC236}">
                <a16:creationId xmlns:a16="http://schemas.microsoft.com/office/drawing/2014/main" id="{5D3A6CA7-2288-4DF8-8C51-1C3C8F4C7D92}"/>
              </a:ext>
            </a:extLst>
          </p:cNvPr>
          <p:cNvSpPr>
            <a:spLocks noGrp="1"/>
          </p:cNvSpPr>
          <p:nvPr>
            <p:ph idx="1"/>
          </p:nvPr>
        </p:nvSpPr>
        <p:spPr>
          <a:xfrm>
            <a:off x="838200" y="1510018"/>
            <a:ext cx="10515600" cy="4666945"/>
          </a:xfrm>
        </p:spPr>
        <p:txBody>
          <a:bodyPr>
            <a:normAutofit/>
          </a:bodyPr>
          <a:lstStyle/>
          <a:p>
            <a:r>
              <a:rPr lang="en-US" sz="2400" dirty="0"/>
              <a:t>Razor Pages are stored with </a:t>
            </a:r>
            <a:r>
              <a:rPr lang="en-US" sz="2400" dirty="0" err="1"/>
              <a:t>cshtml</a:t>
            </a:r>
            <a:r>
              <a:rPr lang="en-US" sz="2400" dirty="0"/>
              <a:t> file extension in the Pages folder of the project</a:t>
            </a:r>
          </a:p>
          <a:p>
            <a:r>
              <a:rPr lang="en-US" sz="2400" dirty="0"/>
              <a:t>The </a:t>
            </a:r>
            <a:r>
              <a:rPr lang="en-US" sz="2400" dirty="0" err="1"/>
              <a:t>cshtml</a:t>
            </a:r>
            <a:r>
              <a:rPr lang="en-US" sz="2400" dirty="0"/>
              <a:t> (or Razor) files have a Razor syntax that uses </a:t>
            </a:r>
            <a:r>
              <a:rPr lang="en-US" sz="2400" dirty="0">
                <a:hlinkClick r:id="rId2"/>
              </a:rPr>
              <a:t>Razor</a:t>
            </a:r>
            <a:r>
              <a:rPr lang="en-US" sz="2400" dirty="0"/>
              <a:t> markup, C# and html syntax within the same file</a:t>
            </a:r>
          </a:p>
          <a:p>
            <a:r>
              <a:rPr lang="en-US" sz="2400" dirty="0"/>
              <a:t>The routing middleware maps the incoming request URL paths to a single Razor Page</a:t>
            </a:r>
          </a:p>
          <a:p>
            <a:r>
              <a:rPr lang="en-US" sz="2400" dirty="0"/>
              <a:t>It does so by looking at the Pages folder of the project with the same path</a:t>
            </a:r>
            <a:endParaRPr lang="en-NZ" sz="2400" dirty="0"/>
          </a:p>
        </p:txBody>
      </p:sp>
    </p:spTree>
    <p:extLst>
      <p:ext uri="{BB962C8B-B14F-4D97-AF65-F5344CB8AC3E}">
        <p14:creationId xmlns:p14="http://schemas.microsoft.com/office/powerpoint/2010/main" val="348456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16E7-5055-402C-B153-3B923D8EEE69}"/>
              </a:ext>
            </a:extLst>
          </p:cNvPr>
          <p:cNvSpPr>
            <a:spLocks noGrp="1"/>
          </p:cNvSpPr>
          <p:nvPr>
            <p:ph type="title"/>
          </p:nvPr>
        </p:nvSpPr>
        <p:spPr>
          <a:xfrm>
            <a:off x="838200" y="365126"/>
            <a:ext cx="10515600" cy="960336"/>
          </a:xfrm>
        </p:spPr>
        <p:txBody>
          <a:bodyPr/>
          <a:lstStyle/>
          <a:p>
            <a:pPr algn="ctr"/>
            <a:r>
              <a:rPr lang="en-US" dirty="0" err="1"/>
              <a:t>PageModels</a:t>
            </a:r>
            <a:r>
              <a:rPr lang="en-US" dirty="0"/>
              <a:t> and Handler Methods</a:t>
            </a:r>
            <a:endParaRPr lang="en-NZ" dirty="0"/>
          </a:p>
        </p:txBody>
      </p:sp>
      <p:sp>
        <p:nvSpPr>
          <p:cNvPr id="3" name="Content Placeholder 2">
            <a:extLst>
              <a:ext uri="{FF2B5EF4-FFF2-40B4-BE49-F238E27FC236}">
                <a16:creationId xmlns:a16="http://schemas.microsoft.com/office/drawing/2014/main" id="{5D3A6CA7-2288-4DF8-8C51-1C3C8F4C7D92}"/>
              </a:ext>
            </a:extLst>
          </p:cNvPr>
          <p:cNvSpPr>
            <a:spLocks noGrp="1"/>
          </p:cNvSpPr>
          <p:nvPr>
            <p:ph idx="1"/>
          </p:nvPr>
        </p:nvSpPr>
        <p:spPr>
          <a:xfrm>
            <a:off x="838200" y="1510018"/>
            <a:ext cx="10515600" cy="4666945"/>
          </a:xfrm>
        </p:spPr>
        <p:txBody>
          <a:bodyPr>
            <a:normAutofit/>
          </a:bodyPr>
          <a:lstStyle/>
          <a:p>
            <a:r>
              <a:rPr lang="en-US" sz="2400" dirty="0"/>
              <a:t>We have already discussed @model directive that links the Index Razor Page to its  associated page model class (</a:t>
            </a:r>
            <a:r>
              <a:rPr lang="en-US" sz="2400" dirty="0" err="1"/>
              <a:t>IndexModel</a:t>
            </a:r>
            <a:r>
              <a:rPr lang="en-US" sz="2400" dirty="0"/>
              <a:t>)</a:t>
            </a:r>
          </a:p>
          <a:p>
            <a:r>
              <a:rPr lang="en-US" sz="2400" dirty="0"/>
              <a:t>By convention, this is placed in a file commonly known as a “code behind” file which has a cs extension</a:t>
            </a:r>
          </a:p>
          <a:p>
            <a:r>
              <a:rPr lang="en-US" sz="2400" dirty="0"/>
              <a:t>Page models inherit from the base </a:t>
            </a:r>
            <a:r>
              <a:rPr lang="en-US" sz="2400" dirty="0" err="1"/>
              <a:t>PageModel</a:t>
            </a:r>
            <a:r>
              <a:rPr lang="en-US" sz="2400" dirty="0"/>
              <a:t> class and typically contains methods known as page handlers</a:t>
            </a:r>
          </a:p>
          <a:p>
            <a:r>
              <a:rPr lang="en-US" sz="2400" dirty="0"/>
              <a:t>These page handler methods define how to handle requests to the Razor Page</a:t>
            </a:r>
          </a:p>
          <a:p>
            <a:r>
              <a:rPr lang="en-US" sz="2400" dirty="0"/>
              <a:t>Page handlers return either void, indicating that the Razor Page’s template should be rendered or an </a:t>
            </a:r>
            <a:r>
              <a:rPr lang="en-US" sz="2400" dirty="0" err="1"/>
              <a:t>IActionResult</a:t>
            </a:r>
            <a:r>
              <a:rPr lang="en-US" sz="2400" dirty="0"/>
              <a:t> which contains other instructions for generating the response</a:t>
            </a:r>
            <a:r>
              <a:rPr lang="en-US" dirty="0"/>
              <a:t>, </a:t>
            </a:r>
            <a:r>
              <a:rPr lang="en-US" sz="2400" dirty="0"/>
              <a:t>say, redirecting to a different page</a:t>
            </a:r>
          </a:p>
          <a:p>
            <a:pPr marL="0" indent="0">
              <a:buNone/>
            </a:pPr>
            <a:endParaRPr lang="en-NZ" dirty="0"/>
          </a:p>
        </p:txBody>
      </p:sp>
    </p:spTree>
    <p:extLst>
      <p:ext uri="{BB962C8B-B14F-4D97-AF65-F5344CB8AC3E}">
        <p14:creationId xmlns:p14="http://schemas.microsoft.com/office/powerpoint/2010/main" val="283122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16E7-5055-402C-B153-3B923D8EEE69}"/>
              </a:ext>
            </a:extLst>
          </p:cNvPr>
          <p:cNvSpPr>
            <a:spLocks noGrp="1"/>
          </p:cNvSpPr>
          <p:nvPr>
            <p:ph type="title"/>
          </p:nvPr>
        </p:nvSpPr>
        <p:spPr>
          <a:xfrm>
            <a:off x="838200" y="365126"/>
            <a:ext cx="10515600" cy="960336"/>
          </a:xfrm>
        </p:spPr>
        <p:txBody>
          <a:bodyPr/>
          <a:lstStyle/>
          <a:p>
            <a:pPr algn="ctr"/>
            <a:r>
              <a:rPr lang="en-US" dirty="0" err="1"/>
              <a:t>PageModels</a:t>
            </a:r>
            <a:r>
              <a:rPr lang="en-US" dirty="0"/>
              <a:t> and Handler Methods</a:t>
            </a:r>
            <a:endParaRPr lang="en-NZ" dirty="0"/>
          </a:p>
        </p:txBody>
      </p:sp>
      <p:sp>
        <p:nvSpPr>
          <p:cNvPr id="3" name="Content Placeholder 2">
            <a:extLst>
              <a:ext uri="{FF2B5EF4-FFF2-40B4-BE49-F238E27FC236}">
                <a16:creationId xmlns:a16="http://schemas.microsoft.com/office/drawing/2014/main" id="{5D3A6CA7-2288-4DF8-8C51-1C3C8F4C7D92}"/>
              </a:ext>
            </a:extLst>
          </p:cNvPr>
          <p:cNvSpPr>
            <a:spLocks noGrp="1"/>
          </p:cNvSpPr>
          <p:nvPr>
            <p:ph idx="1"/>
          </p:nvPr>
        </p:nvSpPr>
        <p:spPr>
          <a:xfrm>
            <a:off x="838200" y="1510018"/>
            <a:ext cx="10515600" cy="4666945"/>
          </a:xfrm>
        </p:spPr>
        <p:txBody>
          <a:bodyPr>
            <a:normAutofit/>
          </a:bodyPr>
          <a:lstStyle/>
          <a:p>
            <a:r>
              <a:rPr lang="en-GB" sz="2400" dirty="0"/>
              <a:t>All HTTP requests include a verb that indicates the “type” of the request.</a:t>
            </a:r>
          </a:p>
          <a:p>
            <a:r>
              <a:rPr lang="en-GB" sz="2400" dirty="0"/>
              <a:t> When browsing a website, the default verb is GET, which fetches(gets) a page from the server so we can view it </a:t>
            </a:r>
          </a:p>
          <a:p>
            <a:r>
              <a:rPr lang="en-GB" sz="2400" dirty="0"/>
              <a:t>The second most common verb is POST which is used to send(post) data to the server. Completing a form and submitting it to the server is an example of POST</a:t>
            </a:r>
          </a:p>
          <a:p>
            <a:r>
              <a:rPr lang="en-NZ" sz="2400" dirty="0"/>
              <a:t>The </a:t>
            </a:r>
            <a:r>
              <a:rPr lang="en-NZ" sz="2400" dirty="0" err="1"/>
              <a:t>IndexModel</a:t>
            </a:r>
            <a:r>
              <a:rPr lang="en-NZ" sz="2400" dirty="0"/>
              <a:t> contains just one handler </a:t>
            </a:r>
            <a:r>
              <a:rPr lang="en-NZ" sz="2400" dirty="0" err="1"/>
              <a:t>OnGet</a:t>
            </a:r>
            <a:r>
              <a:rPr lang="en-NZ" sz="2400" dirty="0"/>
              <a:t>, which indicates it should run in response to GET requests for the page</a:t>
            </a:r>
          </a:p>
          <a:p>
            <a:r>
              <a:rPr lang="en-NZ" sz="2400" dirty="0"/>
              <a:t>Since the page handler returns void, when executed, it will execute the corresponding Razor page template, to generate the HTML</a:t>
            </a:r>
          </a:p>
          <a:p>
            <a:r>
              <a:rPr lang="en-GB" sz="2400" dirty="0"/>
              <a:t>Dependency injection is used to inject an </a:t>
            </a:r>
            <a:r>
              <a:rPr lang="en-GB" sz="2400" dirty="0" err="1"/>
              <a:t>ILogger</a:t>
            </a:r>
            <a:r>
              <a:rPr lang="en-GB" sz="2400" dirty="0"/>
              <a:t> instance into the constructor of the page model.</a:t>
            </a:r>
            <a:endParaRPr lang="en-NZ" sz="2400" dirty="0"/>
          </a:p>
          <a:p>
            <a:endParaRPr lang="en-NZ" dirty="0"/>
          </a:p>
        </p:txBody>
      </p:sp>
    </p:spTree>
    <p:extLst>
      <p:ext uri="{BB962C8B-B14F-4D97-AF65-F5344CB8AC3E}">
        <p14:creationId xmlns:p14="http://schemas.microsoft.com/office/powerpoint/2010/main" val="22706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extLst>
              <p:ext uri="{D42A27DB-BD31-4B8C-83A1-F6EECF244321}">
                <p14:modId xmlns:p14="http://schemas.microsoft.com/office/powerpoint/2010/main" val="299620985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p:txBody>
          <a:bodyPr/>
          <a:lstStyle/>
          <a:p>
            <a:r>
              <a:rPr lang="en-US" dirty="0"/>
              <a:t>The highlight of any modern web application is its ability to generate web pages dynamically</a:t>
            </a:r>
          </a:p>
          <a:p>
            <a:r>
              <a:rPr lang="en-US" dirty="0"/>
              <a:t>In a dynamic web page that shows user profile data of logged-in users, it requires to be built by a dynamic framework</a:t>
            </a:r>
          </a:p>
          <a:p>
            <a:r>
              <a:rPr lang="en-GB" dirty="0"/>
              <a:t>A dynamic web application generates the pages/data in real time, as per the request, a respective response will trigger from the server end and will reach the client end(your end)</a:t>
            </a:r>
            <a:endParaRPr lang="en-US" dirty="0"/>
          </a:p>
          <a:p>
            <a:r>
              <a:rPr lang="en-US" dirty="0"/>
              <a:t>There are many such examples but a few notable among them are the Stack Overflow, Amazon, eBay, GitHub which are in a large part comprised of dynamic content</a:t>
            </a:r>
            <a:endParaRPr lang="en-NZ" dirty="0"/>
          </a:p>
        </p:txBody>
      </p:sp>
    </p:spTree>
    <p:extLst>
      <p:ext uri="{BB962C8B-B14F-4D97-AF65-F5344CB8AC3E}">
        <p14:creationId xmlns:p14="http://schemas.microsoft.com/office/powerpoint/2010/main" val="280249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Request to / or /Index URL Overview</a:t>
            </a:r>
            <a:br>
              <a:rPr lang="en-US" sz="3200" dirty="0"/>
            </a:br>
            <a:r>
              <a:rPr lang="en-US" sz="3200" dirty="0"/>
              <a:t>(Fig 1)</a:t>
            </a:r>
            <a:endParaRPr lang="en-NZ" sz="3200" dirty="0"/>
          </a:p>
        </p:txBody>
      </p:sp>
      <p:sp>
        <p:nvSpPr>
          <p:cNvPr id="22" name="Rectangle 21">
            <a:extLst>
              <a:ext uri="{FF2B5EF4-FFF2-40B4-BE49-F238E27FC236}">
                <a16:creationId xmlns:a16="http://schemas.microsoft.com/office/drawing/2014/main" id="{882BD979-A7B9-4D38-A8C4-E573864E196D}"/>
              </a:ext>
            </a:extLst>
          </p:cNvPr>
          <p:cNvSpPr/>
          <p:nvPr/>
        </p:nvSpPr>
        <p:spPr>
          <a:xfrm rot="16200000">
            <a:off x="6820644" y="2546065"/>
            <a:ext cx="2940920" cy="1765869"/>
          </a:xfrm>
          <a:prstGeom prst="rect">
            <a:avLst/>
          </a:prstGeom>
          <a:ln cap="rnd"/>
        </p:spPr>
        <p:style>
          <a:lnRef idx="1">
            <a:schemeClr val="accent4"/>
          </a:lnRef>
          <a:fillRef idx="2">
            <a:schemeClr val="accent4"/>
          </a:fillRef>
          <a:effectRef idx="1">
            <a:schemeClr val="accent4"/>
          </a:effectRef>
          <a:fontRef idx="minor">
            <a:schemeClr val="dk1"/>
          </a:fontRef>
        </p:style>
        <p:txBody>
          <a:bodyPr vert="horz" rtlCol="0" anchor="b"/>
          <a:lstStyle/>
          <a:p>
            <a:pPr algn="ctr"/>
            <a:r>
              <a:rPr lang="en-US" dirty="0"/>
              <a:t> Endpoint middleware</a:t>
            </a:r>
            <a:endParaRPr lang="en-NZ" dirty="0"/>
          </a:p>
        </p:txBody>
      </p:sp>
      <p:sp>
        <p:nvSpPr>
          <p:cNvPr id="4" name="Rectangle 3">
            <a:extLst>
              <a:ext uri="{FF2B5EF4-FFF2-40B4-BE49-F238E27FC236}">
                <a16:creationId xmlns:a16="http://schemas.microsoft.com/office/drawing/2014/main" id="{2B98DCCF-7B4F-470B-A308-CD5B50CD3075}"/>
              </a:ext>
            </a:extLst>
          </p:cNvPr>
          <p:cNvSpPr/>
          <p:nvPr/>
        </p:nvSpPr>
        <p:spPr>
          <a:xfrm>
            <a:off x="1049496" y="1750549"/>
            <a:ext cx="1082179" cy="584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Response</a:t>
            </a:r>
            <a:endParaRPr lang="en-NZ" dirty="0"/>
          </a:p>
        </p:txBody>
      </p:sp>
      <p:sp>
        <p:nvSpPr>
          <p:cNvPr id="6" name="Rectangle 5">
            <a:extLst>
              <a:ext uri="{FF2B5EF4-FFF2-40B4-BE49-F238E27FC236}">
                <a16:creationId xmlns:a16="http://schemas.microsoft.com/office/drawing/2014/main" id="{1081349C-7DBA-4C98-A6AE-17CE2DCC4B25}"/>
              </a:ext>
            </a:extLst>
          </p:cNvPr>
          <p:cNvSpPr/>
          <p:nvPr/>
        </p:nvSpPr>
        <p:spPr>
          <a:xfrm>
            <a:off x="838200" y="2906504"/>
            <a:ext cx="1469469" cy="118413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Web host</a:t>
            </a:r>
          </a:p>
          <a:p>
            <a:pPr algn="ctr"/>
            <a:r>
              <a:rPr lang="en-US" dirty="0"/>
              <a:t>(IIS/Apache)</a:t>
            </a:r>
            <a:endParaRPr lang="en-NZ" dirty="0"/>
          </a:p>
        </p:txBody>
      </p:sp>
      <p:sp>
        <p:nvSpPr>
          <p:cNvPr id="8" name="Rectangle 7">
            <a:extLst>
              <a:ext uri="{FF2B5EF4-FFF2-40B4-BE49-F238E27FC236}">
                <a16:creationId xmlns:a16="http://schemas.microsoft.com/office/drawing/2014/main" id="{89DDF738-7265-4771-877B-DD897B3ED153}"/>
              </a:ext>
            </a:extLst>
          </p:cNvPr>
          <p:cNvSpPr/>
          <p:nvPr/>
        </p:nvSpPr>
        <p:spPr>
          <a:xfrm>
            <a:off x="1031846" y="4874583"/>
            <a:ext cx="1063608" cy="4781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Request</a:t>
            </a:r>
            <a:endParaRPr lang="en-NZ" dirty="0"/>
          </a:p>
        </p:txBody>
      </p:sp>
      <p:sp>
        <p:nvSpPr>
          <p:cNvPr id="14" name="Rectangle 13">
            <a:extLst>
              <a:ext uri="{FF2B5EF4-FFF2-40B4-BE49-F238E27FC236}">
                <a16:creationId xmlns:a16="http://schemas.microsoft.com/office/drawing/2014/main" id="{D8E5DF89-5410-4B12-9E91-68F9B73B8A42}"/>
              </a:ext>
            </a:extLst>
          </p:cNvPr>
          <p:cNvSpPr/>
          <p:nvPr/>
        </p:nvSpPr>
        <p:spPr>
          <a:xfrm rot="16200000">
            <a:off x="2180835" y="3194167"/>
            <a:ext cx="2940923" cy="478173"/>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algn="ctr"/>
            <a:r>
              <a:rPr lang="en-US" dirty="0"/>
              <a:t>ASP.NET Core Web Server	</a:t>
            </a:r>
            <a:endParaRPr lang="en-NZ" dirty="0"/>
          </a:p>
        </p:txBody>
      </p:sp>
      <p:sp>
        <p:nvSpPr>
          <p:cNvPr id="16" name="Rectangle 15">
            <a:extLst>
              <a:ext uri="{FF2B5EF4-FFF2-40B4-BE49-F238E27FC236}">
                <a16:creationId xmlns:a16="http://schemas.microsoft.com/office/drawing/2014/main" id="{945C859C-39FE-43BE-B696-A9D2268D8F11}"/>
              </a:ext>
            </a:extLst>
          </p:cNvPr>
          <p:cNvSpPr/>
          <p:nvPr/>
        </p:nvSpPr>
        <p:spPr>
          <a:xfrm rot="16200000">
            <a:off x="3170049" y="3194165"/>
            <a:ext cx="2940923" cy="47817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vert="horz" rtlCol="0" anchor="ctr"/>
          <a:lstStyle/>
          <a:p>
            <a:pPr algn="ctr"/>
            <a:endParaRPr lang="en-NZ" dirty="0"/>
          </a:p>
        </p:txBody>
      </p:sp>
      <p:sp>
        <p:nvSpPr>
          <p:cNvPr id="26" name="Rectangle 25">
            <a:extLst>
              <a:ext uri="{FF2B5EF4-FFF2-40B4-BE49-F238E27FC236}">
                <a16:creationId xmlns:a16="http://schemas.microsoft.com/office/drawing/2014/main" id="{E46E2E6E-C49A-48F2-B50C-3090FE8D5640}"/>
              </a:ext>
            </a:extLst>
          </p:cNvPr>
          <p:cNvSpPr/>
          <p:nvPr/>
        </p:nvSpPr>
        <p:spPr>
          <a:xfrm rot="16200000">
            <a:off x="4216566" y="3174784"/>
            <a:ext cx="2940923" cy="478173"/>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vert="horz" rtlCol="0" anchor="ctr"/>
          <a:lstStyle/>
          <a:p>
            <a:pPr algn="ctr"/>
            <a:endParaRPr lang="en-NZ" dirty="0"/>
          </a:p>
        </p:txBody>
      </p:sp>
      <p:sp>
        <p:nvSpPr>
          <p:cNvPr id="28" name="Rectangle 27">
            <a:extLst>
              <a:ext uri="{FF2B5EF4-FFF2-40B4-BE49-F238E27FC236}">
                <a16:creationId xmlns:a16="http://schemas.microsoft.com/office/drawing/2014/main" id="{2588F868-1299-4555-99BF-DCB0701E7D65}"/>
              </a:ext>
            </a:extLst>
          </p:cNvPr>
          <p:cNvSpPr/>
          <p:nvPr/>
        </p:nvSpPr>
        <p:spPr>
          <a:xfrm rot="16200000">
            <a:off x="5263084" y="3189913"/>
            <a:ext cx="2940921" cy="478173"/>
          </a:xfrm>
          <a:prstGeom prst="rect">
            <a:avLst/>
          </a:prstGeom>
          <a:solidFill>
            <a:schemeClr val="accent2"/>
          </a:solidFill>
        </p:spPr>
        <p:style>
          <a:lnRef idx="1">
            <a:schemeClr val="accent4"/>
          </a:lnRef>
          <a:fillRef idx="2">
            <a:schemeClr val="accent4"/>
          </a:fillRef>
          <a:effectRef idx="1">
            <a:schemeClr val="accent4"/>
          </a:effectRef>
          <a:fontRef idx="minor">
            <a:schemeClr val="dk1"/>
          </a:fontRef>
        </p:style>
        <p:txBody>
          <a:bodyPr vert="horz" rtlCol="0" anchor="ctr"/>
          <a:lstStyle/>
          <a:p>
            <a:pPr algn="ctr"/>
            <a:r>
              <a:rPr lang="en-US" dirty="0"/>
              <a:t>Routing middleware</a:t>
            </a:r>
            <a:endParaRPr lang="en-NZ" dirty="0"/>
          </a:p>
        </p:txBody>
      </p:sp>
      <p:cxnSp>
        <p:nvCxnSpPr>
          <p:cNvPr id="30" name="Straight Arrow Connector 29">
            <a:extLst>
              <a:ext uri="{FF2B5EF4-FFF2-40B4-BE49-F238E27FC236}">
                <a16:creationId xmlns:a16="http://schemas.microsoft.com/office/drawing/2014/main" id="{45817A04-D51D-4C6F-8FF9-FFCA02CF1652}"/>
              </a:ext>
            </a:extLst>
          </p:cNvPr>
          <p:cNvCxnSpPr>
            <a:cxnSpLocks/>
            <a:stCxn id="6" idx="0"/>
          </p:cNvCxnSpPr>
          <p:nvPr/>
        </p:nvCxnSpPr>
        <p:spPr>
          <a:xfrm flipV="1">
            <a:off x="1572935" y="2327952"/>
            <a:ext cx="8365" cy="578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25A032-D2BC-405A-BCE8-60A4F6C2A379}"/>
              </a:ext>
            </a:extLst>
          </p:cNvPr>
          <p:cNvCxnSpPr>
            <a:cxnSpLocks/>
            <a:stCxn id="8" idx="0"/>
          </p:cNvCxnSpPr>
          <p:nvPr/>
        </p:nvCxnSpPr>
        <p:spPr>
          <a:xfrm flipV="1">
            <a:off x="1563650" y="4090635"/>
            <a:ext cx="0" cy="7839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8A3420-C427-4E7D-8DBA-120F435C264A}"/>
              </a:ext>
            </a:extLst>
          </p:cNvPr>
          <p:cNvCxnSpPr/>
          <p:nvPr/>
        </p:nvCxnSpPr>
        <p:spPr>
          <a:xfrm>
            <a:off x="2307669" y="3828871"/>
            <a:ext cx="1104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4925C6-F064-4C26-BA71-97150C34F1F9}"/>
              </a:ext>
            </a:extLst>
          </p:cNvPr>
          <p:cNvCxnSpPr/>
          <p:nvPr/>
        </p:nvCxnSpPr>
        <p:spPr>
          <a:xfrm>
            <a:off x="3890383" y="3819143"/>
            <a:ext cx="51104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15B4C69-7AB2-4002-B91C-A716C31960C9}"/>
              </a:ext>
            </a:extLst>
          </p:cNvPr>
          <p:cNvCxnSpPr>
            <a:cxnSpLocks/>
          </p:cNvCxnSpPr>
          <p:nvPr/>
        </p:nvCxnSpPr>
        <p:spPr>
          <a:xfrm>
            <a:off x="4879597" y="3819143"/>
            <a:ext cx="568344" cy="97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3BE3C9-D06D-4155-9754-E03CE1E94161}"/>
              </a:ext>
            </a:extLst>
          </p:cNvPr>
          <p:cNvCxnSpPr>
            <a:cxnSpLocks/>
          </p:cNvCxnSpPr>
          <p:nvPr/>
        </p:nvCxnSpPr>
        <p:spPr>
          <a:xfrm>
            <a:off x="5926114" y="3805588"/>
            <a:ext cx="56834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26F78C1-CDF7-4ED9-BE77-176A61A53F89}"/>
              </a:ext>
            </a:extLst>
          </p:cNvPr>
          <p:cNvCxnSpPr>
            <a:cxnSpLocks/>
          </p:cNvCxnSpPr>
          <p:nvPr/>
        </p:nvCxnSpPr>
        <p:spPr>
          <a:xfrm flipH="1" flipV="1">
            <a:off x="4860333" y="3070116"/>
            <a:ext cx="587608" cy="97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a:off x="3890383" y="3070116"/>
            <a:ext cx="53029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307668" y="3070116"/>
            <a:ext cx="1104542" cy="97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3AD86061-BD37-4192-8ABA-6871BA2D19D5}"/>
              </a:ext>
            </a:extLst>
          </p:cNvPr>
          <p:cNvSpPr/>
          <p:nvPr/>
        </p:nvSpPr>
        <p:spPr>
          <a:xfrm>
            <a:off x="1087149" y="5441985"/>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a:t>
            </a:r>
            <a:endParaRPr lang="en-NZ" dirty="0"/>
          </a:p>
        </p:txBody>
      </p:sp>
      <p:sp>
        <p:nvSpPr>
          <p:cNvPr id="78" name="Oval 77">
            <a:extLst>
              <a:ext uri="{FF2B5EF4-FFF2-40B4-BE49-F238E27FC236}">
                <a16:creationId xmlns:a16="http://schemas.microsoft.com/office/drawing/2014/main" id="{D23704F8-3644-45AB-8CCC-4227A0D6E7D1}"/>
              </a:ext>
            </a:extLst>
          </p:cNvPr>
          <p:cNvSpPr/>
          <p:nvPr/>
        </p:nvSpPr>
        <p:spPr>
          <a:xfrm>
            <a:off x="1359344" y="1324268"/>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8</a:t>
            </a:r>
            <a:endParaRPr lang="en-NZ" dirty="0"/>
          </a:p>
        </p:txBody>
      </p:sp>
      <p:sp>
        <p:nvSpPr>
          <p:cNvPr id="80" name="Oval 79">
            <a:extLst>
              <a:ext uri="{FF2B5EF4-FFF2-40B4-BE49-F238E27FC236}">
                <a16:creationId xmlns:a16="http://schemas.microsoft.com/office/drawing/2014/main" id="{229C1949-7614-4B62-A1C1-40366C6708C8}"/>
              </a:ext>
            </a:extLst>
          </p:cNvPr>
          <p:cNvSpPr/>
          <p:nvPr/>
        </p:nvSpPr>
        <p:spPr>
          <a:xfrm>
            <a:off x="2716769" y="3497249"/>
            <a:ext cx="236180" cy="2489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en-NZ" dirty="0"/>
          </a:p>
        </p:txBody>
      </p:sp>
      <p:sp>
        <p:nvSpPr>
          <p:cNvPr id="82" name="Oval 81">
            <a:extLst>
              <a:ext uri="{FF2B5EF4-FFF2-40B4-BE49-F238E27FC236}">
                <a16:creationId xmlns:a16="http://schemas.microsoft.com/office/drawing/2014/main" id="{63858AA1-A7A2-478B-A7C6-60A9A7110BF1}"/>
              </a:ext>
            </a:extLst>
          </p:cNvPr>
          <p:cNvSpPr/>
          <p:nvPr/>
        </p:nvSpPr>
        <p:spPr>
          <a:xfrm>
            <a:off x="3090531" y="3285006"/>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a:t>
            </a:r>
            <a:endParaRPr lang="en-NZ" dirty="0"/>
          </a:p>
        </p:txBody>
      </p:sp>
      <p:sp>
        <p:nvSpPr>
          <p:cNvPr id="84" name="Oval 83">
            <a:extLst>
              <a:ext uri="{FF2B5EF4-FFF2-40B4-BE49-F238E27FC236}">
                <a16:creationId xmlns:a16="http://schemas.microsoft.com/office/drawing/2014/main" id="{F12DB04C-7F1B-4B10-934D-E8BF575D03BE}"/>
              </a:ext>
            </a:extLst>
          </p:cNvPr>
          <p:cNvSpPr/>
          <p:nvPr/>
        </p:nvSpPr>
        <p:spPr>
          <a:xfrm>
            <a:off x="5988777" y="3416329"/>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4</a:t>
            </a:r>
            <a:endParaRPr lang="en-NZ" dirty="0"/>
          </a:p>
        </p:txBody>
      </p:sp>
      <p:sp>
        <p:nvSpPr>
          <p:cNvPr id="86" name="Oval 85">
            <a:extLst>
              <a:ext uri="{FF2B5EF4-FFF2-40B4-BE49-F238E27FC236}">
                <a16:creationId xmlns:a16="http://schemas.microsoft.com/office/drawing/2014/main" id="{A675A303-C01B-4F8F-8BFB-20E91BE301E5}"/>
              </a:ext>
            </a:extLst>
          </p:cNvPr>
          <p:cNvSpPr/>
          <p:nvPr/>
        </p:nvSpPr>
        <p:spPr>
          <a:xfrm>
            <a:off x="7911523" y="4532300"/>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5</a:t>
            </a:r>
            <a:endParaRPr lang="en-NZ" dirty="0"/>
          </a:p>
        </p:txBody>
      </p:sp>
      <p:sp>
        <p:nvSpPr>
          <p:cNvPr id="88" name="Oval 87">
            <a:extLst>
              <a:ext uri="{FF2B5EF4-FFF2-40B4-BE49-F238E27FC236}">
                <a16:creationId xmlns:a16="http://schemas.microsoft.com/office/drawing/2014/main" id="{8B375AF0-9C06-4F44-869D-1A936A929546}"/>
              </a:ext>
            </a:extLst>
          </p:cNvPr>
          <p:cNvSpPr/>
          <p:nvPr/>
        </p:nvSpPr>
        <p:spPr>
          <a:xfrm>
            <a:off x="6055870" y="2383359"/>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endParaRPr lang="en-NZ" dirty="0"/>
          </a:p>
        </p:txBody>
      </p:sp>
      <p:sp>
        <p:nvSpPr>
          <p:cNvPr id="89" name="TextBox 88">
            <a:extLst>
              <a:ext uri="{FF2B5EF4-FFF2-40B4-BE49-F238E27FC236}">
                <a16:creationId xmlns:a16="http://schemas.microsoft.com/office/drawing/2014/main" id="{E0E2ACCC-2965-45F9-94DC-294D5727CFF2}"/>
              </a:ext>
            </a:extLst>
          </p:cNvPr>
          <p:cNvSpPr txBox="1"/>
          <p:nvPr/>
        </p:nvSpPr>
        <p:spPr>
          <a:xfrm>
            <a:off x="9319605" y="944082"/>
            <a:ext cx="2586465" cy="6124754"/>
          </a:xfrm>
          <a:prstGeom prst="rect">
            <a:avLst/>
          </a:prstGeom>
          <a:noFill/>
        </p:spPr>
        <p:txBody>
          <a:bodyPr wrap="square" rtlCol="0">
            <a:spAutoFit/>
          </a:bodyPr>
          <a:lstStyle/>
          <a:p>
            <a:pPr marL="342900" indent="-342900">
              <a:buAutoNum type="arabicPeriod"/>
            </a:pPr>
            <a:r>
              <a:rPr lang="en-US" sz="1400" dirty="0"/>
              <a:t>HTTP request is made to the URL </a:t>
            </a:r>
            <a:r>
              <a:rPr lang="en-US" sz="1400"/>
              <a:t>/ or (/Index)</a:t>
            </a:r>
            <a:endParaRPr lang="en-US" sz="1400" dirty="0"/>
          </a:p>
          <a:p>
            <a:pPr marL="342900" indent="-342900">
              <a:buAutoNum type="arabicPeriod"/>
            </a:pPr>
            <a:r>
              <a:rPr lang="en-US" sz="1400" dirty="0"/>
              <a:t>Request is forwarded by IIS/Apache to ASP.NET Core</a:t>
            </a:r>
          </a:p>
          <a:p>
            <a:pPr marL="342900" indent="-342900">
              <a:buAutoNum type="arabicPeriod"/>
            </a:pPr>
            <a:r>
              <a:rPr lang="en-US" sz="1400" dirty="0"/>
              <a:t> ASP.NET Core Web Server receives the request and passes to the middleware</a:t>
            </a:r>
          </a:p>
          <a:p>
            <a:pPr marL="342900" indent="-342900">
              <a:buAutoNum type="arabicPeriod"/>
            </a:pPr>
            <a:r>
              <a:rPr lang="en-US" sz="1400" dirty="0"/>
              <a:t>The request path / is routed to the </a:t>
            </a:r>
            <a:r>
              <a:rPr lang="en-US" sz="1400" dirty="0" err="1"/>
              <a:t>Index.cshtml</a:t>
            </a:r>
            <a:r>
              <a:rPr lang="en-US" sz="1400" dirty="0"/>
              <a:t> Razor Page, so it passes through the middleware unchanged</a:t>
            </a:r>
          </a:p>
          <a:p>
            <a:pPr marL="342900" indent="-342900">
              <a:buAutoNum type="arabicPeriod"/>
            </a:pPr>
            <a:r>
              <a:rPr lang="en-US" sz="1400" dirty="0"/>
              <a:t>The </a:t>
            </a:r>
            <a:r>
              <a:rPr lang="en-US" sz="1400" dirty="0" err="1"/>
              <a:t>Index.cshtml</a:t>
            </a:r>
            <a:r>
              <a:rPr lang="en-US" sz="1400" dirty="0"/>
              <a:t> page handles the request by executing the OnGet page handler</a:t>
            </a:r>
          </a:p>
          <a:p>
            <a:pPr marL="342900" indent="-342900">
              <a:buAutoNum type="arabicPeriod"/>
            </a:pPr>
            <a:r>
              <a:rPr lang="en-US" sz="1400" dirty="0"/>
              <a:t>The OnGet handler returns void, indicating the generation of HTML response from its Razor template</a:t>
            </a:r>
          </a:p>
          <a:p>
            <a:pPr marL="342900" indent="-342900">
              <a:buAutoNum type="arabicPeriod"/>
            </a:pPr>
            <a:r>
              <a:rPr lang="en-US" sz="1400" dirty="0"/>
              <a:t>The HTML response passes back through each middleware to the ASP.NET Core web server</a:t>
            </a:r>
          </a:p>
          <a:p>
            <a:pPr marL="342900" indent="-342900">
              <a:buAutoNum type="arabicPeriod"/>
            </a:pPr>
            <a:r>
              <a:rPr lang="en-US" sz="1400" dirty="0"/>
              <a:t>HTTP Response containing HTML for Index page is sent to the browser</a:t>
            </a:r>
          </a:p>
          <a:p>
            <a:pPr marL="342900" indent="-342900">
              <a:buAutoNum type="arabicPeriod"/>
            </a:pPr>
            <a:endParaRPr lang="en-US" sz="1400" dirty="0"/>
          </a:p>
        </p:txBody>
      </p:sp>
      <p:cxnSp>
        <p:nvCxnSpPr>
          <p:cNvPr id="38" name="Straight Arrow Connector 37">
            <a:extLst>
              <a:ext uri="{FF2B5EF4-FFF2-40B4-BE49-F238E27FC236}">
                <a16:creationId xmlns:a16="http://schemas.microsoft.com/office/drawing/2014/main" id="{4E7A8085-3FF1-4BD9-A683-C85883B879CA}"/>
              </a:ext>
            </a:extLst>
          </p:cNvPr>
          <p:cNvCxnSpPr>
            <a:cxnSpLocks/>
          </p:cNvCxnSpPr>
          <p:nvPr/>
        </p:nvCxnSpPr>
        <p:spPr>
          <a:xfrm flipH="1">
            <a:off x="5905084" y="3082503"/>
            <a:ext cx="589374"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069D9B-7915-43A0-805E-5D9A5859B485}"/>
              </a:ext>
            </a:extLst>
          </p:cNvPr>
          <p:cNvCxnSpPr>
            <a:cxnSpLocks/>
          </p:cNvCxnSpPr>
          <p:nvPr/>
        </p:nvCxnSpPr>
        <p:spPr>
          <a:xfrm>
            <a:off x="6972631" y="3828871"/>
            <a:ext cx="43553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DF54A6-C29A-4715-AAB7-A14CC781CF82}"/>
              </a:ext>
            </a:extLst>
          </p:cNvPr>
          <p:cNvCxnSpPr>
            <a:cxnSpLocks/>
          </p:cNvCxnSpPr>
          <p:nvPr/>
        </p:nvCxnSpPr>
        <p:spPr>
          <a:xfrm flipH="1">
            <a:off x="6972631" y="3079842"/>
            <a:ext cx="43553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2E55A8C0-3AFB-4F7D-AB5C-DAF8E18829D8}"/>
              </a:ext>
            </a:extLst>
          </p:cNvPr>
          <p:cNvSpPr/>
          <p:nvPr/>
        </p:nvSpPr>
        <p:spPr>
          <a:xfrm>
            <a:off x="7518553" y="3308650"/>
            <a:ext cx="566927" cy="112193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OnGet</a:t>
            </a:r>
            <a:endParaRPr lang="en-NZ" dirty="0"/>
          </a:p>
        </p:txBody>
      </p:sp>
      <p:sp>
        <p:nvSpPr>
          <p:cNvPr id="15" name="Rectangle: Rounded Corners 14">
            <a:extLst>
              <a:ext uri="{FF2B5EF4-FFF2-40B4-BE49-F238E27FC236}">
                <a16:creationId xmlns:a16="http://schemas.microsoft.com/office/drawing/2014/main" id="{AE101C79-4DEF-4A07-BEFF-3312DA2B838F}"/>
              </a:ext>
            </a:extLst>
          </p:cNvPr>
          <p:cNvSpPr/>
          <p:nvPr/>
        </p:nvSpPr>
        <p:spPr>
          <a:xfrm>
            <a:off x="8195864" y="2646005"/>
            <a:ext cx="720770" cy="152715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Render Razor to HTML</a:t>
            </a:r>
            <a:endParaRPr lang="en-NZ" dirty="0"/>
          </a:p>
        </p:txBody>
      </p:sp>
      <p:cxnSp>
        <p:nvCxnSpPr>
          <p:cNvPr id="18" name="Straight Arrow Connector 17">
            <a:extLst>
              <a:ext uri="{FF2B5EF4-FFF2-40B4-BE49-F238E27FC236}">
                <a16:creationId xmlns:a16="http://schemas.microsoft.com/office/drawing/2014/main" id="{E6773C83-3B77-4F48-A171-85598A9123C0}"/>
              </a:ext>
            </a:extLst>
          </p:cNvPr>
          <p:cNvCxnSpPr/>
          <p:nvPr/>
        </p:nvCxnSpPr>
        <p:spPr>
          <a:xfrm>
            <a:off x="7408169" y="3828871"/>
            <a:ext cx="1120368" cy="0"/>
          </a:xfrm>
          <a:prstGeom prst="straightConnector1">
            <a:avLst/>
          </a:prstGeom>
          <a:ln w="317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F11080-E028-451D-A1F0-1A6C9515A5A5}"/>
              </a:ext>
            </a:extLst>
          </p:cNvPr>
          <p:cNvCxnSpPr>
            <a:cxnSpLocks/>
          </p:cNvCxnSpPr>
          <p:nvPr/>
        </p:nvCxnSpPr>
        <p:spPr>
          <a:xfrm>
            <a:off x="8513319" y="3079842"/>
            <a:ext cx="7699" cy="739301"/>
          </a:xfrm>
          <a:prstGeom prst="straightConnector1">
            <a:avLst/>
          </a:prstGeom>
          <a:ln w="317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492AEDA-FE0C-4008-B926-D9F6C2801EA4}"/>
              </a:ext>
            </a:extLst>
          </p:cNvPr>
          <p:cNvCxnSpPr/>
          <p:nvPr/>
        </p:nvCxnSpPr>
        <p:spPr>
          <a:xfrm>
            <a:off x="7392951" y="3079842"/>
            <a:ext cx="1120368" cy="0"/>
          </a:xfrm>
          <a:prstGeom prst="straightConnector1">
            <a:avLst/>
          </a:prstGeom>
          <a:ln w="31750">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48A0459-3FBA-4AF3-9516-4428B5A426D0}"/>
              </a:ext>
            </a:extLst>
          </p:cNvPr>
          <p:cNvSpPr/>
          <p:nvPr/>
        </p:nvSpPr>
        <p:spPr>
          <a:xfrm>
            <a:off x="5120554" y="2514682"/>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7</a:t>
            </a:r>
            <a:endParaRPr lang="en-NZ" dirty="0"/>
          </a:p>
        </p:txBody>
      </p:sp>
    </p:spTree>
    <p:extLst>
      <p:ext uri="{BB962C8B-B14F-4D97-AF65-F5344CB8AC3E}">
        <p14:creationId xmlns:p14="http://schemas.microsoft.com/office/powerpoint/2010/main" val="335970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744446" y="1510018"/>
            <a:ext cx="8629373" cy="5683293"/>
          </a:xfrm>
        </p:spPr>
        <p:txBody>
          <a:bodyPr>
            <a:normAutofit/>
          </a:bodyPr>
          <a:lstStyle/>
          <a:p>
            <a:pPr marL="685800" lvl="1"/>
            <a:r>
              <a:rPr lang="en-GB" sz="2400" dirty="0"/>
              <a:t>Learn about the Model-View-Controller design pattern in some detail</a:t>
            </a:r>
          </a:p>
          <a:p>
            <a:pPr marL="400050" lvl="1" indent="0">
              <a:buNone/>
            </a:pPr>
            <a:endParaRPr lang="en-GB" sz="2400" dirty="0"/>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677333" y="419878"/>
            <a:ext cx="8696485" cy="1090140"/>
          </a:xfrm>
        </p:spPr>
        <p:txBody>
          <a:bodyPr>
            <a:normAutofit/>
          </a:bodyPr>
          <a:lstStyle/>
          <a:p>
            <a:r>
              <a:rPr lang="en-US" sz="2800" dirty="0"/>
              <a:t>    Model-View-Controller Architecture Description</a:t>
            </a:r>
            <a:endParaRPr lang="en-NZ" sz="2800" dirty="0"/>
          </a:p>
        </p:txBody>
      </p:sp>
    </p:spTree>
    <p:custDataLst>
      <p:tags r:id="rId1"/>
    </p:custDataLst>
    <p:extLst>
      <p:ext uri="{BB962C8B-B14F-4D97-AF65-F5344CB8AC3E}">
        <p14:creationId xmlns:p14="http://schemas.microsoft.com/office/powerpoint/2010/main" val="955816345"/>
      </p:ext>
    </p:extLst>
  </p:cSld>
  <p:clrMapOvr>
    <a:masterClrMapping/>
  </p:clrMapOvr>
  <mc:AlternateContent xmlns:mc="http://schemas.openxmlformats.org/markup-compatibility/2006" xmlns:p14="http://schemas.microsoft.com/office/powerpoint/2010/main">
    <mc:Choice Requires="p14">
      <p:transition spd="slow" p14:dur="2000" advTm="30658"/>
    </mc:Choice>
    <mc:Fallback xmlns="">
      <p:transition spd="slow" advTm="3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650959" y="1016780"/>
            <a:ext cx="8629373" cy="5683293"/>
          </a:xfrm>
        </p:spPr>
        <p:txBody>
          <a:bodyPr>
            <a:normAutofit fontScale="92500" lnSpcReduction="20000"/>
          </a:bodyPr>
          <a:lstStyle/>
          <a:p>
            <a:pPr marL="400050" lvl="1" indent="0">
              <a:buNone/>
            </a:pPr>
            <a:r>
              <a:rPr lang="en-GB" sz="2400" dirty="0"/>
              <a:t>What is MVC</a:t>
            </a:r>
          </a:p>
          <a:p>
            <a:pPr marL="400050" lvl="1" indent="0">
              <a:buNone/>
            </a:pPr>
            <a:r>
              <a:rPr lang="en-GB" sz="2400" dirty="0"/>
              <a:t>      																																																																																																										</a:t>
            </a:r>
          </a:p>
          <a:p>
            <a:pPr marL="400050" lvl="1" indent="0">
              <a:buNone/>
            </a:pPr>
            <a:r>
              <a:rPr lang="en-GB" sz="2400" dirty="0"/>
              <a:t>	</a:t>
            </a:r>
          </a:p>
          <a:p>
            <a:pPr marL="400050" lvl="1" indent="0">
              <a:buNone/>
            </a:pPr>
            <a:r>
              <a:rPr lang="en-GB" sz="2400" dirty="0"/>
              <a:t>When a request like : </a:t>
            </a:r>
            <a:r>
              <a:rPr lang="en-GB" sz="2400" dirty="0">
                <a:solidFill>
                  <a:srgbClr val="FF0000"/>
                </a:solidFill>
                <a:highlight>
                  <a:srgbClr val="FFFF00"/>
                </a:highlight>
              </a:rPr>
              <a:t>http://localhost:6790/home/get/1</a:t>
            </a:r>
            <a:r>
              <a:rPr lang="en-GB" sz="2400" dirty="0"/>
              <a:t> comes in, it is received by the controller, who handles it.</a:t>
            </a:r>
          </a:p>
          <a:p>
            <a:pPr lvl="1" indent="-342900"/>
            <a:r>
              <a:rPr lang="en-GB" sz="2400" dirty="0"/>
              <a:t>The controller communicates with the model, who has the classes that describe the data</a:t>
            </a:r>
          </a:p>
          <a:p>
            <a:pPr lvl="1" indent="-342900"/>
            <a:r>
              <a:rPr lang="en-GB" sz="2400" dirty="0"/>
              <a:t>In addition to the data, the model can also have the logic to retrieve the data from the underlying data source</a:t>
            </a:r>
          </a:p>
          <a:p>
            <a:pPr marL="400050" lvl="1" indent="0">
              <a:buNone/>
            </a:pPr>
            <a:endParaRPr lang="en-GB" sz="2400" dirty="0"/>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703906" y="317401"/>
            <a:ext cx="8596668" cy="678853"/>
          </a:xfrm>
        </p:spPr>
        <p:txBody>
          <a:bodyPr>
            <a:normAutofit/>
          </a:bodyPr>
          <a:lstStyle/>
          <a:p>
            <a:r>
              <a:rPr lang="en-US" sz="3200" dirty="0"/>
              <a:t> </a:t>
            </a:r>
            <a:r>
              <a:rPr lang="en-US" sz="2800" dirty="0"/>
              <a:t>Model-View-Controller Architecture Description</a:t>
            </a:r>
            <a:endParaRPr lang="en-NZ" sz="2800" dirty="0"/>
          </a:p>
        </p:txBody>
      </p:sp>
      <p:sp>
        <p:nvSpPr>
          <p:cNvPr id="2" name="Rectangle: Rounded Corners 1">
            <a:extLst>
              <a:ext uri="{FF2B5EF4-FFF2-40B4-BE49-F238E27FC236}">
                <a16:creationId xmlns:a16="http://schemas.microsoft.com/office/drawing/2014/main" id="{EED0D33D-85D0-4EC2-8C71-DC5EC10FA8BC}"/>
              </a:ext>
            </a:extLst>
          </p:cNvPr>
          <p:cNvSpPr/>
          <p:nvPr/>
        </p:nvSpPr>
        <p:spPr>
          <a:xfrm>
            <a:off x="3817408" y="1275947"/>
            <a:ext cx="1784486" cy="59561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Controller</a:t>
            </a:r>
            <a:endParaRPr lang="en-NZ" sz="1600" dirty="0"/>
          </a:p>
        </p:txBody>
      </p:sp>
      <p:sp>
        <p:nvSpPr>
          <p:cNvPr id="5" name="Rectangle: Rounded Corners 4">
            <a:extLst>
              <a:ext uri="{FF2B5EF4-FFF2-40B4-BE49-F238E27FC236}">
                <a16:creationId xmlns:a16="http://schemas.microsoft.com/office/drawing/2014/main" id="{4A942941-6DA2-45C6-AE68-D2B0A9716B3B}"/>
              </a:ext>
            </a:extLst>
          </p:cNvPr>
          <p:cNvSpPr/>
          <p:nvPr/>
        </p:nvSpPr>
        <p:spPr>
          <a:xfrm>
            <a:off x="6402851" y="2739836"/>
            <a:ext cx="1216404" cy="595618"/>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endParaRPr lang="en-NZ" dirty="0"/>
          </a:p>
        </p:txBody>
      </p:sp>
      <p:sp>
        <p:nvSpPr>
          <p:cNvPr id="6" name="Rectangle: Rounded Corners 5">
            <a:extLst>
              <a:ext uri="{FF2B5EF4-FFF2-40B4-BE49-F238E27FC236}">
                <a16:creationId xmlns:a16="http://schemas.microsoft.com/office/drawing/2014/main" id="{B1B780B1-00E5-4385-9972-476C56AD4A2F}"/>
              </a:ext>
            </a:extLst>
          </p:cNvPr>
          <p:cNvSpPr/>
          <p:nvPr/>
        </p:nvSpPr>
        <p:spPr>
          <a:xfrm>
            <a:off x="2167610" y="2721848"/>
            <a:ext cx="1216404" cy="59561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endParaRPr lang="en-NZ" dirty="0"/>
          </a:p>
        </p:txBody>
      </p:sp>
      <p:cxnSp>
        <p:nvCxnSpPr>
          <p:cNvPr id="7" name="Straight Arrow Connector 6">
            <a:extLst>
              <a:ext uri="{FF2B5EF4-FFF2-40B4-BE49-F238E27FC236}">
                <a16:creationId xmlns:a16="http://schemas.microsoft.com/office/drawing/2014/main" id="{E89C5677-5DC0-4B28-8645-432E8C9A945B}"/>
              </a:ext>
            </a:extLst>
          </p:cNvPr>
          <p:cNvCxnSpPr>
            <a:cxnSpLocks/>
          </p:cNvCxnSpPr>
          <p:nvPr/>
        </p:nvCxnSpPr>
        <p:spPr>
          <a:xfrm flipH="1">
            <a:off x="2846357" y="1795065"/>
            <a:ext cx="888404" cy="871567"/>
          </a:xfrm>
          <a:prstGeom prst="straightConnector1">
            <a:avLst/>
          </a:prstGeom>
          <a:ln w="63500" cap="sq">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20E98-FDBB-445D-A53F-B3F07EC5E80A}"/>
              </a:ext>
            </a:extLst>
          </p:cNvPr>
          <p:cNvCxnSpPr>
            <a:cxnSpLocks/>
          </p:cNvCxnSpPr>
          <p:nvPr/>
        </p:nvCxnSpPr>
        <p:spPr>
          <a:xfrm>
            <a:off x="5616455" y="1745891"/>
            <a:ext cx="897186" cy="969913"/>
          </a:xfrm>
          <a:prstGeom prst="straightConnector1">
            <a:avLst/>
          </a:prstGeom>
          <a:ln w="63500" cap="sq">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1800F6-D8CA-41CF-A0C3-D00DABDF4DF4}"/>
              </a:ext>
            </a:extLst>
          </p:cNvPr>
          <p:cNvCxnSpPr>
            <a:cxnSpLocks/>
          </p:cNvCxnSpPr>
          <p:nvPr/>
        </p:nvCxnSpPr>
        <p:spPr>
          <a:xfrm flipV="1">
            <a:off x="4510133" y="1932714"/>
            <a:ext cx="13234" cy="766658"/>
          </a:xfrm>
          <a:prstGeom prst="straightConnector1">
            <a:avLst/>
          </a:prstGeom>
          <a:ln w="63500" cap="sq">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3829363-BF3C-46DB-B41E-D640A78840BC}"/>
              </a:ext>
            </a:extLst>
          </p:cNvPr>
          <p:cNvCxnSpPr>
            <a:cxnSpLocks/>
          </p:cNvCxnSpPr>
          <p:nvPr/>
        </p:nvCxnSpPr>
        <p:spPr>
          <a:xfrm flipH="1" flipV="1">
            <a:off x="5641596" y="1359546"/>
            <a:ext cx="1225035" cy="1281684"/>
          </a:xfrm>
          <a:prstGeom prst="straightConnector1">
            <a:avLst/>
          </a:prstGeom>
          <a:ln w="63500" cap="sq">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0667580-6447-490D-884E-6F8E2978A7C0}"/>
              </a:ext>
            </a:extLst>
          </p:cNvPr>
          <p:cNvCxnSpPr>
            <a:cxnSpLocks/>
          </p:cNvCxnSpPr>
          <p:nvPr/>
        </p:nvCxnSpPr>
        <p:spPr>
          <a:xfrm>
            <a:off x="3461290" y="3019657"/>
            <a:ext cx="829953" cy="241901"/>
          </a:xfrm>
          <a:prstGeom prst="straightConnector1">
            <a:avLst/>
          </a:prstGeom>
          <a:ln w="63500" cap="sq">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7F1F9FB-A80A-4140-A688-87C9FDB9A5DA}"/>
              </a:ext>
            </a:extLst>
          </p:cNvPr>
          <p:cNvSpPr txBox="1"/>
          <p:nvPr/>
        </p:nvSpPr>
        <p:spPr>
          <a:xfrm>
            <a:off x="5641596" y="2973897"/>
            <a:ext cx="914400" cy="914400"/>
          </a:xfrm>
          <a:prstGeom prst="rect">
            <a:avLst/>
          </a:prstGeom>
          <a:noFill/>
        </p:spPr>
        <p:txBody>
          <a:bodyPr wrap="square" rtlCol="0">
            <a:spAutoFit/>
          </a:bodyPr>
          <a:lstStyle/>
          <a:p>
            <a:endParaRPr lang="en-NZ" dirty="0"/>
          </a:p>
        </p:txBody>
      </p:sp>
      <p:sp>
        <p:nvSpPr>
          <p:cNvPr id="36" name="TextBox 35">
            <a:extLst>
              <a:ext uri="{FF2B5EF4-FFF2-40B4-BE49-F238E27FC236}">
                <a16:creationId xmlns:a16="http://schemas.microsoft.com/office/drawing/2014/main" id="{BB779DAB-C4AE-473B-B049-3809583DE1E8}"/>
              </a:ext>
            </a:extLst>
          </p:cNvPr>
          <p:cNvSpPr txBox="1"/>
          <p:nvPr/>
        </p:nvSpPr>
        <p:spPr>
          <a:xfrm rot="2796179">
            <a:off x="3152217" y="1085453"/>
            <a:ext cx="353943" cy="1460025"/>
          </a:xfrm>
          <a:prstGeom prst="rect">
            <a:avLst/>
          </a:prstGeom>
          <a:noFill/>
        </p:spPr>
        <p:txBody>
          <a:bodyPr vert="vert270" wrap="square" rtlCol="0">
            <a:spAutoFit/>
          </a:bodyPr>
          <a:lstStyle/>
          <a:p>
            <a:r>
              <a:rPr lang="en-US" sz="1100" dirty="0"/>
              <a:t>Send data</a:t>
            </a:r>
            <a:endParaRPr lang="en-NZ" sz="1100" dirty="0"/>
          </a:p>
        </p:txBody>
      </p:sp>
      <p:sp>
        <p:nvSpPr>
          <p:cNvPr id="37" name="TextBox 36">
            <a:extLst>
              <a:ext uri="{FF2B5EF4-FFF2-40B4-BE49-F238E27FC236}">
                <a16:creationId xmlns:a16="http://schemas.microsoft.com/office/drawing/2014/main" id="{FC8F0782-18FE-4F7B-A25E-1230AF71A7B4}"/>
              </a:ext>
            </a:extLst>
          </p:cNvPr>
          <p:cNvSpPr txBox="1"/>
          <p:nvPr/>
        </p:nvSpPr>
        <p:spPr>
          <a:xfrm rot="6385293">
            <a:off x="3730413" y="2885224"/>
            <a:ext cx="353943" cy="1026537"/>
          </a:xfrm>
          <a:prstGeom prst="rect">
            <a:avLst/>
          </a:prstGeom>
          <a:noFill/>
        </p:spPr>
        <p:txBody>
          <a:bodyPr vert="vert270" wrap="square" rtlCol="0">
            <a:spAutoFit/>
          </a:bodyPr>
          <a:lstStyle/>
          <a:p>
            <a:r>
              <a:rPr lang="en-US" sz="1100" dirty="0"/>
              <a:t>Response</a:t>
            </a:r>
            <a:endParaRPr lang="en-NZ" sz="1100" dirty="0"/>
          </a:p>
        </p:txBody>
      </p:sp>
      <p:sp>
        <p:nvSpPr>
          <p:cNvPr id="38" name="TextBox 37">
            <a:extLst>
              <a:ext uri="{FF2B5EF4-FFF2-40B4-BE49-F238E27FC236}">
                <a16:creationId xmlns:a16="http://schemas.microsoft.com/office/drawing/2014/main" id="{CC9EB1B0-9327-42B4-B0E4-35540600521A}"/>
              </a:ext>
            </a:extLst>
          </p:cNvPr>
          <p:cNvSpPr txBox="1"/>
          <p:nvPr/>
        </p:nvSpPr>
        <p:spPr>
          <a:xfrm>
            <a:off x="4575804" y="1844237"/>
            <a:ext cx="353943" cy="871567"/>
          </a:xfrm>
          <a:prstGeom prst="rect">
            <a:avLst/>
          </a:prstGeom>
          <a:noFill/>
        </p:spPr>
        <p:txBody>
          <a:bodyPr vert="vert270" wrap="square" rtlCol="0">
            <a:spAutoFit/>
          </a:bodyPr>
          <a:lstStyle/>
          <a:p>
            <a:r>
              <a:rPr lang="en-US" sz="1100" dirty="0"/>
              <a:t>Request</a:t>
            </a:r>
            <a:endParaRPr lang="en-NZ" sz="1100" dirty="0"/>
          </a:p>
        </p:txBody>
      </p:sp>
      <p:sp>
        <p:nvSpPr>
          <p:cNvPr id="39" name="TextBox 38">
            <a:extLst>
              <a:ext uri="{FF2B5EF4-FFF2-40B4-BE49-F238E27FC236}">
                <a16:creationId xmlns:a16="http://schemas.microsoft.com/office/drawing/2014/main" id="{211D6BFA-3072-490E-B896-875E335CD782}"/>
              </a:ext>
            </a:extLst>
          </p:cNvPr>
          <p:cNvSpPr txBox="1"/>
          <p:nvPr/>
        </p:nvSpPr>
        <p:spPr>
          <a:xfrm rot="8266576">
            <a:off x="5827966" y="1649401"/>
            <a:ext cx="353943" cy="1734099"/>
          </a:xfrm>
          <a:prstGeom prst="rect">
            <a:avLst/>
          </a:prstGeom>
          <a:noFill/>
        </p:spPr>
        <p:txBody>
          <a:bodyPr vert="vert270" wrap="square" rtlCol="0">
            <a:spAutoFit/>
          </a:bodyPr>
          <a:lstStyle/>
          <a:p>
            <a:r>
              <a:rPr lang="en-US" sz="1100" dirty="0"/>
              <a:t>Request Information</a:t>
            </a:r>
            <a:endParaRPr lang="en-NZ" sz="1100" dirty="0"/>
          </a:p>
        </p:txBody>
      </p:sp>
      <p:sp>
        <p:nvSpPr>
          <p:cNvPr id="40" name="TextBox 39">
            <a:extLst>
              <a:ext uri="{FF2B5EF4-FFF2-40B4-BE49-F238E27FC236}">
                <a16:creationId xmlns:a16="http://schemas.microsoft.com/office/drawing/2014/main" id="{513BAA2B-6ECD-4824-BAFA-D23CD8DFE668}"/>
              </a:ext>
            </a:extLst>
          </p:cNvPr>
          <p:cNvSpPr txBox="1"/>
          <p:nvPr/>
        </p:nvSpPr>
        <p:spPr>
          <a:xfrm rot="8266576">
            <a:off x="6361810" y="1089155"/>
            <a:ext cx="353943" cy="1746293"/>
          </a:xfrm>
          <a:prstGeom prst="rect">
            <a:avLst/>
          </a:prstGeom>
          <a:noFill/>
        </p:spPr>
        <p:txBody>
          <a:bodyPr vert="vert270" wrap="square" rtlCol="0">
            <a:spAutoFit/>
          </a:bodyPr>
          <a:lstStyle/>
          <a:p>
            <a:r>
              <a:rPr lang="en-US" sz="1100" dirty="0"/>
              <a:t>Response Information</a:t>
            </a:r>
            <a:endParaRPr lang="en-NZ" sz="1100" dirty="0"/>
          </a:p>
        </p:txBody>
      </p:sp>
      <p:pic>
        <p:nvPicPr>
          <p:cNvPr id="43" name="Picture 42">
            <a:extLst>
              <a:ext uri="{FF2B5EF4-FFF2-40B4-BE49-F238E27FC236}">
                <a16:creationId xmlns:a16="http://schemas.microsoft.com/office/drawing/2014/main" id="{B6C78C79-CDC9-48C8-BBD8-E6477A12E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996" y="2788473"/>
            <a:ext cx="703222" cy="898562"/>
          </a:xfrm>
          <a:prstGeom prst="rect">
            <a:avLst/>
          </a:prstGeom>
        </p:spPr>
      </p:pic>
    </p:spTree>
    <p:custDataLst>
      <p:tags r:id="rId1"/>
    </p:custDataLst>
    <p:extLst>
      <p:ext uri="{BB962C8B-B14F-4D97-AF65-F5344CB8AC3E}">
        <p14:creationId xmlns:p14="http://schemas.microsoft.com/office/powerpoint/2010/main" val="391457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00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ircle(in)">
                                      <p:cBhvr>
                                        <p:cTn id="27" dur="20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circle(in)">
                                      <p:cBhvr>
                                        <p:cTn id="32" dur="20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in)">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circle(in)">
                                      <p:cBhvr>
                                        <p:cTn id="42" dur="20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circle(in)">
                                      <p:cBhvr>
                                        <p:cTn id="47" dur="2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circle(in)">
                                      <p:cBhvr>
                                        <p:cTn id="52" dur="20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3000"/>
                                  </p:stCondLst>
                                  <p:childTnLst>
                                    <p:set>
                                      <p:cBhvr>
                                        <p:cTn id="56" dur="1" fill="hold">
                                          <p:stCondLst>
                                            <p:cond delay="999"/>
                                          </p:stCondLst>
                                        </p:cTn>
                                        <p:tgtEl>
                                          <p:spTgt spid="9">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3000"/>
                                  </p:stCondLst>
                                  <p:childTnLst>
                                    <p:set>
                                      <p:cBhvr>
                                        <p:cTn id="60" dur="1" fill="hold">
                                          <p:stCondLst>
                                            <p:cond delay="999"/>
                                          </p:stCondLst>
                                        </p:cTn>
                                        <p:tgtEl>
                                          <p:spTgt spid="9">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3000"/>
                                  </p:stCondLst>
                                  <p:childTnLst>
                                    <p:set>
                                      <p:cBhvr>
                                        <p:cTn id="64" dur="1" fill="hold">
                                          <p:stCondLst>
                                            <p:cond delay="2999"/>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650959" y="1016780"/>
            <a:ext cx="8629373" cy="5683293"/>
          </a:xfrm>
        </p:spPr>
        <p:txBody>
          <a:bodyPr>
            <a:normAutofit fontScale="25000" lnSpcReduction="20000"/>
          </a:bodyPr>
          <a:lstStyle/>
          <a:p>
            <a:pPr lvl="1" indent="-342900"/>
            <a:r>
              <a:rPr lang="en-GB" sz="9600" dirty="0"/>
              <a:t>In addition to the model, the controller selects a view and passes the model object to the view</a:t>
            </a:r>
          </a:p>
          <a:p>
            <a:pPr lvl="1" indent="-342900"/>
            <a:r>
              <a:rPr lang="en-GB" sz="9600" dirty="0"/>
              <a:t>The view contains the logic to generate the html to present the model data i.e. the Customer model data provided through the view by the controller</a:t>
            </a:r>
          </a:p>
          <a:p>
            <a:pPr lvl="1" indent="-342900"/>
            <a:r>
              <a:rPr lang="en-GB" sz="9600" dirty="0"/>
              <a:t>This html is then sent through the network to the user making the request</a:t>
            </a:r>
            <a:endParaRPr lang="en-GB" sz="5100" dirty="0"/>
          </a:p>
          <a:p>
            <a:pPr marL="400050" lvl="1" indent="0">
              <a:buNone/>
            </a:pPr>
            <a:endParaRPr lang="en-GB" sz="9600" dirty="0"/>
          </a:p>
          <a:p>
            <a:pPr marL="400050" lvl="1" indent="0">
              <a:buNone/>
            </a:pPr>
            <a:endParaRPr lang="en-GB" sz="9600" dirty="0"/>
          </a:p>
          <a:p>
            <a:pPr marL="400050" lvl="1" indent="0">
              <a:buNone/>
            </a:pPr>
            <a:endParaRPr lang="en-GB" sz="9600" dirty="0"/>
          </a:p>
          <a:p>
            <a:pPr marL="400050" lvl="1" indent="0">
              <a:buNone/>
            </a:pPr>
            <a:r>
              <a:rPr lang="en-GB" sz="9600" dirty="0"/>
              <a:t>      																																										</a:t>
            </a:r>
            <a:r>
              <a:rPr lang="en-GB" sz="3800" dirty="0"/>
              <a:t>																		</a:t>
            </a:r>
            <a:r>
              <a:rPr lang="en-GB" sz="2400" dirty="0"/>
              <a:t>																																														</a:t>
            </a:r>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677334" y="419878"/>
            <a:ext cx="8596668" cy="596902"/>
          </a:xfrm>
        </p:spPr>
        <p:txBody>
          <a:bodyPr>
            <a:normAutofit/>
          </a:bodyPr>
          <a:lstStyle/>
          <a:p>
            <a:r>
              <a:rPr lang="en-US" sz="3200" dirty="0"/>
              <a:t> Model-View-Controller Architecture Description</a:t>
            </a:r>
            <a:endParaRPr lang="en-NZ" sz="3200" dirty="0"/>
          </a:p>
        </p:txBody>
      </p:sp>
    </p:spTree>
    <p:custDataLst>
      <p:tags r:id="rId1"/>
    </p:custDataLst>
    <p:extLst>
      <p:ext uri="{BB962C8B-B14F-4D97-AF65-F5344CB8AC3E}">
        <p14:creationId xmlns:p14="http://schemas.microsoft.com/office/powerpoint/2010/main" val="1836217673"/>
      </p:ext>
    </p:extLst>
  </p:cSld>
  <p:clrMapOvr>
    <a:masterClrMapping/>
  </p:clrMapOvr>
  <mc:AlternateContent xmlns:mc="http://schemas.openxmlformats.org/markup-compatibility/2006" xmlns:p14="http://schemas.microsoft.com/office/powerpoint/2010/main">
    <mc:Choice Requires="p14">
      <p:transition spd="slow" p14:dur="2000" advTm="98070"/>
    </mc:Choice>
    <mc:Fallback xmlns="">
      <p:transition spd="slow" advTm="980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650959" y="1016780"/>
            <a:ext cx="8629373" cy="5683293"/>
          </a:xfrm>
        </p:spPr>
        <p:txBody>
          <a:bodyPr>
            <a:normAutofit fontScale="70000" lnSpcReduction="20000"/>
          </a:bodyPr>
          <a:lstStyle/>
          <a:p>
            <a:pPr marL="400050" lvl="1" indent="0">
              <a:buNone/>
            </a:pPr>
            <a:endParaRPr lang="en-GB" dirty="0"/>
          </a:p>
          <a:p>
            <a:pPr marL="400050" lvl="1" indent="0">
              <a:buNone/>
            </a:pPr>
            <a:r>
              <a:rPr lang="en-GB" sz="9600" dirty="0"/>
              <a:t>      																																										</a:t>
            </a:r>
            <a:r>
              <a:rPr lang="en-GB" sz="3800" dirty="0"/>
              <a:t>																		</a:t>
            </a:r>
            <a:r>
              <a:rPr lang="en-GB" sz="2400" dirty="0"/>
              <a:t>																																														</a:t>
            </a:r>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677334" y="419878"/>
            <a:ext cx="8596668" cy="596902"/>
          </a:xfrm>
        </p:spPr>
        <p:txBody>
          <a:bodyPr>
            <a:normAutofit/>
          </a:bodyPr>
          <a:lstStyle/>
          <a:p>
            <a:r>
              <a:rPr lang="en-US" sz="3200" dirty="0"/>
              <a:t> Model-View-Controller Architecture Description</a:t>
            </a:r>
            <a:endParaRPr lang="en-NZ" sz="3200" dirty="0"/>
          </a:p>
        </p:txBody>
      </p:sp>
      <p:sp>
        <p:nvSpPr>
          <p:cNvPr id="2" name="Flowchart: Process 1">
            <a:extLst>
              <a:ext uri="{FF2B5EF4-FFF2-40B4-BE49-F238E27FC236}">
                <a16:creationId xmlns:a16="http://schemas.microsoft.com/office/drawing/2014/main" id="{B6B58D7F-E217-4F79-8424-7E79FA5A02AF}"/>
              </a:ext>
            </a:extLst>
          </p:cNvPr>
          <p:cNvSpPr/>
          <p:nvPr/>
        </p:nvSpPr>
        <p:spPr>
          <a:xfrm>
            <a:off x="3582099" y="1157681"/>
            <a:ext cx="1233182" cy="6126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Request</a:t>
            </a:r>
            <a:endParaRPr lang="en-NZ" dirty="0"/>
          </a:p>
        </p:txBody>
      </p:sp>
      <p:cxnSp>
        <p:nvCxnSpPr>
          <p:cNvPr id="5" name="Straight Arrow Connector 4">
            <a:extLst>
              <a:ext uri="{FF2B5EF4-FFF2-40B4-BE49-F238E27FC236}">
                <a16:creationId xmlns:a16="http://schemas.microsoft.com/office/drawing/2014/main" id="{ACE63C5B-AE42-4D66-A527-7354A5327E0B}"/>
              </a:ext>
            </a:extLst>
          </p:cNvPr>
          <p:cNvCxnSpPr/>
          <p:nvPr/>
        </p:nvCxnSpPr>
        <p:spPr>
          <a:xfrm>
            <a:off x="4186106" y="1820411"/>
            <a:ext cx="0" cy="604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30126FE2-34F2-4170-91FA-CC1FB0AA26FB}"/>
              </a:ext>
            </a:extLst>
          </p:cNvPr>
          <p:cNvSpPr/>
          <p:nvPr/>
        </p:nvSpPr>
        <p:spPr>
          <a:xfrm>
            <a:off x="3351402" y="2424418"/>
            <a:ext cx="1694576" cy="5969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Controller</a:t>
            </a:r>
            <a:endParaRPr lang="en-NZ" dirty="0"/>
          </a:p>
        </p:txBody>
      </p:sp>
      <p:cxnSp>
        <p:nvCxnSpPr>
          <p:cNvPr id="8" name="Straight Arrow Connector 7">
            <a:extLst>
              <a:ext uri="{FF2B5EF4-FFF2-40B4-BE49-F238E27FC236}">
                <a16:creationId xmlns:a16="http://schemas.microsoft.com/office/drawing/2014/main" id="{7B7952FD-73E8-4965-944C-A7ADF22F0A55}"/>
              </a:ext>
            </a:extLst>
          </p:cNvPr>
          <p:cNvCxnSpPr>
            <a:cxnSpLocks/>
          </p:cNvCxnSpPr>
          <p:nvPr/>
        </p:nvCxnSpPr>
        <p:spPr>
          <a:xfrm>
            <a:off x="5045978" y="2567031"/>
            <a:ext cx="8688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94D3321-4419-4F84-96A5-FDBE65F0D1B1}"/>
              </a:ext>
            </a:extLst>
          </p:cNvPr>
          <p:cNvCxnSpPr>
            <a:cxnSpLocks/>
          </p:cNvCxnSpPr>
          <p:nvPr/>
        </p:nvCxnSpPr>
        <p:spPr>
          <a:xfrm flipH="1">
            <a:off x="5045978" y="2810312"/>
            <a:ext cx="8688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9AC04FB9-4DED-4C6C-9949-84A683472E95}"/>
              </a:ext>
            </a:extLst>
          </p:cNvPr>
          <p:cNvSpPr/>
          <p:nvPr/>
        </p:nvSpPr>
        <p:spPr>
          <a:xfrm>
            <a:off x="5935848" y="2424418"/>
            <a:ext cx="1467436" cy="596872"/>
          </a:xfrm>
          <a:prstGeom prst="roundRect">
            <a:avLst/>
          </a:prstGeom>
          <a:gradFill>
            <a:gsLst>
              <a:gs pos="0">
                <a:schemeClr val="accent6">
                  <a:tint val="65000"/>
                  <a:lumMod val="110000"/>
                </a:schemeClr>
              </a:gs>
              <a:gs pos="88000">
                <a:schemeClr val="accent6">
                  <a:tint val="90000"/>
                </a:schemeClr>
              </a:gs>
            </a:gsLst>
            <a:lin ang="5400000" scaled="0"/>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Model</a:t>
            </a:r>
            <a:endParaRPr lang="en-NZ" dirty="0"/>
          </a:p>
        </p:txBody>
      </p:sp>
      <p:cxnSp>
        <p:nvCxnSpPr>
          <p:cNvPr id="18" name="Straight Arrow Connector 17">
            <a:extLst>
              <a:ext uri="{FF2B5EF4-FFF2-40B4-BE49-F238E27FC236}">
                <a16:creationId xmlns:a16="http://schemas.microsoft.com/office/drawing/2014/main" id="{059E8892-8D3E-4ED3-86DB-8F4829E91A23}"/>
              </a:ext>
            </a:extLst>
          </p:cNvPr>
          <p:cNvCxnSpPr/>
          <p:nvPr/>
        </p:nvCxnSpPr>
        <p:spPr>
          <a:xfrm>
            <a:off x="4186106" y="3094182"/>
            <a:ext cx="0" cy="858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48EE2026-1B07-4FC1-B756-E11B3E376E15}"/>
              </a:ext>
            </a:extLst>
          </p:cNvPr>
          <p:cNvSpPr/>
          <p:nvPr/>
        </p:nvSpPr>
        <p:spPr>
          <a:xfrm>
            <a:off x="3281092" y="3967140"/>
            <a:ext cx="1694576" cy="729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View</a:t>
            </a:r>
            <a:endParaRPr lang="en-NZ" dirty="0"/>
          </a:p>
        </p:txBody>
      </p:sp>
      <p:sp>
        <p:nvSpPr>
          <p:cNvPr id="20" name="Flowchart: Process 19">
            <a:extLst>
              <a:ext uri="{FF2B5EF4-FFF2-40B4-BE49-F238E27FC236}">
                <a16:creationId xmlns:a16="http://schemas.microsoft.com/office/drawing/2014/main" id="{7F73697D-0F69-431C-B603-089B9DAB8CC4}"/>
              </a:ext>
            </a:extLst>
          </p:cNvPr>
          <p:cNvSpPr/>
          <p:nvPr/>
        </p:nvSpPr>
        <p:spPr>
          <a:xfrm>
            <a:off x="3475882" y="5397245"/>
            <a:ext cx="1233182" cy="6126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Response</a:t>
            </a:r>
            <a:endParaRPr lang="en-NZ" dirty="0"/>
          </a:p>
        </p:txBody>
      </p:sp>
      <p:cxnSp>
        <p:nvCxnSpPr>
          <p:cNvPr id="22" name="Straight Arrow Connector 21">
            <a:extLst>
              <a:ext uri="{FF2B5EF4-FFF2-40B4-BE49-F238E27FC236}">
                <a16:creationId xmlns:a16="http://schemas.microsoft.com/office/drawing/2014/main" id="{405A939D-2B5B-4BF6-92EA-C81B02A520FA}"/>
              </a:ext>
            </a:extLst>
          </p:cNvPr>
          <p:cNvCxnSpPr>
            <a:cxnSpLocks/>
            <a:endCxn id="20" idx="0"/>
          </p:cNvCxnSpPr>
          <p:nvPr/>
        </p:nvCxnSpPr>
        <p:spPr>
          <a:xfrm>
            <a:off x="4092473" y="4720689"/>
            <a:ext cx="0" cy="676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Flowchart: Process 24">
            <a:extLst>
              <a:ext uri="{FF2B5EF4-FFF2-40B4-BE49-F238E27FC236}">
                <a16:creationId xmlns:a16="http://schemas.microsoft.com/office/drawing/2014/main" id="{501D3DBD-B263-4DCC-B8C7-B6C390D3A2C6}"/>
              </a:ext>
            </a:extLst>
          </p:cNvPr>
          <p:cNvSpPr/>
          <p:nvPr/>
        </p:nvSpPr>
        <p:spPr>
          <a:xfrm>
            <a:off x="4359076" y="3224033"/>
            <a:ext cx="1395177" cy="5321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List Items</a:t>
            </a:r>
            <a:endParaRPr lang="en-NZ" dirty="0"/>
          </a:p>
        </p:txBody>
      </p:sp>
      <p:sp>
        <p:nvSpPr>
          <p:cNvPr id="27" name="TextBox 26">
            <a:extLst>
              <a:ext uri="{FF2B5EF4-FFF2-40B4-BE49-F238E27FC236}">
                <a16:creationId xmlns:a16="http://schemas.microsoft.com/office/drawing/2014/main" id="{66AD12D8-0A4C-45CB-90A5-C6D9662753DD}"/>
              </a:ext>
            </a:extLst>
          </p:cNvPr>
          <p:cNvSpPr txBox="1"/>
          <p:nvPr/>
        </p:nvSpPr>
        <p:spPr>
          <a:xfrm>
            <a:off x="812800" y="1081044"/>
            <a:ext cx="2769299" cy="646331"/>
          </a:xfrm>
          <a:prstGeom prst="rect">
            <a:avLst/>
          </a:prstGeom>
          <a:noFill/>
        </p:spPr>
        <p:txBody>
          <a:bodyPr wrap="square" rtlCol="0">
            <a:spAutoFit/>
          </a:bodyPr>
          <a:lstStyle/>
          <a:p>
            <a:r>
              <a:rPr lang="en-US" dirty="0"/>
              <a:t>1. Request for Customer is received from a user  </a:t>
            </a:r>
            <a:endParaRPr lang="en-NZ" dirty="0"/>
          </a:p>
        </p:txBody>
      </p:sp>
      <p:sp>
        <p:nvSpPr>
          <p:cNvPr id="29" name="TextBox 28">
            <a:extLst>
              <a:ext uri="{FF2B5EF4-FFF2-40B4-BE49-F238E27FC236}">
                <a16:creationId xmlns:a16="http://schemas.microsoft.com/office/drawing/2014/main" id="{E3C0BCAF-1EE4-4EC4-9C1A-3290E338E3B8}"/>
              </a:ext>
            </a:extLst>
          </p:cNvPr>
          <p:cNvSpPr txBox="1"/>
          <p:nvPr/>
        </p:nvSpPr>
        <p:spPr>
          <a:xfrm>
            <a:off x="658964" y="2347140"/>
            <a:ext cx="2769299" cy="646331"/>
          </a:xfrm>
          <a:prstGeom prst="rect">
            <a:avLst/>
          </a:prstGeom>
          <a:noFill/>
        </p:spPr>
        <p:txBody>
          <a:bodyPr wrap="square" rtlCol="0">
            <a:spAutoFit/>
          </a:bodyPr>
          <a:lstStyle/>
          <a:p>
            <a:r>
              <a:rPr lang="en-US" dirty="0"/>
              <a:t>2. The controller (Home) handles the request</a:t>
            </a:r>
            <a:endParaRPr lang="en-NZ" dirty="0"/>
          </a:p>
        </p:txBody>
      </p:sp>
      <p:sp>
        <p:nvSpPr>
          <p:cNvPr id="30" name="TextBox 29">
            <a:extLst>
              <a:ext uri="{FF2B5EF4-FFF2-40B4-BE49-F238E27FC236}">
                <a16:creationId xmlns:a16="http://schemas.microsoft.com/office/drawing/2014/main" id="{6D650BC8-FEC8-48A9-A41B-D241E88A5D1D}"/>
              </a:ext>
            </a:extLst>
          </p:cNvPr>
          <p:cNvSpPr txBox="1"/>
          <p:nvPr/>
        </p:nvSpPr>
        <p:spPr>
          <a:xfrm>
            <a:off x="4975668" y="1107858"/>
            <a:ext cx="3895249" cy="1200329"/>
          </a:xfrm>
          <a:prstGeom prst="rect">
            <a:avLst/>
          </a:prstGeom>
          <a:noFill/>
        </p:spPr>
        <p:txBody>
          <a:bodyPr wrap="square" rtlCol="0">
            <a:spAutoFit/>
          </a:bodyPr>
          <a:lstStyle/>
          <a:p>
            <a:r>
              <a:rPr lang="en-US" dirty="0"/>
              <a:t>3. The controller class requests the customers on the list from the Customer model. The model gets them from the MongoDB database</a:t>
            </a:r>
            <a:endParaRPr lang="en-NZ" dirty="0"/>
          </a:p>
        </p:txBody>
      </p:sp>
      <p:sp>
        <p:nvSpPr>
          <p:cNvPr id="31" name="TextBox 30">
            <a:extLst>
              <a:ext uri="{FF2B5EF4-FFF2-40B4-BE49-F238E27FC236}">
                <a16:creationId xmlns:a16="http://schemas.microsoft.com/office/drawing/2014/main" id="{0D8D3528-CAAB-43BE-A1A3-919FC8804B14}"/>
              </a:ext>
            </a:extLst>
          </p:cNvPr>
          <p:cNvSpPr txBox="1"/>
          <p:nvPr/>
        </p:nvSpPr>
        <p:spPr>
          <a:xfrm>
            <a:off x="5754253" y="3087047"/>
            <a:ext cx="3895249" cy="1200329"/>
          </a:xfrm>
          <a:prstGeom prst="rect">
            <a:avLst/>
          </a:prstGeom>
          <a:noFill/>
        </p:spPr>
        <p:txBody>
          <a:bodyPr wrap="square" rtlCol="0">
            <a:spAutoFit/>
          </a:bodyPr>
          <a:lstStyle/>
          <a:p>
            <a:r>
              <a:rPr lang="en-US" dirty="0"/>
              <a:t>4. The controller class finds the correct view for the customer list and passes it the list of customers it received from the model</a:t>
            </a:r>
            <a:endParaRPr lang="en-NZ" dirty="0"/>
          </a:p>
        </p:txBody>
      </p:sp>
      <p:sp>
        <p:nvSpPr>
          <p:cNvPr id="32" name="TextBox 31">
            <a:extLst>
              <a:ext uri="{FF2B5EF4-FFF2-40B4-BE49-F238E27FC236}">
                <a16:creationId xmlns:a16="http://schemas.microsoft.com/office/drawing/2014/main" id="{392F24D2-A043-4BA2-87BF-6F72B29E86D3}"/>
              </a:ext>
            </a:extLst>
          </p:cNvPr>
          <p:cNvSpPr txBox="1"/>
          <p:nvPr/>
        </p:nvSpPr>
        <p:spPr>
          <a:xfrm>
            <a:off x="5056664" y="4880580"/>
            <a:ext cx="3895249" cy="1200329"/>
          </a:xfrm>
          <a:prstGeom prst="rect">
            <a:avLst/>
          </a:prstGeom>
          <a:noFill/>
        </p:spPr>
        <p:txBody>
          <a:bodyPr wrap="square" rtlCol="0">
            <a:spAutoFit/>
          </a:bodyPr>
          <a:lstStyle/>
          <a:p>
            <a:r>
              <a:rPr lang="en-US" dirty="0"/>
              <a:t>5. The customer view (Index) plugs the items into the HTML template and sends the completed page back to the user as a response   </a:t>
            </a:r>
            <a:endParaRPr lang="en-NZ" dirty="0"/>
          </a:p>
        </p:txBody>
      </p:sp>
    </p:spTree>
    <p:custDataLst>
      <p:tags r:id="rId1"/>
    </p:custDataLst>
    <p:extLst>
      <p:ext uri="{BB962C8B-B14F-4D97-AF65-F5344CB8AC3E}">
        <p14:creationId xmlns:p14="http://schemas.microsoft.com/office/powerpoint/2010/main" val="2729335133"/>
      </p:ext>
    </p:extLst>
  </p:cSld>
  <p:clrMapOvr>
    <a:masterClrMapping/>
  </p:clrMapOvr>
  <mc:AlternateContent xmlns:mc="http://schemas.openxmlformats.org/markup-compatibility/2006" xmlns:p14="http://schemas.microsoft.com/office/powerpoint/2010/main">
    <mc:Choice Requires="p14">
      <p:transition spd="slow" p14:dur="2000" advTm="90591"/>
    </mc:Choice>
    <mc:Fallback xmlns="">
      <p:transition spd="slow" advTm="905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randombar(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arn(inVertic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1)">
                                      <p:cBhvr>
                                        <p:cTn id="37" dur="20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randombar(horizontal)">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arn(inVertic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heel(1)">
                                      <p:cBhvr>
                                        <p:cTn id="57" dur="20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circle(in)">
                                      <p:cBhvr>
                                        <p:cTn id="62" dur="20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arn(inVertic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arn(inVertical)">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circle(in)">
                                      <p:cBhvr>
                                        <p:cTn id="77" dur="20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randombar(horizontal)">
                                      <p:cBhvr>
                                        <p:cTn id="8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6" grpId="0" animBg="1"/>
      <p:bldP spid="19" grpId="0" animBg="1"/>
      <p:bldP spid="20" grpId="0" animBg="1"/>
      <p:bldP spid="25" grpId="0" animBg="1"/>
      <p:bldP spid="29" grpId="0"/>
      <p:bldP spid="30" grpId="0"/>
      <p:bldP spid="31" grpId="0"/>
      <p:bldP spid="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650959" y="1016780"/>
            <a:ext cx="8629373" cy="5683293"/>
          </a:xfrm>
        </p:spPr>
        <p:txBody>
          <a:bodyPr>
            <a:normAutofit fontScale="70000" lnSpcReduction="20000"/>
          </a:bodyPr>
          <a:lstStyle/>
          <a:p>
            <a:pPr marL="400050" lvl="1" indent="0">
              <a:buNone/>
            </a:pPr>
            <a:endParaRPr lang="en-GB" sz="2800" dirty="0"/>
          </a:p>
          <a:p>
            <a:pPr marL="400050" lvl="1" indent="0">
              <a:buNone/>
            </a:pPr>
            <a:r>
              <a:rPr lang="en-GB" sz="9600" dirty="0"/>
              <a:t>      																																										</a:t>
            </a:r>
            <a:r>
              <a:rPr lang="en-GB" sz="3800" dirty="0"/>
              <a:t>																		</a:t>
            </a:r>
            <a:r>
              <a:rPr lang="en-GB" sz="2400" dirty="0"/>
              <a:t>																																														</a:t>
            </a:r>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677334" y="419878"/>
            <a:ext cx="8596668" cy="596902"/>
          </a:xfrm>
        </p:spPr>
        <p:txBody>
          <a:bodyPr>
            <a:normAutofit/>
          </a:bodyPr>
          <a:lstStyle/>
          <a:p>
            <a:r>
              <a:rPr lang="en-US" sz="3200" dirty="0"/>
              <a:t> Model-View-Controller Architecture Description</a:t>
            </a:r>
            <a:endParaRPr lang="en-NZ" sz="3200" dirty="0"/>
          </a:p>
        </p:txBody>
      </p:sp>
    </p:spTree>
    <p:custDataLst>
      <p:tags r:id="rId1"/>
    </p:custDataLst>
    <p:extLst>
      <p:ext uri="{BB962C8B-B14F-4D97-AF65-F5344CB8AC3E}">
        <p14:creationId xmlns:p14="http://schemas.microsoft.com/office/powerpoint/2010/main" val="1838181940"/>
      </p:ext>
    </p:extLst>
  </p:cSld>
  <p:clrMapOvr>
    <a:masterClrMapping/>
  </p:clrMapOvr>
  <mc:AlternateContent xmlns:mc="http://schemas.openxmlformats.org/markup-compatibility/2006" xmlns:p14="http://schemas.microsoft.com/office/powerpoint/2010/main">
    <mc:Choice Requires="p14">
      <p:transition spd="slow" p14:dur="2000" advTm="199409"/>
    </mc:Choice>
    <mc:Fallback xmlns="">
      <p:transition spd="slow" advTm="1994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650959" y="1016780"/>
            <a:ext cx="8629373" cy="5683293"/>
          </a:xfrm>
        </p:spPr>
        <p:txBody>
          <a:bodyPr>
            <a:normAutofit fontScale="25000" lnSpcReduction="20000"/>
          </a:bodyPr>
          <a:lstStyle/>
          <a:p>
            <a:pPr marL="400050" lvl="1" indent="0">
              <a:buNone/>
            </a:pPr>
            <a:r>
              <a:rPr lang="en-GB" sz="9600" dirty="0"/>
              <a:t>MVC Model: Let’s understand the model, view and the controller in terms of the customer model. We want to retrieve the customer details and display them in an html table. In the completed application, the model is the Customer class and the </a:t>
            </a:r>
            <a:r>
              <a:rPr lang="en-NZ" sz="9600" dirty="0" err="1"/>
              <a:t>CustomerRepository</a:t>
            </a:r>
            <a:r>
              <a:rPr lang="en-NZ" sz="9600" dirty="0"/>
              <a:t> as in the next slide</a:t>
            </a:r>
            <a:endParaRPr lang="en-GB" sz="9600" b="1" dirty="0"/>
          </a:p>
          <a:p>
            <a:pPr marL="400050" lvl="1" indent="0">
              <a:buNone/>
            </a:pPr>
            <a:endParaRPr lang="en-GB" sz="9600" b="1" dirty="0"/>
          </a:p>
          <a:p>
            <a:pPr marL="400050" lvl="1" indent="0">
              <a:buNone/>
            </a:pPr>
            <a:r>
              <a:rPr lang="en-GB" sz="9600" b="1" dirty="0"/>
              <a:t>MVC View</a:t>
            </a:r>
            <a:r>
              <a:rPr lang="en-GB" sz="9600" dirty="0"/>
              <a:t>: A view </a:t>
            </a:r>
            <a:r>
              <a:rPr lang="en-US" sz="9600" dirty="0"/>
              <a:t>in MVC should only contain the logic to display the model data provided to it by the controller. The model object has the customer data, but the model doesn’t know anything about how to present this data. So this model object is provided to the view by the controller. There should be no complex logic in the view. </a:t>
            </a:r>
          </a:p>
          <a:p>
            <a:pPr marL="400050" lvl="1" indent="0">
              <a:buNone/>
            </a:pPr>
            <a:endParaRPr lang="en-US" sz="9600" b="1" dirty="0"/>
          </a:p>
          <a:p>
            <a:pPr marL="400050" lvl="1" indent="0">
              <a:buNone/>
            </a:pPr>
            <a:r>
              <a:rPr lang="en-US" sz="9600" b="1" dirty="0"/>
              <a:t>MVC Controller</a:t>
            </a:r>
            <a:r>
              <a:rPr lang="en-US" sz="9600" dirty="0"/>
              <a:t>: When a request from the browser arrives at our application, it is the controller that handles the incoming http request and response to the user action.  </a:t>
            </a:r>
            <a:endParaRPr lang="en-GB" sz="9600" dirty="0"/>
          </a:p>
          <a:p>
            <a:pPr marL="400050" lvl="1" indent="0">
              <a:buNone/>
            </a:pPr>
            <a:endParaRPr lang="en-GB" sz="9600" dirty="0"/>
          </a:p>
          <a:p>
            <a:pPr marL="400050" lvl="1" indent="0">
              <a:buNone/>
            </a:pPr>
            <a:r>
              <a:rPr lang="en-GB" sz="9600" dirty="0"/>
              <a:t>																																										</a:t>
            </a:r>
            <a:r>
              <a:rPr lang="en-GB" sz="3800" dirty="0"/>
              <a:t>																		</a:t>
            </a:r>
            <a:r>
              <a:rPr lang="en-GB" sz="2400" dirty="0"/>
              <a:t>																																														</a:t>
            </a:r>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677334" y="419878"/>
            <a:ext cx="8596668" cy="596902"/>
          </a:xfrm>
        </p:spPr>
        <p:txBody>
          <a:bodyPr>
            <a:normAutofit/>
          </a:bodyPr>
          <a:lstStyle/>
          <a:p>
            <a:r>
              <a:rPr lang="en-US" sz="3200" dirty="0"/>
              <a:t> Model-View-Controller Architecture Description</a:t>
            </a:r>
            <a:endParaRPr lang="en-NZ" sz="3200" dirty="0"/>
          </a:p>
        </p:txBody>
      </p:sp>
    </p:spTree>
    <p:custDataLst>
      <p:tags r:id="rId1"/>
    </p:custDataLst>
    <p:extLst>
      <p:ext uri="{BB962C8B-B14F-4D97-AF65-F5344CB8AC3E}">
        <p14:creationId xmlns:p14="http://schemas.microsoft.com/office/powerpoint/2010/main" val="3639305423"/>
      </p:ext>
    </p:extLst>
  </p:cSld>
  <p:clrMapOvr>
    <a:masterClrMapping/>
  </p:clrMapOvr>
  <mc:AlternateContent xmlns:mc="http://schemas.openxmlformats.org/markup-compatibility/2006" xmlns:p14="http://schemas.microsoft.com/office/powerpoint/2010/main">
    <mc:Choice Requires="p14">
      <p:transition spd="slow" p14:dur="2000" advTm="82265"/>
    </mc:Choice>
    <mc:Fallback xmlns="">
      <p:transition spd="slow" advTm="822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8FB219-C994-459F-B223-87E75DFDCCC9}"/>
              </a:ext>
            </a:extLst>
          </p:cNvPr>
          <p:cNvSpPr>
            <a:spLocks noGrp="1"/>
          </p:cNvSpPr>
          <p:nvPr>
            <p:ph idx="1"/>
          </p:nvPr>
        </p:nvSpPr>
        <p:spPr>
          <a:xfrm>
            <a:off x="650959" y="1016780"/>
            <a:ext cx="8629373" cy="5683293"/>
          </a:xfrm>
        </p:spPr>
        <p:txBody>
          <a:bodyPr>
            <a:normAutofit fontScale="25000" lnSpcReduction="20000"/>
          </a:bodyPr>
          <a:lstStyle/>
          <a:p>
            <a:pPr marL="400050" lvl="1" indent="0">
              <a:buNone/>
            </a:pPr>
            <a:r>
              <a:rPr lang="en-GB" sz="11200" b="1" i="1" dirty="0"/>
              <a:t>Summary</a:t>
            </a:r>
          </a:p>
          <a:p>
            <a:pPr marL="400050" lvl="1" indent="0">
              <a:buNone/>
            </a:pPr>
            <a:endParaRPr lang="en-GB" sz="9600" dirty="0"/>
          </a:p>
          <a:p>
            <a:pPr marL="400050" lvl="1" indent="0">
              <a:buNone/>
            </a:pPr>
            <a:r>
              <a:rPr lang="en-GB" sz="9600" dirty="0"/>
              <a:t>MVC is design pattern for implementing User Interface layer of an application</a:t>
            </a:r>
          </a:p>
          <a:p>
            <a:pPr marL="1543050" lvl="1" indent="-1143000" algn="just">
              <a:buFont typeface="Wingdings" panose="05000000000000000000" pitchFamily="2" charset="2"/>
              <a:buChar char="Ø"/>
            </a:pPr>
            <a:r>
              <a:rPr lang="en-GB" sz="9600" dirty="0"/>
              <a:t>Model is a set of classes that represent data + logic to manage that data</a:t>
            </a:r>
          </a:p>
          <a:p>
            <a:pPr marL="1543050" lvl="1" indent="-1143000" algn="just">
              <a:buFont typeface="Wingdings" panose="05000000000000000000" pitchFamily="2" charset="2"/>
              <a:buChar char="Ø"/>
            </a:pPr>
            <a:r>
              <a:rPr lang="en-GB" sz="9600" dirty="0"/>
              <a:t>View contains the display logic to present the Model data provided to it by the controller</a:t>
            </a:r>
          </a:p>
          <a:p>
            <a:pPr marL="1543050" lvl="1" indent="-1143000" algn="just">
              <a:buFont typeface="Wingdings" panose="05000000000000000000" pitchFamily="2" charset="2"/>
              <a:buChar char="Ø"/>
            </a:pPr>
            <a:r>
              <a:rPr lang="en-GB" sz="9600" dirty="0"/>
              <a:t>Controller handles the http request, work with the model, and selects a view to render that model  </a:t>
            </a:r>
          </a:p>
          <a:p>
            <a:pPr marL="800100" lvl="2" indent="0">
              <a:buNone/>
            </a:pPr>
            <a:r>
              <a:rPr lang="en-GB" sz="9400" dirty="0"/>
              <a:t>																																										</a:t>
            </a:r>
            <a:r>
              <a:rPr lang="en-GB" sz="3600" dirty="0"/>
              <a:t>																		</a:t>
            </a:r>
            <a:r>
              <a:rPr lang="en-GB" sz="2200" dirty="0"/>
              <a:t>																																														</a:t>
            </a:r>
          </a:p>
        </p:txBody>
      </p:sp>
      <p:sp>
        <p:nvSpPr>
          <p:cNvPr id="4" name="Title 3">
            <a:extLst>
              <a:ext uri="{FF2B5EF4-FFF2-40B4-BE49-F238E27FC236}">
                <a16:creationId xmlns:a16="http://schemas.microsoft.com/office/drawing/2014/main" id="{1D278475-FE71-4797-B733-66DDF535033F}"/>
              </a:ext>
            </a:extLst>
          </p:cNvPr>
          <p:cNvSpPr>
            <a:spLocks noGrp="1"/>
          </p:cNvSpPr>
          <p:nvPr>
            <p:ph type="title"/>
          </p:nvPr>
        </p:nvSpPr>
        <p:spPr>
          <a:xfrm>
            <a:off x="677334" y="419878"/>
            <a:ext cx="8596668" cy="596902"/>
          </a:xfrm>
        </p:spPr>
        <p:txBody>
          <a:bodyPr>
            <a:normAutofit/>
          </a:bodyPr>
          <a:lstStyle/>
          <a:p>
            <a:r>
              <a:rPr lang="en-US" sz="3200" dirty="0"/>
              <a:t> Model-View-Controller Architecture Description</a:t>
            </a:r>
            <a:endParaRPr lang="en-NZ" sz="3200" dirty="0"/>
          </a:p>
        </p:txBody>
      </p:sp>
    </p:spTree>
    <p:custDataLst>
      <p:tags r:id="rId1"/>
    </p:custDataLst>
    <p:extLst>
      <p:ext uri="{BB962C8B-B14F-4D97-AF65-F5344CB8AC3E}">
        <p14:creationId xmlns:p14="http://schemas.microsoft.com/office/powerpoint/2010/main" val="353179869"/>
      </p:ext>
    </p:extLst>
  </p:cSld>
  <p:clrMapOvr>
    <a:masterClrMapping/>
  </p:clrMapOvr>
  <mc:AlternateContent xmlns:mc="http://schemas.openxmlformats.org/markup-compatibility/2006" xmlns:p14="http://schemas.microsoft.com/office/powerpoint/2010/main">
    <mc:Choice Requires="p14">
      <p:transition spd="slow" p14:dur="2000" advTm="23221"/>
    </mc:Choice>
    <mc:Fallback xmlns="">
      <p:transition spd="slow" advTm="232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Introduction to Middleware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5791668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About Middleware in ASP.NET Core  </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0" indent="0">
              <a:buNone/>
            </a:pPr>
            <a:r>
              <a:rPr lang="en-US" dirty="0"/>
              <a:t>In this lecture video we shall learn some very important concepts about Middleware</a:t>
            </a:r>
            <a:r>
              <a:rPr lang="en-NZ" dirty="0"/>
              <a:t> as</a:t>
            </a:r>
          </a:p>
          <a:p>
            <a:r>
              <a:rPr lang="en-NZ" dirty="0"/>
              <a:t>What is middleware ?</a:t>
            </a:r>
          </a:p>
          <a:p>
            <a:r>
              <a:rPr lang="en-NZ" dirty="0"/>
              <a:t>Middleware used to add functionality</a:t>
            </a:r>
          </a:p>
          <a:p>
            <a:r>
              <a:rPr lang="en-NZ" dirty="0"/>
              <a:t>Forming a pipeline combining middleware</a:t>
            </a:r>
          </a:p>
          <a:p>
            <a:pPr marL="514350" indent="-514350">
              <a:buFont typeface="+mj-lt"/>
              <a:buAutoNum type="arabicPeriod"/>
            </a:pPr>
            <a:endParaRPr lang="en-US" dirty="0"/>
          </a:p>
        </p:txBody>
      </p:sp>
    </p:spTree>
    <p:extLst>
      <p:ext uri="{BB962C8B-B14F-4D97-AF65-F5344CB8AC3E}">
        <p14:creationId xmlns:p14="http://schemas.microsoft.com/office/powerpoint/2010/main" val="18313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extLst>
              <p:ext uri="{D42A27DB-BD31-4B8C-83A1-F6EECF244321}">
                <p14:modId xmlns:p14="http://schemas.microsoft.com/office/powerpoint/2010/main" val="206184299"/>
              </p:ext>
            </p:extLst>
          </p:nvPr>
        </p:nvGraphicFramePr>
        <p:xfrm>
          <a:off x="838200" y="365126"/>
          <a:ext cx="10515600" cy="108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Content Placeholder 1">
            <a:extLst>
              <a:ext uri="{FF2B5EF4-FFF2-40B4-BE49-F238E27FC236}">
                <a16:creationId xmlns:a16="http://schemas.microsoft.com/office/drawing/2014/main" id="{C94AB1CB-157C-4B9C-83AB-1DB4DD6F3D58}"/>
              </a:ext>
            </a:extLst>
          </p:cNvPr>
          <p:cNvPicPr>
            <a:picLocks noGrp="1" noChangeAspect="1"/>
          </p:cNvPicPr>
          <p:nvPr>
            <p:ph idx="1"/>
          </p:nvPr>
        </p:nvPicPr>
        <p:blipFill>
          <a:blip r:embed="rId7"/>
          <a:stretch>
            <a:fillRect/>
          </a:stretch>
        </p:blipFill>
        <p:spPr>
          <a:xfrm>
            <a:off x="867734" y="1825625"/>
            <a:ext cx="10456531" cy="4351338"/>
          </a:xfrm>
          <a:prstGeom prst="rect">
            <a:avLst/>
          </a:prstGeom>
        </p:spPr>
      </p:pic>
      <p:cxnSp>
        <p:nvCxnSpPr>
          <p:cNvPr id="6" name="Straight Arrow Connector 5">
            <a:extLst>
              <a:ext uri="{FF2B5EF4-FFF2-40B4-BE49-F238E27FC236}">
                <a16:creationId xmlns:a16="http://schemas.microsoft.com/office/drawing/2014/main" id="{7F705AE5-5FAE-4BC7-B0B9-9B5618973850}"/>
              </a:ext>
            </a:extLst>
          </p:cNvPr>
          <p:cNvCxnSpPr>
            <a:cxnSpLocks/>
          </p:cNvCxnSpPr>
          <p:nvPr/>
        </p:nvCxnSpPr>
        <p:spPr>
          <a:xfrm flipH="1" flipV="1">
            <a:off x="10142291" y="2097248"/>
            <a:ext cx="369115" cy="108218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3ED6DDCB-E8A5-4C08-AA98-7AE48EF3843D}"/>
              </a:ext>
            </a:extLst>
          </p:cNvPr>
          <p:cNvSpPr txBox="1"/>
          <p:nvPr/>
        </p:nvSpPr>
        <p:spPr>
          <a:xfrm>
            <a:off x="10301682" y="3179428"/>
            <a:ext cx="1022584" cy="307777"/>
          </a:xfrm>
          <a:prstGeom prst="rect">
            <a:avLst/>
          </a:prstGeom>
          <a:noFill/>
        </p:spPr>
        <p:txBody>
          <a:bodyPr wrap="square" rtlCol="0">
            <a:spAutoFit/>
          </a:bodyPr>
          <a:lstStyle/>
          <a:p>
            <a:r>
              <a:rPr lang="en-US" sz="1400" dirty="0">
                <a:solidFill>
                  <a:srgbClr val="FF0000"/>
                </a:solidFill>
              </a:rPr>
              <a:t>User login</a:t>
            </a:r>
            <a:endParaRPr lang="en-NZ" sz="1400" dirty="0">
              <a:solidFill>
                <a:srgbClr val="FF0000"/>
              </a:solidFill>
            </a:endParaRPr>
          </a:p>
        </p:txBody>
      </p:sp>
      <p:cxnSp>
        <p:nvCxnSpPr>
          <p:cNvPr id="12" name="Straight Arrow Connector 11">
            <a:extLst>
              <a:ext uri="{FF2B5EF4-FFF2-40B4-BE49-F238E27FC236}">
                <a16:creationId xmlns:a16="http://schemas.microsoft.com/office/drawing/2014/main" id="{2077B485-5124-498F-ADD4-46F7484F420B}"/>
              </a:ext>
            </a:extLst>
          </p:cNvPr>
          <p:cNvCxnSpPr>
            <a:cxnSpLocks/>
          </p:cNvCxnSpPr>
          <p:nvPr/>
        </p:nvCxnSpPr>
        <p:spPr>
          <a:xfrm>
            <a:off x="9496339" y="1586538"/>
            <a:ext cx="1015068" cy="4781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B96F6643-B3D4-4E2B-A612-9C75060A2E66}"/>
              </a:ext>
            </a:extLst>
          </p:cNvPr>
          <p:cNvSpPr txBox="1"/>
          <p:nvPr/>
        </p:nvSpPr>
        <p:spPr>
          <a:xfrm>
            <a:off x="8566559" y="1432649"/>
            <a:ext cx="1022584" cy="523220"/>
          </a:xfrm>
          <a:prstGeom prst="rect">
            <a:avLst/>
          </a:prstGeom>
          <a:noFill/>
        </p:spPr>
        <p:txBody>
          <a:bodyPr wrap="square" rtlCol="0">
            <a:spAutoFit/>
          </a:bodyPr>
          <a:lstStyle/>
          <a:p>
            <a:r>
              <a:rPr lang="en-US" sz="1400" dirty="0">
                <a:solidFill>
                  <a:srgbClr val="FF0000"/>
                </a:solidFill>
              </a:rPr>
              <a:t>Returns and Orders</a:t>
            </a:r>
            <a:endParaRPr lang="en-NZ" sz="1400" dirty="0">
              <a:solidFill>
                <a:srgbClr val="FF0000"/>
              </a:solidFill>
            </a:endParaRPr>
          </a:p>
        </p:txBody>
      </p:sp>
      <p:cxnSp>
        <p:nvCxnSpPr>
          <p:cNvPr id="19" name="Straight Arrow Connector 18">
            <a:extLst>
              <a:ext uri="{FF2B5EF4-FFF2-40B4-BE49-F238E27FC236}">
                <a16:creationId xmlns:a16="http://schemas.microsoft.com/office/drawing/2014/main" id="{6D4E8918-F93D-463A-9C50-BAA87B8B051E}"/>
              </a:ext>
            </a:extLst>
          </p:cNvPr>
          <p:cNvCxnSpPr>
            <a:cxnSpLocks/>
          </p:cNvCxnSpPr>
          <p:nvPr/>
        </p:nvCxnSpPr>
        <p:spPr>
          <a:xfrm flipH="1">
            <a:off x="11005659" y="1690383"/>
            <a:ext cx="126532" cy="2654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8E172415-04E5-4D7B-9E0E-7F8BF85339B1}"/>
              </a:ext>
            </a:extLst>
          </p:cNvPr>
          <p:cNvSpPr txBox="1"/>
          <p:nvPr/>
        </p:nvSpPr>
        <p:spPr>
          <a:xfrm>
            <a:off x="10301682" y="1432649"/>
            <a:ext cx="1283514" cy="307777"/>
          </a:xfrm>
          <a:prstGeom prst="rect">
            <a:avLst/>
          </a:prstGeom>
          <a:noFill/>
        </p:spPr>
        <p:txBody>
          <a:bodyPr wrap="square" rtlCol="0">
            <a:spAutoFit/>
          </a:bodyPr>
          <a:lstStyle/>
          <a:p>
            <a:r>
              <a:rPr lang="en-US" sz="1400" dirty="0">
                <a:solidFill>
                  <a:srgbClr val="FF0000"/>
                </a:solidFill>
              </a:rPr>
              <a:t>Shopping cart</a:t>
            </a:r>
            <a:endParaRPr lang="en-NZ" sz="1400" dirty="0">
              <a:solidFill>
                <a:srgbClr val="FF0000"/>
              </a:solidFill>
            </a:endParaRPr>
          </a:p>
        </p:txBody>
      </p:sp>
      <p:cxnSp>
        <p:nvCxnSpPr>
          <p:cNvPr id="27" name="Straight Arrow Connector 26">
            <a:extLst>
              <a:ext uri="{FF2B5EF4-FFF2-40B4-BE49-F238E27FC236}">
                <a16:creationId xmlns:a16="http://schemas.microsoft.com/office/drawing/2014/main" id="{9332F0DA-C1C0-4534-830F-C6E8156E3D48}"/>
              </a:ext>
            </a:extLst>
          </p:cNvPr>
          <p:cNvCxnSpPr>
            <a:cxnSpLocks/>
          </p:cNvCxnSpPr>
          <p:nvPr/>
        </p:nvCxnSpPr>
        <p:spPr>
          <a:xfrm flipH="1">
            <a:off x="944549" y="1618695"/>
            <a:ext cx="829110" cy="47855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14AED5B2-2C87-49E8-BA17-AAD03F0CEB6B}"/>
              </a:ext>
            </a:extLst>
          </p:cNvPr>
          <p:cNvSpPr txBox="1"/>
          <p:nvPr/>
        </p:nvSpPr>
        <p:spPr>
          <a:xfrm>
            <a:off x="1606230" y="1382606"/>
            <a:ext cx="1539642" cy="307777"/>
          </a:xfrm>
          <a:prstGeom prst="rect">
            <a:avLst/>
          </a:prstGeom>
          <a:noFill/>
        </p:spPr>
        <p:txBody>
          <a:bodyPr wrap="square" rtlCol="0">
            <a:spAutoFit/>
          </a:bodyPr>
          <a:lstStyle/>
          <a:p>
            <a:r>
              <a:rPr lang="en-US" sz="1400" dirty="0">
                <a:solidFill>
                  <a:srgbClr val="FF0000"/>
                </a:solidFill>
              </a:rPr>
              <a:t>Navigation menu</a:t>
            </a:r>
            <a:endParaRPr lang="en-NZ" sz="1400" dirty="0">
              <a:solidFill>
                <a:srgbClr val="FF0000"/>
              </a:solidFill>
            </a:endParaRPr>
          </a:p>
        </p:txBody>
      </p:sp>
      <p:cxnSp>
        <p:nvCxnSpPr>
          <p:cNvPr id="31" name="Straight Arrow Connector 30">
            <a:extLst>
              <a:ext uri="{FF2B5EF4-FFF2-40B4-BE49-F238E27FC236}">
                <a16:creationId xmlns:a16="http://schemas.microsoft.com/office/drawing/2014/main" id="{BD43FD21-236F-4E89-A2DF-B836FDACEFEB}"/>
              </a:ext>
            </a:extLst>
          </p:cNvPr>
          <p:cNvCxnSpPr>
            <a:cxnSpLocks/>
          </p:cNvCxnSpPr>
          <p:nvPr/>
        </p:nvCxnSpPr>
        <p:spPr>
          <a:xfrm flipV="1">
            <a:off x="1359104" y="2384215"/>
            <a:ext cx="849519" cy="694545"/>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DB8774B3-CC0D-4A94-903E-22AFF0448325}"/>
              </a:ext>
            </a:extLst>
          </p:cNvPr>
          <p:cNvSpPr txBox="1"/>
          <p:nvPr/>
        </p:nvSpPr>
        <p:spPr>
          <a:xfrm>
            <a:off x="838200" y="3113763"/>
            <a:ext cx="1022584" cy="523220"/>
          </a:xfrm>
          <a:prstGeom prst="rect">
            <a:avLst/>
          </a:prstGeom>
          <a:noFill/>
        </p:spPr>
        <p:txBody>
          <a:bodyPr wrap="square" rtlCol="0">
            <a:spAutoFit/>
          </a:bodyPr>
          <a:lstStyle/>
          <a:p>
            <a:r>
              <a:rPr lang="en-US" sz="1400" dirty="0">
                <a:solidFill>
                  <a:srgbClr val="FF0000"/>
                </a:solidFill>
              </a:rPr>
              <a:t>Today’s deals</a:t>
            </a:r>
            <a:endParaRPr lang="en-NZ" sz="1400" dirty="0">
              <a:solidFill>
                <a:srgbClr val="FF0000"/>
              </a:solidFill>
            </a:endParaRPr>
          </a:p>
        </p:txBody>
      </p:sp>
      <p:sp>
        <p:nvSpPr>
          <p:cNvPr id="36" name="TextBox 35">
            <a:extLst>
              <a:ext uri="{FF2B5EF4-FFF2-40B4-BE49-F238E27FC236}">
                <a16:creationId xmlns:a16="http://schemas.microsoft.com/office/drawing/2014/main" id="{DCA60389-1D57-41A5-98B6-3589E6DEE536}"/>
              </a:ext>
            </a:extLst>
          </p:cNvPr>
          <p:cNvSpPr txBox="1"/>
          <p:nvPr/>
        </p:nvSpPr>
        <p:spPr>
          <a:xfrm>
            <a:off x="4328718" y="6383893"/>
            <a:ext cx="3347209" cy="369332"/>
          </a:xfrm>
          <a:prstGeom prst="rect">
            <a:avLst/>
          </a:prstGeom>
          <a:noFill/>
        </p:spPr>
        <p:txBody>
          <a:bodyPr wrap="square" rtlCol="0">
            <a:spAutoFit/>
          </a:bodyPr>
          <a:lstStyle/>
          <a:p>
            <a:r>
              <a:rPr lang="en-US" dirty="0"/>
              <a:t>Fig 1: Dynamic website Example </a:t>
            </a:r>
            <a:endParaRPr lang="en-NZ" dirty="0"/>
          </a:p>
        </p:txBody>
      </p:sp>
    </p:spTree>
    <p:extLst>
      <p:ext uri="{BB962C8B-B14F-4D97-AF65-F5344CB8AC3E}">
        <p14:creationId xmlns:p14="http://schemas.microsoft.com/office/powerpoint/2010/main" val="3486088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7009-C1FF-4855-9087-C228B4F67BB2}"/>
              </a:ext>
            </a:extLst>
          </p:cNvPr>
          <p:cNvSpPr>
            <a:spLocks noGrp="1"/>
          </p:cNvSpPr>
          <p:nvPr>
            <p:ph type="title"/>
          </p:nvPr>
        </p:nvSpPr>
        <p:spPr/>
        <p:txBody>
          <a:bodyPr/>
          <a:lstStyle/>
          <a:p>
            <a:pPr algn="ctr"/>
            <a:r>
              <a:rPr lang="en-US" dirty="0"/>
              <a:t>Middleware, what is it after all?</a:t>
            </a:r>
            <a:endParaRPr lang="en-NZ" dirty="0"/>
          </a:p>
        </p:txBody>
      </p:sp>
      <p:sp>
        <p:nvSpPr>
          <p:cNvPr id="3" name="Content Placeholder 2">
            <a:extLst>
              <a:ext uri="{FF2B5EF4-FFF2-40B4-BE49-F238E27FC236}">
                <a16:creationId xmlns:a16="http://schemas.microsoft.com/office/drawing/2014/main" id="{B1ECA536-863A-47D2-A552-9F9BED1948EC}"/>
              </a:ext>
            </a:extLst>
          </p:cNvPr>
          <p:cNvSpPr>
            <a:spLocks noGrp="1"/>
          </p:cNvSpPr>
          <p:nvPr>
            <p:ph idx="1"/>
          </p:nvPr>
        </p:nvSpPr>
        <p:spPr/>
        <p:txBody>
          <a:bodyPr/>
          <a:lstStyle/>
          <a:p>
            <a:r>
              <a:rPr lang="en-US" dirty="0"/>
              <a:t>In ASP.NET Core, middleware are C# classes that can handle an HTTP request or response</a:t>
            </a:r>
          </a:p>
          <a:p>
            <a:pPr marL="0" indent="0">
              <a:buNone/>
            </a:pPr>
            <a:r>
              <a:rPr lang="en-US" dirty="0"/>
              <a:t>Each middleware component chooses</a:t>
            </a:r>
          </a:p>
          <a:p>
            <a:r>
              <a:rPr lang="en-US" dirty="0"/>
              <a:t>Whether to pass on the incoming HTTP request to another middleware in the pipeline (with or without any modification) </a:t>
            </a:r>
          </a:p>
          <a:p>
            <a:r>
              <a:rPr lang="en-US" dirty="0"/>
              <a:t> Pass on the outgoing HTTP response to another middleware (or the ASP.NET Core web server) in the pipeline (with or without any modification) </a:t>
            </a:r>
          </a:p>
          <a:p>
            <a:pPr marL="0" indent="0">
              <a:buNone/>
            </a:pPr>
            <a:endParaRPr lang="en-NZ" dirty="0"/>
          </a:p>
        </p:txBody>
      </p:sp>
    </p:spTree>
    <p:extLst>
      <p:ext uri="{BB962C8B-B14F-4D97-AF65-F5344CB8AC3E}">
        <p14:creationId xmlns:p14="http://schemas.microsoft.com/office/powerpoint/2010/main" val="348428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CA536-863A-47D2-A552-9F9BED1948EC}"/>
              </a:ext>
            </a:extLst>
          </p:cNvPr>
          <p:cNvSpPr>
            <a:spLocks noGrp="1"/>
          </p:cNvSpPr>
          <p:nvPr>
            <p:ph idx="1"/>
          </p:nvPr>
        </p:nvSpPr>
        <p:spPr/>
        <p:txBody>
          <a:bodyPr/>
          <a:lstStyle/>
          <a:p>
            <a:r>
              <a:rPr lang="en-US" dirty="0"/>
              <a:t>The </a:t>
            </a:r>
            <a:r>
              <a:rPr lang="en-US" dirty="0" err="1"/>
              <a:t>EndpointMiddleware</a:t>
            </a:r>
            <a:r>
              <a:rPr lang="en-US" dirty="0"/>
              <a:t> is perhaps the most important piece of middleware. </a:t>
            </a:r>
          </a:p>
          <a:p>
            <a:r>
              <a:rPr lang="en-US" dirty="0"/>
              <a:t>This middleware class normally generates all HTML pages and API responses.</a:t>
            </a:r>
          </a:p>
          <a:p>
            <a:r>
              <a:rPr lang="en-US" dirty="0"/>
              <a:t>Like the image-resizing middleware, it typically receives a request, generates a response, and then sends it back to the user, as shown in figure 1. </a:t>
            </a:r>
          </a:p>
          <a:p>
            <a:pPr marL="0" indent="0">
              <a:buNone/>
            </a:pPr>
            <a:endParaRPr lang="en-NZ" dirty="0"/>
          </a:p>
        </p:txBody>
      </p:sp>
    </p:spTree>
    <p:extLst>
      <p:ext uri="{BB962C8B-B14F-4D97-AF65-F5344CB8AC3E}">
        <p14:creationId xmlns:p14="http://schemas.microsoft.com/office/powerpoint/2010/main" val="21574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0F7BA85-6C44-49ED-8614-91B0BDD8B0D6}"/>
              </a:ext>
            </a:extLst>
          </p:cNvPr>
          <p:cNvSpPr/>
          <p:nvPr/>
        </p:nvSpPr>
        <p:spPr>
          <a:xfrm>
            <a:off x="4561649" y="4041837"/>
            <a:ext cx="1782222"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63858AA1-A7A2-478B-A7C6-60A9A7110BF1}"/>
              </a:ext>
            </a:extLst>
          </p:cNvPr>
          <p:cNvSpPr/>
          <p:nvPr/>
        </p:nvSpPr>
        <p:spPr>
          <a:xfrm>
            <a:off x="5569501" y="5082774"/>
            <a:ext cx="412718" cy="3948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6FEC3FB0-9771-4C41-984B-09418AFA4553}"/>
              </a:ext>
            </a:extLst>
          </p:cNvPr>
          <p:cNvSpPr/>
          <p:nvPr/>
        </p:nvSpPr>
        <p:spPr>
          <a:xfrm>
            <a:off x="3134691" y="4045335"/>
            <a:ext cx="45790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354ED4D2-85C7-42D9-928A-4AC916242F7C}"/>
              </a:ext>
            </a:extLst>
          </p:cNvPr>
          <p:cNvSpPr/>
          <p:nvPr/>
        </p:nvSpPr>
        <p:spPr>
          <a:xfrm>
            <a:off x="3125882" y="2306638"/>
            <a:ext cx="45790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D0AC0373-7F65-4302-8ED0-D4E29B506845}"/>
              </a:ext>
            </a:extLst>
          </p:cNvPr>
          <p:cNvSpPr/>
          <p:nvPr/>
        </p:nvSpPr>
        <p:spPr>
          <a:xfrm>
            <a:off x="4545424" y="2316363"/>
            <a:ext cx="82466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33614F5E-E6EF-451B-A13E-F42C6373DE26}"/>
              </a:ext>
            </a:extLst>
          </p:cNvPr>
          <p:cNvSpPr/>
          <p:nvPr/>
        </p:nvSpPr>
        <p:spPr>
          <a:xfrm>
            <a:off x="6352680" y="2316364"/>
            <a:ext cx="102818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8BD22D93-A8E8-4006-8FDC-D88454C83D33}"/>
              </a:ext>
            </a:extLst>
          </p:cNvPr>
          <p:cNvSpPr/>
          <p:nvPr/>
        </p:nvSpPr>
        <p:spPr>
          <a:xfrm>
            <a:off x="6361488" y="4009864"/>
            <a:ext cx="102818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A Middleware Pipeline (Fig 1)</a:t>
            </a:r>
            <a:endParaRPr lang="en-NZ" sz="3200" dirty="0"/>
          </a:p>
        </p:txBody>
      </p:sp>
      <p:sp>
        <p:nvSpPr>
          <p:cNvPr id="14" name="Rectangle 13">
            <a:extLst>
              <a:ext uri="{FF2B5EF4-FFF2-40B4-BE49-F238E27FC236}">
                <a16:creationId xmlns:a16="http://schemas.microsoft.com/office/drawing/2014/main" id="{D8E5DF89-5410-4B12-9E91-68F9B73B8A42}"/>
              </a:ext>
            </a:extLst>
          </p:cNvPr>
          <p:cNvSpPr/>
          <p:nvPr/>
        </p:nvSpPr>
        <p:spPr>
          <a:xfrm rot="16200000">
            <a:off x="2598548" y="2912567"/>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Logging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1" name="Straight Arrow Connector 40">
            <a:extLst>
              <a:ext uri="{FF2B5EF4-FFF2-40B4-BE49-F238E27FC236}">
                <a16:creationId xmlns:a16="http://schemas.microsoft.com/office/drawing/2014/main" id="{198A3420-C427-4E7D-8DBA-120F435C264A}"/>
              </a:ext>
            </a:extLst>
          </p:cNvPr>
          <p:cNvCxnSpPr>
            <a:cxnSpLocks/>
          </p:cNvCxnSpPr>
          <p:nvPr/>
        </p:nvCxnSpPr>
        <p:spPr>
          <a:xfrm flipV="1">
            <a:off x="2472112" y="4249116"/>
            <a:ext cx="1151131" cy="1779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44925C6-F064-4C26-BA71-97150C34F1F9}"/>
              </a:ext>
            </a:extLst>
          </p:cNvPr>
          <p:cNvCxnSpPr>
            <a:cxnSpLocks/>
          </p:cNvCxnSpPr>
          <p:nvPr/>
        </p:nvCxnSpPr>
        <p:spPr>
          <a:xfrm>
            <a:off x="4565778" y="4259002"/>
            <a:ext cx="7670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3BE3C9-D06D-4155-9754-E03CE1E94161}"/>
              </a:ext>
            </a:extLst>
          </p:cNvPr>
          <p:cNvCxnSpPr>
            <a:cxnSpLocks/>
          </p:cNvCxnSpPr>
          <p:nvPr/>
        </p:nvCxnSpPr>
        <p:spPr>
          <a:xfrm flipV="1">
            <a:off x="6370297" y="4229242"/>
            <a:ext cx="1010567" cy="9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AC207AC-CE5A-41DC-8887-90D08BA5DAA8}"/>
              </a:ext>
            </a:extLst>
          </p:cNvPr>
          <p:cNvCxnSpPr>
            <a:cxnSpLocks/>
          </p:cNvCxnSpPr>
          <p:nvPr/>
        </p:nvCxnSpPr>
        <p:spPr>
          <a:xfrm flipH="1">
            <a:off x="6343871" y="2536750"/>
            <a:ext cx="1010567"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flipV="1">
            <a:off x="4506113" y="2527024"/>
            <a:ext cx="86731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497904" y="2554789"/>
            <a:ext cx="110454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3F3DF82-593D-46AD-A005-D13F0F7DAB5B}"/>
              </a:ext>
            </a:extLst>
          </p:cNvPr>
          <p:cNvSpPr txBox="1"/>
          <p:nvPr/>
        </p:nvSpPr>
        <p:spPr>
          <a:xfrm>
            <a:off x="5373776" y="5735338"/>
            <a:ext cx="34144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middleware are combined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form a pipeline (of request response flow)</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3AD86061-BD37-4192-8ABA-6871BA2D19D5}"/>
              </a:ext>
            </a:extLst>
          </p:cNvPr>
          <p:cNvSpPr/>
          <p:nvPr/>
        </p:nvSpPr>
        <p:spPr>
          <a:xfrm>
            <a:off x="2324527" y="4041837"/>
            <a:ext cx="345887" cy="29778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29C1949-7614-4B62-A1C1-40366C6708C8}"/>
              </a:ext>
            </a:extLst>
          </p:cNvPr>
          <p:cNvSpPr/>
          <p:nvPr/>
        </p:nvSpPr>
        <p:spPr>
          <a:xfrm>
            <a:off x="3902322" y="5017777"/>
            <a:ext cx="236180" cy="2489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F12DB04C-7F1B-4B10-934D-E8BF575D03BE}"/>
              </a:ext>
            </a:extLst>
          </p:cNvPr>
          <p:cNvSpPr/>
          <p:nvPr/>
        </p:nvSpPr>
        <p:spPr>
          <a:xfrm>
            <a:off x="7410979" y="1557710"/>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A675A303-C01B-4F8F-8BFB-20E91BE301E5}"/>
              </a:ext>
            </a:extLst>
          </p:cNvPr>
          <p:cNvSpPr/>
          <p:nvPr/>
        </p:nvSpPr>
        <p:spPr>
          <a:xfrm>
            <a:off x="5332787" y="1543397"/>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8B375AF0-9C06-4F44-869D-1A936A929546}"/>
              </a:ext>
            </a:extLst>
          </p:cNvPr>
          <p:cNvSpPr/>
          <p:nvPr/>
        </p:nvSpPr>
        <p:spPr>
          <a:xfrm>
            <a:off x="2631833" y="1807283"/>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E0E2ACCC-2965-45F9-94DC-294D5727CFF2}"/>
              </a:ext>
            </a:extLst>
          </p:cNvPr>
          <p:cNvSpPr txBox="1"/>
          <p:nvPr/>
        </p:nvSpPr>
        <p:spPr>
          <a:xfrm>
            <a:off x="8996431" y="1633388"/>
            <a:ext cx="2843675" cy="526297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ASP.NET Core Web Server passes the HTTP request to the middleware pipeline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logging middleware notes the arrival time and passes the request to the next middleware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 request of an image of a specific size, the image resize middleware would handle it(and return the response), otherwise it is passed onto the next middleware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If the request reaches the endpoint middleware, it will handle it and generate a response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response passes back through each middleware that ran previously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response is returned back to ASP.NET Core Web Server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8DA7A7B7-2EC1-4968-B2E7-B6E3FAFBF7C2}"/>
              </a:ext>
            </a:extLst>
          </p:cNvPr>
          <p:cNvSpPr/>
          <p:nvPr/>
        </p:nvSpPr>
        <p:spPr>
          <a:xfrm rot="16200000">
            <a:off x="6395626" y="2917186"/>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Endpoint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19CDDB1-34EB-4794-AF99-B4EA9BB3206E}"/>
              </a:ext>
            </a:extLst>
          </p:cNvPr>
          <p:cNvSpPr/>
          <p:nvPr/>
        </p:nvSpPr>
        <p:spPr>
          <a:xfrm rot="16200000">
            <a:off x="4396995" y="2912019"/>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Image Resizing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2B86E969-D4F8-45CA-A447-23FFBCE0D966}"/>
              </a:ext>
            </a:extLst>
          </p:cNvPr>
          <p:cNvCxnSpPr>
            <a:cxnSpLocks/>
          </p:cNvCxnSpPr>
          <p:nvPr/>
        </p:nvCxnSpPr>
        <p:spPr>
          <a:xfrm flipV="1">
            <a:off x="3487266" y="4260642"/>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1A64912-46D2-43B5-A9FF-CFC3D93A4D6B}"/>
              </a:ext>
            </a:extLst>
          </p:cNvPr>
          <p:cNvCxnSpPr>
            <a:cxnSpLocks/>
          </p:cNvCxnSpPr>
          <p:nvPr/>
        </p:nvCxnSpPr>
        <p:spPr>
          <a:xfrm flipV="1">
            <a:off x="5298335" y="4234106"/>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BE10E5B-5E4A-4C20-9CBF-67160507EE83}"/>
              </a:ext>
            </a:extLst>
          </p:cNvPr>
          <p:cNvCxnSpPr>
            <a:cxnSpLocks/>
          </p:cNvCxnSpPr>
          <p:nvPr/>
        </p:nvCxnSpPr>
        <p:spPr>
          <a:xfrm flipV="1">
            <a:off x="7103394" y="4218742"/>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527A51A3-7933-4CDC-9971-5B65318B631B}"/>
              </a:ext>
            </a:extLst>
          </p:cNvPr>
          <p:cNvCxnSpPr>
            <a:cxnSpLocks/>
          </p:cNvCxnSpPr>
          <p:nvPr/>
        </p:nvCxnSpPr>
        <p:spPr>
          <a:xfrm flipH="1">
            <a:off x="7389672" y="2536751"/>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F9BC8E2-54A0-43A6-81B4-0EE8D8B4D1B8}"/>
              </a:ext>
            </a:extLst>
          </p:cNvPr>
          <p:cNvCxnSpPr>
            <a:cxnSpLocks/>
          </p:cNvCxnSpPr>
          <p:nvPr/>
        </p:nvCxnSpPr>
        <p:spPr>
          <a:xfrm flipH="1">
            <a:off x="5431356" y="2536750"/>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2BFD76-93ED-4E1B-B6F0-38D400C6937D}"/>
              </a:ext>
            </a:extLst>
          </p:cNvPr>
          <p:cNvCxnSpPr>
            <a:cxnSpLocks/>
          </p:cNvCxnSpPr>
          <p:nvPr/>
        </p:nvCxnSpPr>
        <p:spPr>
          <a:xfrm flipH="1">
            <a:off x="3655022" y="2537655"/>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D3D6879-3AC8-4432-B20D-4FAC721B63C6}"/>
              </a:ext>
            </a:extLst>
          </p:cNvPr>
          <p:cNvCxnSpPr/>
          <p:nvPr/>
        </p:nvCxnSpPr>
        <p:spPr>
          <a:xfrm>
            <a:off x="8214337" y="2564513"/>
            <a:ext cx="0" cy="164000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2EF1789-2C20-47E8-8936-0BB0A2CDB7A5}"/>
              </a:ext>
            </a:extLst>
          </p:cNvPr>
          <p:cNvCxnSpPr/>
          <p:nvPr/>
        </p:nvCxnSpPr>
        <p:spPr>
          <a:xfrm>
            <a:off x="4957756" y="4544447"/>
            <a:ext cx="885932" cy="12228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CFC74A9-E4A1-433C-9320-5EE71A93986A}"/>
              </a:ext>
            </a:extLst>
          </p:cNvPr>
          <p:cNvCxnSpPr>
            <a:cxnSpLocks/>
            <a:stCxn id="50" idx="2"/>
          </p:cNvCxnSpPr>
          <p:nvPr/>
        </p:nvCxnSpPr>
        <p:spPr>
          <a:xfrm flipH="1">
            <a:off x="6849154" y="4506165"/>
            <a:ext cx="26426" cy="1261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7B9CB32-DB42-4082-8EE2-84B40E72B027}"/>
              </a:ext>
            </a:extLst>
          </p:cNvPr>
          <p:cNvSpPr/>
          <p:nvPr/>
        </p:nvSpPr>
        <p:spPr>
          <a:xfrm>
            <a:off x="1332547" y="3678555"/>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EB6AC6D6-51AD-480A-B508-07CAC55E0CD2}"/>
              </a:ext>
            </a:extLst>
          </p:cNvPr>
          <p:cNvSpPr/>
          <p:nvPr/>
        </p:nvSpPr>
        <p:spPr>
          <a:xfrm>
            <a:off x="1299166" y="2051757"/>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70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E213-1584-424A-8A63-F1E8C6AA6F4E}"/>
              </a:ext>
            </a:extLst>
          </p:cNvPr>
          <p:cNvSpPr>
            <a:spLocks noGrp="1"/>
          </p:cNvSpPr>
          <p:nvPr>
            <p:ph type="title"/>
          </p:nvPr>
        </p:nvSpPr>
        <p:spPr/>
        <p:txBody>
          <a:bodyPr/>
          <a:lstStyle/>
          <a:p>
            <a:pPr algn="ctr"/>
            <a:r>
              <a:rPr lang="en-US" dirty="0"/>
              <a:t>Use Cases of Middleware</a:t>
            </a:r>
            <a:endParaRPr lang="en-NZ" dirty="0"/>
          </a:p>
        </p:txBody>
      </p:sp>
      <p:sp>
        <p:nvSpPr>
          <p:cNvPr id="3" name="Content Placeholder 2">
            <a:extLst>
              <a:ext uri="{FF2B5EF4-FFF2-40B4-BE49-F238E27FC236}">
                <a16:creationId xmlns:a16="http://schemas.microsoft.com/office/drawing/2014/main" id="{C6D502FB-598B-43E4-8ECF-FDFFA09787E9}"/>
              </a:ext>
            </a:extLst>
          </p:cNvPr>
          <p:cNvSpPr>
            <a:spLocks noGrp="1"/>
          </p:cNvSpPr>
          <p:nvPr>
            <p:ph idx="1"/>
          </p:nvPr>
        </p:nvSpPr>
        <p:spPr/>
        <p:txBody>
          <a:bodyPr/>
          <a:lstStyle/>
          <a:p>
            <a:pPr marL="0" indent="0">
              <a:buNone/>
            </a:pPr>
            <a:r>
              <a:rPr lang="en-US" dirty="0"/>
              <a:t>Common Use Cases of Middleware:</a:t>
            </a:r>
            <a:endParaRPr lang="en-NZ" sz="2000" dirty="0"/>
          </a:p>
          <a:p>
            <a:pPr lvl="0"/>
            <a:r>
              <a:rPr lang="en-NZ" dirty="0"/>
              <a:t>Irrespective of the resource requested(from the pipeline) or even the specific request path, there are common concerns for our application as follows:</a:t>
            </a:r>
            <a:endParaRPr lang="en-NZ" sz="2000" dirty="0"/>
          </a:p>
          <a:p>
            <a:pPr lvl="1"/>
            <a:r>
              <a:rPr lang="en-NZ" dirty="0"/>
              <a:t>Associating a request with the relevant user</a:t>
            </a:r>
          </a:p>
          <a:p>
            <a:pPr lvl="1"/>
            <a:r>
              <a:rPr lang="en-NZ" dirty="0"/>
              <a:t>Setting the language for the current request</a:t>
            </a:r>
          </a:p>
          <a:p>
            <a:pPr lvl="1"/>
            <a:r>
              <a:rPr lang="en-NZ" dirty="0"/>
              <a:t>Logging each request</a:t>
            </a:r>
          </a:p>
          <a:p>
            <a:pPr lvl="1"/>
            <a:r>
              <a:rPr lang="en-NZ" dirty="0"/>
              <a:t>Adding security headers to the response </a:t>
            </a:r>
          </a:p>
          <a:p>
            <a:endParaRPr lang="en-NZ" dirty="0"/>
          </a:p>
        </p:txBody>
      </p:sp>
    </p:spTree>
    <p:extLst>
      <p:ext uri="{BB962C8B-B14F-4D97-AF65-F5344CB8AC3E}">
        <p14:creationId xmlns:p14="http://schemas.microsoft.com/office/powerpoint/2010/main" val="76044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0F7BA85-6C44-49ED-8614-91B0BDD8B0D6}"/>
              </a:ext>
            </a:extLst>
          </p:cNvPr>
          <p:cNvSpPr/>
          <p:nvPr/>
        </p:nvSpPr>
        <p:spPr>
          <a:xfrm>
            <a:off x="4561649" y="4041837"/>
            <a:ext cx="1782222"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63858AA1-A7A2-478B-A7C6-60A9A7110BF1}"/>
              </a:ext>
            </a:extLst>
          </p:cNvPr>
          <p:cNvSpPr/>
          <p:nvPr/>
        </p:nvSpPr>
        <p:spPr>
          <a:xfrm>
            <a:off x="5569501" y="5082774"/>
            <a:ext cx="412718" cy="3948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6FEC3FB0-9771-4C41-984B-09418AFA4553}"/>
              </a:ext>
            </a:extLst>
          </p:cNvPr>
          <p:cNvSpPr/>
          <p:nvPr/>
        </p:nvSpPr>
        <p:spPr>
          <a:xfrm>
            <a:off x="3134691" y="4045335"/>
            <a:ext cx="45790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354ED4D2-85C7-42D9-928A-4AC916242F7C}"/>
              </a:ext>
            </a:extLst>
          </p:cNvPr>
          <p:cNvSpPr/>
          <p:nvPr/>
        </p:nvSpPr>
        <p:spPr>
          <a:xfrm>
            <a:off x="3125882" y="2306638"/>
            <a:ext cx="45790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D0AC0373-7F65-4302-8ED0-D4E29B506845}"/>
              </a:ext>
            </a:extLst>
          </p:cNvPr>
          <p:cNvSpPr/>
          <p:nvPr/>
        </p:nvSpPr>
        <p:spPr>
          <a:xfrm>
            <a:off x="4545424" y="2316363"/>
            <a:ext cx="82466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33614F5E-E6EF-451B-A13E-F42C6373DE26}"/>
              </a:ext>
            </a:extLst>
          </p:cNvPr>
          <p:cNvSpPr/>
          <p:nvPr/>
        </p:nvSpPr>
        <p:spPr>
          <a:xfrm>
            <a:off x="6352680" y="2316364"/>
            <a:ext cx="102818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8BD22D93-A8E8-4006-8FDC-D88454C83D33}"/>
              </a:ext>
            </a:extLst>
          </p:cNvPr>
          <p:cNvSpPr/>
          <p:nvPr/>
        </p:nvSpPr>
        <p:spPr>
          <a:xfrm>
            <a:off x="6361488" y="4009864"/>
            <a:ext cx="102818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Common Use Cases (Fig 2)</a:t>
            </a:r>
            <a:endParaRPr lang="en-NZ" sz="3200" dirty="0"/>
          </a:p>
        </p:txBody>
      </p:sp>
      <p:sp>
        <p:nvSpPr>
          <p:cNvPr id="14" name="Rectangle 13">
            <a:extLst>
              <a:ext uri="{FF2B5EF4-FFF2-40B4-BE49-F238E27FC236}">
                <a16:creationId xmlns:a16="http://schemas.microsoft.com/office/drawing/2014/main" id="{D8E5DF89-5410-4B12-9E91-68F9B73B8A42}"/>
              </a:ext>
            </a:extLst>
          </p:cNvPr>
          <p:cNvSpPr/>
          <p:nvPr/>
        </p:nvSpPr>
        <p:spPr>
          <a:xfrm rot="16200000">
            <a:off x="2598548" y="2912567"/>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Authentication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1" name="Straight Arrow Connector 40">
            <a:extLst>
              <a:ext uri="{FF2B5EF4-FFF2-40B4-BE49-F238E27FC236}">
                <a16:creationId xmlns:a16="http://schemas.microsoft.com/office/drawing/2014/main" id="{198A3420-C427-4E7D-8DBA-120F435C264A}"/>
              </a:ext>
            </a:extLst>
          </p:cNvPr>
          <p:cNvCxnSpPr>
            <a:cxnSpLocks/>
          </p:cNvCxnSpPr>
          <p:nvPr/>
        </p:nvCxnSpPr>
        <p:spPr>
          <a:xfrm flipV="1">
            <a:off x="2472112" y="4249116"/>
            <a:ext cx="1151131" cy="1779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44925C6-F064-4C26-BA71-97150C34F1F9}"/>
              </a:ext>
            </a:extLst>
          </p:cNvPr>
          <p:cNvCxnSpPr>
            <a:cxnSpLocks/>
          </p:cNvCxnSpPr>
          <p:nvPr/>
        </p:nvCxnSpPr>
        <p:spPr>
          <a:xfrm>
            <a:off x="4565778" y="4259002"/>
            <a:ext cx="7670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flipV="1">
            <a:off x="4506113" y="2527024"/>
            <a:ext cx="86731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497904" y="2554789"/>
            <a:ext cx="110454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3F3DF82-593D-46AD-A005-D13F0F7DAB5B}"/>
              </a:ext>
            </a:extLst>
          </p:cNvPr>
          <p:cNvSpPr txBox="1"/>
          <p:nvPr/>
        </p:nvSpPr>
        <p:spPr>
          <a:xfrm>
            <a:off x="5373776" y="5735338"/>
            <a:ext cx="34144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endpoint middleware is never run as the authorization middleware handled the 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3AD86061-BD37-4192-8ABA-6871BA2D19D5}"/>
              </a:ext>
            </a:extLst>
          </p:cNvPr>
          <p:cNvSpPr/>
          <p:nvPr/>
        </p:nvSpPr>
        <p:spPr>
          <a:xfrm>
            <a:off x="2324527" y="4041837"/>
            <a:ext cx="345887" cy="29778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29C1949-7614-4B62-A1C1-40366C6708C8}"/>
              </a:ext>
            </a:extLst>
          </p:cNvPr>
          <p:cNvSpPr/>
          <p:nvPr/>
        </p:nvSpPr>
        <p:spPr>
          <a:xfrm>
            <a:off x="3902322" y="5017777"/>
            <a:ext cx="236180" cy="2489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F12DB04C-7F1B-4B10-934D-E8BF575D03BE}"/>
              </a:ext>
            </a:extLst>
          </p:cNvPr>
          <p:cNvSpPr/>
          <p:nvPr/>
        </p:nvSpPr>
        <p:spPr>
          <a:xfrm>
            <a:off x="7410979" y="1557710"/>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A675A303-C01B-4F8F-8BFB-20E91BE301E5}"/>
              </a:ext>
            </a:extLst>
          </p:cNvPr>
          <p:cNvSpPr/>
          <p:nvPr/>
        </p:nvSpPr>
        <p:spPr>
          <a:xfrm>
            <a:off x="5332787" y="1543397"/>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8B375AF0-9C06-4F44-869D-1A936A929546}"/>
              </a:ext>
            </a:extLst>
          </p:cNvPr>
          <p:cNvSpPr/>
          <p:nvPr/>
        </p:nvSpPr>
        <p:spPr>
          <a:xfrm>
            <a:off x="2631833" y="1807283"/>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E0E2ACCC-2965-45F9-94DC-294D5727CFF2}"/>
              </a:ext>
            </a:extLst>
          </p:cNvPr>
          <p:cNvSpPr txBox="1"/>
          <p:nvPr/>
        </p:nvSpPr>
        <p:spPr>
          <a:xfrm>
            <a:off x="8996431" y="1633388"/>
            <a:ext cx="2843675" cy="461664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ASP.NET Core Web Server passes the HTTP request to the middleware pipeline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authentication middleware associates a user with the request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authorization middleware uses the user associated with the request to see if the request can execute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If the user is not allowed, the authorization middleware will short circuit the pipeline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response passes back through each middleware that ran previously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response is returned to ASP.NET Core Web Server  </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8DA7A7B7-2EC1-4968-B2E7-B6E3FAFBF7C2}"/>
              </a:ext>
            </a:extLst>
          </p:cNvPr>
          <p:cNvSpPr/>
          <p:nvPr/>
        </p:nvSpPr>
        <p:spPr>
          <a:xfrm rot="16200000">
            <a:off x="6395626" y="2917186"/>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Endpoint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19CDDB1-34EB-4794-AF99-B4EA9BB3206E}"/>
              </a:ext>
            </a:extLst>
          </p:cNvPr>
          <p:cNvSpPr/>
          <p:nvPr/>
        </p:nvSpPr>
        <p:spPr>
          <a:xfrm rot="16200000">
            <a:off x="4396995" y="2912019"/>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Authorisation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2B86E969-D4F8-45CA-A447-23FFBCE0D966}"/>
              </a:ext>
            </a:extLst>
          </p:cNvPr>
          <p:cNvCxnSpPr>
            <a:cxnSpLocks/>
          </p:cNvCxnSpPr>
          <p:nvPr/>
        </p:nvCxnSpPr>
        <p:spPr>
          <a:xfrm flipV="1">
            <a:off x="3487266" y="4260642"/>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1A64912-46D2-43B5-A9FF-CFC3D93A4D6B}"/>
              </a:ext>
            </a:extLst>
          </p:cNvPr>
          <p:cNvCxnSpPr>
            <a:cxnSpLocks/>
          </p:cNvCxnSpPr>
          <p:nvPr/>
        </p:nvCxnSpPr>
        <p:spPr>
          <a:xfrm flipV="1">
            <a:off x="5168528" y="4263164"/>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F9BC8E2-54A0-43A6-81B4-0EE8D8B4D1B8}"/>
              </a:ext>
            </a:extLst>
          </p:cNvPr>
          <p:cNvCxnSpPr>
            <a:cxnSpLocks/>
          </p:cNvCxnSpPr>
          <p:nvPr/>
        </p:nvCxnSpPr>
        <p:spPr>
          <a:xfrm flipH="1">
            <a:off x="5431356" y="2536750"/>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2BFD76-93ED-4E1B-B6F0-38D400C6937D}"/>
              </a:ext>
            </a:extLst>
          </p:cNvPr>
          <p:cNvCxnSpPr>
            <a:cxnSpLocks/>
          </p:cNvCxnSpPr>
          <p:nvPr/>
        </p:nvCxnSpPr>
        <p:spPr>
          <a:xfrm flipH="1">
            <a:off x="3655022" y="2537655"/>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ECFC74A9-E4A1-433C-9320-5EE71A93986A}"/>
              </a:ext>
            </a:extLst>
          </p:cNvPr>
          <p:cNvCxnSpPr>
            <a:cxnSpLocks/>
          </p:cNvCxnSpPr>
          <p:nvPr/>
        </p:nvCxnSpPr>
        <p:spPr>
          <a:xfrm flipH="1">
            <a:off x="6757715" y="5017777"/>
            <a:ext cx="623149" cy="7175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A804AB0-4962-4F9C-BBAC-722D01053A26}"/>
              </a:ext>
            </a:extLst>
          </p:cNvPr>
          <p:cNvSpPr/>
          <p:nvPr/>
        </p:nvSpPr>
        <p:spPr>
          <a:xfrm>
            <a:off x="1299166" y="2051757"/>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F7E2594-5AEA-45BB-8FEE-ABFAD257DDD6}"/>
              </a:ext>
            </a:extLst>
          </p:cNvPr>
          <p:cNvSpPr/>
          <p:nvPr/>
        </p:nvSpPr>
        <p:spPr>
          <a:xfrm>
            <a:off x="1332547" y="3678555"/>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25455273-1A30-41E0-845F-68FF4B68ABF2}"/>
              </a:ext>
            </a:extLst>
          </p:cNvPr>
          <p:cNvCxnSpPr/>
          <p:nvPr/>
        </p:nvCxnSpPr>
        <p:spPr>
          <a:xfrm>
            <a:off x="6256021" y="2550724"/>
            <a:ext cx="0" cy="164000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24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13AA-E0B6-4B2A-A7B4-46DB49118F11}"/>
              </a:ext>
            </a:extLst>
          </p:cNvPr>
          <p:cNvSpPr>
            <a:spLocks noGrp="1"/>
          </p:cNvSpPr>
          <p:nvPr>
            <p:ph type="title"/>
          </p:nvPr>
        </p:nvSpPr>
        <p:spPr>
          <a:xfrm>
            <a:off x="838200" y="365126"/>
            <a:ext cx="10515600" cy="1045386"/>
          </a:xfrm>
        </p:spPr>
        <p:txBody>
          <a:bodyPr/>
          <a:lstStyle/>
          <a:p>
            <a:pPr algn="ctr"/>
            <a:r>
              <a:rPr lang="en-US" dirty="0"/>
              <a:t>Key Points To Remember </a:t>
            </a:r>
            <a:endParaRPr lang="en-NZ" dirty="0"/>
          </a:p>
        </p:txBody>
      </p:sp>
      <p:sp>
        <p:nvSpPr>
          <p:cNvPr id="3" name="Content Placeholder 2">
            <a:extLst>
              <a:ext uri="{FF2B5EF4-FFF2-40B4-BE49-F238E27FC236}">
                <a16:creationId xmlns:a16="http://schemas.microsoft.com/office/drawing/2014/main" id="{E14E5F85-9A3D-4A90-8B06-68D4B7FEB967}"/>
              </a:ext>
            </a:extLst>
          </p:cNvPr>
          <p:cNvSpPr>
            <a:spLocks noGrp="1"/>
          </p:cNvSpPr>
          <p:nvPr>
            <p:ph idx="1"/>
          </p:nvPr>
        </p:nvSpPr>
        <p:spPr>
          <a:xfrm>
            <a:off x="838200" y="1498060"/>
            <a:ext cx="10515600" cy="4678903"/>
          </a:xfrm>
        </p:spPr>
        <p:txBody>
          <a:bodyPr/>
          <a:lstStyle/>
          <a:p>
            <a:r>
              <a:rPr lang="en-US" sz="2400" dirty="0"/>
              <a:t>From the previous fig (Fig 2) and its discussion, we have an important point to consider, which is that the pipeline is two-directional</a:t>
            </a:r>
          </a:p>
          <a:p>
            <a:r>
              <a:rPr lang="en-US" sz="2400" dirty="0"/>
              <a:t>The request passes through the pipeline in one direction till it is handled by a middleware, in which case a response is generated, and the flow is reversed through the pipeline </a:t>
            </a:r>
          </a:p>
          <a:p>
            <a:r>
              <a:rPr lang="en-US" sz="2400" dirty="0"/>
              <a:t>It passes through each piece of the middleware a second time, reaching the first piece of middleware (This means the middleware that was next to a middleware when the request was flowing through them, becomes the previous middleware while the response travels back)</a:t>
            </a:r>
          </a:p>
          <a:p>
            <a:r>
              <a:rPr lang="en-US" sz="2400" dirty="0"/>
              <a:t>Finally, the first(last in the reverse direction) middleware will pass the response back to the web server </a:t>
            </a:r>
          </a:p>
          <a:p>
            <a:endParaRPr lang="en-US" dirty="0"/>
          </a:p>
          <a:p>
            <a:endParaRPr lang="en-NZ" dirty="0"/>
          </a:p>
        </p:txBody>
      </p:sp>
    </p:spTree>
    <p:extLst>
      <p:ext uri="{BB962C8B-B14F-4D97-AF65-F5344CB8AC3E}">
        <p14:creationId xmlns:p14="http://schemas.microsoft.com/office/powerpoint/2010/main" val="184415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Asynchronous Programming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7584378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a:xfrm>
            <a:off x="838199" y="365125"/>
            <a:ext cx="10906387" cy="1325563"/>
          </a:xfrm>
        </p:spPr>
        <p:txBody>
          <a:bodyPr>
            <a:normAutofit/>
          </a:bodyPr>
          <a:lstStyle/>
          <a:p>
            <a:pPr algn="ctr"/>
            <a:r>
              <a:rPr lang="en-US" dirty="0"/>
              <a:t>An Introduction to Asynchronous Programming</a:t>
            </a:r>
            <a:endParaRPr lang="en-NZ"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0" indent="0">
              <a:buNone/>
            </a:pPr>
            <a:r>
              <a:rPr lang="en-US" dirty="0"/>
              <a:t>In this lecture we shall learn:</a:t>
            </a:r>
          </a:p>
          <a:p>
            <a:r>
              <a:rPr lang="en-US" dirty="0"/>
              <a:t>What is an asynchronous programming?</a:t>
            </a:r>
          </a:p>
          <a:p>
            <a:r>
              <a:rPr lang="en-US" dirty="0"/>
              <a:t>How asynchronous programming works with a console application?</a:t>
            </a:r>
          </a:p>
        </p:txBody>
      </p:sp>
    </p:spTree>
    <p:extLst>
      <p:ext uri="{BB962C8B-B14F-4D97-AF65-F5344CB8AC3E}">
        <p14:creationId xmlns:p14="http://schemas.microsoft.com/office/powerpoint/2010/main" val="329662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Request Delegate in Code as Inline Middleware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509098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Using Request Delegate as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0" indent="0">
              <a:buNone/>
            </a:pPr>
            <a:r>
              <a:rPr lang="en-US" dirty="0"/>
              <a:t>In this lecture we shall learn:</a:t>
            </a:r>
          </a:p>
          <a:p>
            <a:r>
              <a:rPr lang="en-US" dirty="0"/>
              <a:t>Do hands-on coding to write the basic inline middleware using a simple request delegate</a:t>
            </a:r>
          </a:p>
          <a:p>
            <a:r>
              <a:rPr lang="en-US" dirty="0"/>
              <a:t>Inspect the response after shifting the request delegates in the request(middleware) pipeline</a:t>
            </a:r>
          </a:p>
          <a:p>
            <a:pPr marL="0" indent="0">
              <a:buNone/>
            </a:pPr>
            <a:endParaRPr lang="en-US" dirty="0"/>
          </a:p>
        </p:txBody>
      </p:sp>
    </p:spTree>
    <p:extLst>
      <p:ext uri="{BB962C8B-B14F-4D97-AF65-F5344CB8AC3E}">
        <p14:creationId xmlns:p14="http://schemas.microsoft.com/office/powerpoint/2010/main" val="421345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extLst>
              <p:ext uri="{D42A27DB-BD31-4B8C-83A1-F6EECF244321}">
                <p14:modId xmlns:p14="http://schemas.microsoft.com/office/powerpoint/2010/main" val="3673641978"/>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a:xfrm>
            <a:off x="838200" y="1825624"/>
            <a:ext cx="10515600" cy="4541619"/>
          </a:xfrm>
        </p:spPr>
        <p:txBody>
          <a:bodyPr>
            <a:normAutofit lnSpcReduction="10000"/>
          </a:bodyPr>
          <a:lstStyle/>
          <a:p>
            <a:r>
              <a:rPr lang="en-US" sz="2400" dirty="0"/>
              <a:t>The precursor to the ASP.NET Core was the ASP.NET web framework</a:t>
            </a:r>
          </a:p>
          <a:p>
            <a:r>
              <a:rPr lang="en-US" sz="2400" dirty="0"/>
              <a:t>The first version of ASP.NET was released in 2002 as part of .NET framework 1.0 in  response to the demand to find a better and easier solution to the scripting environment of classis ASP.</a:t>
            </a:r>
          </a:p>
          <a:p>
            <a:r>
              <a:rPr lang="en-US" sz="2400" dirty="0"/>
              <a:t>This resulted in the release of ASP.NET web framework that was event driven with drag and drop controls on a web form that mirrored desktop application building techniques</a:t>
            </a:r>
          </a:p>
          <a:p>
            <a:r>
              <a:rPr lang="en-US" sz="2400" dirty="0"/>
              <a:t>Although the web forms would allow the developers to create applications rapidly, the framework suffered many drawbacks</a:t>
            </a:r>
          </a:p>
          <a:p>
            <a:r>
              <a:rPr lang="en-US" sz="2400" dirty="0"/>
              <a:t>Among the issues faced were the tight coupling between the C# code and the HTML response that resulted in lack of testability and a complex stateful model together with the limited influence over generated HTML led Microsoft to think of other options </a:t>
            </a:r>
            <a:endParaRPr lang="en-NZ" sz="2400" dirty="0"/>
          </a:p>
        </p:txBody>
      </p:sp>
    </p:spTree>
    <p:extLst>
      <p:ext uri="{BB962C8B-B14F-4D97-AF65-F5344CB8AC3E}">
        <p14:creationId xmlns:p14="http://schemas.microsoft.com/office/powerpoint/2010/main" val="17322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Using Request Delegate as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r>
              <a:rPr lang="en-US" dirty="0"/>
              <a:t>Request delegates are used to build the request(middleware) pipeline</a:t>
            </a:r>
          </a:p>
          <a:p>
            <a:r>
              <a:rPr lang="en-US" dirty="0"/>
              <a:t>Run, Map and Use extension methods are used to configure request delegates</a:t>
            </a:r>
          </a:p>
          <a:p>
            <a:r>
              <a:rPr lang="en-US" dirty="0"/>
              <a:t>An individual request delegate can be specified as an anonymous method (called in-line middleware) or it can be defined in a reusable class (Both are custom middleware types)</a:t>
            </a:r>
          </a:p>
        </p:txBody>
      </p:sp>
    </p:spTree>
    <p:extLst>
      <p:ext uri="{BB962C8B-B14F-4D97-AF65-F5344CB8AC3E}">
        <p14:creationId xmlns:p14="http://schemas.microsoft.com/office/powerpoint/2010/main" val="5920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 Custom Middleware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9000015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Create a Custom Middleware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0" indent="0">
              <a:buNone/>
            </a:pPr>
            <a:r>
              <a:rPr lang="en-US" dirty="0"/>
              <a:t>In this lecture we shall learn:</a:t>
            </a:r>
          </a:p>
          <a:p>
            <a:r>
              <a:rPr lang="en-US" dirty="0"/>
              <a:t>How to create a basic custom middleware using middleware class template</a:t>
            </a:r>
          </a:p>
          <a:p>
            <a:r>
              <a:rPr lang="en-US" dirty="0"/>
              <a:t>Use the custom middleware in the application</a:t>
            </a:r>
          </a:p>
          <a:p>
            <a:pPr marL="0" indent="0">
              <a:buNone/>
            </a:pPr>
            <a:endParaRPr lang="en-US" dirty="0"/>
          </a:p>
        </p:txBody>
      </p:sp>
    </p:spTree>
    <p:extLst>
      <p:ext uri="{BB962C8B-B14F-4D97-AF65-F5344CB8AC3E}">
        <p14:creationId xmlns:p14="http://schemas.microsoft.com/office/powerpoint/2010/main" val="8382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Combining Middleware</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6973346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05E-37F7-41A3-A5C2-64239F92F7FB}"/>
              </a:ext>
            </a:extLst>
          </p:cNvPr>
          <p:cNvSpPr>
            <a:spLocks noGrp="1"/>
          </p:cNvSpPr>
          <p:nvPr>
            <p:ph type="title"/>
          </p:nvPr>
        </p:nvSpPr>
        <p:spPr/>
        <p:txBody>
          <a:bodyPr>
            <a:normAutofit/>
          </a:bodyPr>
          <a:lstStyle/>
          <a:p>
            <a:pPr algn="ctr"/>
            <a:r>
              <a:rPr lang="en-US" sz="3200" dirty="0"/>
              <a:t>Combining Middleware in a Pipeline</a:t>
            </a:r>
            <a:endParaRPr lang="en-NZ" sz="3200" dirty="0"/>
          </a:p>
        </p:txBody>
      </p:sp>
      <p:sp>
        <p:nvSpPr>
          <p:cNvPr id="4" name="Content Placeholder 2">
            <a:extLst>
              <a:ext uri="{FF2B5EF4-FFF2-40B4-BE49-F238E27FC236}">
                <a16:creationId xmlns:a16="http://schemas.microsoft.com/office/drawing/2014/main" id="{1E0BBCEE-0B6D-402E-AAC5-8CD82BD9AB97}"/>
              </a:ext>
            </a:extLst>
          </p:cNvPr>
          <p:cNvSpPr>
            <a:spLocks noGrp="1"/>
          </p:cNvSpPr>
          <p:nvPr>
            <p:ph idx="1"/>
          </p:nvPr>
        </p:nvSpPr>
        <p:spPr>
          <a:xfrm>
            <a:off x="2276451" y="1690688"/>
            <a:ext cx="7460935" cy="4351338"/>
          </a:xfrm>
        </p:spPr>
        <p:txBody>
          <a:bodyPr>
            <a:normAutofit/>
          </a:bodyPr>
          <a:lstStyle/>
          <a:p>
            <a:pPr marL="0" indent="0">
              <a:buNone/>
            </a:pPr>
            <a:r>
              <a:rPr lang="en-US" dirty="0"/>
              <a:t>In this lecture we shall learn:</a:t>
            </a:r>
          </a:p>
          <a:p>
            <a:r>
              <a:rPr lang="en-US" dirty="0"/>
              <a:t>Simple middleware pipeline (</a:t>
            </a:r>
            <a:r>
              <a:rPr lang="en-US" dirty="0" err="1"/>
              <a:t>WelcomePage</a:t>
            </a:r>
            <a:r>
              <a:rPr lang="en-US" dirty="0"/>
              <a:t> and Static file middleware) to appreciate it defines the application behavior</a:t>
            </a:r>
          </a:p>
          <a:p>
            <a:r>
              <a:rPr lang="en-US" dirty="0"/>
              <a:t>Combine multiple middleware</a:t>
            </a:r>
          </a:p>
          <a:p>
            <a:pPr marL="0" indent="0">
              <a:buNone/>
            </a:pPr>
            <a:endParaRPr lang="en-US" dirty="0"/>
          </a:p>
        </p:txBody>
      </p:sp>
    </p:spTree>
    <p:extLst>
      <p:ext uri="{BB962C8B-B14F-4D97-AF65-F5344CB8AC3E}">
        <p14:creationId xmlns:p14="http://schemas.microsoft.com/office/powerpoint/2010/main" val="188629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0F7BA85-6C44-49ED-8614-91B0BDD8B0D6}"/>
              </a:ext>
            </a:extLst>
          </p:cNvPr>
          <p:cNvSpPr/>
          <p:nvPr/>
        </p:nvSpPr>
        <p:spPr>
          <a:xfrm>
            <a:off x="4561649" y="4041837"/>
            <a:ext cx="1782222"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63858AA1-A7A2-478B-A7C6-60A9A7110BF1}"/>
              </a:ext>
            </a:extLst>
          </p:cNvPr>
          <p:cNvSpPr/>
          <p:nvPr/>
        </p:nvSpPr>
        <p:spPr>
          <a:xfrm>
            <a:off x="3723923" y="5050384"/>
            <a:ext cx="412718" cy="3948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6FEC3FB0-9771-4C41-984B-09418AFA4553}"/>
              </a:ext>
            </a:extLst>
          </p:cNvPr>
          <p:cNvSpPr/>
          <p:nvPr/>
        </p:nvSpPr>
        <p:spPr>
          <a:xfrm>
            <a:off x="3134691" y="4045335"/>
            <a:ext cx="45790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354ED4D2-85C7-42D9-928A-4AC916242F7C}"/>
              </a:ext>
            </a:extLst>
          </p:cNvPr>
          <p:cNvSpPr/>
          <p:nvPr/>
        </p:nvSpPr>
        <p:spPr>
          <a:xfrm>
            <a:off x="3125882" y="2306638"/>
            <a:ext cx="45790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D0AC0373-7F65-4302-8ED0-D4E29B506845}"/>
              </a:ext>
            </a:extLst>
          </p:cNvPr>
          <p:cNvSpPr/>
          <p:nvPr/>
        </p:nvSpPr>
        <p:spPr>
          <a:xfrm>
            <a:off x="4545424" y="2316363"/>
            <a:ext cx="82466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err="1"/>
              <a:t>WelcomePage</a:t>
            </a:r>
            <a:r>
              <a:rPr lang="en-US" sz="3200" dirty="0"/>
              <a:t> Middleware(Fig 1)</a:t>
            </a:r>
            <a:endParaRPr lang="en-NZ" sz="3200" dirty="0"/>
          </a:p>
        </p:txBody>
      </p:sp>
      <p:sp>
        <p:nvSpPr>
          <p:cNvPr id="14" name="Rectangle 13">
            <a:extLst>
              <a:ext uri="{FF2B5EF4-FFF2-40B4-BE49-F238E27FC236}">
                <a16:creationId xmlns:a16="http://schemas.microsoft.com/office/drawing/2014/main" id="{D8E5DF89-5410-4B12-9E91-68F9B73B8A42}"/>
              </a:ext>
            </a:extLst>
          </p:cNvPr>
          <p:cNvSpPr/>
          <p:nvPr/>
        </p:nvSpPr>
        <p:spPr>
          <a:xfrm rot="16200000">
            <a:off x="2598548" y="2912567"/>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ASP.NET Core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Web Server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1" name="Straight Arrow Connector 40">
            <a:extLst>
              <a:ext uri="{FF2B5EF4-FFF2-40B4-BE49-F238E27FC236}">
                <a16:creationId xmlns:a16="http://schemas.microsoft.com/office/drawing/2014/main" id="{198A3420-C427-4E7D-8DBA-120F435C264A}"/>
              </a:ext>
            </a:extLst>
          </p:cNvPr>
          <p:cNvCxnSpPr>
            <a:cxnSpLocks/>
          </p:cNvCxnSpPr>
          <p:nvPr/>
        </p:nvCxnSpPr>
        <p:spPr>
          <a:xfrm flipV="1">
            <a:off x="2472112" y="4249116"/>
            <a:ext cx="1151131" cy="1779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44925C6-F064-4C26-BA71-97150C34F1F9}"/>
              </a:ext>
            </a:extLst>
          </p:cNvPr>
          <p:cNvCxnSpPr>
            <a:cxnSpLocks/>
          </p:cNvCxnSpPr>
          <p:nvPr/>
        </p:nvCxnSpPr>
        <p:spPr>
          <a:xfrm>
            <a:off x="4565778" y="4259002"/>
            <a:ext cx="7670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flipV="1">
            <a:off x="4506113" y="2527024"/>
            <a:ext cx="86731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497904" y="2554789"/>
            <a:ext cx="110454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3AD86061-BD37-4192-8ABA-6871BA2D19D5}"/>
              </a:ext>
            </a:extLst>
          </p:cNvPr>
          <p:cNvSpPr/>
          <p:nvPr/>
        </p:nvSpPr>
        <p:spPr>
          <a:xfrm>
            <a:off x="1346860" y="5017777"/>
            <a:ext cx="345887" cy="29778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29C1949-7614-4B62-A1C1-40366C6708C8}"/>
              </a:ext>
            </a:extLst>
          </p:cNvPr>
          <p:cNvSpPr/>
          <p:nvPr/>
        </p:nvSpPr>
        <p:spPr>
          <a:xfrm>
            <a:off x="2475702" y="4368131"/>
            <a:ext cx="236180" cy="248938"/>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F12DB04C-7F1B-4B10-934D-E8BF575D03BE}"/>
              </a:ext>
            </a:extLst>
          </p:cNvPr>
          <p:cNvSpPr/>
          <p:nvPr/>
        </p:nvSpPr>
        <p:spPr>
          <a:xfrm>
            <a:off x="5556305" y="5080222"/>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A675A303-C01B-4F8F-8BFB-20E91BE301E5}"/>
              </a:ext>
            </a:extLst>
          </p:cNvPr>
          <p:cNvSpPr/>
          <p:nvPr/>
        </p:nvSpPr>
        <p:spPr>
          <a:xfrm>
            <a:off x="3930282" y="1551613"/>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8B375AF0-9C06-4F44-869D-1A936A929546}"/>
              </a:ext>
            </a:extLst>
          </p:cNvPr>
          <p:cNvSpPr/>
          <p:nvPr/>
        </p:nvSpPr>
        <p:spPr>
          <a:xfrm>
            <a:off x="1692747" y="1542439"/>
            <a:ext cx="272195" cy="26264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6</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E0E2ACCC-2965-45F9-94DC-294D5727CFF2}"/>
              </a:ext>
            </a:extLst>
          </p:cNvPr>
          <p:cNvSpPr txBox="1"/>
          <p:nvPr/>
        </p:nvSpPr>
        <p:spPr>
          <a:xfrm>
            <a:off x="8996431" y="1633388"/>
            <a:ext cx="2843675" cy="461664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browser makes an HTTP request to the server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request is forwarded to the ASP.NET Core Web Server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request is passed to the middleware pipeline after receiving the HTTP request and building an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HTTPContext</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object by the ASP.NET Core Web Server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request is handled by the welcome page middleware which generates an HTML response and returns it back to the pipeline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response passes back to the ASP.NET Core Web server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response containing the HTML is returned to the browser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19CDDB1-34EB-4794-AF99-B4EA9BB3206E}"/>
              </a:ext>
            </a:extLst>
          </p:cNvPr>
          <p:cNvSpPr/>
          <p:nvPr/>
        </p:nvSpPr>
        <p:spPr>
          <a:xfrm rot="16200000">
            <a:off x="4396995" y="2912019"/>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Welcome Page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2B86E969-D4F8-45CA-A447-23FFBCE0D966}"/>
              </a:ext>
            </a:extLst>
          </p:cNvPr>
          <p:cNvCxnSpPr>
            <a:cxnSpLocks/>
          </p:cNvCxnSpPr>
          <p:nvPr/>
        </p:nvCxnSpPr>
        <p:spPr>
          <a:xfrm flipV="1">
            <a:off x="3487266" y="4260642"/>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1A64912-46D2-43B5-A9FF-CFC3D93A4D6B}"/>
              </a:ext>
            </a:extLst>
          </p:cNvPr>
          <p:cNvCxnSpPr>
            <a:cxnSpLocks/>
          </p:cNvCxnSpPr>
          <p:nvPr/>
        </p:nvCxnSpPr>
        <p:spPr>
          <a:xfrm flipV="1">
            <a:off x="5168528" y="4263164"/>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F9BC8E2-54A0-43A6-81B4-0EE8D8B4D1B8}"/>
              </a:ext>
            </a:extLst>
          </p:cNvPr>
          <p:cNvCxnSpPr>
            <a:cxnSpLocks/>
          </p:cNvCxnSpPr>
          <p:nvPr/>
        </p:nvCxnSpPr>
        <p:spPr>
          <a:xfrm flipH="1">
            <a:off x="5431356" y="2536750"/>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2BFD76-93ED-4E1B-B6F0-38D400C6937D}"/>
              </a:ext>
            </a:extLst>
          </p:cNvPr>
          <p:cNvCxnSpPr>
            <a:cxnSpLocks/>
          </p:cNvCxnSpPr>
          <p:nvPr/>
        </p:nvCxnSpPr>
        <p:spPr>
          <a:xfrm flipH="1">
            <a:off x="3655022" y="2537655"/>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A804AB0-4962-4F9C-BBAC-722D01053A26}"/>
              </a:ext>
            </a:extLst>
          </p:cNvPr>
          <p:cNvSpPr/>
          <p:nvPr/>
        </p:nvSpPr>
        <p:spPr>
          <a:xfrm>
            <a:off x="1299166" y="2051757"/>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F7E2594-5AEA-45BB-8FEE-ABFAD257DDD6}"/>
              </a:ext>
            </a:extLst>
          </p:cNvPr>
          <p:cNvSpPr/>
          <p:nvPr/>
        </p:nvSpPr>
        <p:spPr>
          <a:xfrm>
            <a:off x="1332547" y="3678555"/>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25455273-1A30-41E0-845F-68FF4B68ABF2}"/>
              </a:ext>
            </a:extLst>
          </p:cNvPr>
          <p:cNvCxnSpPr/>
          <p:nvPr/>
        </p:nvCxnSpPr>
        <p:spPr>
          <a:xfrm>
            <a:off x="6256021" y="2550724"/>
            <a:ext cx="0" cy="164000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01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0F7BA85-6C44-49ED-8614-91B0BDD8B0D6}"/>
              </a:ext>
            </a:extLst>
          </p:cNvPr>
          <p:cNvSpPr/>
          <p:nvPr/>
        </p:nvSpPr>
        <p:spPr>
          <a:xfrm>
            <a:off x="4561649" y="4041837"/>
            <a:ext cx="1782222"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D0AC0373-7F65-4302-8ED0-D4E29B506845}"/>
              </a:ext>
            </a:extLst>
          </p:cNvPr>
          <p:cNvSpPr/>
          <p:nvPr/>
        </p:nvSpPr>
        <p:spPr>
          <a:xfrm>
            <a:off x="4545424" y="2316363"/>
            <a:ext cx="82466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Static File Middleware(Fig 2)</a:t>
            </a:r>
            <a:endParaRPr lang="en-NZ" sz="3200" dirty="0"/>
          </a:p>
        </p:txBody>
      </p:sp>
      <p:cxnSp>
        <p:nvCxnSpPr>
          <p:cNvPr id="43" name="Straight Arrow Connector 42">
            <a:extLst>
              <a:ext uri="{FF2B5EF4-FFF2-40B4-BE49-F238E27FC236}">
                <a16:creationId xmlns:a16="http://schemas.microsoft.com/office/drawing/2014/main" id="{944925C6-F064-4C26-BA71-97150C34F1F9}"/>
              </a:ext>
            </a:extLst>
          </p:cNvPr>
          <p:cNvCxnSpPr>
            <a:cxnSpLocks/>
          </p:cNvCxnSpPr>
          <p:nvPr/>
        </p:nvCxnSpPr>
        <p:spPr>
          <a:xfrm>
            <a:off x="4565778" y="4259002"/>
            <a:ext cx="7670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flipV="1">
            <a:off x="4506113" y="2527024"/>
            <a:ext cx="86731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0E2ACCC-2965-45F9-94DC-294D5727CFF2}"/>
              </a:ext>
            </a:extLst>
          </p:cNvPr>
          <p:cNvSpPr txBox="1"/>
          <p:nvPr/>
        </p:nvSpPr>
        <p:spPr>
          <a:xfrm>
            <a:off x="4793546" y="5058844"/>
            <a:ext cx="232031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Static file middleware returns the requested file after handling the request</a:t>
            </a:r>
          </a:p>
        </p:txBody>
      </p:sp>
      <p:sp>
        <p:nvSpPr>
          <p:cNvPr id="46" name="Rectangle 45">
            <a:extLst>
              <a:ext uri="{FF2B5EF4-FFF2-40B4-BE49-F238E27FC236}">
                <a16:creationId xmlns:a16="http://schemas.microsoft.com/office/drawing/2014/main" id="{C19CDDB1-34EB-4794-AF99-B4EA9BB3206E}"/>
              </a:ext>
            </a:extLst>
          </p:cNvPr>
          <p:cNvSpPr/>
          <p:nvPr/>
        </p:nvSpPr>
        <p:spPr>
          <a:xfrm rot="16200000">
            <a:off x="4396995" y="2912019"/>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Static File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2B86E969-D4F8-45CA-A447-23FFBCE0D966}"/>
              </a:ext>
            </a:extLst>
          </p:cNvPr>
          <p:cNvCxnSpPr>
            <a:cxnSpLocks/>
          </p:cNvCxnSpPr>
          <p:nvPr/>
        </p:nvCxnSpPr>
        <p:spPr>
          <a:xfrm flipV="1">
            <a:off x="3487266" y="4260642"/>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1A64912-46D2-43B5-A9FF-CFC3D93A4D6B}"/>
              </a:ext>
            </a:extLst>
          </p:cNvPr>
          <p:cNvCxnSpPr>
            <a:cxnSpLocks/>
          </p:cNvCxnSpPr>
          <p:nvPr/>
        </p:nvCxnSpPr>
        <p:spPr>
          <a:xfrm flipV="1">
            <a:off x="5168528" y="4263164"/>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F9BC8E2-54A0-43A6-81B4-0EE8D8B4D1B8}"/>
              </a:ext>
            </a:extLst>
          </p:cNvPr>
          <p:cNvCxnSpPr>
            <a:cxnSpLocks/>
          </p:cNvCxnSpPr>
          <p:nvPr/>
        </p:nvCxnSpPr>
        <p:spPr>
          <a:xfrm flipH="1">
            <a:off x="5431356" y="2536750"/>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2BFD76-93ED-4E1B-B6F0-38D400C6937D}"/>
              </a:ext>
            </a:extLst>
          </p:cNvPr>
          <p:cNvCxnSpPr>
            <a:cxnSpLocks/>
          </p:cNvCxnSpPr>
          <p:nvPr/>
        </p:nvCxnSpPr>
        <p:spPr>
          <a:xfrm flipH="1">
            <a:off x="3655022" y="2537655"/>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A804AB0-4962-4F9C-BBAC-722D01053A26}"/>
              </a:ext>
            </a:extLst>
          </p:cNvPr>
          <p:cNvSpPr/>
          <p:nvPr/>
        </p:nvSpPr>
        <p:spPr>
          <a:xfrm>
            <a:off x="2677944" y="1999105"/>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(FILE)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F7E2594-5AEA-45BB-8FEE-ABFAD257DDD6}"/>
              </a:ext>
            </a:extLst>
          </p:cNvPr>
          <p:cNvSpPr/>
          <p:nvPr/>
        </p:nvSpPr>
        <p:spPr>
          <a:xfrm>
            <a:off x="2680703" y="3636031"/>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25455273-1A30-41E0-845F-68FF4B68ABF2}"/>
              </a:ext>
            </a:extLst>
          </p:cNvPr>
          <p:cNvCxnSpPr/>
          <p:nvPr/>
        </p:nvCxnSpPr>
        <p:spPr>
          <a:xfrm>
            <a:off x="6256021" y="2550724"/>
            <a:ext cx="0" cy="164000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A8B61E9-42CC-477E-944D-696F75380DD1}"/>
              </a:ext>
            </a:extLst>
          </p:cNvPr>
          <p:cNvSpPr/>
          <p:nvPr/>
        </p:nvSpPr>
        <p:spPr>
          <a:xfrm>
            <a:off x="4793545" y="1129709"/>
            <a:ext cx="539241" cy="1087189"/>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(FILE)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D35B3FDD-D4E1-4743-A393-F664B62ABCE0}"/>
              </a:ext>
            </a:extLst>
          </p:cNvPr>
          <p:cNvPicPr>
            <a:picLocks noChangeAspect="1"/>
          </p:cNvPicPr>
          <p:nvPr/>
        </p:nvPicPr>
        <p:blipFill>
          <a:blip r:embed="rId2"/>
          <a:stretch>
            <a:fillRect/>
          </a:stretch>
        </p:blipFill>
        <p:spPr>
          <a:xfrm>
            <a:off x="7072304" y="2107515"/>
            <a:ext cx="4397604" cy="2841989"/>
          </a:xfrm>
          <a:prstGeom prst="rect">
            <a:avLst/>
          </a:prstGeom>
        </p:spPr>
      </p:pic>
    </p:spTree>
    <p:extLst>
      <p:ext uri="{BB962C8B-B14F-4D97-AF65-F5344CB8AC3E}">
        <p14:creationId xmlns:p14="http://schemas.microsoft.com/office/powerpoint/2010/main" val="49800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30F7BA85-6C44-49ED-8614-91B0BDD8B0D6}"/>
              </a:ext>
            </a:extLst>
          </p:cNvPr>
          <p:cNvSpPr/>
          <p:nvPr/>
        </p:nvSpPr>
        <p:spPr>
          <a:xfrm>
            <a:off x="4561649" y="4041837"/>
            <a:ext cx="1782222"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D0AC0373-7F65-4302-8ED0-D4E29B506845}"/>
              </a:ext>
            </a:extLst>
          </p:cNvPr>
          <p:cNvSpPr/>
          <p:nvPr/>
        </p:nvSpPr>
        <p:spPr>
          <a:xfrm>
            <a:off x="4545424" y="2316363"/>
            <a:ext cx="824664" cy="49630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11655"/>
            <a:ext cx="10515600" cy="1325563"/>
          </a:xfrm>
        </p:spPr>
        <p:txBody>
          <a:bodyPr>
            <a:normAutofit/>
          </a:bodyPr>
          <a:lstStyle/>
          <a:p>
            <a:pPr algn="ctr"/>
            <a:r>
              <a:rPr lang="en-US" sz="3200" dirty="0"/>
              <a:t>Static File Middleware(Fig 3)</a:t>
            </a:r>
            <a:endParaRPr lang="en-NZ" sz="3200" dirty="0"/>
          </a:p>
        </p:txBody>
      </p:sp>
      <p:cxnSp>
        <p:nvCxnSpPr>
          <p:cNvPr id="43" name="Straight Arrow Connector 42">
            <a:extLst>
              <a:ext uri="{FF2B5EF4-FFF2-40B4-BE49-F238E27FC236}">
                <a16:creationId xmlns:a16="http://schemas.microsoft.com/office/drawing/2014/main" id="{944925C6-F064-4C26-BA71-97150C34F1F9}"/>
              </a:ext>
            </a:extLst>
          </p:cNvPr>
          <p:cNvCxnSpPr>
            <a:cxnSpLocks/>
          </p:cNvCxnSpPr>
          <p:nvPr/>
        </p:nvCxnSpPr>
        <p:spPr>
          <a:xfrm>
            <a:off x="4565778" y="4259002"/>
            <a:ext cx="7670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BA8CFD-C645-47DC-A547-8F99D6395DBA}"/>
              </a:ext>
            </a:extLst>
          </p:cNvPr>
          <p:cNvCxnSpPr>
            <a:cxnSpLocks/>
          </p:cNvCxnSpPr>
          <p:nvPr/>
        </p:nvCxnSpPr>
        <p:spPr>
          <a:xfrm flipH="1" flipV="1">
            <a:off x="4506113" y="2527024"/>
            <a:ext cx="867312" cy="9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0E2ACCC-2965-45F9-94DC-294D5727CFF2}"/>
              </a:ext>
            </a:extLst>
          </p:cNvPr>
          <p:cNvSpPr txBox="1"/>
          <p:nvPr/>
        </p:nvSpPr>
        <p:spPr>
          <a:xfrm>
            <a:off x="4793545" y="5058844"/>
            <a:ext cx="259715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Static file middleware returns a 404 to the browser as the file doesn’t exist at the request path</a:t>
            </a:r>
          </a:p>
        </p:txBody>
      </p:sp>
      <p:sp>
        <p:nvSpPr>
          <p:cNvPr id="46" name="Rectangle 45">
            <a:extLst>
              <a:ext uri="{FF2B5EF4-FFF2-40B4-BE49-F238E27FC236}">
                <a16:creationId xmlns:a16="http://schemas.microsoft.com/office/drawing/2014/main" id="{C19CDDB1-34EB-4794-AF99-B4EA9BB3206E}"/>
              </a:ext>
            </a:extLst>
          </p:cNvPr>
          <p:cNvSpPr/>
          <p:nvPr/>
        </p:nvSpPr>
        <p:spPr>
          <a:xfrm rot="16200000">
            <a:off x="4396995" y="2912019"/>
            <a:ext cx="2940923" cy="9528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Static File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Middleware	</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 name="Straight Arrow Connector 55">
            <a:extLst>
              <a:ext uri="{FF2B5EF4-FFF2-40B4-BE49-F238E27FC236}">
                <a16:creationId xmlns:a16="http://schemas.microsoft.com/office/drawing/2014/main" id="{2B86E969-D4F8-45CA-A447-23FFBCE0D966}"/>
              </a:ext>
            </a:extLst>
          </p:cNvPr>
          <p:cNvCxnSpPr>
            <a:cxnSpLocks/>
          </p:cNvCxnSpPr>
          <p:nvPr/>
        </p:nvCxnSpPr>
        <p:spPr>
          <a:xfrm flipV="1">
            <a:off x="3487266" y="4260642"/>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1A64912-46D2-43B5-A9FF-CFC3D93A4D6B}"/>
              </a:ext>
            </a:extLst>
          </p:cNvPr>
          <p:cNvCxnSpPr>
            <a:cxnSpLocks/>
          </p:cNvCxnSpPr>
          <p:nvPr/>
        </p:nvCxnSpPr>
        <p:spPr>
          <a:xfrm flipV="1">
            <a:off x="5168528" y="4263164"/>
            <a:ext cx="1151131" cy="17796"/>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F9BC8E2-54A0-43A6-81B4-0EE8D8B4D1B8}"/>
              </a:ext>
            </a:extLst>
          </p:cNvPr>
          <p:cNvCxnSpPr>
            <a:cxnSpLocks/>
          </p:cNvCxnSpPr>
          <p:nvPr/>
        </p:nvCxnSpPr>
        <p:spPr>
          <a:xfrm flipH="1">
            <a:off x="5431356" y="2536750"/>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2BFD76-93ED-4E1B-B6F0-38D400C6937D}"/>
              </a:ext>
            </a:extLst>
          </p:cNvPr>
          <p:cNvCxnSpPr>
            <a:cxnSpLocks/>
          </p:cNvCxnSpPr>
          <p:nvPr/>
        </p:nvCxnSpPr>
        <p:spPr>
          <a:xfrm flipH="1">
            <a:off x="3655022" y="2537655"/>
            <a:ext cx="824665" cy="1"/>
          </a:xfrm>
          <a:prstGeom prst="straightConnector1">
            <a:avLst/>
          </a:prstGeom>
          <a:ln w="38100">
            <a:prstDash val="sysDash"/>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EA804AB0-4962-4F9C-BBAC-722D01053A26}"/>
              </a:ext>
            </a:extLst>
          </p:cNvPr>
          <p:cNvSpPr/>
          <p:nvPr/>
        </p:nvSpPr>
        <p:spPr>
          <a:xfrm>
            <a:off x="2677944" y="1999105"/>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404 Error</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F7E2594-5AEA-45BB-8FEE-ABFAD257DDD6}"/>
              </a:ext>
            </a:extLst>
          </p:cNvPr>
          <p:cNvSpPr/>
          <p:nvPr/>
        </p:nvSpPr>
        <p:spPr>
          <a:xfrm>
            <a:off x="2680703" y="3636031"/>
            <a:ext cx="748147" cy="1222864"/>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25455273-1A30-41E0-845F-68FF4B68ABF2}"/>
              </a:ext>
            </a:extLst>
          </p:cNvPr>
          <p:cNvCxnSpPr/>
          <p:nvPr/>
        </p:nvCxnSpPr>
        <p:spPr>
          <a:xfrm>
            <a:off x="6256021" y="2550724"/>
            <a:ext cx="0" cy="1640005"/>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A8B61E9-42CC-477E-944D-696F75380DD1}"/>
              </a:ext>
            </a:extLst>
          </p:cNvPr>
          <p:cNvSpPr/>
          <p:nvPr/>
        </p:nvSpPr>
        <p:spPr>
          <a:xfrm>
            <a:off x="4793545" y="721453"/>
            <a:ext cx="539241" cy="1548393"/>
          </a:xfrm>
          <a:prstGeom prst="rect">
            <a:avLst/>
          </a:prstGeom>
        </p:spPr>
        <p:style>
          <a:lnRef idx="2">
            <a:schemeClr val="accent2"/>
          </a:lnRef>
          <a:fillRef idx="1">
            <a:schemeClr val="lt1"/>
          </a:fillRef>
          <a:effectRef idx="0">
            <a:schemeClr val="accent2"/>
          </a:effectRef>
          <a:fontRef idx="minor">
            <a:schemeClr val="dk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404(File Not Found)</a:t>
            </a:r>
            <a:endPar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7A33EAE-6F46-4608-AA32-16279F6050F4}"/>
              </a:ext>
            </a:extLst>
          </p:cNvPr>
          <p:cNvPicPr>
            <a:picLocks noChangeAspect="1"/>
          </p:cNvPicPr>
          <p:nvPr/>
        </p:nvPicPr>
        <p:blipFill>
          <a:blip r:embed="rId2"/>
          <a:stretch>
            <a:fillRect/>
          </a:stretch>
        </p:blipFill>
        <p:spPr>
          <a:xfrm>
            <a:off x="6874002" y="1599929"/>
            <a:ext cx="4241496" cy="2899091"/>
          </a:xfrm>
          <a:prstGeom prst="rect">
            <a:avLst/>
          </a:prstGeom>
        </p:spPr>
      </p:pic>
    </p:spTree>
    <p:extLst>
      <p:ext uri="{BB962C8B-B14F-4D97-AF65-F5344CB8AC3E}">
        <p14:creationId xmlns:p14="http://schemas.microsoft.com/office/powerpoint/2010/main" val="349083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31EB-260D-4085-B9BF-C7AB2E86AB8B}"/>
              </a:ext>
            </a:extLst>
          </p:cNvPr>
          <p:cNvSpPr>
            <a:spLocks noGrp="1"/>
          </p:cNvSpPr>
          <p:nvPr>
            <p:ph type="title"/>
          </p:nvPr>
        </p:nvSpPr>
        <p:spPr>
          <a:xfrm>
            <a:off x="838200" y="180567"/>
            <a:ext cx="10515600" cy="1325563"/>
          </a:xfrm>
        </p:spPr>
        <p:txBody>
          <a:bodyPr>
            <a:normAutofit/>
          </a:bodyPr>
          <a:lstStyle/>
          <a:p>
            <a:pPr algn="ctr"/>
            <a:r>
              <a:rPr lang="en-US" sz="3200" dirty="0"/>
              <a:t>The Middleware Pipeline    Fig 4</a:t>
            </a:r>
            <a:endParaRPr lang="en-NZ" sz="3200" dirty="0"/>
          </a:p>
        </p:txBody>
      </p:sp>
      <p:cxnSp>
        <p:nvCxnSpPr>
          <p:cNvPr id="38" name="Straight Arrow Connector 37">
            <a:extLst>
              <a:ext uri="{FF2B5EF4-FFF2-40B4-BE49-F238E27FC236}">
                <a16:creationId xmlns:a16="http://schemas.microsoft.com/office/drawing/2014/main" id="{3D2D1472-476E-4942-980F-2D3A9F27A28D}"/>
              </a:ext>
            </a:extLst>
          </p:cNvPr>
          <p:cNvCxnSpPr>
            <a:cxnSpLocks/>
          </p:cNvCxnSpPr>
          <p:nvPr/>
        </p:nvCxnSpPr>
        <p:spPr>
          <a:xfrm flipV="1">
            <a:off x="4682140" y="3482587"/>
            <a:ext cx="988192" cy="698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59E9A07-7D6E-4434-B1FA-25DF7493402D}"/>
              </a:ext>
            </a:extLst>
          </p:cNvPr>
          <p:cNvCxnSpPr>
            <a:cxnSpLocks/>
          </p:cNvCxnSpPr>
          <p:nvPr/>
        </p:nvCxnSpPr>
        <p:spPr>
          <a:xfrm flipH="1">
            <a:off x="4682140" y="2763134"/>
            <a:ext cx="9881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295318D-F4CE-4DB3-9D3A-FE7704412509}"/>
              </a:ext>
            </a:extLst>
          </p:cNvPr>
          <p:cNvGrpSpPr/>
          <p:nvPr/>
        </p:nvGrpSpPr>
        <p:grpSpPr>
          <a:xfrm>
            <a:off x="622477" y="1433841"/>
            <a:ext cx="9242976" cy="3696009"/>
            <a:chOff x="572144" y="1408674"/>
            <a:chExt cx="7083780" cy="3696009"/>
          </a:xfrm>
        </p:grpSpPr>
        <p:sp>
          <p:nvSpPr>
            <p:cNvPr id="22" name="Rectangle 21">
              <a:extLst>
                <a:ext uri="{FF2B5EF4-FFF2-40B4-BE49-F238E27FC236}">
                  <a16:creationId xmlns:a16="http://schemas.microsoft.com/office/drawing/2014/main" id="{882BD979-A7B9-4D38-A8C4-E573864E196D}"/>
                </a:ext>
              </a:extLst>
            </p:cNvPr>
            <p:cNvSpPr/>
            <p:nvPr/>
          </p:nvSpPr>
          <p:spPr>
            <a:xfrm rot="16200000">
              <a:off x="5946378" y="2770907"/>
              <a:ext cx="2940920" cy="478173"/>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Endpoint middleware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0" name="Group 89">
              <a:extLst>
                <a:ext uri="{FF2B5EF4-FFF2-40B4-BE49-F238E27FC236}">
                  <a16:creationId xmlns:a16="http://schemas.microsoft.com/office/drawing/2014/main" id="{D3FF7D07-8398-4E2F-A20E-42A809B85BD9}"/>
                </a:ext>
              </a:extLst>
            </p:cNvPr>
            <p:cNvGrpSpPr/>
            <p:nvPr/>
          </p:nvGrpSpPr>
          <p:grpSpPr>
            <a:xfrm>
              <a:off x="572144" y="1408674"/>
              <a:ext cx="5719162" cy="3696009"/>
              <a:chOff x="1207316" y="1705738"/>
              <a:chExt cx="5719162" cy="3696009"/>
            </a:xfrm>
          </p:grpSpPr>
          <p:sp>
            <p:nvSpPr>
              <p:cNvPr id="4" name="Rectangle 3">
                <a:extLst>
                  <a:ext uri="{FF2B5EF4-FFF2-40B4-BE49-F238E27FC236}">
                    <a16:creationId xmlns:a16="http://schemas.microsoft.com/office/drawing/2014/main" id="{2B98DCCF-7B4F-470B-A308-CD5B50CD3075}"/>
                  </a:ext>
                </a:extLst>
              </p:cNvPr>
              <p:cNvSpPr/>
              <p:nvPr/>
            </p:nvSpPr>
            <p:spPr>
              <a:xfrm>
                <a:off x="1418612" y="1705738"/>
                <a:ext cx="1082179" cy="5843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Response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081349C-7DBA-4C98-A6AE-17CE2DCC4B25}"/>
                  </a:ext>
                </a:extLst>
              </p:cNvPr>
              <p:cNvSpPr/>
              <p:nvPr/>
            </p:nvSpPr>
            <p:spPr>
              <a:xfrm>
                <a:off x="1207316" y="2861693"/>
                <a:ext cx="1469469" cy="1184131"/>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Web 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(IIS/Apache)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9DDF738-7265-4771-877B-DD897B3ED153}"/>
                  </a:ext>
                </a:extLst>
              </p:cNvPr>
              <p:cNvSpPr/>
              <p:nvPr/>
            </p:nvSpPr>
            <p:spPr>
              <a:xfrm>
                <a:off x="1400962" y="4829772"/>
                <a:ext cx="1063608" cy="4781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Request</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45C859C-39FE-43BE-B696-A9D2268D8F11}"/>
                  </a:ext>
                </a:extLst>
              </p:cNvPr>
              <p:cNvSpPr/>
              <p:nvPr/>
            </p:nvSpPr>
            <p:spPr>
              <a:xfrm rot="16200000">
                <a:off x="2609077" y="3134432"/>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Error Handler Middleware</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E46E2E6E-C49A-48F2-B50C-3090FE8D5640}"/>
                  </a:ext>
                </a:extLst>
              </p:cNvPr>
              <p:cNvSpPr/>
              <p:nvPr/>
            </p:nvSpPr>
            <p:spPr>
              <a:xfrm rot="16200000">
                <a:off x="3844597" y="3120224"/>
                <a:ext cx="2940923" cy="478173"/>
              </a:xfrm>
              <a:prstGeom prst="rect">
                <a:avLst/>
              </a:prstGeom>
            </p:spPr>
            <p:style>
              <a:lnRef idx="3">
                <a:schemeClr val="lt1"/>
              </a:lnRef>
              <a:fillRef idx="1">
                <a:schemeClr val="accent4"/>
              </a:fillRef>
              <a:effectRef idx="1">
                <a:schemeClr val="accent4"/>
              </a:effectRef>
              <a:fontRef idx="minor">
                <a:schemeClr val="lt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Static file middleware</a:t>
                </a:r>
                <a:endParaRPr kumimoji="0" lang="en-NZ"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2588F868-1299-4555-99BF-DCB0701E7D65}"/>
                  </a:ext>
                </a:extLst>
              </p:cNvPr>
              <p:cNvSpPr/>
              <p:nvPr/>
            </p:nvSpPr>
            <p:spPr>
              <a:xfrm rot="16200000">
                <a:off x="5216931" y="3118102"/>
                <a:ext cx="2940921" cy="478173"/>
              </a:xfrm>
              <a:prstGeom prst="rect">
                <a:avLst/>
              </a:prstGeom>
            </p:spPr>
            <p:style>
              <a:lnRef idx="1">
                <a:schemeClr val="accent4"/>
              </a:lnRef>
              <a:fillRef idx="2">
                <a:schemeClr val="accent4"/>
              </a:fillRef>
              <a:effectRef idx="1">
                <a:schemeClr val="accent4"/>
              </a:effectRef>
              <a:fontRef idx="minor">
                <a:schemeClr val="dk1"/>
              </a:fontRef>
            </p:style>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 middleware</a:t>
                </a: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0" name="Straight Arrow Connector 29">
                <a:extLst>
                  <a:ext uri="{FF2B5EF4-FFF2-40B4-BE49-F238E27FC236}">
                    <a16:creationId xmlns:a16="http://schemas.microsoft.com/office/drawing/2014/main" id="{45817A04-D51D-4C6F-8FF9-FFCA02CF1652}"/>
                  </a:ext>
                </a:extLst>
              </p:cNvPr>
              <p:cNvCxnSpPr>
                <a:cxnSpLocks/>
                <a:stCxn id="6" idx="0"/>
              </p:cNvCxnSpPr>
              <p:nvPr/>
            </p:nvCxnSpPr>
            <p:spPr>
              <a:xfrm flipV="1">
                <a:off x="1942051" y="2283141"/>
                <a:ext cx="8365" cy="5785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25A032-D2BC-405A-BCE8-60A4F6C2A379}"/>
                  </a:ext>
                </a:extLst>
              </p:cNvPr>
              <p:cNvCxnSpPr>
                <a:cxnSpLocks/>
                <a:stCxn id="8" idx="0"/>
              </p:cNvCxnSpPr>
              <p:nvPr/>
            </p:nvCxnSpPr>
            <p:spPr>
              <a:xfrm flipV="1">
                <a:off x="1932766" y="4045824"/>
                <a:ext cx="0" cy="7839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13BE3C9-D06D-4155-9754-E03CE1E94161}"/>
                  </a:ext>
                </a:extLst>
              </p:cNvPr>
              <p:cNvCxnSpPr>
                <a:cxnSpLocks/>
              </p:cNvCxnSpPr>
              <p:nvPr/>
            </p:nvCxnSpPr>
            <p:spPr>
              <a:xfrm>
                <a:off x="5554146" y="3780566"/>
                <a:ext cx="89415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AC207AC-CE5A-41DC-8887-90D08BA5DAA8}"/>
                  </a:ext>
                </a:extLst>
              </p:cNvPr>
              <p:cNvCxnSpPr>
                <a:cxnSpLocks/>
              </p:cNvCxnSpPr>
              <p:nvPr/>
            </p:nvCxnSpPr>
            <p:spPr>
              <a:xfrm flipH="1">
                <a:off x="5554147" y="3035031"/>
                <a:ext cx="89415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972A279-2D81-49DE-AB25-BA079290B914}"/>
                  </a:ext>
                </a:extLst>
              </p:cNvPr>
              <p:cNvCxnSpPr>
                <a:cxnSpLocks/>
              </p:cNvCxnSpPr>
              <p:nvPr/>
            </p:nvCxnSpPr>
            <p:spPr>
              <a:xfrm flipH="1">
                <a:off x="2676784" y="3035031"/>
                <a:ext cx="116366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3F3DF82-593D-46AD-A005-D13F0F7DAB5B}"/>
                  </a:ext>
                </a:extLst>
              </p:cNvPr>
              <p:cNvSpPr txBox="1"/>
              <p:nvPr/>
            </p:nvSpPr>
            <p:spPr>
              <a:xfrm>
                <a:off x="3275858" y="5032415"/>
                <a:ext cx="14865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0" name="Straight Arrow Connector 39">
              <a:extLst>
                <a:ext uri="{FF2B5EF4-FFF2-40B4-BE49-F238E27FC236}">
                  <a16:creationId xmlns:a16="http://schemas.microsoft.com/office/drawing/2014/main" id="{50BC7C2E-294B-497F-A9AE-719A02662CFF}"/>
                </a:ext>
              </a:extLst>
            </p:cNvPr>
            <p:cNvCxnSpPr>
              <a:cxnSpLocks/>
            </p:cNvCxnSpPr>
            <p:nvPr/>
          </p:nvCxnSpPr>
          <p:spPr>
            <a:xfrm flipV="1">
              <a:off x="6330128" y="3480008"/>
              <a:ext cx="847623" cy="6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F9C81E-7625-4434-AB35-F66CB0B86AFF}"/>
                </a:ext>
              </a:extLst>
            </p:cNvPr>
            <p:cNvCxnSpPr>
              <a:cxnSpLocks/>
            </p:cNvCxnSpPr>
            <p:nvPr/>
          </p:nvCxnSpPr>
          <p:spPr>
            <a:xfrm flipH="1">
              <a:off x="6291306" y="2737967"/>
              <a:ext cx="8864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52" name="Straight Arrow Connector 51">
            <a:extLst>
              <a:ext uri="{FF2B5EF4-FFF2-40B4-BE49-F238E27FC236}">
                <a16:creationId xmlns:a16="http://schemas.microsoft.com/office/drawing/2014/main" id="{3AB21857-7CA0-4FBF-BA35-43802537CFCA}"/>
              </a:ext>
            </a:extLst>
          </p:cNvPr>
          <p:cNvCxnSpPr>
            <a:cxnSpLocks/>
          </p:cNvCxnSpPr>
          <p:nvPr/>
        </p:nvCxnSpPr>
        <p:spPr>
          <a:xfrm>
            <a:off x="2532829" y="3475598"/>
            <a:ext cx="152538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6DC54E-DD4E-4685-8BA9-F40744108D95}"/>
              </a:ext>
            </a:extLst>
          </p:cNvPr>
          <p:cNvSpPr txBox="1"/>
          <p:nvPr/>
        </p:nvSpPr>
        <p:spPr>
          <a:xfrm>
            <a:off x="3414316" y="4645361"/>
            <a:ext cx="1525383"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error handling middleware is the first and the last middleware to process the request</a:t>
            </a:r>
            <a:endPar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97216DEF-6663-45A1-82FD-114206584B53}"/>
              </a:ext>
            </a:extLst>
          </p:cNvPr>
          <p:cNvSpPr txBox="1"/>
          <p:nvPr/>
        </p:nvSpPr>
        <p:spPr>
          <a:xfrm>
            <a:off x="5012430" y="4668696"/>
            <a:ext cx="1665207"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static file middleware is the second middleware. It handles the static file request before they reach the endpoint middleware</a:t>
            </a:r>
            <a:endPar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3CD3D454-6EDC-42E1-A027-B2B9F212977C}"/>
              </a:ext>
            </a:extLst>
          </p:cNvPr>
          <p:cNvSpPr txBox="1"/>
          <p:nvPr/>
        </p:nvSpPr>
        <p:spPr>
          <a:xfrm>
            <a:off x="6906206" y="4631588"/>
            <a:ext cx="1665207"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routing middleware looks for a Razor Page endpoint in the request</a:t>
            </a:r>
            <a:endPar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1F18ADA9-B8B6-4961-A6FF-9B97EE0D7069}"/>
              </a:ext>
            </a:extLst>
          </p:cNvPr>
          <p:cNvSpPr txBox="1"/>
          <p:nvPr/>
        </p:nvSpPr>
        <p:spPr>
          <a:xfrm>
            <a:off x="8799982" y="4580255"/>
            <a:ext cx="1665207"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The endpoint middleware is the last in the pipeline.  If there are no Razor Page to handle, it returns a 404 response</a:t>
            </a:r>
            <a:endParaRPr kumimoji="0" lang="en-NZ"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2889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CED00-B20C-426C-9FAC-1041552663FD}"/>
              </a:ext>
            </a:extLst>
          </p:cNvPr>
          <p:cNvSpPr>
            <a:spLocks noGrp="1"/>
          </p:cNvSpPr>
          <p:nvPr>
            <p:ph idx="1"/>
          </p:nvPr>
        </p:nvSpPr>
        <p:spPr>
          <a:xfrm>
            <a:off x="838200" y="554477"/>
            <a:ext cx="10515600" cy="5622486"/>
          </a:xfrm>
        </p:spPr>
        <p:txBody>
          <a:bodyPr/>
          <a:lstStyle/>
          <a:p>
            <a:r>
              <a:rPr lang="en-US" sz="2400" dirty="0"/>
              <a:t>Each middleware component in a pipeline generally addresses a single function</a:t>
            </a:r>
          </a:p>
          <a:p>
            <a:r>
              <a:rPr lang="en-US" sz="2400" dirty="0"/>
              <a:t>It handles only one functionality of a request</a:t>
            </a:r>
          </a:p>
          <a:p>
            <a:r>
              <a:rPr lang="en-US" sz="2400" dirty="0"/>
              <a:t> For example, the logging middleware deals with logging the request, Static file middleware only deals with returning static files in the request </a:t>
            </a:r>
          </a:p>
          <a:p>
            <a:r>
              <a:rPr lang="en-US" sz="2400" dirty="0"/>
              <a:t>This means we are not forced into having authentication or image resizing behavior in a static file middleware for which there are additional pieces of middleware</a:t>
            </a:r>
          </a:p>
          <a:p>
            <a:r>
              <a:rPr lang="en-US" sz="2400" dirty="0"/>
              <a:t>As shown in the previous lecture, to build a complete application, multiple middleware are composed together that form a pipeline.</a:t>
            </a:r>
          </a:p>
          <a:p>
            <a:r>
              <a:rPr lang="en-NZ" sz="2400" dirty="0"/>
              <a:t>Each middleware has access to the original request as well as any changes made to the request by previous middleware</a:t>
            </a:r>
          </a:p>
          <a:p>
            <a:r>
              <a:rPr lang="en-NZ" sz="2400" dirty="0"/>
              <a:t>On the response cycle, each middleware can access/inspect the response and can modify the response as it passes back through the pipeline before being sent to the user</a:t>
            </a:r>
          </a:p>
        </p:txBody>
      </p:sp>
    </p:spTree>
    <p:extLst>
      <p:ext uri="{BB962C8B-B14F-4D97-AF65-F5344CB8AC3E}">
        <p14:creationId xmlns:p14="http://schemas.microsoft.com/office/powerpoint/2010/main" val="330239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3812657-42AA-4BBD-92FE-80059624F7A8}"/>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3469A9A-2364-46A0-BF2E-A7A0B01868C1}"/>
              </a:ext>
            </a:extLst>
          </p:cNvPr>
          <p:cNvSpPr>
            <a:spLocks noGrp="1"/>
          </p:cNvSpPr>
          <p:nvPr>
            <p:ph idx="1"/>
          </p:nvPr>
        </p:nvSpPr>
        <p:spPr>
          <a:xfrm>
            <a:off x="838200" y="1825624"/>
            <a:ext cx="10515600" cy="4541619"/>
          </a:xfrm>
        </p:spPr>
        <p:txBody>
          <a:bodyPr>
            <a:normAutofit/>
          </a:bodyPr>
          <a:lstStyle/>
          <a:p>
            <a:r>
              <a:rPr lang="en-US" sz="2400" dirty="0"/>
              <a:t>To address the issues noted previously, Microsoft released MVC version 1 in 2009, based on Model-View-Controller pattern, a common design pattern already being used in other web frameworks such as Java Spring, Django and Ruby on Rails</a:t>
            </a:r>
          </a:p>
          <a:p>
            <a:r>
              <a:rPr lang="en-US" sz="2400" dirty="0"/>
              <a:t>This framework addresses the separation of concern (separate UI elements from application logic making testing easier and provided tighter control over HTML generation process</a:t>
            </a:r>
          </a:p>
          <a:p>
            <a:r>
              <a:rPr lang="en-US" sz="2400" dirty="0"/>
              <a:t>There have been four more versions of ASP.NET MVC since its first release, but all versions have been built on the same underlying framework provided by the System.Web.dll file</a:t>
            </a:r>
          </a:p>
          <a:p>
            <a:r>
              <a:rPr lang="en-US" sz="2400" dirty="0"/>
              <a:t>System.Web.dll is part of the .NET Framework, so it comes pre-installed in all versions of Windows and contains core code for building a web application with ASP.NET</a:t>
            </a:r>
          </a:p>
          <a:p>
            <a:endParaRPr lang="en-NZ" sz="2400" dirty="0"/>
          </a:p>
        </p:txBody>
      </p:sp>
    </p:spTree>
    <p:extLst>
      <p:ext uri="{BB962C8B-B14F-4D97-AF65-F5344CB8AC3E}">
        <p14:creationId xmlns:p14="http://schemas.microsoft.com/office/powerpoint/2010/main" val="155104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Build a Razor Pages Application and Learn MVC Design Pattern</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40864258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62E6-9DC6-40E3-B2D1-00A11F49426D}"/>
              </a:ext>
            </a:extLst>
          </p:cNvPr>
          <p:cNvSpPr>
            <a:spLocks noGrp="1"/>
          </p:cNvSpPr>
          <p:nvPr>
            <p:ph type="title"/>
          </p:nvPr>
        </p:nvSpPr>
        <p:spPr/>
        <p:txBody>
          <a:bodyPr/>
          <a:lstStyle/>
          <a:p>
            <a:pPr algn="ctr"/>
            <a:r>
              <a:rPr lang="en-US" dirty="0"/>
              <a:t>Razor Pages To-Do List Application </a:t>
            </a:r>
            <a:endParaRPr lang="en-NZ" dirty="0"/>
          </a:p>
        </p:txBody>
      </p:sp>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p:txBody>
          <a:bodyPr/>
          <a:lstStyle/>
          <a:p>
            <a:pPr marL="0" indent="0">
              <a:buNone/>
            </a:pPr>
            <a:r>
              <a:rPr lang="en-US" dirty="0"/>
              <a:t>In this lecture we will:</a:t>
            </a:r>
          </a:p>
          <a:p>
            <a:r>
              <a:rPr lang="en-US" dirty="0"/>
              <a:t>Walk through building a simple to do list application with Razor Pages</a:t>
            </a:r>
          </a:p>
          <a:p>
            <a:r>
              <a:rPr lang="en-US" dirty="0"/>
              <a:t>Learn the MVC Design pattern in the process</a:t>
            </a:r>
            <a:endParaRPr lang="en-NZ" dirty="0"/>
          </a:p>
        </p:txBody>
      </p:sp>
    </p:spTree>
    <p:extLst>
      <p:ext uri="{BB962C8B-B14F-4D97-AF65-F5344CB8AC3E}">
        <p14:creationId xmlns:p14="http://schemas.microsoft.com/office/powerpoint/2010/main" val="83998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85B71-B371-4449-8B96-3A830B7811A8}"/>
              </a:ext>
            </a:extLst>
          </p:cNvPr>
          <p:cNvSpPr>
            <a:spLocks noGrp="1"/>
          </p:cNvSpPr>
          <p:nvPr>
            <p:ph idx="1"/>
          </p:nvPr>
        </p:nvSpPr>
        <p:spPr>
          <a:xfrm>
            <a:off x="838200" y="645952"/>
            <a:ext cx="10515600" cy="5531011"/>
          </a:xfrm>
        </p:spPr>
        <p:txBody>
          <a:bodyPr>
            <a:normAutofit/>
          </a:bodyPr>
          <a:lstStyle/>
          <a:p>
            <a:pPr marL="0" indent="0">
              <a:buNone/>
            </a:pPr>
            <a:r>
              <a:rPr lang="en-US" sz="2400" dirty="0"/>
              <a:t>An ASP.NET Core web application takes one of the three forms:</a:t>
            </a:r>
          </a:p>
          <a:p>
            <a:pPr marL="514350" indent="-514350">
              <a:buFont typeface="+mj-lt"/>
              <a:buAutoNum type="arabicPeriod"/>
            </a:pPr>
            <a:r>
              <a:rPr lang="en-US" sz="2400" i="1" dirty="0"/>
              <a:t>An HTML web application for being directly used</a:t>
            </a:r>
            <a:r>
              <a:rPr lang="en-US" sz="2400" dirty="0"/>
              <a:t>: If the web application is consumed directly by users, such as a conventional web app, then the Razor Pages </a:t>
            </a:r>
          </a:p>
          <a:p>
            <a:pPr lvl="1"/>
            <a:r>
              <a:rPr lang="en-US" dirty="0"/>
              <a:t>Handle the user requests (in the form of URLs)</a:t>
            </a:r>
          </a:p>
          <a:p>
            <a:pPr lvl="1"/>
            <a:r>
              <a:rPr lang="en-US" dirty="0"/>
              <a:t>Receive the data posted using forms</a:t>
            </a:r>
          </a:p>
          <a:p>
            <a:pPr lvl="1"/>
            <a:r>
              <a:rPr lang="en-US" dirty="0"/>
              <a:t>Generate the HTML response that users use to view and navigate</a:t>
            </a:r>
          </a:p>
          <a:p>
            <a:pPr marL="457200" indent="-457200">
              <a:buAutoNum type="arabicPeriod" startAt="2"/>
            </a:pPr>
            <a:r>
              <a:rPr lang="en-US" sz="2400" i="1" dirty="0"/>
              <a:t>An API designed for consumption by a client app: </a:t>
            </a:r>
            <a:r>
              <a:rPr lang="en-US" sz="2400" dirty="0"/>
              <a:t>The web application can also serve as an API to a server process or to a client framework for building Single Page Applications (SPAs). The application responds with data as JSON or XML in a machine-readable format </a:t>
            </a:r>
          </a:p>
          <a:p>
            <a:pPr marL="457200" indent="-457200">
              <a:buAutoNum type="arabicPeriod" startAt="2"/>
            </a:pPr>
            <a:r>
              <a:rPr lang="en-US" sz="2400" i="1" dirty="0"/>
              <a:t>Both of 1 &amp;2 (As HTML web app as well as an API): </a:t>
            </a:r>
            <a:r>
              <a:rPr lang="en-US" sz="2400" dirty="0"/>
              <a:t>In this case it is possible to cater to wide range of client demands while sharing logic in the application</a:t>
            </a:r>
          </a:p>
          <a:p>
            <a:pPr lvl="1"/>
            <a:endParaRPr lang="en-NZ" dirty="0"/>
          </a:p>
        </p:txBody>
      </p:sp>
    </p:spTree>
    <p:extLst>
      <p:ext uri="{BB962C8B-B14F-4D97-AF65-F5344CB8AC3E}">
        <p14:creationId xmlns:p14="http://schemas.microsoft.com/office/powerpoint/2010/main" val="20419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98B6-A5D0-42E9-91F1-9465E4867E23}"/>
              </a:ext>
            </a:extLst>
          </p:cNvPr>
          <p:cNvSpPr>
            <a:spLocks noGrp="1"/>
          </p:cNvSpPr>
          <p:nvPr>
            <p:ph type="title"/>
          </p:nvPr>
        </p:nvSpPr>
        <p:spPr/>
        <p:txBody>
          <a:bodyPr/>
          <a:lstStyle/>
          <a:p>
            <a:pPr algn="ctr"/>
            <a:r>
              <a:rPr lang="en-US" dirty="0"/>
              <a:t>A Typical Razor Page</a:t>
            </a:r>
            <a:endParaRPr lang="en-NZ" dirty="0"/>
          </a:p>
        </p:txBody>
      </p:sp>
      <p:sp>
        <p:nvSpPr>
          <p:cNvPr id="3" name="Content Placeholder 2">
            <a:extLst>
              <a:ext uri="{FF2B5EF4-FFF2-40B4-BE49-F238E27FC236}">
                <a16:creationId xmlns:a16="http://schemas.microsoft.com/office/drawing/2014/main" id="{3B0F9E4F-73FD-4376-9243-1E53704CB107}"/>
              </a:ext>
            </a:extLst>
          </p:cNvPr>
          <p:cNvSpPr>
            <a:spLocks noGrp="1"/>
          </p:cNvSpPr>
          <p:nvPr>
            <p:ph idx="1"/>
          </p:nvPr>
        </p:nvSpPr>
        <p:spPr>
          <a:xfrm>
            <a:off x="838200" y="1568741"/>
            <a:ext cx="10914776" cy="4608222"/>
          </a:xfrm>
        </p:spPr>
        <p:txBody>
          <a:bodyPr>
            <a:normAutofit/>
          </a:bodyPr>
          <a:lstStyle/>
          <a:p>
            <a:r>
              <a:rPr lang="en-US" dirty="0"/>
              <a:t>Since it is common to have many other dynamic functionalities in a web page, we need to build a more complex Razor Page that loads data from a database or even an in-memory collection </a:t>
            </a:r>
          </a:p>
          <a:p>
            <a:r>
              <a:rPr lang="en-US" dirty="0"/>
              <a:t>In this  lecture we looked at a slightly more complex Razor Page. This page is a part of a to-do list application and is used to display all the to-do items for a given category</a:t>
            </a:r>
          </a:p>
        </p:txBody>
      </p:sp>
    </p:spTree>
    <p:extLst>
      <p:ext uri="{BB962C8B-B14F-4D97-AF65-F5344CB8AC3E}">
        <p14:creationId xmlns:p14="http://schemas.microsoft.com/office/powerpoint/2010/main" val="6679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245F59-24B3-46D4-B241-E97C884769FD}"/>
              </a:ext>
            </a:extLst>
          </p:cNvPr>
          <p:cNvSpPr>
            <a:spLocks noGrp="1"/>
          </p:cNvSpPr>
          <p:nvPr>
            <p:ph idx="1"/>
          </p:nvPr>
        </p:nvSpPr>
        <p:spPr>
          <a:xfrm>
            <a:off x="838200" y="654341"/>
            <a:ext cx="10515600" cy="5522622"/>
          </a:xfrm>
        </p:spPr>
        <p:txBody>
          <a:bodyPr/>
          <a:lstStyle/>
          <a:p>
            <a:pPr marL="0" indent="0">
              <a:buNone/>
            </a:pPr>
            <a:r>
              <a:rPr lang="en-US" dirty="0"/>
              <a:t>MVC Design:</a:t>
            </a:r>
          </a:p>
          <a:p>
            <a:pPr marL="0" indent="0">
              <a:buNone/>
            </a:pPr>
            <a:r>
              <a:rPr lang="en-GB" dirty="0"/>
              <a:t>The page handler is the central controller for the Razor Page. It receives an input from the user (the category method parameter), calls out to the “brains” of the application (the </a:t>
            </a:r>
            <a:r>
              <a:rPr lang="en-GB" dirty="0" err="1"/>
              <a:t>ToDoService</a:t>
            </a:r>
            <a:r>
              <a:rPr lang="en-GB" dirty="0"/>
              <a:t>) and passes data (by exposing the Items property) to the Razor view which generates the HTML response. If </a:t>
            </a:r>
            <a:r>
              <a:rPr lang="en-GB"/>
              <a:t>you recall, </a:t>
            </a:r>
            <a:r>
              <a:rPr lang="en-GB" dirty="0"/>
              <a:t>this looks like the Model-View-Controller (MVC) design pattern. </a:t>
            </a:r>
            <a:endParaRPr lang="en-NZ" dirty="0"/>
          </a:p>
        </p:txBody>
      </p:sp>
    </p:spTree>
    <p:extLst>
      <p:ext uri="{BB962C8B-B14F-4D97-AF65-F5344CB8AC3E}">
        <p14:creationId xmlns:p14="http://schemas.microsoft.com/office/powerpoint/2010/main" val="3551034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a:solidFill>
                  <a:srgbClr val="FFFFFF"/>
                </a:solidFill>
              </a:rPr>
              <a:t>Build a Complete MVC Application</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8333173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Introduction: Build and Consume an ASP.NET Core Web API Using ADO.NET </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5199266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lnSpcReduction="10000"/>
          </a:bodyPr>
          <a:lstStyle/>
          <a:p>
            <a:pPr marL="0" indent="0">
              <a:buNone/>
            </a:pPr>
            <a:r>
              <a:rPr lang="en-US" dirty="0"/>
              <a:t>A series of lectures will walk you through the process of building a solution that contains two projects:</a:t>
            </a:r>
          </a:p>
          <a:p>
            <a:pPr marL="514350" indent="-514350">
              <a:buFont typeface="+mj-lt"/>
              <a:buAutoNum type="arabicPeriod"/>
            </a:pPr>
            <a:r>
              <a:rPr lang="en-US" dirty="0"/>
              <a:t>Web API using ASP.NET Core that does not use Entity Framework Core, instead using ADO.NET and SQL Server for database operations</a:t>
            </a:r>
          </a:p>
          <a:p>
            <a:pPr marL="514350" indent="-514350">
              <a:buFont typeface="+mj-lt"/>
              <a:buAutoNum type="arabicPeriod"/>
            </a:pPr>
            <a:r>
              <a:rPr lang="en-US" dirty="0"/>
              <a:t>An MVC Client application using ASP.NET Core that consumes the Web API </a:t>
            </a:r>
          </a:p>
          <a:p>
            <a:pPr marL="514350" indent="-514350">
              <a:buFont typeface="+mj-lt"/>
              <a:buAutoNum type="arabicPeriod"/>
            </a:pPr>
            <a:r>
              <a:rPr lang="en-US" dirty="0"/>
              <a:t>Shows One to many relationship using Customer – Order tables for the database</a:t>
            </a:r>
          </a:p>
          <a:p>
            <a:pPr marL="514350" indent="-514350">
              <a:buFont typeface="+mj-lt"/>
              <a:buAutoNum type="arabicPeriod"/>
            </a:pPr>
            <a:r>
              <a:rPr lang="en-US" dirty="0"/>
              <a:t>Demonstrate client and server-side form validations</a:t>
            </a:r>
          </a:p>
          <a:p>
            <a:pPr marL="514350" indent="-514350">
              <a:buFont typeface="+mj-lt"/>
              <a:buAutoNum type="arabicPeriod"/>
            </a:pPr>
            <a:r>
              <a:rPr lang="en-US" dirty="0"/>
              <a:t>Use of </a:t>
            </a:r>
            <a:r>
              <a:rPr lang="en-US" dirty="0" err="1"/>
              <a:t>Serilog</a:t>
            </a:r>
            <a:r>
              <a:rPr lang="en-US" dirty="0"/>
              <a:t> for logging errors on the Web API </a:t>
            </a:r>
          </a:p>
          <a:p>
            <a:pPr marL="514350" indent="-514350">
              <a:buFont typeface="+mj-lt"/>
              <a:buAutoNum type="arabicPeriod"/>
            </a:pPr>
            <a:endParaRPr lang="en-US" dirty="0"/>
          </a:p>
          <a:p>
            <a:endParaRPr lang="en-US" dirty="0"/>
          </a:p>
        </p:txBody>
      </p:sp>
      <p:sp>
        <p:nvSpPr>
          <p:cNvPr id="5" name="Title 4">
            <a:extLst>
              <a:ext uri="{FF2B5EF4-FFF2-40B4-BE49-F238E27FC236}">
                <a16:creationId xmlns:a16="http://schemas.microsoft.com/office/drawing/2014/main" id="{C74F0664-961D-41E0-ABAD-A9EDEAAACB70}"/>
              </a:ext>
            </a:extLst>
          </p:cNvPr>
          <p:cNvSpPr>
            <a:spLocks noGrp="1"/>
          </p:cNvSpPr>
          <p:nvPr>
            <p:ph type="title"/>
          </p:nvPr>
        </p:nvSpPr>
        <p:spPr>
          <a:xfrm>
            <a:off x="838199" y="365125"/>
            <a:ext cx="10864443" cy="1325563"/>
          </a:xfrm>
        </p:spPr>
        <p:txBody>
          <a:bodyPr>
            <a:normAutofit/>
          </a:bodyPr>
          <a:lstStyle/>
          <a:p>
            <a:r>
              <a:rPr lang="en-US" sz="3600" dirty="0"/>
              <a:t>Introduction to the CRUD Web API and MVC Client Project</a:t>
            </a:r>
            <a:endParaRPr lang="en-NZ" sz="3600" dirty="0"/>
          </a:p>
        </p:txBody>
      </p:sp>
    </p:spTree>
    <p:extLst>
      <p:ext uri="{BB962C8B-B14F-4D97-AF65-F5344CB8AC3E}">
        <p14:creationId xmlns:p14="http://schemas.microsoft.com/office/powerpoint/2010/main" val="263525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573EC-4C44-4D00-9AE8-8967EFB19A7D}"/>
              </a:ext>
            </a:extLst>
          </p:cNvPr>
          <p:cNvSpPr>
            <a:spLocks noGrp="1"/>
          </p:cNvSpPr>
          <p:nvPr>
            <p:ph type="ctrTitle"/>
          </p:nvPr>
        </p:nvSpPr>
        <p:spPr>
          <a:xfrm>
            <a:off x="838200" y="647593"/>
            <a:ext cx="4467792" cy="3060541"/>
          </a:xfrm>
        </p:spPr>
        <p:txBody>
          <a:bodyPr>
            <a:normAutofit/>
          </a:bodyPr>
          <a:lstStyle/>
          <a:p>
            <a:r>
              <a:rPr lang="en-US" dirty="0">
                <a:solidFill>
                  <a:srgbClr val="FFFFFF"/>
                </a:solidFill>
              </a:rPr>
              <a:t>ASP.NET Core 3.1</a:t>
            </a:r>
            <a:endParaRPr lang="en-NZ" dirty="0">
              <a:solidFill>
                <a:srgbClr val="FFFFFF"/>
              </a:solidFill>
            </a:endParaRPr>
          </a:p>
        </p:txBody>
      </p:sp>
      <p:sp>
        <p:nvSpPr>
          <p:cNvPr id="3" name="Subtitle 2">
            <a:extLst>
              <a:ext uri="{FF2B5EF4-FFF2-40B4-BE49-F238E27FC236}">
                <a16:creationId xmlns:a16="http://schemas.microsoft.com/office/drawing/2014/main" id="{1A531C55-6C8B-4362-9946-510263402BEA}"/>
              </a:ext>
            </a:extLst>
          </p:cNvPr>
          <p:cNvSpPr>
            <a:spLocks noGrp="1"/>
          </p:cNvSpPr>
          <p:nvPr>
            <p:ph type="subTitle" idx="1"/>
          </p:nvPr>
        </p:nvSpPr>
        <p:spPr>
          <a:xfrm>
            <a:off x="838200" y="3800209"/>
            <a:ext cx="4467792" cy="2410198"/>
          </a:xfrm>
        </p:spPr>
        <p:txBody>
          <a:bodyPr>
            <a:normAutofit/>
          </a:bodyPr>
          <a:lstStyle/>
          <a:p>
            <a:r>
              <a:rPr lang="en-US" dirty="0">
                <a:solidFill>
                  <a:srgbClr val="FFFFFF"/>
                </a:solidFill>
              </a:rPr>
              <a:t>Create a Web API Project in Visual Studio 2019</a:t>
            </a:r>
            <a:endParaRPr lang="en-NZ" dirty="0">
              <a:solidFill>
                <a:srgbClr val="FFFFFF"/>
              </a:solidFill>
            </a:endParaRP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FC68ECD-2353-4640-AD5E-5C36AB1C4ECA}"/>
              </a:ext>
            </a:extLst>
          </p:cNvPr>
          <p:cNvPicPr>
            <a:picLocks noChangeAspect="1"/>
          </p:cNvPicPr>
          <p:nvPr/>
        </p:nvPicPr>
        <p:blipFill rotWithShape="1">
          <a:blip r:embed="rId2"/>
          <a:srcRect l="35107" r="8644" b="1"/>
          <a:stretch/>
        </p:blipFill>
        <p:spPr>
          <a:xfrm>
            <a:off x="6223639" y="1374798"/>
            <a:ext cx="4108373"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2693972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984F02-AD23-496E-A5F3-6189D547905A}"/>
              </a:ext>
            </a:extLst>
          </p:cNvPr>
          <p:cNvSpPr>
            <a:spLocks noGrp="1"/>
          </p:cNvSpPr>
          <p:nvPr>
            <p:ph idx="1"/>
          </p:nvPr>
        </p:nvSpPr>
        <p:spPr>
          <a:xfrm>
            <a:off x="838200" y="1518407"/>
            <a:ext cx="10515600" cy="4658556"/>
          </a:xfrm>
        </p:spPr>
        <p:txBody>
          <a:bodyPr>
            <a:normAutofit/>
          </a:bodyPr>
          <a:lstStyle/>
          <a:p>
            <a:pPr marL="0" indent="0">
              <a:buNone/>
            </a:pPr>
            <a:r>
              <a:rPr lang="en-US" dirty="0"/>
              <a:t>By the end of this lecture, we shall learn how to</a:t>
            </a:r>
          </a:p>
          <a:p>
            <a:r>
              <a:rPr lang="en-US" dirty="0"/>
              <a:t>Create a Web API Project (Empty Template) in Visual Studio using ASP.NET Core 3.1</a:t>
            </a:r>
          </a:p>
        </p:txBody>
      </p:sp>
      <p:sp>
        <p:nvSpPr>
          <p:cNvPr id="7" name="Title 6">
            <a:extLst>
              <a:ext uri="{FF2B5EF4-FFF2-40B4-BE49-F238E27FC236}">
                <a16:creationId xmlns:a16="http://schemas.microsoft.com/office/drawing/2014/main" id="{548BE8E1-CA28-4DF7-9C51-01177F100112}"/>
              </a:ext>
            </a:extLst>
          </p:cNvPr>
          <p:cNvSpPr>
            <a:spLocks noGrp="1"/>
          </p:cNvSpPr>
          <p:nvPr>
            <p:ph type="title"/>
          </p:nvPr>
        </p:nvSpPr>
        <p:spPr/>
        <p:txBody>
          <a:bodyPr>
            <a:normAutofit/>
          </a:bodyPr>
          <a:lstStyle/>
          <a:p>
            <a:pPr algn="ctr"/>
            <a:r>
              <a:rPr lang="en-US" sz="4000" dirty="0"/>
              <a:t>Create a Web API Project in Visual Studio 2019</a:t>
            </a:r>
            <a:endParaRPr lang="en-NZ" sz="4000" dirty="0"/>
          </a:p>
        </p:txBody>
      </p:sp>
    </p:spTree>
    <p:extLst>
      <p:ext uri="{BB962C8B-B14F-4D97-AF65-F5344CB8AC3E}">
        <p14:creationId xmlns:p14="http://schemas.microsoft.com/office/powerpoint/2010/main" val="273452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4.2"/>
</p:tagLst>
</file>

<file path=ppt/tags/tag2.xml><?xml version="1.0" encoding="utf-8"?>
<p:tagLst xmlns:a="http://schemas.openxmlformats.org/drawingml/2006/main" xmlns:r="http://schemas.openxmlformats.org/officeDocument/2006/relationships" xmlns:p="http://schemas.openxmlformats.org/presentationml/2006/main">
  <p:tag name="TIMING" val="|2.9|0.7|1|5.7"/>
</p:tagLst>
</file>

<file path=ppt/tags/tag3.xml><?xml version="1.0" encoding="utf-8"?>
<p:tagLst xmlns:a="http://schemas.openxmlformats.org/drawingml/2006/main" xmlns:r="http://schemas.openxmlformats.org/officeDocument/2006/relationships" xmlns:p="http://schemas.openxmlformats.org/presentationml/2006/main">
  <p:tag name="TIMING" val="|2.5|1.1|8.7|10"/>
</p:tagLst>
</file>

<file path=ppt/tags/tag4.xml><?xml version="1.0" encoding="utf-8"?>
<p:tagLst xmlns:a="http://schemas.openxmlformats.org/drawingml/2006/main" xmlns:r="http://schemas.openxmlformats.org/officeDocument/2006/relationships" xmlns:p="http://schemas.openxmlformats.org/presentationml/2006/main">
  <p:tag name="TIMING" val="|88.7"/>
</p:tagLst>
</file>

<file path=ppt/tags/tag5.xml><?xml version="1.0" encoding="utf-8"?>
<p:tagLst xmlns:a="http://schemas.openxmlformats.org/drawingml/2006/main" xmlns:r="http://schemas.openxmlformats.org/officeDocument/2006/relationships" xmlns:p="http://schemas.openxmlformats.org/presentationml/2006/main">
  <p:tag name="TIMING" val="|197.5"/>
</p:tagLst>
</file>

<file path=ppt/tags/tag6.xml><?xml version="1.0" encoding="utf-8"?>
<p:tagLst xmlns:a="http://schemas.openxmlformats.org/drawingml/2006/main" xmlns:r="http://schemas.openxmlformats.org/officeDocument/2006/relationships" xmlns:p="http://schemas.openxmlformats.org/presentationml/2006/main">
  <p:tag name="TIMING" val="|1.1|1.5|22.2|17.4"/>
</p:tagLst>
</file>

<file path=ppt/tags/tag7.xml><?xml version="1.0" encoding="utf-8"?>
<p:tagLst xmlns:a="http://schemas.openxmlformats.org/drawingml/2006/main" xmlns:r="http://schemas.openxmlformats.org/officeDocument/2006/relationships" xmlns:p="http://schemas.openxmlformats.org/presentationml/2006/main">
  <p:tag name="TIMING" val="|0.5|0.6|0.4|9.3|5.5|5.6"/>
</p:tagLst>
</file>

<file path=ppt/theme/theme1.xml><?xml version="1.0" encoding="utf-8"?>
<a:theme xmlns:a="http://schemas.openxmlformats.org/drawingml/2006/main" name="ShapesVTI">
  <a:themeElements>
    <a:clrScheme name="Offic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8" ma:contentTypeDescription="Create a new document." ma:contentTypeScope="" ma:versionID="0c6101319a872d716316c7aef0f600e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90a05e0497f1fda03ba36f15561e5201"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documentManagement>
</p:properties>
</file>

<file path=customXml/itemProps1.xml><?xml version="1.0" encoding="utf-8"?>
<ds:datastoreItem xmlns:ds="http://schemas.openxmlformats.org/officeDocument/2006/customXml" ds:itemID="{97A01715-85A5-4C1B-9920-68417F3DDB0E}"/>
</file>

<file path=customXml/itemProps2.xml><?xml version="1.0" encoding="utf-8"?>
<ds:datastoreItem xmlns:ds="http://schemas.openxmlformats.org/officeDocument/2006/customXml" ds:itemID="{22929DE8-79A7-429A-8D9C-122FE433FD38}"/>
</file>

<file path=customXml/itemProps3.xml><?xml version="1.0" encoding="utf-8"?>
<ds:datastoreItem xmlns:ds="http://schemas.openxmlformats.org/officeDocument/2006/customXml" ds:itemID="{AC3DD9D5-0E4E-44E6-98A0-32528E9B97D8}"/>
</file>

<file path=docProps/app.xml><?xml version="1.0" encoding="utf-8"?>
<Properties xmlns="http://schemas.openxmlformats.org/officeDocument/2006/extended-properties" xmlns:vt="http://schemas.openxmlformats.org/officeDocument/2006/docPropsVTypes">
  <TotalTime>49344</TotalTime>
  <Words>10152</Words>
  <Application>Microsoft Office PowerPoint</Application>
  <PresentationFormat>Widescreen</PresentationFormat>
  <Paragraphs>1008</Paragraphs>
  <Slides>221</Slides>
  <Notes>0</Notes>
  <HiddenSlides>9</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221</vt:i4>
      </vt:variant>
    </vt:vector>
  </HeadingPairs>
  <TitlesOfParts>
    <vt:vector size="229" baseType="lpstr">
      <vt:lpstr>Arial</vt:lpstr>
      <vt:lpstr>Avenir Next LT Pro</vt:lpstr>
      <vt:lpstr>Calibri</vt:lpstr>
      <vt:lpstr>Calibri Light</vt:lpstr>
      <vt:lpstr>Tw Cen MT</vt:lpstr>
      <vt:lpstr>Wingdings</vt:lpstr>
      <vt:lpstr>ShapesVTI</vt:lpstr>
      <vt:lpstr>Office Theme</vt:lpstr>
      <vt:lpstr>ASP.NET Core 3.1</vt:lpstr>
      <vt:lpstr>ASP.NET Core 3.1 (Getting Started)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ASP.NET Core 3.1</vt:lpstr>
      <vt:lpstr>Program File (.csproj)</vt:lpstr>
      <vt:lpstr>csproj file </vt:lpstr>
      <vt:lpstr>Project File Changes (Over Earlier Versions)</vt:lpstr>
      <vt:lpstr>ASP.NET Core 3.1</vt:lpstr>
      <vt:lpstr>Program Class (Building a web host)</vt:lpstr>
      <vt:lpstr>Program Class </vt:lpstr>
      <vt:lpstr>Program Class (See Fig 1 below) </vt:lpstr>
      <vt:lpstr>Program Class </vt:lpstr>
      <vt:lpstr>ASP.NET Core 3.1</vt:lpstr>
      <vt:lpstr>Startup Class (Application Configuration)</vt:lpstr>
      <vt:lpstr>Startup Class (Application Configuration)</vt:lpstr>
      <vt:lpstr>Startup Class (Application Configuration) – Fig 1 below</vt:lpstr>
      <vt:lpstr>Startup Class (Application Configuration)</vt:lpstr>
      <vt:lpstr>ASP.NET Core 3.1</vt:lpstr>
      <vt:lpstr>Startup Class (Defining Middleware)</vt:lpstr>
      <vt:lpstr>Startup Class (UseDeveloperException Page Middleware)</vt:lpstr>
      <vt:lpstr>Startup Class (UseStaticFiles Middleware)</vt:lpstr>
      <vt:lpstr>How the StaticFile middleware works?</vt:lpstr>
      <vt:lpstr>Routing and Endpoint Middleware</vt:lpstr>
      <vt:lpstr>ASP.NET Core 3.1</vt:lpstr>
      <vt:lpstr>My Udemy Courses</vt:lpstr>
      <vt:lpstr>csproj file </vt:lpstr>
      <vt:lpstr>Project File Changes (Over Earlier Versions)</vt:lpstr>
      <vt:lpstr>PowerPoint Presentation</vt:lpstr>
      <vt:lpstr>ASP.NET Core 3.1</vt:lpstr>
      <vt:lpstr>Program Class (Building a web host)</vt:lpstr>
      <vt:lpstr>Program Class </vt:lpstr>
      <vt:lpstr>Program Class (See Fig 1 below) </vt:lpstr>
      <vt:lpstr>Program Class </vt:lpstr>
      <vt:lpstr>ASP.NET Core 3.1</vt:lpstr>
      <vt:lpstr>Startup Class (Application Configuration)</vt:lpstr>
      <vt:lpstr>Startup Class (Application Configuration)</vt:lpstr>
      <vt:lpstr>Startup Class (Application Configuration) – Fig 1 below</vt:lpstr>
      <vt:lpstr>Startup Class (Application Configuration)</vt:lpstr>
      <vt:lpstr>ASP.NET Core 3.1</vt:lpstr>
      <vt:lpstr>Startup Class (Defining Middleware)</vt:lpstr>
      <vt:lpstr>Startup Class (UseDeveloperException Page Middleware)</vt:lpstr>
      <vt:lpstr>Startup Class (UseStaticFiles Middleware)</vt:lpstr>
      <vt:lpstr>How the StaticFile middleware works?</vt:lpstr>
      <vt:lpstr>Routing and Endpoint Middleware</vt:lpstr>
      <vt:lpstr>ASP.NET Core 3.1</vt:lpstr>
      <vt:lpstr>Razor Pages for Generating Responses</vt:lpstr>
      <vt:lpstr>Razor Pages and Response Generation</vt:lpstr>
      <vt:lpstr>How Razor Pages Generate HTML ?</vt:lpstr>
      <vt:lpstr>PageModels and Handler Methods</vt:lpstr>
      <vt:lpstr>PageModels and Handler Methods</vt:lpstr>
      <vt:lpstr>Request to / or /Index URL Overview (Fig 1)</vt:lpstr>
      <vt:lpstr>    Model-View-Controller Architecture Description</vt:lpstr>
      <vt:lpstr> Model-View-Controller Architecture Description</vt:lpstr>
      <vt:lpstr> Model-View-Controller Architecture Description</vt:lpstr>
      <vt:lpstr> Model-View-Controller Architecture Description</vt:lpstr>
      <vt:lpstr> Model-View-Controller Architecture Description</vt:lpstr>
      <vt:lpstr> Model-View-Controller Architecture Description</vt:lpstr>
      <vt:lpstr> Model-View-Controller Architecture Description</vt:lpstr>
      <vt:lpstr>ASP.NET Core 3.1</vt:lpstr>
      <vt:lpstr>About Middleware in ASP.NET Core  </vt:lpstr>
      <vt:lpstr>Middleware, what is it after all?</vt:lpstr>
      <vt:lpstr>PowerPoint Presentation</vt:lpstr>
      <vt:lpstr>A Middleware Pipeline (Fig 1)</vt:lpstr>
      <vt:lpstr>Use Cases of Middleware</vt:lpstr>
      <vt:lpstr>Common Use Cases (Fig 2)</vt:lpstr>
      <vt:lpstr>Key Points To Remember </vt:lpstr>
      <vt:lpstr>ASP.NET Core 3.1</vt:lpstr>
      <vt:lpstr>An Introduction to Asynchronous Programming</vt:lpstr>
      <vt:lpstr>ASP.NET Core 3.1</vt:lpstr>
      <vt:lpstr>Using Request Delegate as Middleware</vt:lpstr>
      <vt:lpstr>Using Request Delegate as Middleware</vt:lpstr>
      <vt:lpstr>ASP.NET Core 3.1</vt:lpstr>
      <vt:lpstr>Create a Custom Middleware</vt:lpstr>
      <vt:lpstr>ASP.NET Core 3.1</vt:lpstr>
      <vt:lpstr>Combining Middleware in a Pipeline</vt:lpstr>
      <vt:lpstr>WelcomePage Middleware(Fig 1)</vt:lpstr>
      <vt:lpstr>Static File Middleware(Fig 2)</vt:lpstr>
      <vt:lpstr>Static File Middleware(Fig 3)</vt:lpstr>
      <vt:lpstr>The Middleware Pipeline    Fig 4</vt:lpstr>
      <vt:lpstr>PowerPoint Presentation</vt:lpstr>
      <vt:lpstr>ASP.NET Core 3.1</vt:lpstr>
      <vt:lpstr>Razor Pages To-Do List Application </vt:lpstr>
      <vt:lpstr>PowerPoint Presentation</vt:lpstr>
      <vt:lpstr>A Typical Razor Page</vt:lpstr>
      <vt:lpstr>PowerPoint Presentation</vt:lpstr>
      <vt:lpstr>ASP.NET Core 3.1</vt:lpstr>
      <vt:lpstr>ASP.NET Core 3.1</vt:lpstr>
      <vt:lpstr>Introduction to the CRUD Web API and MVC Client Project</vt:lpstr>
      <vt:lpstr>ASP.NET Core 3.1</vt:lpstr>
      <vt:lpstr>Create a Web API Project in Visual Studio 2019</vt:lpstr>
      <vt:lpstr>ASP.NET Core 3.1</vt:lpstr>
      <vt:lpstr>Study the SQL Server Database Tables </vt:lpstr>
      <vt:lpstr>ASP.NET Core 3.1</vt:lpstr>
      <vt:lpstr>Understanding the Stored Procedures</vt:lpstr>
      <vt:lpstr>ASP.NET Core 3.1</vt:lpstr>
      <vt:lpstr>Create the Customer Model</vt:lpstr>
      <vt:lpstr>ASP.NET Core 3.1</vt:lpstr>
      <vt:lpstr>Create the Order Model</vt:lpstr>
      <vt:lpstr>ASP.NET Core 3.1</vt:lpstr>
      <vt:lpstr>Create the ICustomerRepository Interface</vt:lpstr>
      <vt:lpstr>ASP.NET Core 3.1</vt:lpstr>
      <vt:lpstr>Create the IOrderRepository Interface</vt:lpstr>
      <vt:lpstr>ASP.NET Core 3.1</vt:lpstr>
      <vt:lpstr>Edit the appsettings.json file </vt:lpstr>
      <vt:lpstr>ASP.NET Core 3.1</vt:lpstr>
      <vt:lpstr>Web Api Logging</vt:lpstr>
      <vt:lpstr>Web Api Logging</vt:lpstr>
      <vt:lpstr>ASP.NET Core 3.1</vt:lpstr>
      <vt:lpstr>Integrating Serilog for Web Api Logging</vt:lpstr>
      <vt:lpstr>ASP.NET Core 3.1</vt:lpstr>
      <vt:lpstr>Creating the CustomerRepository</vt:lpstr>
      <vt:lpstr>ASP.NET Core 3.1</vt:lpstr>
      <vt:lpstr>Creating the CustomerRepository</vt:lpstr>
      <vt:lpstr>ASP.NET Core 3.1</vt:lpstr>
      <vt:lpstr>Creating the OrderRepository</vt:lpstr>
      <vt:lpstr>ASP.NET Core 3.1</vt:lpstr>
      <vt:lpstr>Creating the OrderRepository</vt:lpstr>
      <vt:lpstr>ASP.NET Core 3.1</vt:lpstr>
      <vt:lpstr>Registering Repositories in Startup Class</vt:lpstr>
      <vt:lpstr>ASP.NET Core 3.1</vt:lpstr>
      <vt:lpstr>Create the HomeController</vt:lpstr>
      <vt:lpstr>ASP.NET Core 3.1</vt:lpstr>
      <vt:lpstr>Create the CustomerController</vt:lpstr>
      <vt:lpstr>ASP.NET Core 3.1</vt:lpstr>
      <vt:lpstr>Create the OrderController</vt:lpstr>
      <vt:lpstr>ASP.NET Core 3.1</vt:lpstr>
      <vt:lpstr>Create an MVC Project in Visual Studio 2019</vt:lpstr>
      <vt:lpstr>ASP.NET Core 3.1</vt:lpstr>
      <vt:lpstr>The Webroot (wwwroot) Folder </vt:lpstr>
      <vt:lpstr>ASP.NET Core 3.1</vt:lpstr>
      <vt:lpstr>The Shared Folder </vt:lpstr>
      <vt:lpstr>ASP.NET Core 3.1</vt:lpstr>
      <vt:lpstr>_ViewStart and _ViewImports Files</vt:lpstr>
      <vt:lpstr>ASP.NET Core 3.1</vt:lpstr>
      <vt:lpstr>Controllers Folder </vt:lpstr>
      <vt:lpstr>ASP.NET Core 3.1</vt:lpstr>
      <vt:lpstr>Models Folder </vt:lpstr>
      <vt:lpstr>ASP.NET Core 3.1</vt:lpstr>
      <vt:lpstr>Create the Model Classes</vt:lpstr>
      <vt:lpstr>ASP.NET Core 3.1</vt:lpstr>
      <vt:lpstr>Edit the Layout file</vt:lpstr>
      <vt:lpstr>ASP.NET Core 3.1</vt:lpstr>
      <vt:lpstr>Configure the Startup Class</vt:lpstr>
      <vt:lpstr>ASP.NET Core 3.1</vt:lpstr>
      <vt:lpstr>Modifying the Home Controller</vt:lpstr>
      <vt:lpstr>ASP.NET Core 3.1</vt:lpstr>
      <vt:lpstr>Install Nuget Packages</vt:lpstr>
      <vt:lpstr>ASP.NET Core 3.1</vt:lpstr>
      <vt:lpstr>Edit Home Controller Index View </vt:lpstr>
      <vt:lpstr>ASP.NET Core 3.1</vt:lpstr>
      <vt:lpstr>Create the Customer Controller</vt:lpstr>
      <vt:lpstr>ASP.NET Core 3.1</vt:lpstr>
      <vt:lpstr>Create the Index View (Customer Controller) </vt:lpstr>
      <vt:lpstr>ASP.NET Core 3.1</vt:lpstr>
      <vt:lpstr>Create the GetCustomer Action Methods</vt:lpstr>
      <vt:lpstr>ASP.NET Core 3.1</vt:lpstr>
      <vt:lpstr>Create the View to Get Customer By Id</vt:lpstr>
      <vt:lpstr>ASP.NET Core 3.1</vt:lpstr>
      <vt:lpstr>Add Data Annotation Validation Attributes</vt:lpstr>
      <vt:lpstr>ASP.NET Core 3.1</vt:lpstr>
      <vt:lpstr>Create the AddCustomer Action Methods</vt:lpstr>
      <vt:lpstr>ASP.NET Core 3.1</vt:lpstr>
      <vt:lpstr>Create the AddCustomer View</vt:lpstr>
      <vt:lpstr>ASP.NET Core 3.1</vt:lpstr>
      <vt:lpstr>Add Client-Side Validations</vt:lpstr>
      <vt:lpstr>ASP.NET Core 3.1</vt:lpstr>
      <vt:lpstr>Create the UpdateCustomer Action Methods</vt:lpstr>
      <vt:lpstr>ASP.NET Core 3.1</vt:lpstr>
      <vt:lpstr>Create the UpdateCustomer View</vt:lpstr>
      <vt:lpstr>ASP.NET Core 3.1</vt:lpstr>
      <vt:lpstr>Create the Delete Action Method</vt:lpstr>
      <vt:lpstr>ASP.NET Core 3.1</vt:lpstr>
      <vt:lpstr>Create the Order Controller</vt:lpstr>
      <vt:lpstr>ASP.NET Core 3.1</vt:lpstr>
      <vt:lpstr>Create the Index View (Order Controller) </vt:lpstr>
      <vt:lpstr>ASP.NET Core 3.1</vt:lpstr>
      <vt:lpstr>Create the GetOrder Action Methods</vt:lpstr>
      <vt:lpstr>ASP.NET Core 3.1</vt:lpstr>
      <vt:lpstr>Create the View to Get Order By Id</vt:lpstr>
      <vt:lpstr>ASP.NET Core 3.1</vt:lpstr>
      <vt:lpstr>Add Data Annotation Validation Attributes</vt:lpstr>
      <vt:lpstr>ASP.NET Core 3.1</vt:lpstr>
      <vt:lpstr>Create the AddOrder Action Methods (Order Controller)</vt:lpstr>
      <vt:lpstr>ASP.NET Core 3.1</vt:lpstr>
      <vt:lpstr>Create the AddOrder View</vt:lpstr>
      <vt:lpstr>ASP.NET Core 3.1</vt:lpstr>
      <vt:lpstr>Testing Validation of User Inputs on the Order Form</vt:lpstr>
      <vt:lpstr>ASP.NET Core 3.1</vt:lpstr>
      <vt:lpstr>Create the UpdateOrder Action Methods</vt:lpstr>
      <vt:lpstr>ASP.NET Core 3.1</vt:lpstr>
      <vt:lpstr>Create the UpdateOrder View</vt:lpstr>
      <vt:lpstr>ASP.NET Core 3.1</vt:lpstr>
      <vt:lpstr>Create the DeleteOrder Action Method</vt:lpstr>
      <vt:lpstr>ASP.NET Core 3.1</vt:lpstr>
      <vt:lpstr> To-Do List Application with MVC</vt:lpstr>
      <vt:lpstr>MVC Design Pattern</vt:lpstr>
      <vt:lpstr>ASP.NET Core 3.1</vt:lpstr>
      <vt:lpstr> Cookies for State Management</vt:lpstr>
      <vt:lpstr>Highlights of Cookies</vt:lpstr>
      <vt:lpstr>ASP.NET Core 3.1</vt:lpstr>
      <vt:lpstr> Session State (State Management)</vt:lpstr>
      <vt:lpstr>Session State Highlights</vt:lpstr>
      <vt:lpstr>ASP.NET Core 3.1</vt:lpstr>
      <vt:lpstr> Query Strings (State Management)</vt:lpstr>
      <vt:lpstr>Query Strings</vt:lpstr>
      <vt:lpstr>ASP.NET Core 3.1</vt:lpstr>
      <vt:lpstr> Hidden fields(State Management)</vt:lpstr>
      <vt:lpstr>Hidden fields</vt:lpstr>
      <vt:lpstr>Migrating Project from ASP.NET Core 3.1 to ASP.NET 5.0</vt:lpstr>
      <vt:lpstr>Create an E-Commerce Product Cart with ASP.NET Core 3.1 – Part 1 </vt:lpstr>
      <vt:lpstr>Build E-Commerce Application With MVC</vt:lpstr>
      <vt:lpstr>Create an E-Commerce Product Cart with ASP.NET Core 3.1 – Part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3.1</dc:title>
  <dc:creator>Kaushik Roy Chowdhury</dc:creator>
  <cp:lastModifiedBy>Kaushik Roy Chowdhury</cp:lastModifiedBy>
  <cp:revision>274</cp:revision>
  <dcterms:created xsi:type="dcterms:W3CDTF">2020-10-08T22:52:10Z</dcterms:created>
  <dcterms:modified xsi:type="dcterms:W3CDTF">2023-01-27T21:29:06Z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