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Lst>
  <p:sldSz cy="5143500" cx="9144000"/>
  <p:notesSz cx="6858000" cy="9144000"/>
  <p:embeddedFontLst>
    <p:embeddedFont>
      <p:font typeface="Century Gothic"/>
      <p:regular r:id="rId261"/>
      <p:bold r:id="rId262"/>
      <p:italic r:id="rId263"/>
      <p:boldItalic r:id="rId2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63" Type="http://schemas.openxmlformats.org/officeDocument/2006/relationships/slide" Target="slides/slide57.xml"/><Relationship Id="rId159" Type="http://schemas.openxmlformats.org/officeDocument/2006/relationships/slide" Target="slides/slide153.xml"/><Relationship Id="rId170" Type="http://schemas.openxmlformats.org/officeDocument/2006/relationships/slide" Target="slides/slide164.xml"/><Relationship Id="rId226" Type="http://schemas.openxmlformats.org/officeDocument/2006/relationships/slide" Target="slides/slide220.xml"/><Relationship Id="rId107" Type="http://schemas.openxmlformats.org/officeDocument/2006/relationships/slide" Target="slides/slide101.xml"/><Relationship Id="rId32" Type="http://schemas.openxmlformats.org/officeDocument/2006/relationships/slide" Target="slides/slide26.xml"/><Relationship Id="rId11" Type="http://schemas.openxmlformats.org/officeDocument/2006/relationships/slide" Target="slides/slide5.xml"/><Relationship Id="rId149" Type="http://schemas.openxmlformats.org/officeDocument/2006/relationships/slide" Target="slides/slide143.xml"/><Relationship Id="rId74" Type="http://schemas.openxmlformats.org/officeDocument/2006/relationships/slide" Target="slides/slide68.xml"/><Relationship Id="rId53" Type="http://schemas.openxmlformats.org/officeDocument/2006/relationships/slide" Target="slides/slide47.xml"/><Relationship Id="rId128" Type="http://schemas.openxmlformats.org/officeDocument/2006/relationships/slide" Target="slides/slide122.xml"/><Relationship Id="rId181" Type="http://schemas.openxmlformats.org/officeDocument/2006/relationships/slide" Target="slides/slide175.xml"/><Relationship Id="rId5" Type="http://schemas.openxmlformats.org/officeDocument/2006/relationships/slideMaster" Target="slideMasters/slideMaster2.xml"/><Relationship Id="rId160" Type="http://schemas.openxmlformats.org/officeDocument/2006/relationships/slide" Target="slides/slide154.xml"/><Relationship Id="rId216" Type="http://schemas.openxmlformats.org/officeDocument/2006/relationships/slide" Target="slides/slide210.xml"/><Relationship Id="rId95" Type="http://schemas.openxmlformats.org/officeDocument/2006/relationships/slide" Target="slides/slide89.xml"/><Relationship Id="rId237" Type="http://schemas.openxmlformats.org/officeDocument/2006/relationships/slide" Target="slides/slide231.xml"/><Relationship Id="rId258" Type="http://schemas.openxmlformats.org/officeDocument/2006/relationships/slide" Target="slides/slide252.xml"/><Relationship Id="rId43" Type="http://schemas.openxmlformats.org/officeDocument/2006/relationships/slide" Target="slides/slide37.xml"/><Relationship Id="rId22" Type="http://schemas.openxmlformats.org/officeDocument/2006/relationships/slide" Target="slides/slide16.xml"/><Relationship Id="rId139" Type="http://schemas.openxmlformats.org/officeDocument/2006/relationships/slide" Target="slides/slide133.xml"/><Relationship Id="rId64" Type="http://schemas.openxmlformats.org/officeDocument/2006/relationships/slide" Target="slides/slide58.xml"/><Relationship Id="rId118" Type="http://schemas.openxmlformats.org/officeDocument/2006/relationships/slide" Target="slides/slide112.xml"/><Relationship Id="rId192" Type="http://schemas.openxmlformats.org/officeDocument/2006/relationships/slide" Target="slides/slide186.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slide" Target="slides/slide165.xml"/><Relationship Id="rId227" Type="http://schemas.openxmlformats.org/officeDocument/2006/relationships/slide" Target="slides/slide221.xml"/><Relationship Id="rId206" Type="http://schemas.openxmlformats.org/officeDocument/2006/relationships/slide" Target="slides/slide200.xml"/><Relationship Id="rId248" Type="http://schemas.openxmlformats.org/officeDocument/2006/relationships/slide" Target="slides/slide242.xml"/><Relationship Id="rId33" Type="http://schemas.openxmlformats.org/officeDocument/2006/relationships/slide" Target="slides/slide27.xml"/><Relationship Id="rId12" Type="http://schemas.openxmlformats.org/officeDocument/2006/relationships/slide" Target="slides/slide6.xml"/><Relationship Id="rId108" Type="http://schemas.openxmlformats.org/officeDocument/2006/relationships/slide" Target="slides/slide102.xml"/><Relationship Id="rId129" Type="http://schemas.openxmlformats.org/officeDocument/2006/relationships/slide" Target="slides/slide123.xml"/><Relationship Id="rId182" Type="http://schemas.openxmlformats.org/officeDocument/2006/relationships/slide" Target="slides/slide176.xml"/><Relationship Id="rId140" Type="http://schemas.openxmlformats.org/officeDocument/2006/relationships/slide" Target="slides/slide134.xml"/><Relationship Id="rId75" Type="http://schemas.openxmlformats.org/officeDocument/2006/relationships/slide" Target="slides/slide69.xml"/><Relationship Id="rId161" Type="http://schemas.openxmlformats.org/officeDocument/2006/relationships/slide" Target="slides/slide155.xml"/><Relationship Id="rId54" Type="http://schemas.openxmlformats.org/officeDocument/2006/relationships/slide" Target="slides/slide48.xml"/><Relationship Id="rId217" Type="http://schemas.openxmlformats.org/officeDocument/2006/relationships/slide" Target="slides/slide211.xml"/><Relationship Id="rId96" Type="http://schemas.openxmlformats.org/officeDocument/2006/relationships/slide" Target="slides/slide90.xml"/><Relationship Id="rId6" Type="http://schemas.openxmlformats.org/officeDocument/2006/relationships/notesMaster" Target="notesMasters/notesMaster1.xml"/><Relationship Id="rId259" Type="http://schemas.openxmlformats.org/officeDocument/2006/relationships/slide" Target="slides/slide253.xml"/><Relationship Id="rId238" Type="http://schemas.openxmlformats.org/officeDocument/2006/relationships/slide" Target="slides/slide232.xml"/><Relationship Id="rId23" Type="http://schemas.openxmlformats.org/officeDocument/2006/relationships/slide" Target="slides/slide17.xml"/><Relationship Id="rId119" Type="http://schemas.openxmlformats.org/officeDocument/2006/relationships/slide" Target="slides/slide113.xml"/><Relationship Id="rId44" Type="http://schemas.openxmlformats.org/officeDocument/2006/relationships/slide" Target="slides/slide38.xml"/><Relationship Id="rId86" Type="http://schemas.openxmlformats.org/officeDocument/2006/relationships/slide" Target="slides/slide80.xml"/><Relationship Id="rId130" Type="http://schemas.openxmlformats.org/officeDocument/2006/relationships/slide" Target="slides/slide124.xml"/><Relationship Id="rId65" Type="http://schemas.openxmlformats.org/officeDocument/2006/relationships/slide" Target="slides/slide59.xml"/><Relationship Id="rId151" Type="http://schemas.openxmlformats.org/officeDocument/2006/relationships/slide" Target="slides/slide145.xml"/><Relationship Id="rId193" Type="http://schemas.openxmlformats.org/officeDocument/2006/relationships/slide" Target="slides/slide187.xml"/><Relationship Id="rId172" Type="http://schemas.openxmlformats.org/officeDocument/2006/relationships/slide" Target="slides/slide166.xml"/><Relationship Id="rId228" Type="http://schemas.openxmlformats.org/officeDocument/2006/relationships/slide" Target="slides/slide222.xml"/><Relationship Id="rId249" Type="http://schemas.openxmlformats.org/officeDocument/2006/relationships/slide" Target="slides/slide243.xml"/><Relationship Id="rId207" Type="http://schemas.openxmlformats.org/officeDocument/2006/relationships/slide" Target="slides/slide201.xml"/><Relationship Id="rId13" Type="http://schemas.openxmlformats.org/officeDocument/2006/relationships/slide" Target="slides/slide7.xml"/><Relationship Id="rId260" Type="http://schemas.openxmlformats.org/officeDocument/2006/relationships/slide" Target="slides/slide254.xml"/><Relationship Id="rId109" Type="http://schemas.openxmlformats.org/officeDocument/2006/relationships/slide" Target="slides/slide103.xml"/><Relationship Id="rId34" Type="http://schemas.openxmlformats.org/officeDocument/2006/relationships/slide" Target="slides/slide28.xml"/><Relationship Id="rId141" Type="http://schemas.openxmlformats.org/officeDocument/2006/relationships/slide" Target="slides/slide135.xml"/><Relationship Id="rId76" Type="http://schemas.openxmlformats.org/officeDocument/2006/relationships/slide" Target="slides/slide70.xml"/><Relationship Id="rId55" Type="http://schemas.openxmlformats.org/officeDocument/2006/relationships/slide" Target="slides/slide49.xml"/><Relationship Id="rId120" Type="http://schemas.openxmlformats.org/officeDocument/2006/relationships/slide" Target="slides/slide114.xml"/><Relationship Id="rId97" Type="http://schemas.openxmlformats.org/officeDocument/2006/relationships/slide" Target="slides/slide91.xml"/><Relationship Id="rId183" Type="http://schemas.openxmlformats.org/officeDocument/2006/relationships/slide" Target="slides/slide177.xml"/><Relationship Id="rId7" Type="http://schemas.openxmlformats.org/officeDocument/2006/relationships/slide" Target="slides/slide1.xml"/><Relationship Id="rId162" Type="http://schemas.openxmlformats.org/officeDocument/2006/relationships/slide" Target="slides/slide156.xml"/><Relationship Id="rId218" Type="http://schemas.openxmlformats.org/officeDocument/2006/relationships/slide" Target="slides/slide212.xml"/><Relationship Id="rId239" Type="http://schemas.openxmlformats.org/officeDocument/2006/relationships/slide" Target="slides/slide233.xml"/><Relationship Id="rId250" Type="http://schemas.openxmlformats.org/officeDocument/2006/relationships/slide" Target="slides/slide244.xml"/><Relationship Id="rId45" Type="http://schemas.openxmlformats.org/officeDocument/2006/relationships/slide" Target="slides/slide39.xml"/><Relationship Id="rId24" Type="http://schemas.openxmlformats.org/officeDocument/2006/relationships/slide" Target="slides/slide18.xml"/><Relationship Id="rId87" Type="http://schemas.openxmlformats.org/officeDocument/2006/relationships/slide" Target="slides/slide81.xml"/><Relationship Id="rId131" Type="http://schemas.openxmlformats.org/officeDocument/2006/relationships/slide" Target="slides/slide125.xml"/><Relationship Id="rId66" Type="http://schemas.openxmlformats.org/officeDocument/2006/relationships/slide" Target="slides/slide60.xml"/><Relationship Id="rId110" Type="http://schemas.openxmlformats.org/officeDocument/2006/relationships/slide" Target="slides/slide104.xml"/><Relationship Id="rId194" Type="http://schemas.openxmlformats.org/officeDocument/2006/relationships/slide" Target="slides/slide188.xml"/><Relationship Id="rId173" Type="http://schemas.openxmlformats.org/officeDocument/2006/relationships/slide" Target="slides/slide167.xml"/><Relationship Id="rId152" Type="http://schemas.openxmlformats.org/officeDocument/2006/relationships/slide" Target="slides/slide146.xml"/><Relationship Id="rId229" Type="http://schemas.openxmlformats.org/officeDocument/2006/relationships/slide" Target="slides/slide223.xml"/><Relationship Id="rId208" Type="http://schemas.openxmlformats.org/officeDocument/2006/relationships/slide" Target="slides/slide202.xml"/><Relationship Id="rId261" Type="http://schemas.openxmlformats.org/officeDocument/2006/relationships/font" Target="fonts/CenturyGothic-regular.fntdata"/><Relationship Id="rId240" Type="http://schemas.openxmlformats.org/officeDocument/2006/relationships/slide" Target="slides/slide234.xml"/><Relationship Id="rId35" Type="http://schemas.openxmlformats.org/officeDocument/2006/relationships/slide" Target="slides/slide29.xml"/><Relationship Id="rId14" Type="http://schemas.openxmlformats.org/officeDocument/2006/relationships/slide" Target="slides/slide8.xml"/><Relationship Id="rId77" Type="http://schemas.openxmlformats.org/officeDocument/2006/relationships/slide" Target="slides/slide71.xml"/><Relationship Id="rId56" Type="http://schemas.openxmlformats.org/officeDocument/2006/relationships/slide" Target="slides/slide50.xml"/><Relationship Id="rId100" Type="http://schemas.openxmlformats.org/officeDocument/2006/relationships/slide" Target="slides/slide94.xml"/><Relationship Id="rId184" Type="http://schemas.openxmlformats.org/officeDocument/2006/relationships/slide" Target="slides/slide178.xml"/><Relationship Id="rId142" Type="http://schemas.openxmlformats.org/officeDocument/2006/relationships/slide" Target="slides/slide136.xml"/><Relationship Id="rId8" Type="http://schemas.openxmlformats.org/officeDocument/2006/relationships/slide" Target="slides/slide2.xml"/><Relationship Id="rId163" Type="http://schemas.openxmlformats.org/officeDocument/2006/relationships/slide" Target="slides/slide157.xml"/><Relationship Id="rId219" Type="http://schemas.openxmlformats.org/officeDocument/2006/relationships/slide" Target="slides/slide213.xml"/><Relationship Id="rId121" Type="http://schemas.openxmlformats.org/officeDocument/2006/relationships/slide" Target="slides/slide115.xml"/><Relationship Id="rId98" Type="http://schemas.openxmlformats.org/officeDocument/2006/relationships/slide" Target="slides/slide92.xml"/><Relationship Id="rId251" Type="http://schemas.openxmlformats.org/officeDocument/2006/relationships/slide" Target="slides/slide245.xml"/><Relationship Id="rId230" Type="http://schemas.openxmlformats.org/officeDocument/2006/relationships/slide" Target="slides/slide224.xml"/><Relationship Id="rId46" Type="http://schemas.openxmlformats.org/officeDocument/2006/relationships/slide" Target="slides/slide40.xml"/><Relationship Id="rId25" Type="http://schemas.openxmlformats.org/officeDocument/2006/relationships/slide" Target="slides/slide19.xml"/><Relationship Id="rId67" Type="http://schemas.openxmlformats.org/officeDocument/2006/relationships/slide" Target="slides/slide61.xml"/><Relationship Id="rId174" Type="http://schemas.openxmlformats.org/officeDocument/2006/relationships/slide" Target="slides/slide168.xml"/><Relationship Id="rId195" Type="http://schemas.openxmlformats.org/officeDocument/2006/relationships/slide" Target="slides/slide189.xml"/><Relationship Id="rId88" Type="http://schemas.openxmlformats.org/officeDocument/2006/relationships/slide" Target="slides/slide82.xml"/><Relationship Id="rId132" Type="http://schemas.openxmlformats.org/officeDocument/2006/relationships/slide" Target="slides/slide126.xml"/><Relationship Id="rId153" Type="http://schemas.openxmlformats.org/officeDocument/2006/relationships/slide" Target="slides/slide147.xml"/><Relationship Id="rId111" Type="http://schemas.openxmlformats.org/officeDocument/2006/relationships/slide" Target="slides/slide105.xml"/><Relationship Id="rId209" Type="http://schemas.openxmlformats.org/officeDocument/2006/relationships/slide" Target="slides/slide203.xml"/><Relationship Id="rId220" Type="http://schemas.openxmlformats.org/officeDocument/2006/relationships/slide" Target="slides/slide214.xml"/><Relationship Id="rId241" Type="http://schemas.openxmlformats.org/officeDocument/2006/relationships/slide" Target="slides/slide235.xml"/><Relationship Id="rId36" Type="http://schemas.openxmlformats.org/officeDocument/2006/relationships/slide" Target="slides/slide30.xml"/><Relationship Id="rId15" Type="http://schemas.openxmlformats.org/officeDocument/2006/relationships/slide" Target="slides/slide9.xml"/><Relationship Id="rId262" Type="http://schemas.openxmlformats.org/officeDocument/2006/relationships/font" Target="fonts/CenturyGothic-bold.fntdata"/><Relationship Id="rId57" Type="http://schemas.openxmlformats.org/officeDocument/2006/relationships/slide" Target="slides/slide51.xml"/><Relationship Id="rId185" Type="http://schemas.openxmlformats.org/officeDocument/2006/relationships/slide" Target="slides/slide179.xml"/><Relationship Id="rId143" Type="http://schemas.openxmlformats.org/officeDocument/2006/relationships/slide" Target="slides/slide137.xml"/><Relationship Id="rId78" Type="http://schemas.openxmlformats.org/officeDocument/2006/relationships/slide" Target="slides/slide72.xml"/><Relationship Id="rId164" Type="http://schemas.openxmlformats.org/officeDocument/2006/relationships/slide" Target="slides/slide158.xml"/><Relationship Id="rId101" Type="http://schemas.openxmlformats.org/officeDocument/2006/relationships/slide" Target="slides/slide95.xml"/><Relationship Id="rId122" Type="http://schemas.openxmlformats.org/officeDocument/2006/relationships/slide" Target="slides/slide116.xml"/><Relationship Id="rId99" Type="http://schemas.openxmlformats.org/officeDocument/2006/relationships/slide" Target="slides/slide93.xml"/><Relationship Id="rId9" Type="http://schemas.openxmlformats.org/officeDocument/2006/relationships/slide" Target="slides/slide3.xml"/><Relationship Id="rId210" Type="http://schemas.openxmlformats.org/officeDocument/2006/relationships/slide" Target="slides/slide204.xml"/><Relationship Id="rId26" Type="http://schemas.openxmlformats.org/officeDocument/2006/relationships/slide" Target="slides/slide20.xml"/><Relationship Id="rId252" Type="http://schemas.openxmlformats.org/officeDocument/2006/relationships/slide" Target="slides/slide246.xml"/><Relationship Id="rId231" Type="http://schemas.openxmlformats.org/officeDocument/2006/relationships/slide" Target="slides/slide225.xml"/><Relationship Id="rId47" Type="http://schemas.openxmlformats.org/officeDocument/2006/relationships/slide" Target="slides/slide41.xml"/><Relationship Id="rId175" Type="http://schemas.openxmlformats.org/officeDocument/2006/relationships/slide" Target="slides/slide169.xml"/><Relationship Id="rId89" Type="http://schemas.openxmlformats.org/officeDocument/2006/relationships/slide" Target="slides/slide83.xml"/><Relationship Id="rId133" Type="http://schemas.openxmlformats.org/officeDocument/2006/relationships/slide" Target="slides/slide127.xml"/><Relationship Id="rId68" Type="http://schemas.openxmlformats.org/officeDocument/2006/relationships/slide" Target="slides/slide62.xml"/><Relationship Id="rId154" Type="http://schemas.openxmlformats.org/officeDocument/2006/relationships/slide" Target="slides/slide148.xml"/><Relationship Id="rId112" Type="http://schemas.openxmlformats.org/officeDocument/2006/relationships/slide" Target="slides/slide106.xml"/><Relationship Id="rId196" Type="http://schemas.openxmlformats.org/officeDocument/2006/relationships/slide" Target="slides/slide190.xml"/><Relationship Id="rId200" Type="http://schemas.openxmlformats.org/officeDocument/2006/relationships/slide" Target="slides/slide194.xml"/><Relationship Id="rId16" Type="http://schemas.openxmlformats.org/officeDocument/2006/relationships/slide" Target="slides/slide10.xml"/><Relationship Id="rId263" Type="http://schemas.openxmlformats.org/officeDocument/2006/relationships/font" Target="fonts/CenturyGothic-italic.fntdata"/><Relationship Id="rId221" Type="http://schemas.openxmlformats.org/officeDocument/2006/relationships/slide" Target="slides/slide215.xml"/><Relationship Id="rId242" Type="http://schemas.openxmlformats.org/officeDocument/2006/relationships/slide" Target="slides/slide236.xml"/><Relationship Id="rId37" Type="http://schemas.openxmlformats.org/officeDocument/2006/relationships/slide" Target="slides/slide31.xml"/><Relationship Id="rId144" Type="http://schemas.openxmlformats.org/officeDocument/2006/relationships/slide" Target="slides/slide138.xml"/><Relationship Id="rId79" Type="http://schemas.openxmlformats.org/officeDocument/2006/relationships/slide" Target="slides/slide73.xml"/><Relationship Id="rId58" Type="http://schemas.openxmlformats.org/officeDocument/2006/relationships/slide" Target="slides/slide52.xml"/><Relationship Id="rId102" Type="http://schemas.openxmlformats.org/officeDocument/2006/relationships/slide" Target="slides/slide96.xml"/><Relationship Id="rId123" Type="http://schemas.openxmlformats.org/officeDocument/2006/relationships/slide" Target="slides/slide117.xml"/><Relationship Id="rId186" Type="http://schemas.openxmlformats.org/officeDocument/2006/relationships/slide" Target="slides/slide180.xml"/><Relationship Id="rId165" Type="http://schemas.openxmlformats.org/officeDocument/2006/relationships/slide" Target="slides/slide159.xml"/><Relationship Id="rId90" Type="http://schemas.openxmlformats.org/officeDocument/2006/relationships/slide" Target="slides/slide84.xml"/><Relationship Id="rId253" Type="http://schemas.openxmlformats.org/officeDocument/2006/relationships/slide" Target="slides/slide247.xml"/><Relationship Id="rId211" Type="http://schemas.openxmlformats.org/officeDocument/2006/relationships/slide" Target="slides/slide205.xml"/><Relationship Id="rId232" Type="http://schemas.openxmlformats.org/officeDocument/2006/relationships/slide" Target="slides/slide226.xml"/><Relationship Id="rId48" Type="http://schemas.openxmlformats.org/officeDocument/2006/relationships/slide" Target="slides/slide42.xml"/><Relationship Id="rId27" Type="http://schemas.openxmlformats.org/officeDocument/2006/relationships/slide" Target="slides/slide21.xml"/><Relationship Id="rId134" Type="http://schemas.openxmlformats.org/officeDocument/2006/relationships/slide" Target="slides/slide128.xml"/><Relationship Id="rId69" Type="http://schemas.openxmlformats.org/officeDocument/2006/relationships/slide" Target="slides/slide63.xml"/><Relationship Id="rId113" Type="http://schemas.openxmlformats.org/officeDocument/2006/relationships/slide" Target="slides/slide107.xml"/><Relationship Id="rId176" Type="http://schemas.openxmlformats.org/officeDocument/2006/relationships/slide" Target="slides/slide170.xml"/><Relationship Id="rId197" Type="http://schemas.openxmlformats.org/officeDocument/2006/relationships/slide" Target="slides/slide191.xml"/><Relationship Id="rId80" Type="http://schemas.openxmlformats.org/officeDocument/2006/relationships/slide" Target="slides/slide74.xml"/><Relationship Id="rId155" Type="http://schemas.openxmlformats.org/officeDocument/2006/relationships/slide" Target="slides/slide149.xml"/><Relationship Id="rId264" Type="http://schemas.openxmlformats.org/officeDocument/2006/relationships/font" Target="fonts/CenturyGothic-boldItalic.fntdata"/><Relationship Id="rId222" Type="http://schemas.openxmlformats.org/officeDocument/2006/relationships/slide" Target="slides/slide216.xml"/><Relationship Id="rId243" Type="http://schemas.openxmlformats.org/officeDocument/2006/relationships/slide" Target="slides/slide237.xml"/><Relationship Id="rId201" Type="http://schemas.openxmlformats.org/officeDocument/2006/relationships/slide" Target="slides/slide195.xml"/><Relationship Id="rId38" Type="http://schemas.openxmlformats.org/officeDocument/2006/relationships/slide" Target="slides/slide32.xml"/><Relationship Id="rId17" Type="http://schemas.openxmlformats.org/officeDocument/2006/relationships/slide" Target="slides/slide11.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 Id="rId187" Type="http://schemas.openxmlformats.org/officeDocument/2006/relationships/slide" Target="slides/slide181.xml"/><Relationship Id="rId145" Type="http://schemas.openxmlformats.org/officeDocument/2006/relationships/slide" Target="slides/slide139.xml"/><Relationship Id="rId70" Type="http://schemas.openxmlformats.org/officeDocument/2006/relationships/slide" Target="slides/slide64.xml"/><Relationship Id="rId166" Type="http://schemas.openxmlformats.org/officeDocument/2006/relationships/slide" Target="slides/slide160.xml"/><Relationship Id="rId91" Type="http://schemas.openxmlformats.org/officeDocument/2006/relationships/slide" Target="slides/slide85.xml"/><Relationship Id="rId1" Type="http://schemas.openxmlformats.org/officeDocument/2006/relationships/theme" Target="theme/theme2.xml"/><Relationship Id="rId254" Type="http://schemas.openxmlformats.org/officeDocument/2006/relationships/slide" Target="slides/slide248.xml"/><Relationship Id="rId212" Type="http://schemas.openxmlformats.org/officeDocument/2006/relationships/slide" Target="slides/slide206.xml"/><Relationship Id="rId233" Type="http://schemas.openxmlformats.org/officeDocument/2006/relationships/slide" Target="slides/slide227.xml"/><Relationship Id="rId49" Type="http://schemas.openxmlformats.org/officeDocument/2006/relationships/slide" Target="slides/slide43.xml"/><Relationship Id="rId28" Type="http://schemas.openxmlformats.org/officeDocument/2006/relationships/slide" Target="slides/slide22.xml"/><Relationship Id="rId114" Type="http://schemas.openxmlformats.org/officeDocument/2006/relationships/slide" Target="slides/slide108.xml"/><Relationship Id="rId177" Type="http://schemas.openxmlformats.org/officeDocument/2006/relationships/slide" Target="slides/slide171.xml"/><Relationship Id="rId198" Type="http://schemas.openxmlformats.org/officeDocument/2006/relationships/slide" Target="slides/slide192.xml"/><Relationship Id="rId81" Type="http://schemas.openxmlformats.org/officeDocument/2006/relationships/slide" Target="slides/slide75.xml"/><Relationship Id="rId135" Type="http://schemas.openxmlformats.org/officeDocument/2006/relationships/slide" Target="slides/slide129.xml"/><Relationship Id="rId60" Type="http://schemas.openxmlformats.org/officeDocument/2006/relationships/slide" Target="slides/slide54.xml"/><Relationship Id="rId156" Type="http://schemas.openxmlformats.org/officeDocument/2006/relationships/slide" Target="slides/slide150.xml"/><Relationship Id="rId223" Type="http://schemas.openxmlformats.org/officeDocument/2006/relationships/slide" Target="slides/slide217.xml"/><Relationship Id="rId244" Type="http://schemas.openxmlformats.org/officeDocument/2006/relationships/slide" Target="slides/slide238.xml"/><Relationship Id="rId202" Type="http://schemas.openxmlformats.org/officeDocument/2006/relationships/slide" Target="slides/slide196.xml"/><Relationship Id="rId39" Type="http://schemas.openxmlformats.org/officeDocument/2006/relationships/slide" Target="slides/slide33.xml"/><Relationship Id="rId18" Type="http://schemas.openxmlformats.org/officeDocument/2006/relationships/slide" Target="slides/slide12.xml"/><Relationship Id="rId265" Type="http://schemas.openxmlformats.org/officeDocument/2006/relationships/customXml" Target="../customXml/item1.xml"/><Relationship Id="rId188" Type="http://schemas.openxmlformats.org/officeDocument/2006/relationships/slide" Target="slides/slide182.xml"/><Relationship Id="rId146" Type="http://schemas.openxmlformats.org/officeDocument/2006/relationships/slide" Target="slides/slide140.xml"/><Relationship Id="rId167" Type="http://schemas.openxmlformats.org/officeDocument/2006/relationships/slide" Target="slides/slide161.xml"/><Relationship Id="rId50" Type="http://schemas.openxmlformats.org/officeDocument/2006/relationships/slide" Target="slides/slide44.xml"/><Relationship Id="rId104" Type="http://schemas.openxmlformats.org/officeDocument/2006/relationships/slide" Target="slides/slide98.xml"/><Relationship Id="rId125" Type="http://schemas.openxmlformats.org/officeDocument/2006/relationships/slide" Target="slides/slide119.xml"/><Relationship Id="rId71" Type="http://schemas.openxmlformats.org/officeDocument/2006/relationships/slide" Target="slides/slide65.xml"/><Relationship Id="rId213" Type="http://schemas.openxmlformats.org/officeDocument/2006/relationships/slide" Target="slides/slide207.xml"/><Relationship Id="rId92" Type="http://schemas.openxmlformats.org/officeDocument/2006/relationships/slide" Target="slides/slide86.xml"/><Relationship Id="rId234" Type="http://schemas.openxmlformats.org/officeDocument/2006/relationships/slide" Target="slides/slide228.xml"/><Relationship Id="rId29" Type="http://schemas.openxmlformats.org/officeDocument/2006/relationships/slide" Target="slides/slide23.xml"/><Relationship Id="rId2" Type="http://schemas.openxmlformats.org/officeDocument/2006/relationships/viewProps" Target="viewProps.xml"/><Relationship Id="rId255" Type="http://schemas.openxmlformats.org/officeDocument/2006/relationships/slide" Target="slides/slide249.xml"/><Relationship Id="rId40" Type="http://schemas.openxmlformats.org/officeDocument/2006/relationships/slide" Target="slides/slide34.xml"/><Relationship Id="rId178" Type="http://schemas.openxmlformats.org/officeDocument/2006/relationships/slide" Target="slides/slide172.xml"/><Relationship Id="rId136" Type="http://schemas.openxmlformats.org/officeDocument/2006/relationships/slide" Target="slides/slide130.xml"/><Relationship Id="rId157" Type="http://schemas.openxmlformats.org/officeDocument/2006/relationships/slide" Target="slides/slide151.xml"/><Relationship Id="rId115" Type="http://schemas.openxmlformats.org/officeDocument/2006/relationships/slide" Target="slides/slide109.xml"/><Relationship Id="rId199" Type="http://schemas.openxmlformats.org/officeDocument/2006/relationships/slide" Target="slides/slide193.xml"/><Relationship Id="rId82" Type="http://schemas.openxmlformats.org/officeDocument/2006/relationships/slide" Target="slides/slide76.xml"/><Relationship Id="rId61" Type="http://schemas.openxmlformats.org/officeDocument/2006/relationships/slide" Target="slides/slide55.xml"/><Relationship Id="rId203" Type="http://schemas.openxmlformats.org/officeDocument/2006/relationships/slide" Target="slides/slide197.xml"/><Relationship Id="rId19" Type="http://schemas.openxmlformats.org/officeDocument/2006/relationships/slide" Target="slides/slide13.xml"/><Relationship Id="rId224" Type="http://schemas.openxmlformats.org/officeDocument/2006/relationships/slide" Target="slides/slide218.xml"/><Relationship Id="rId245" Type="http://schemas.openxmlformats.org/officeDocument/2006/relationships/slide" Target="slides/slide239.xml"/><Relationship Id="rId266" Type="http://schemas.openxmlformats.org/officeDocument/2006/relationships/customXml" Target="../customXml/item2.xml"/><Relationship Id="rId30" Type="http://schemas.openxmlformats.org/officeDocument/2006/relationships/slide" Target="slides/slide24.xml"/><Relationship Id="rId147" Type="http://schemas.openxmlformats.org/officeDocument/2006/relationships/slide" Target="slides/slide141.xml"/><Relationship Id="rId168" Type="http://schemas.openxmlformats.org/officeDocument/2006/relationships/slide" Target="slides/slide162.xml"/><Relationship Id="rId105" Type="http://schemas.openxmlformats.org/officeDocument/2006/relationships/slide" Target="slides/slide99.xml"/><Relationship Id="rId126" Type="http://schemas.openxmlformats.org/officeDocument/2006/relationships/slide" Target="slides/slide120.xml"/><Relationship Id="rId189" Type="http://schemas.openxmlformats.org/officeDocument/2006/relationships/slide" Target="slides/slide183.xml"/><Relationship Id="rId72" Type="http://schemas.openxmlformats.org/officeDocument/2006/relationships/slide" Target="slides/slide66.xml"/><Relationship Id="rId51" Type="http://schemas.openxmlformats.org/officeDocument/2006/relationships/slide" Target="slides/slide45.xml"/><Relationship Id="rId93" Type="http://schemas.openxmlformats.org/officeDocument/2006/relationships/slide" Target="slides/slide87.xml"/><Relationship Id="rId3" Type="http://schemas.openxmlformats.org/officeDocument/2006/relationships/presProps" Target="presProps.xml"/><Relationship Id="rId256" Type="http://schemas.openxmlformats.org/officeDocument/2006/relationships/slide" Target="slides/slide250.xml"/><Relationship Id="rId214" Type="http://schemas.openxmlformats.org/officeDocument/2006/relationships/slide" Target="slides/slide208.xml"/><Relationship Id="rId235" Type="http://schemas.openxmlformats.org/officeDocument/2006/relationships/slide" Target="slides/slide229.xml"/><Relationship Id="rId137" Type="http://schemas.openxmlformats.org/officeDocument/2006/relationships/slide" Target="slides/slide131.xml"/><Relationship Id="rId158" Type="http://schemas.openxmlformats.org/officeDocument/2006/relationships/slide" Target="slides/slide152.xml"/><Relationship Id="rId116" Type="http://schemas.openxmlformats.org/officeDocument/2006/relationships/slide" Target="slides/slide110.xml"/><Relationship Id="rId41" Type="http://schemas.openxmlformats.org/officeDocument/2006/relationships/slide" Target="slides/slide35.xml"/><Relationship Id="rId179" Type="http://schemas.openxmlformats.org/officeDocument/2006/relationships/slide" Target="slides/slide173.xml"/><Relationship Id="rId20" Type="http://schemas.openxmlformats.org/officeDocument/2006/relationships/slide" Target="slides/slide14.xml"/><Relationship Id="rId83" Type="http://schemas.openxmlformats.org/officeDocument/2006/relationships/slide" Target="slides/slide77.xml"/><Relationship Id="rId62" Type="http://schemas.openxmlformats.org/officeDocument/2006/relationships/slide" Target="slides/slide56.xml"/><Relationship Id="rId190" Type="http://schemas.openxmlformats.org/officeDocument/2006/relationships/slide" Target="slides/slide184.xml"/><Relationship Id="rId225" Type="http://schemas.openxmlformats.org/officeDocument/2006/relationships/slide" Target="slides/slide219.xml"/><Relationship Id="rId246" Type="http://schemas.openxmlformats.org/officeDocument/2006/relationships/slide" Target="slides/slide240.xml"/><Relationship Id="rId204" Type="http://schemas.openxmlformats.org/officeDocument/2006/relationships/slide" Target="slides/slide198.xml"/><Relationship Id="rId267" Type="http://schemas.openxmlformats.org/officeDocument/2006/relationships/customXml" Target="../customXml/item3.xml"/><Relationship Id="rId106" Type="http://schemas.openxmlformats.org/officeDocument/2006/relationships/slide" Target="slides/slide100.xml"/><Relationship Id="rId127" Type="http://schemas.openxmlformats.org/officeDocument/2006/relationships/slide" Target="slides/slide121.xml"/><Relationship Id="rId31" Type="http://schemas.openxmlformats.org/officeDocument/2006/relationships/slide" Target="slides/slide25.xml"/><Relationship Id="rId10" Type="http://schemas.openxmlformats.org/officeDocument/2006/relationships/slide" Target="slides/slide4.xml"/><Relationship Id="rId148" Type="http://schemas.openxmlformats.org/officeDocument/2006/relationships/slide" Target="slides/slide142.xml"/><Relationship Id="rId73" Type="http://schemas.openxmlformats.org/officeDocument/2006/relationships/slide" Target="slides/slide67.xml"/><Relationship Id="rId169" Type="http://schemas.openxmlformats.org/officeDocument/2006/relationships/slide" Target="slides/slide163.xml"/><Relationship Id="rId52" Type="http://schemas.openxmlformats.org/officeDocument/2006/relationships/slide" Target="slides/slide46.xml"/><Relationship Id="rId94" Type="http://schemas.openxmlformats.org/officeDocument/2006/relationships/slide" Target="slides/slide88.xml"/><Relationship Id="rId180" Type="http://schemas.openxmlformats.org/officeDocument/2006/relationships/slide" Target="slides/slide174.xml"/><Relationship Id="rId4" Type="http://schemas.openxmlformats.org/officeDocument/2006/relationships/slideMaster" Target="slideMasters/slideMaster1.xml"/><Relationship Id="rId257" Type="http://schemas.openxmlformats.org/officeDocument/2006/relationships/slide" Target="slides/slide251.xml"/><Relationship Id="rId215" Type="http://schemas.openxmlformats.org/officeDocument/2006/relationships/slide" Target="slides/slide209.xml"/><Relationship Id="rId236" Type="http://schemas.openxmlformats.org/officeDocument/2006/relationships/slide" Target="slides/slide230.xml"/><Relationship Id="rId42" Type="http://schemas.openxmlformats.org/officeDocument/2006/relationships/slide" Target="slides/slide36.xml"/><Relationship Id="rId84" Type="http://schemas.openxmlformats.org/officeDocument/2006/relationships/slide" Target="slides/slide78.xml"/><Relationship Id="rId138" Type="http://schemas.openxmlformats.org/officeDocument/2006/relationships/slide" Target="slides/slide132.xml"/><Relationship Id="rId191" Type="http://schemas.openxmlformats.org/officeDocument/2006/relationships/slide" Target="slides/slide185.xml"/><Relationship Id="rId247" Type="http://schemas.openxmlformats.org/officeDocument/2006/relationships/slide" Target="slides/slide241.xml"/><Relationship Id="rId205" Type="http://schemas.openxmlformats.org/officeDocument/2006/relationships/slide" Target="slides/slide1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1adcb25cc_2_1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91adcb25cc_2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91adcb25cc_2_3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91adcb25cc_2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91adcb25cc_2_7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g191adcb25cc_2_7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91adcb25cc_2_8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g191adcb25cc_2_8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91adcb25cc_2_8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g191adcb25cc_2_8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91adcb25cc_2_8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g191adcb25cc_2_8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91adcb25cc_2_8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g191adcb25cc_2_8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91adcb25cc_2_8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g191adcb25cc_2_8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91adcb25cc_2_8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g191adcb25cc_2_8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91adcb25cc_2_8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g191adcb25cc_2_8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91adcb25cc_2_8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g191adcb25cc_2_8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91adcb25cc_2_8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g191adcb25cc_2_8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91adcb25cc_2_3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91adcb25cc_2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91adcb25cc_2_8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g191adcb25cc_2_8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91adcb25cc_2_8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g191adcb25cc_2_8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91adcb25cc_2_8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g191adcb25cc_2_8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91adcb25cc_2_8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g191adcb25cc_2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91adcb25cc_2_8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g191adcb25cc_2_8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91adcb25cc_2_8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g191adcb25cc_2_8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91adcb25cc_2_8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g191adcb25cc_2_8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91adcb25cc_2_8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g191adcb25cc_2_8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91adcb25cc_2_8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g191adcb25cc_2_8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91adcb25cc_2_8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g191adcb25cc_2_8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1adcb25cc_2_3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91adcb25cc_2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91adcb25cc_2_8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g191adcb25cc_2_8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91adcb25cc_2_9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g191adcb25cc_2_9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91adcb25cc_2_9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g191adcb25cc_2_9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91adcb25cc_2_9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g191adcb25cc_2_9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91adcb25cc_2_9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g191adcb25cc_2_9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91adcb25cc_2_9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g191adcb25cc_2_9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91adcb25cc_2_9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g191adcb25cc_2_9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91adcb25cc_2_9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g191adcb25cc_2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91adcb25cc_2_9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g191adcb25cc_2_9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91adcb25cc_2_9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g191adcb25cc_2_9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91adcb25cc_2_3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91adcb25cc_2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91adcb25cc_2_9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g191adcb25cc_2_9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191adcb25cc_2_9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g191adcb25cc_2_9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91adcb25cc_2_9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g191adcb25cc_2_9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91adcb25cc_2_9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191adcb25cc_2_9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191adcb25cc_2_9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g191adcb25cc_2_9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91adcb25cc_2_9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g191adcb25cc_2_9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91adcb25cc_2_9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g191adcb25cc_2_9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91adcb25cc_2_9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g191adcb25cc_2_9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191adcb25cc_2_9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g191adcb25cc_2_9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191adcb25cc_2_9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g191adcb25cc_2_9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1adcb25cc_2_3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91adcb25cc_2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91adcb25cc_2_9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g191adcb25cc_2_9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91adcb25cc_2_10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g191adcb25cc_2_10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91adcb25cc_2_10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g191adcb25cc_2_10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91adcb25cc_2_10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g191adcb25cc_2_10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91adcb25cc_2_10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g191adcb25cc_2_10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91adcb25cc_2_10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g191adcb25cc_2_10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91adcb25cc_2_10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g191adcb25cc_2_10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91adcb25cc_2_10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g191adcb25cc_2_10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91adcb25cc_2_10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g191adcb25cc_2_10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91adcb25cc_2_10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g191adcb25cc_2_10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1adcb25cc_2_3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91adcb25cc_2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191adcb25cc_2_10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g191adcb25cc_2_10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191adcb25cc_2_10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g191adcb25cc_2_10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91adcb25cc_2_10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g191adcb25cc_2_10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91adcb25cc_2_10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g191adcb25cc_2_10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91adcb25cc_2_10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g191adcb25cc_2_10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191adcb25cc_2_10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g191adcb25cc_2_10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91adcb25cc_2_10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g191adcb25cc_2_10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191adcb25cc_2_10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g191adcb25cc_2_10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91adcb25cc_2_10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g191adcb25cc_2_10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191adcb25cc_2_10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g191adcb25cc_2_10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91adcb25cc_2_3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91adcb25cc_2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91adcb25cc_2_10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g191adcb25cc_2_10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91adcb25cc_2_1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g191adcb25cc_2_1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91adcb25cc_2_11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g191adcb25cc_2_1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191adcb25cc_2_11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g191adcb25cc_2_1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191adcb25cc_2_11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g191adcb25cc_2_1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191adcb25cc_2_11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g191adcb25cc_2_1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191adcb25cc_2_11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g191adcb25cc_2_1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91adcb25cc_2_11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g191adcb25cc_2_1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91adcb25cc_2_11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g191adcb25cc_2_1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191adcb25cc_2_11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g191adcb25cc_2_1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91adcb25cc_2_3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91adcb25cc_2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191adcb25cc_2_11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g191adcb25cc_2_1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191adcb25cc_2_11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g191adcb25cc_2_1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91adcb25cc_2_11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g191adcb25cc_2_1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91adcb25cc_2_11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g191adcb25cc_2_1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91adcb25cc_2_11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g191adcb25cc_2_1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91adcb25cc_2_11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g191adcb25cc_2_1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91adcb25cc_2_11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g191adcb25cc_2_1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91adcb25cc_2_11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g191adcb25cc_2_1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91adcb25cc_2_11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g191adcb25cc_2_1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191adcb25cc_2_11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g191adcb25cc_2_1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91adcb25cc_2_3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191adcb25cc_2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191adcb25cc_2_11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g191adcb25cc_2_1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91adcb25cc_2_12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g191adcb25cc_2_1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191adcb25cc_2_12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g191adcb25cc_2_1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91adcb25cc_2_12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g191adcb25cc_2_1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191adcb25cc_2_12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g191adcb25cc_2_1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191adcb25cc_2_12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g191adcb25cc_2_1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191adcb25cc_2_12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g191adcb25cc_2_1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191adcb25cc_2_12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g191adcb25cc_2_1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191adcb25cc_2_12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g191adcb25cc_2_1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91adcb25cc_2_12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g191adcb25cc_2_1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91adcb25cc_2_3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91adcb25cc_2_3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191adcb25cc_2_12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g191adcb25cc_2_1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191adcb25cc_2_12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g191adcb25cc_2_1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191adcb25cc_2_12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g191adcb25cc_2_1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191adcb25cc_2_12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g191adcb25cc_2_1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91adcb25cc_2_12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g191adcb25cc_2_1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91adcb25cc_2_12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g191adcb25cc_2_1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91adcb25cc_2_12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g191adcb25cc_2_1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91adcb25cc_2_12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g191adcb25cc_2_1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191adcb25cc_2_12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g191adcb25cc_2_1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91adcb25cc_2_12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g191adcb25cc_2_1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1adcb25cc_2_3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91adcb25cc_2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91adcb25cc_2_3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191adcb25cc_2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191adcb25cc_2_12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g191adcb25cc_2_1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191adcb25cc_2_13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g191adcb25cc_2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191adcb25cc_2_13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g191adcb25cc_2_1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191adcb25cc_2_13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g191adcb25cc_2_13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191adcb25cc_2_13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g191adcb25cc_2_1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191adcb25cc_2_13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g191adcb25cc_2_1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191adcb25cc_2_13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g191adcb25cc_2_1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191adcb25cc_2_13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g191adcb25cc_2_1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191adcb25cc_2_13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g191adcb25cc_2_1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191adcb25cc_2_13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g191adcb25cc_2_1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91adcb25cc_2_3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91adcb25cc_2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191adcb25cc_2_13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g191adcb25cc_2_1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191adcb25cc_2_13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g191adcb25cc_2_1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191adcb25cc_2_13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g191adcb25cc_2_1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191adcb25cc_2_13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g191adcb25cc_2_1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191adcb25cc_2_13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g191adcb25cc_2_1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191adcb25cc_2_13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g191adcb25cc_2_1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191adcb25cc_2_13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g191adcb25cc_2_1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91adcb25cc_2_13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g191adcb25cc_2_13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191adcb25cc_2_13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g191adcb25cc_2_1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191adcb25cc_2_13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g191adcb25cc_2_13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91adcb25cc_2_4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91adcb25cc_2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191adcb25cc_2_13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g191adcb25cc_2_1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91adcb25cc_2_14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g191adcb25cc_2_1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191adcb25cc_2_14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g191adcb25cc_2_1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91adcb25cc_2_14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g191adcb25cc_2_14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191adcb25cc_2_14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g191adcb25cc_2_14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191adcb25cc_2_14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g191adcb25cc_2_14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91adcb25cc_2_14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g191adcb25cc_2_1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191adcb25cc_2_14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g191adcb25cc_2_1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191adcb25cc_2_14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g191adcb25cc_2_14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191adcb25cc_2_14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g191adcb25cc_2_14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91adcb25cc_2_4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91adcb25cc_2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191adcb25cc_2_14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g191adcb25cc_2_14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191adcb25cc_2_14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g191adcb25cc_2_14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191adcb25cc_2_14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g191adcb25cc_2_14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191adcb25cc_2_14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g191adcb25cc_2_14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191adcb25cc_2_14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g191adcb25cc_2_1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191adcb25cc_2_14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g191adcb25cc_2_1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191adcb25cc_2_14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g191adcb25cc_2_14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191adcb25cc_2_14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g191adcb25cc_2_14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191adcb25cc_2_14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g191adcb25cc_2_14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191adcb25cc_2_14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g191adcb25cc_2_14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91adcb25cc_2_4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191adcb25cc_2_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191adcb25cc_2_14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g191adcb25cc_2_14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g191adcb25cc_2_15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g191adcb25cc_2_15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191adcb25cc_2_15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g191adcb25cc_2_15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191adcb25cc_2_15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g191adcb25cc_2_15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g191adcb25cc_2_15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g191adcb25cc_2_1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191adcb25cc_2_15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g191adcb25cc_2_1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191adcb25cc_2_15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g191adcb25cc_2_15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191adcb25cc_2_15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g191adcb25cc_2_15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g191adcb25cc_2_15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g191adcb25cc_2_15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191adcb25cc_2_15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g191adcb25cc_2_15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91adcb25cc_2_4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91adcb25cc_2_4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191adcb25cc_2_15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g191adcb25cc_2_15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191adcb25cc_2_15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g191adcb25cc_2_15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191adcb25cc_2_15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g191adcb25cc_2_15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191adcb25cc_2_15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g191adcb25cc_2_15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191adcb25cc_2_15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g191adcb25cc_2_15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91adcb25cc_2_4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91adcb25cc_2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91adcb25cc_2_4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191adcb25cc_2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91adcb25cc_2_4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191adcb25cc_2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91adcb25cc_2_4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91adcb25cc_2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91adcb25cc_2_3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91adcb25cc_2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1adcb25cc_2_4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91adcb25cc_2_4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91adcb25cc_2_4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191adcb25cc_2_4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91adcb25cc_2_4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191adcb25cc_2_4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1adcb25cc_2_4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191adcb25cc_2_4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91adcb25cc_2_4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91adcb25cc_2_4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91adcb25cc_2_4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91adcb25cc_2_4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91adcb25cc_2_4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191adcb25cc_2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91adcb25cc_2_4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191adcb25cc_2_4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91adcb25cc_2_4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191adcb25cc_2_4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91adcb25cc_2_4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191adcb25cc_2_4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1adcb25cc_2_3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91adcb25cc_2_3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91adcb25cc_2_4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191adcb25cc_2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91adcb25cc_2_4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191adcb25cc_2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91adcb25cc_2_5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191adcb25cc_2_5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91adcb25cc_2_5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191adcb25cc_2_5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91adcb25cc_2_5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191adcb25cc_2_5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91adcb25cc_2_5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191adcb25cc_2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91adcb25cc_2_5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191adcb25cc_2_5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91adcb25cc_2_5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191adcb25cc_2_5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91adcb25cc_2_5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191adcb25cc_2_5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91adcb25cc_2_5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191adcb25cc_2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1adcb25cc_2_3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91adcb25cc_2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91adcb25cc_2_5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191adcb25cc_2_5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91adcb25cc_2_5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191adcb25cc_2_5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91adcb25cc_2_5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191adcb25cc_2_5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91adcb25cc_2_5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191adcb25cc_2_5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91adcb25cc_2_5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191adcb25cc_2_5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91adcb25cc_2_5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191adcb25cc_2_5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91adcb25cc_2_5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191adcb25cc_2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91adcb25cc_2_5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191adcb25cc_2_5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91adcb25cc_2_5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191adcb25cc_2_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91adcb25cc_2_5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191adcb25cc_2_5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1adcb25cc_2_3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91adcb25cc_2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91adcb25cc_2_5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g191adcb25cc_2_5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91adcb25cc_2_5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191adcb25cc_2_5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91adcb25cc_2_6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191adcb25cc_2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91adcb25cc_2_6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191adcb25cc_2_6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91adcb25cc_2_6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191adcb25cc_2_6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91adcb25cc_2_6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191adcb25cc_2_6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91adcb25cc_2_6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191adcb25cc_2_6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91adcb25cc_2_6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191adcb25cc_2_6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91adcb25cc_2_6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191adcb25cc_2_6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91adcb25cc_2_6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191adcb25cc_2_6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1adcb25cc_2_3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91adcb25cc_2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91adcb25cc_2_6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191adcb25cc_2_6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91adcb25cc_2_6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191adcb25cc_2_6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91adcb25cc_2_6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191adcb25cc_2_6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91adcb25cc_2_6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191adcb25cc_2_6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91adcb25cc_2_6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191adcb25cc_2_6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91adcb25cc_2_6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g191adcb25cc_2_6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91adcb25cc_2_6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191adcb25cc_2_6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91adcb25cc_2_6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g191adcb25cc_2_6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91adcb25cc_2_6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191adcb25cc_2_6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91adcb25cc_2_6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g191adcb25cc_2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1adcb25cc_2_3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91adcb25cc_2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91adcb25cc_2_6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191adcb25cc_2_6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91adcb25cc_2_6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191adcb25cc_2_6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91adcb25cc_2_7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91adcb25cc_2_7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91adcb25cc_2_7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g191adcb25cc_2_7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91adcb25cc_2_7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g191adcb25cc_2_7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91adcb25cc_2_7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g191adcb25cc_2_7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91adcb25cc_2_7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191adcb25cc_2_7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91adcb25cc_2_7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191adcb25cc_2_7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91adcb25cc_2_7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191adcb25cc_2_7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91adcb25cc_2_7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g191adcb25cc_2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1adcb25cc_2_3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91adcb25cc_2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91adcb25cc_2_7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g191adcb25cc_2_7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91adcb25cc_2_7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191adcb25cc_2_7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91adcb25cc_2_7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191adcb25cc_2_7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91adcb25cc_2_7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g191adcb25cc_2_7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91adcb25cc_2_7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191adcb25cc_2_7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91adcb25cc_2_7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g191adcb25cc_2_7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91adcb25cc_2_7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g191adcb25cc_2_7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91adcb25cc_2_7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g191adcb25cc_2_7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91adcb25cc_2_7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191adcb25cc_2_7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91adcb25cc_2_7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g191adcb25cc_2_7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4"/>
          <p:cNvSpPr txBox="1"/>
          <p:nvPr>
            <p:ph type="ctrTitle"/>
          </p:nvPr>
        </p:nvSpPr>
        <p:spPr>
          <a:xfrm>
            <a:off x="866216" y="1085850"/>
            <a:ext cx="6619244" cy="2497186"/>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 type="subTitle"/>
          </p:nvPr>
        </p:nvSpPr>
        <p:spPr>
          <a:xfrm>
            <a:off x="866216" y="3583035"/>
            <a:ext cx="6619244" cy="646065"/>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200"/>
              <a:buNone/>
              <a:defRPr cap="none">
                <a:solidFill>
                  <a:srgbClr val="EE52A4"/>
                </a:solidFill>
              </a:defRPr>
            </a:lvl1pPr>
            <a:lvl2pPr lvl="1" algn="ctr">
              <a:spcBef>
                <a:spcPts val="800"/>
              </a:spcBef>
              <a:spcAft>
                <a:spcPts val="0"/>
              </a:spcAft>
              <a:buSzPts val="1100"/>
              <a:buNone/>
              <a:defRPr>
                <a:solidFill>
                  <a:schemeClr val="lt1"/>
                </a:solidFill>
              </a:defRPr>
            </a:lvl2pPr>
            <a:lvl3pPr lvl="2" algn="ctr">
              <a:spcBef>
                <a:spcPts val="800"/>
              </a:spcBef>
              <a:spcAft>
                <a:spcPts val="0"/>
              </a:spcAft>
              <a:buSzPts val="1000"/>
              <a:buNone/>
              <a:defRPr>
                <a:solidFill>
                  <a:schemeClr val="lt1"/>
                </a:solidFill>
              </a:defRPr>
            </a:lvl3pPr>
            <a:lvl4pPr lvl="3" algn="ctr">
              <a:spcBef>
                <a:spcPts val="800"/>
              </a:spcBef>
              <a:spcAft>
                <a:spcPts val="0"/>
              </a:spcAft>
              <a:buSzPts val="800"/>
              <a:buNone/>
              <a:defRPr>
                <a:solidFill>
                  <a:schemeClr val="lt1"/>
                </a:solidFill>
              </a:defRPr>
            </a:lvl4pPr>
            <a:lvl5pPr lvl="4" algn="ctr">
              <a:spcBef>
                <a:spcPts val="800"/>
              </a:spcBef>
              <a:spcAft>
                <a:spcPts val="0"/>
              </a:spcAft>
              <a:buSzPts val="800"/>
              <a:buNone/>
              <a:defRPr>
                <a:solidFill>
                  <a:schemeClr val="lt1"/>
                </a:solidFill>
              </a:defRPr>
            </a:lvl5pPr>
            <a:lvl6pPr lvl="5" algn="ctr">
              <a:spcBef>
                <a:spcPts val="800"/>
              </a:spcBef>
              <a:spcAft>
                <a:spcPts val="0"/>
              </a:spcAft>
              <a:buSzPts val="800"/>
              <a:buNone/>
              <a:defRPr>
                <a:solidFill>
                  <a:schemeClr val="lt1"/>
                </a:solidFill>
              </a:defRPr>
            </a:lvl6pPr>
            <a:lvl7pPr lvl="6" algn="ctr">
              <a:spcBef>
                <a:spcPts val="800"/>
              </a:spcBef>
              <a:spcAft>
                <a:spcPts val="0"/>
              </a:spcAft>
              <a:buSzPts val="800"/>
              <a:buNone/>
              <a:defRPr>
                <a:solidFill>
                  <a:schemeClr val="lt1"/>
                </a:solidFill>
              </a:defRPr>
            </a:lvl7pPr>
            <a:lvl8pPr lvl="7" algn="ctr">
              <a:spcBef>
                <a:spcPts val="800"/>
              </a:spcBef>
              <a:spcAft>
                <a:spcPts val="0"/>
              </a:spcAft>
              <a:buSzPts val="800"/>
              <a:buNone/>
              <a:defRPr>
                <a:solidFill>
                  <a:schemeClr val="lt1"/>
                </a:solidFill>
              </a:defRPr>
            </a:lvl8pPr>
            <a:lvl9pPr lvl="8" algn="ctr">
              <a:spcBef>
                <a:spcPts val="800"/>
              </a:spcBef>
              <a:spcAft>
                <a:spcPts val="0"/>
              </a:spcAft>
              <a:buSzPts val="800"/>
              <a:buNone/>
              <a:defRPr>
                <a:solidFill>
                  <a:schemeClr val="lt1"/>
                </a:solidFill>
              </a:defRPr>
            </a:lvl9pPr>
          </a:lstStyle>
          <a:p/>
        </p:txBody>
      </p:sp>
      <p:sp>
        <p:nvSpPr>
          <p:cNvPr id="65" name="Google Shape;65;p1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71" name="Google Shape;71;p1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74" name="Shape 74"/>
        <p:cNvGrpSpPr/>
        <p:nvPr/>
      </p:nvGrpSpPr>
      <p:grpSpPr>
        <a:xfrm>
          <a:off x="0" y="0"/>
          <a:ext cx="0" cy="0"/>
          <a:chOff x="0" y="0"/>
          <a:chExt cx="0" cy="0"/>
        </a:xfrm>
      </p:grpSpPr>
      <p:sp>
        <p:nvSpPr>
          <p:cNvPr id="75" name="Google Shape;75;p1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 type="body"/>
          </p:nvPr>
        </p:nvSpPr>
        <p:spPr>
          <a:xfrm>
            <a:off x="474710" y="1485900"/>
            <a:ext cx="2210150"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77" name="Google Shape;77;p16"/>
          <p:cNvSpPr txBox="1"/>
          <p:nvPr>
            <p:ph idx="2" type="body"/>
          </p:nvPr>
        </p:nvSpPr>
        <p:spPr>
          <a:xfrm>
            <a:off x="489347" y="2000250"/>
            <a:ext cx="2195513"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78" name="Google Shape;78;p16"/>
          <p:cNvSpPr txBox="1"/>
          <p:nvPr>
            <p:ph idx="3" type="body"/>
          </p:nvPr>
        </p:nvSpPr>
        <p:spPr>
          <a:xfrm>
            <a:off x="2912744" y="1485900"/>
            <a:ext cx="2202181"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79" name="Google Shape;79;p16"/>
          <p:cNvSpPr txBox="1"/>
          <p:nvPr>
            <p:ph idx="4" type="body"/>
          </p:nvPr>
        </p:nvSpPr>
        <p:spPr>
          <a:xfrm>
            <a:off x="2904830" y="2000250"/>
            <a:ext cx="2210096"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80" name="Google Shape;80;p16"/>
          <p:cNvSpPr txBox="1"/>
          <p:nvPr>
            <p:ph idx="5" type="body"/>
          </p:nvPr>
        </p:nvSpPr>
        <p:spPr>
          <a:xfrm>
            <a:off x="5343525" y="1485900"/>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81" name="Google Shape;81;p16"/>
          <p:cNvSpPr txBox="1"/>
          <p:nvPr>
            <p:ph idx="6" type="body"/>
          </p:nvPr>
        </p:nvSpPr>
        <p:spPr>
          <a:xfrm>
            <a:off x="5343525" y="2000250"/>
            <a:ext cx="2199085"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82" name="Google Shape;82;p16"/>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83" name="Google Shape;83;p16"/>
          <p:cNvCxnSpPr/>
          <p:nvPr/>
        </p:nvCxnSpPr>
        <p:spPr>
          <a:xfrm>
            <a:off x="5221670" y="1600200"/>
            <a:ext cx="0" cy="297516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84" name="Google Shape;84;p16"/>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6"/>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 type="body"/>
          </p:nvPr>
        </p:nvSpPr>
        <p:spPr>
          <a:xfrm>
            <a:off x="827484" y="1545431"/>
            <a:ext cx="3297254" cy="314682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90" name="Google Shape;90;p17"/>
          <p:cNvSpPr txBox="1"/>
          <p:nvPr>
            <p:ph idx="2" type="body"/>
          </p:nvPr>
        </p:nvSpPr>
        <p:spPr>
          <a:xfrm>
            <a:off x="4240870" y="1542069"/>
            <a:ext cx="3297256" cy="315018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91" name="Google Shape;91;p1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9"/>
          <p:cNvSpPr txBox="1"/>
          <p:nvPr>
            <p:ph type="title"/>
          </p:nvPr>
        </p:nvSpPr>
        <p:spPr>
          <a:xfrm>
            <a:off x="866217" y="2146300"/>
            <a:ext cx="6619243" cy="143673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 type="body"/>
          </p:nvPr>
        </p:nvSpPr>
        <p:spPr>
          <a:xfrm>
            <a:off x="866216" y="3583036"/>
            <a:ext cx="6619244"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rgbClr val="EE52A4"/>
                </a:solidFill>
              </a:defRPr>
            </a:lvl1pPr>
            <a:lvl2pPr indent="-228600" lvl="1" marL="914400" algn="l">
              <a:spcBef>
                <a:spcPts val="800"/>
              </a:spcBef>
              <a:spcAft>
                <a:spcPts val="0"/>
              </a:spcAft>
              <a:buSzPts val="1100"/>
              <a:buNone/>
              <a:defRPr sz="1400">
                <a:solidFill>
                  <a:schemeClr val="lt1"/>
                </a:solidFill>
              </a:defRPr>
            </a:lvl2pPr>
            <a:lvl3pPr indent="-228600" lvl="2" marL="1371600" algn="l">
              <a:spcBef>
                <a:spcPts val="800"/>
              </a:spcBef>
              <a:spcAft>
                <a:spcPts val="0"/>
              </a:spcAft>
              <a:buSzPts val="1000"/>
              <a:buNone/>
              <a:defRPr sz="1200">
                <a:solidFill>
                  <a:schemeClr val="lt1"/>
                </a:solidFill>
              </a:defRPr>
            </a:lvl3pPr>
            <a:lvl4pPr indent="-228600" lvl="3" marL="1828800" algn="l">
              <a:spcBef>
                <a:spcPts val="800"/>
              </a:spcBef>
              <a:spcAft>
                <a:spcPts val="0"/>
              </a:spcAft>
              <a:buSzPts val="800"/>
              <a:buNone/>
              <a:defRPr sz="1100">
                <a:solidFill>
                  <a:schemeClr val="lt1"/>
                </a:solidFill>
              </a:defRPr>
            </a:lvl4pPr>
            <a:lvl5pPr indent="-228600" lvl="4" marL="2286000" algn="l">
              <a:spcBef>
                <a:spcPts val="800"/>
              </a:spcBef>
              <a:spcAft>
                <a:spcPts val="0"/>
              </a:spcAft>
              <a:buSzPts val="800"/>
              <a:buNone/>
              <a:defRPr sz="1100">
                <a:solidFill>
                  <a:schemeClr val="lt1"/>
                </a:solidFill>
              </a:defRPr>
            </a:lvl5pPr>
            <a:lvl6pPr indent="-228600" lvl="5" marL="2743200" algn="l">
              <a:spcBef>
                <a:spcPts val="800"/>
              </a:spcBef>
              <a:spcAft>
                <a:spcPts val="0"/>
              </a:spcAft>
              <a:buSzPts val="800"/>
              <a:buNone/>
              <a:defRPr sz="1100">
                <a:solidFill>
                  <a:schemeClr val="lt1"/>
                </a:solidFill>
              </a:defRPr>
            </a:lvl6pPr>
            <a:lvl7pPr indent="-228600" lvl="6" marL="3200400" algn="l">
              <a:spcBef>
                <a:spcPts val="800"/>
              </a:spcBef>
              <a:spcAft>
                <a:spcPts val="0"/>
              </a:spcAft>
              <a:buSzPts val="800"/>
              <a:buNone/>
              <a:defRPr sz="1100">
                <a:solidFill>
                  <a:schemeClr val="lt1"/>
                </a:solidFill>
              </a:defRPr>
            </a:lvl7pPr>
            <a:lvl8pPr indent="-228600" lvl="7" marL="3657600" algn="l">
              <a:spcBef>
                <a:spcPts val="800"/>
              </a:spcBef>
              <a:spcAft>
                <a:spcPts val="0"/>
              </a:spcAft>
              <a:buSzPts val="800"/>
              <a:buNone/>
              <a:defRPr sz="1100">
                <a:solidFill>
                  <a:schemeClr val="lt1"/>
                </a:solidFill>
              </a:defRPr>
            </a:lvl8pPr>
            <a:lvl9pPr indent="-228600" lvl="8" marL="4114800" algn="l">
              <a:spcBef>
                <a:spcPts val="800"/>
              </a:spcBef>
              <a:spcAft>
                <a:spcPts val="0"/>
              </a:spcAft>
              <a:buSzPts val="800"/>
              <a:buNone/>
              <a:defRPr sz="1100">
                <a:solidFill>
                  <a:schemeClr val="lt1"/>
                </a:solidFill>
              </a:defRPr>
            </a:lvl9pPr>
          </a:lstStyle>
          <a:p/>
        </p:txBody>
      </p:sp>
      <p:sp>
        <p:nvSpPr>
          <p:cNvPr id="101" name="Google Shape;101;p1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4" name="Shape 104"/>
        <p:cNvGrpSpPr/>
        <p:nvPr/>
      </p:nvGrpSpPr>
      <p:grpSpPr>
        <a:xfrm>
          <a:off x="0" y="0"/>
          <a:ext cx="0" cy="0"/>
          <a:chOff x="0" y="0"/>
          <a:chExt cx="0" cy="0"/>
        </a:xfrm>
      </p:grpSpPr>
      <p:sp>
        <p:nvSpPr>
          <p:cNvPr id="105" name="Google Shape;105;p2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2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0"/>
          <p:cNvSpPr txBox="1"/>
          <p:nvPr>
            <p:ph idx="1" type="body"/>
          </p:nvPr>
        </p:nvSpPr>
        <p:spPr>
          <a:xfrm>
            <a:off x="827485" y="1428750"/>
            <a:ext cx="3297253"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7" name="Google Shape;107;p20"/>
          <p:cNvSpPr txBox="1"/>
          <p:nvPr>
            <p:ph idx="2" type="body"/>
          </p:nvPr>
        </p:nvSpPr>
        <p:spPr>
          <a:xfrm>
            <a:off x="827484"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108" name="Google Shape;108;p20"/>
          <p:cNvSpPr txBox="1"/>
          <p:nvPr>
            <p:ph idx="3" type="body"/>
          </p:nvPr>
        </p:nvSpPr>
        <p:spPr>
          <a:xfrm>
            <a:off x="4240871" y="1428750"/>
            <a:ext cx="329725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9" name="Google Shape;109;p20"/>
          <p:cNvSpPr txBox="1"/>
          <p:nvPr>
            <p:ph idx="4" type="body"/>
          </p:nvPr>
        </p:nvSpPr>
        <p:spPr>
          <a:xfrm>
            <a:off x="4240871"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110" name="Google Shape;110;p2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1"/>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1"/>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22"/>
          <p:cNvSpPr txBox="1"/>
          <p:nvPr>
            <p:ph type="title"/>
          </p:nvPr>
        </p:nvSpPr>
        <p:spPr>
          <a:xfrm>
            <a:off x="866216" y="1085850"/>
            <a:ext cx="2550797" cy="10858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 type="body"/>
          </p:nvPr>
        </p:nvSpPr>
        <p:spPr>
          <a:xfrm>
            <a:off x="3588462" y="1085850"/>
            <a:ext cx="3896998" cy="3429000"/>
          </a:xfrm>
          <a:prstGeom prst="rect">
            <a:avLst/>
          </a:prstGeom>
          <a:noFill/>
          <a:ln>
            <a:noFill/>
          </a:ln>
        </p:spPr>
        <p:txBody>
          <a:bodyPr anchorCtr="0" anchor="ctr" bIns="34275" lIns="68575" spcFirstLastPara="1" rIns="68575" wrap="square" tIns="34275">
            <a:normAutofit/>
          </a:bodyPr>
          <a:lstStyle>
            <a:lvl1pPr indent="-304800" lvl="0" marL="457200" algn="l">
              <a:spcBef>
                <a:spcPts val="800"/>
              </a:spcBef>
              <a:spcAft>
                <a:spcPts val="0"/>
              </a:spcAft>
              <a:buSzPts val="1200"/>
              <a:buChar char="►"/>
              <a:defRPr sz="1500"/>
            </a:lvl1pPr>
            <a:lvl2pPr indent="-298450" lvl="1" marL="914400" algn="l">
              <a:spcBef>
                <a:spcPts val="800"/>
              </a:spcBef>
              <a:spcAft>
                <a:spcPts val="0"/>
              </a:spcAft>
              <a:buSzPts val="1100"/>
              <a:buChar char="►"/>
              <a:defRPr sz="1400"/>
            </a:lvl2pPr>
            <a:lvl3pPr indent="-292100" lvl="2" marL="1371600" algn="l">
              <a:spcBef>
                <a:spcPts val="800"/>
              </a:spcBef>
              <a:spcAft>
                <a:spcPts val="0"/>
              </a:spcAft>
              <a:buSzPts val="1000"/>
              <a:buChar char="►"/>
              <a:defRPr sz="1200"/>
            </a:lvl3pPr>
            <a:lvl4pPr indent="-279400" lvl="3" marL="1828800" algn="l">
              <a:spcBef>
                <a:spcPts val="800"/>
              </a:spcBef>
              <a:spcAft>
                <a:spcPts val="0"/>
              </a:spcAft>
              <a:buSzPts val="800"/>
              <a:buChar char="►"/>
              <a:defRPr sz="1100"/>
            </a:lvl4pPr>
            <a:lvl5pPr indent="-279400" lvl="4" marL="2286000" algn="l">
              <a:spcBef>
                <a:spcPts val="800"/>
              </a:spcBef>
              <a:spcAft>
                <a:spcPts val="0"/>
              </a:spcAft>
              <a:buSzPts val="800"/>
              <a:buChar char="►"/>
              <a:defRPr sz="1100"/>
            </a:lvl5pPr>
            <a:lvl6pPr indent="-279400" lvl="5" marL="2743200" algn="l">
              <a:spcBef>
                <a:spcPts val="800"/>
              </a:spcBef>
              <a:spcAft>
                <a:spcPts val="0"/>
              </a:spcAft>
              <a:buSzPts val="800"/>
              <a:buChar char="►"/>
              <a:defRPr sz="1100"/>
            </a:lvl6pPr>
            <a:lvl7pPr indent="-279400" lvl="6" marL="3200400" algn="l">
              <a:spcBef>
                <a:spcPts val="800"/>
              </a:spcBef>
              <a:spcAft>
                <a:spcPts val="0"/>
              </a:spcAft>
              <a:buSzPts val="800"/>
              <a:buChar char="►"/>
              <a:defRPr sz="1100"/>
            </a:lvl7pPr>
            <a:lvl8pPr indent="-279400" lvl="7" marL="3657600" algn="l">
              <a:spcBef>
                <a:spcPts val="800"/>
              </a:spcBef>
              <a:spcAft>
                <a:spcPts val="0"/>
              </a:spcAft>
              <a:buSzPts val="800"/>
              <a:buChar char="►"/>
              <a:defRPr sz="1100"/>
            </a:lvl8pPr>
            <a:lvl9pPr indent="-279400" lvl="8" marL="4114800" algn="l">
              <a:spcBef>
                <a:spcPts val="800"/>
              </a:spcBef>
              <a:spcAft>
                <a:spcPts val="0"/>
              </a:spcAft>
              <a:buSzPts val="800"/>
              <a:buChar char="►"/>
              <a:defRPr sz="1100"/>
            </a:lvl9pPr>
          </a:lstStyle>
          <a:p/>
        </p:txBody>
      </p:sp>
      <p:sp>
        <p:nvSpPr>
          <p:cNvPr id="121" name="Google Shape;121;p22"/>
          <p:cNvSpPr txBox="1"/>
          <p:nvPr>
            <p:ph idx="2" type="body"/>
          </p:nvPr>
        </p:nvSpPr>
        <p:spPr>
          <a:xfrm>
            <a:off x="866216" y="2346960"/>
            <a:ext cx="2550797" cy="2171699"/>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22" name="Google Shape;122;p22"/>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2"/>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23"/>
          <p:cNvSpPr txBox="1"/>
          <p:nvPr>
            <p:ph type="title"/>
          </p:nvPr>
        </p:nvSpPr>
        <p:spPr>
          <a:xfrm>
            <a:off x="865430" y="1390644"/>
            <a:ext cx="3819679" cy="1181106"/>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2"/>
              </a:buClr>
              <a:buSzPts val="2700"/>
              <a:buFont typeface="Century Gothic"/>
              <a:buNone/>
              <a:defRPr b="0"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3"/>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8" name="Google Shape;128;p23"/>
          <p:cNvSpPr txBox="1"/>
          <p:nvPr>
            <p:ph idx="1" type="body"/>
          </p:nvPr>
        </p:nvSpPr>
        <p:spPr>
          <a:xfrm>
            <a:off x="866215" y="2743200"/>
            <a:ext cx="3813734" cy="10287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29" name="Google Shape;129;p2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32" name="Shape 132"/>
        <p:cNvGrpSpPr/>
        <p:nvPr/>
      </p:nvGrpSpPr>
      <p:grpSpPr>
        <a:xfrm>
          <a:off x="0" y="0"/>
          <a:ext cx="0" cy="0"/>
          <a:chOff x="0" y="0"/>
          <a:chExt cx="0" cy="0"/>
        </a:xfrm>
      </p:grpSpPr>
      <p:sp>
        <p:nvSpPr>
          <p:cNvPr id="133" name="Google Shape;133;p24"/>
          <p:cNvSpPr txBox="1"/>
          <p:nvPr>
            <p:ph type="title"/>
          </p:nvPr>
        </p:nvSpPr>
        <p:spPr>
          <a:xfrm>
            <a:off x="866217" y="3600440"/>
            <a:ext cx="6619243" cy="425053"/>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4"/>
          <p:cNvSpPr/>
          <p:nvPr>
            <p:ph idx="2" type="pic"/>
          </p:nvPr>
        </p:nvSpPr>
        <p:spPr>
          <a:xfrm>
            <a:off x="866216" y="514349"/>
            <a:ext cx="6619244" cy="27305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5" name="Google Shape;135;p24"/>
          <p:cNvSpPr txBox="1"/>
          <p:nvPr>
            <p:ph idx="1" type="body"/>
          </p:nvPr>
        </p:nvSpPr>
        <p:spPr>
          <a:xfrm>
            <a:off x="866217" y="4025494"/>
            <a:ext cx="6619242"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36" name="Google Shape;136;p2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25"/>
          <p:cNvSpPr txBox="1"/>
          <p:nvPr>
            <p:ph type="title"/>
          </p:nvPr>
        </p:nvSpPr>
        <p:spPr>
          <a:xfrm>
            <a:off x="866215" y="1085850"/>
            <a:ext cx="6619244" cy="14859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5"/>
          <p:cNvSpPr txBox="1"/>
          <p:nvPr>
            <p:ph idx="1" type="body"/>
          </p:nvPr>
        </p:nvSpPr>
        <p:spPr>
          <a:xfrm>
            <a:off x="866215" y="2743200"/>
            <a:ext cx="6619244" cy="177165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42" name="Google Shape;142;p2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26"/>
          <p:cNvSpPr txBox="1"/>
          <p:nvPr>
            <p:ph type="title"/>
          </p:nvPr>
        </p:nvSpPr>
        <p:spPr>
          <a:xfrm>
            <a:off x="1181100" y="1085850"/>
            <a:ext cx="5999486" cy="1742531"/>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6"/>
          <p:cNvSpPr txBox="1"/>
          <p:nvPr>
            <p:ph idx="1" type="body"/>
          </p:nvPr>
        </p:nvSpPr>
        <p:spPr>
          <a:xfrm>
            <a:off x="1447800" y="2828381"/>
            <a:ext cx="5459737" cy="256631"/>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b="0" i="0" sz="1100" cap="small">
                <a:solidFill>
                  <a:srgbClr val="EE52A4"/>
                </a:solidFill>
                <a:latin typeface="Century Gothic"/>
                <a:ea typeface="Century Gothic"/>
                <a:cs typeface="Century Gothic"/>
                <a:sym typeface="Century Gothic"/>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48" name="Google Shape;148;p26"/>
          <p:cNvSpPr txBox="1"/>
          <p:nvPr>
            <p:ph idx="2" type="body"/>
          </p:nvPr>
        </p:nvSpPr>
        <p:spPr>
          <a:xfrm>
            <a:off x="866215" y="3262993"/>
            <a:ext cx="6619244" cy="125730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49" name="Google Shape;149;p26"/>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6"/>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52" name="Google Shape;152;p26"/>
          <p:cNvSpPr txBox="1"/>
          <p:nvPr/>
        </p:nvSpPr>
        <p:spPr>
          <a:xfrm>
            <a:off x="673721" y="728440"/>
            <a:ext cx="601434" cy="1477328"/>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a:solidFill>
                  <a:srgbClr val="EE52A4"/>
                </a:solidFill>
                <a:latin typeface="Arial"/>
                <a:ea typeface="Arial"/>
                <a:cs typeface="Arial"/>
                <a:sym typeface="Arial"/>
              </a:rPr>
              <a:t>“</a:t>
            </a:r>
            <a:endParaRPr sz="1100"/>
          </a:p>
        </p:txBody>
      </p:sp>
      <p:sp>
        <p:nvSpPr>
          <p:cNvPr id="153" name="Google Shape;153;p26"/>
          <p:cNvSpPr txBox="1"/>
          <p:nvPr/>
        </p:nvSpPr>
        <p:spPr>
          <a:xfrm>
            <a:off x="6997867" y="1960340"/>
            <a:ext cx="601434" cy="1477327"/>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a:solidFill>
                  <a:srgbClr val="EE52A4"/>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27"/>
          <p:cNvSpPr txBox="1"/>
          <p:nvPr>
            <p:ph type="title"/>
          </p:nvPr>
        </p:nvSpPr>
        <p:spPr>
          <a:xfrm>
            <a:off x="866215" y="2343151"/>
            <a:ext cx="6619244" cy="123988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7"/>
          <p:cNvSpPr txBox="1"/>
          <p:nvPr>
            <p:ph idx="1" type="body"/>
          </p:nvPr>
        </p:nvSpPr>
        <p:spPr>
          <a:xfrm>
            <a:off x="866216" y="3583036"/>
            <a:ext cx="6619244"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rgbClr val="EE52A4"/>
                </a:solidFill>
              </a:defRPr>
            </a:lvl1pPr>
            <a:lvl2pPr indent="-228600" lvl="1" marL="914400" algn="l">
              <a:spcBef>
                <a:spcPts val="800"/>
              </a:spcBef>
              <a:spcAft>
                <a:spcPts val="0"/>
              </a:spcAft>
              <a:buSzPts val="1100"/>
              <a:buNone/>
              <a:defRPr sz="1400">
                <a:solidFill>
                  <a:schemeClr val="lt1"/>
                </a:solidFill>
              </a:defRPr>
            </a:lvl2pPr>
            <a:lvl3pPr indent="-228600" lvl="2" marL="1371600" algn="l">
              <a:spcBef>
                <a:spcPts val="800"/>
              </a:spcBef>
              <a:spcAft>
                <a:spcPts val="0"/>
              </a:spcAft>
              <a:buSzPts val="1000"/>
              <a:buNone/>
              <a:defRPr sz="1200">
                <a:solidFill>
                  <a:schemeClr val="lt1"/>
                </a:solidFill>
              </a:defRPr>
            </a:lvl3pPr>
            <a:lvl4pPr indent="-228600" lvl="3" marL="1828800" algn="l">
              <a:spcBef>
                <a:spcPts val="800"/>
              </a:spcBef>
              <a:spcAft>
                <a:spcPts val="0"/>
              </a:spcAft>
              <a:buSzPts val="800"/>
              <a:buNone/>
              <a:defRPr sz="1100">
                <a:solidFill>
                  <a:schemeClr val="lt1"/>
                </a:solidFill>
              </a:defRPr>
            </a:lvl4pPr>
            <a:lvl5pPr indent="-228600" lvl="4" marL="2286000" algn="l">
              <a:spcBef>
                <a:spcPts val="800"/>
              </a:spcBef>
              <a:spcAft>
                <a:spcPts val="0"/>
              </a:spcAft>
              <a:buSzPts val="800"/>
              <a:buNone/>
              <a:defRPr sz="1100">
                <a:solidFill>
                  <a:schemeClr val="lt1"/>
                </a:solidFill>
              </a:defRPr>
            </a:lvl5pPr>
            <a:lvl6pPr indent="-228600" lvl="5" marL="2743200" algn="l">
              <a:spcBef>
                <a:spcPts val="800"/>
              </a:spcBef>
              <a:spcAft>
                <a:spcPts val="0"/>
              </a:spcAft>
              <a:buSzPts val="800"/>
              <a:buNone/>
              <a:defRPr sz="1100">
                <a:solidFill>
                  <a:schemeClr val="lt1"/>
                </a:solidFill>
              </a:defRPr>
            </a:lvl6pPr>
            <a:lvl7pPr indent="-228600" lvl="6" marL="3200400" algn="l">
              <a:spcBef>
                <a:spcPts val="800"/>
              </a:spcBef>
              <a:spcAft>
                <a:spcPts val="0"/>
              </a:spcAft>
              <a:buSzPts val="800"/>
              <a:buNone/>
              <a:defRPr sz="1100">
                <a:solidFill>
                  <a:schemeClr val="lt1"/>
                </a:solidFill>
              </a:defRPr>
            </a:lvl7pPr>
            <a:lvl8pPr indent="-228600" lvl="7" marL="3657600" algn="l">
              <a:spcBef>
                <a:spcPts val="800"/>
              </a:spcBef>
              <a:spcAft>
                <a:spcPts val="0"/>
              </a:spcAft>
              <a:buSzPts val="800"/>
              <a:buNone/>
              <a:defRPr sz="1100">
                <a:solidFill>
                  <a:schemeClr val="lt1"/>
                </a:solidFill>
              </a:defRPr>
            </a:lvl8pPr>
            <a:lvl9pPr indent="-228600" lvl="8" marL="4114800" algn="l">
              <a:spcBef>
                <a:spcPts val="800"/>
              </a:spcBef>
              <a:spcAft>
                <a:spcPts val="0"/>
              </a:spcAft>
              <a:buSzPts val="800"/>
              <a:buNone/>
              <a:defRPr sz="1100">
                <a:solidFill>
                  <a:schemeClr val="lt1"/>
                </a:solidFill>
              </a:defRPr>
            </a:lvl9pPr>
          </a:lstStyle>
          <a:p/>
        </p:txBody>
      </p:sp>
      <p:sp>
        <p:nvSpPr>
          <p:cNvPr id="157" name="Google Shape;157;p2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0" name="Shape 160"/>
        <p:cNvGrpSpPr/>
        <p:nvPr/>
      </p:nvGrpSpPr>
      <p:grpSpPr>
        <a:xfrm>
          <a:off x="0" y="0"/>
          <a:ext cx="0" cy="0"/>
          <a:chOff x="0" y="0"/>
          <a:chExt cx="0" cy="0"/>
        </a:xfrm>
      </p:grpSpPr>
      <p:sp>
        <p:nvSpPr>
          <p:cNvPr id="161" name="Google Shape;161;p2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8"/>
          <p:cNvSpPr txBox="1"/>
          <p:nvPr>
            <p:ph idx="1" type="body"/>
          </p:nvPr>
        </p:nvSpPr>
        <p:spPr>
          <a:xfrm>
            <a:off x="489347" y="3188212"/>
            <a:ext cx="2205038"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63" name="Google Shape;163;p28"/>
          <p:cNvSpPr/>
          <p:nvPr>
            <p:ph idx="2" type="pic"/>
          </p:nvPr>
        </p:nvSpPr>
        <p:spPr>
          <a:xfrm>
            <a:off x="489347" y="1657350"/>
            <a:ext cx="2205038"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64" name="Google Shape;164;p28"/>
          <p:cNvSpPr txBox="1"/>
          <p:nvPr>
            <p:ph idx="3" type="body"/>
          </p:nvPr>
        </p:nvSpPr>
        <p:spPr>
          <a:xfrm>
            <a:off x="489347" y="3620408"/>
            <a:ext cx="2205038"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65" name="Google Shape;165;p28"/>
          <p:cNvSpPr txBox="1"/>
          <p:nvPr>
            <p:ph idx="4" type="body"/>
          </p:nvPr>
        </p:nvSpPr>
        <p:spPr>
          <a:xfrm>
            <a:off x="2917031" y="3188212"/>
            <a:ext cx="219789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66" name="Google Shape;166;p28"/>
          <p:cNvSpPr/>
          <p:nvPr>
            <p:ph idx="5" type="pic"/>
          </p:nvPr>
        </p:nvSpPr>
        <p:spPr>
          <a:xfrm>
            <a:off x="2917030" y="1657350"/>
            <a:ext cx="2197894"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67" name="Google Shape;167;p28"/>
          <p:cNvSpPr txBox="1"/>
          <p:nvPr>
            <p:ph idx="6" type="body"/>
          </p:nvPr>
        </p:nvSpPr>
        <p:spPr>
          <a:xfrm>
            <a:off x="2916016" y="3620407"/>
            <a:ext cx="2200805"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68" name="Google Shape;168;p28"/>
          <p:cNvSpPr txBox="1"/>
          <p:nvPr>
            <p:ph idx="7" type="body"/>
          </p:nvPr>
        </p:nvSpPr>
        <p:spPr>
          <a:xfrm>
            <a:off x="5343525" y="3188212"/>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69" name="Google Shape;169;p28"/>
          <p:cNvSpPr/>
          <p:nvPr>
            <p:ph idx="8" type="pic"/>
          </p:nvPr>
        </p:nvSpPr>
        <p:spPr>
          <a:xfrm>
            <a:off x="5343524" y="1657350"/>
            <a:ext cx="2199085"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70" name="Google Shape;170;p28"/>
          <p:cNvSpPr txBox="1"/>
          <p:nvPr>
            <p:ph idx="9" type="body"/>
          </p:nvPr>
        </p:nvSpPr>
        <p:spPr>
          <a:xfrm>
            <a:off x="5343431" y="3620406"/>
            <a:ext cx="2201998"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171" name="Google Shape;171;p28"/>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72" name="Google Shape;172;p28"/>
          <p:cNvCxnSpPr/>
          <p:nvPr/>
        </p:nvCxnSpPr>
        <p:spPr>
          <a:xfrm>
            <a:off x="5221670" y="1600200"/>
            <a:ext cx="0" cy="297516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73" name="Google Shape;173;p2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2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2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9"/>
          <p:cNvSpPr txBox="1"/>
          <p:nvPr>
            <p:ph idx="1" type="body"/>
          </p:nvPr>
        </p:nvSpPr>
        <p:spPr>
          <a:xfrm rot="5400000">
            <a:off x="2609132" y="-241959"/>
            <a:ext cx="3146611" cy="6709906"/>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79" name="Google Shape;179;p2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2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30"/>
          <p:cNvSpPr txBox="1"/>
          <p:nvPr>
            <p:ph type="title"/>
          </p:nvPr>
        </p:nvSpPr>
        <p:spPr>
          <a:xfrm rot="5400000">
            <a:off x="4700587" y="1850231"/>
            <a:ext cx="4369594" cy="131445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30"/>
          <p:cNvSpPr txBox="1"/>
          <p:nvPr>
            <p:ph idx="1" type="body"/>
          </p:nvPr>
        </p:nvSpPr>
        <p:spPr>
          <a:xfrm rot="5400000">
            <a:off x="1259682" y="-104774"/>
            <a:ext cx="4026693" cy="556736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5" name="Google Shape;185;p3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6" name="Google Shape;186;p3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3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6.xml"/><Relationship Id="rId11" Type="http://schemas.openxmlformats.org/officeDocument/2006/relationships/slideLayout" Target="../slideLayouts/slideLayout17.xml"/><Relationship Id="rId22" Type="http://schemas.openxmlformats.org/officeDocument/2006/relationships/slideLayout" Target="../slideLayouts/slideLayout28.xml"/><Relationship Id="rId10" Type="http://schemas.openxmlformats.org/officeDocument/2006/relationships/slideLayout" Target="../slideLayouts/slideLayout16.xml"/><Relationship Id="rId21" Type="http://schemas.openxmlformats.org/officeDocument/2006/relationships/slideLayout" Target="../slideLayouts/slideLayout27.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23" Type="http://schemas.openxmlformats.org/officeDocument/2006/relationships/theme" Target="../theme/theme1.xml"/><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slideLayout" Target="../slideLayouts/slideLayout15.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5" Type="http://schemas.openxmlformats.org/officeDocument/2006/relationships/image" Target="../media/image2.png"/><Relationship Id="rId19" Type="http://schemas.openxmlformats.org/officeDocument/2006/relationships/slideLayout" Target="../slideLayouts/slideLayout25.xml"/><Relationship Id="rId6" Type="http://schemas.openxmlformats.org/officeDocument/2006/relationships/slideLayout" Target="../slideLayouts/slideLayout12.xml"/><Relationship Id="rId18" Type="http://schemas.openxmlformats.org/officeDocument/2006/relationships/slideLayout" Target="../slideLayouts/slideLayout24.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3644" r="0" t="0"/>
          <a:stretch/>
        </p:blipFill>
        <p:spPr>
          <a:xfrm>
            <a:off x="0" y="2002264"/>
            <a:ext cx="3026752" cy="3141236"/>
          </a:xfrm>
          <a:prstGeom prst="rect">
            <a:avLst/>
          </a:prstGeom>
          <a:noFill/>
          <a:ln>
            <a:noFill/>
          </a:ln>
        </p:spPr>
      </p:pic>
      <p:pic>
        <p:nvPicPr>
          <p:cNvPr id="52" name="Google Shape;52;p13"/>
          <p:cNvPicPr preferRelativeResize="0"/>
          <p:nvPr/>
        </p:nvPicPr>
        <p:blipFill rotWithShape="1">
          <a:blip r:embed="rId3">
            <a:alphaModFix/>
          </a:blip>
          <a:srcRect b="0" l="35640" r="0" t="0"/>
          <a:stretch/>
        </p:blipFill>
        <p:spPr>
          <a:xfrm>
            <a:off x="0" y="2169260"/>
            <a:ext cx="1141809" cy="1774090"/>
          </a:xfrm>
          <a:prstGeom prst="rect">
            <a:avLst/>
          </a:prstGeom>
          <a:noFill/>
          <a:ln>
            <a:noFill/>
          </a:ln>
        </p:spPr>
      </p:pic>
      <p:sp>
        <p:nvSpPr>
          <p:cNvPr id="53" name="Google Shape;53;p13"/>
          <p:cNvSpPr/>
          <p:nvPr/>
        </p:nvSpPr>
        <p:spPr>
          <a:xfrm>
            <a:off x="6456759" y="1257300"/>
            <a:ext cx="2114550" cy="211455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54" name="Google Shape;54;p13"/>
          <p:cNvPicPr preferRelativeResize="0"/>
          <p:nvPr/>
        </p:nvPicPr>
        <p:blipFill rotWithShape="1">
          <a:blip r:embed="rId4">
            <a:alphaModFix/>
          </a:blip>
          <a:srcRect b="0" l="0" r="0" t="28812"/>
          <a:stretch/>
        </p:blipFill>
        <p:spPr>
          <a:xfrm>
            <a:off x="5999559" y="0"/>
            <a:ext cx="1202540" cy="856055"/>
          </a:xfrm>
          <a:prstGeom prst="rect">
            <a:avLst/>
          </a:prstGeom>
          <a:noFill/>
          <a:ln>
            <a:noFill/>
          </a:ln>
        </p:spPr>
      </p:pic>
      <p:pic>
        <p:nvPicPr>
          <p:cNvPr id="55" name="Google Shape;55;p13"/>
          <p:cNvPicPr preferRelativeResize="0"/>
          <p:nvPr/>
        </p:nvPicPr>
        <p:blipFill rotWithShape="1">
          <a:blip r:embed="rId5">
            <a:alphaModFix/>
          </a:blip>
          <a:srcRect b="23320" l="0" r="0" t="0"/>
          <a:stretch/>
        </p:blipFill>
        <p:spPr>
          <a:xfrm>
            <a:off x="6456759" y="4572000"/>
            <a:ext cx="745301" cy="571500"/>
          </a:xfrm>
          <a:prstGeom prst="rect">
            <a:avLst/>
          </a:prstGeom>
          <a:noFill/>
          <a:ln>
            <a:noFill/>
          </a:ln>
        </p:spPr>
      </p:pic>
      <p:sp>
        <p:nvSpPr>
          <p:cNvPr id="56" name="Google Shape;56;p1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lt2"/>
              </a:buClr>
              <a:buSzPts val="3200"/>
              <a:buFont typeface="Century Gothic"/>
              <a:buNone/>
              <a:defRPr b="0" i="0" sz="3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8" name="Google Shape;58;p1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lvl1pPr indent="-304800" lvl="0" marL="457200" marR="0" rtl="0" algn="l">
              <a:spcBef>
                <a:spcPts val="800"/>
              </a:spcBef>
              <a:spcAft>
                <a:spcPts val="0"/>
              </a:spcAft>
              <a:buClr>
                <a:srgbClr val="EE52A4"/>
              </a:buClr>
              <a:buSzPts val="12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298450" lvl="1" marL="914400" marR="0" rtl="0" algn="l">
              <a:spcBef>
                <a:spcPts val="800"/>
              </a:spcBef>
              <a:spcAft>
                <a:spcPts val="0"/>
              </a:spcAft>
              <a:buClr>
                <a:srgbClr val="EE52A4"/>
              </a:buClr>
              <a:buSzPts val="1100"/>
              <a:buFont typeface="Noto Sans Symbols"/>
              <a:buChar char="►"/>
              <a:defRPr b="0" i="0" sz="1400" u="none" cap="none" strike="noStrike">
                <a:solidFill>
                  <a:schemeClr val="lt1"/>
                </a:solidFill>
                <a:latin typeface="Century Gothic"/>
                <a:ea typeface="Century Gothic"/>
                <a:cs typeface="Century Gothic"/>
                <a:sym typeface="Century Gothic"/>
              </a:defRPr>
            </a:lvl2pPr>
            <a:lvl3pPr indent="-292100" lvl="2" marL="1371600" marR="0" rtl="0" algn="l">
              <a:spcBef>
                <a:spcPts val="800"/>
              </a:spcBef>
              <a:spcAft>
                <a:spcPts val="0"/>
              </a:spcAft>
              <a:buClr>
                <a:srgbClr val="EE52A4"/>
              </a:buClr>
              <a:buSzPts val="1000"/>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279400" lvl="3" marL="1828800" marR="0" rtl="0" algn="l">
              <a:spcBef>
                <a:spcPts val="800"/>
              </a:spcBef>
              <a:spcAft>
                <a:spcPts val="0"/>
              </a:spcAft>
              <a:buClr>
                <a:srgbClr val="EE52A4"/>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4pPr>
            <a:lvl5pPr indent="-279400" lvl="4" marL="2286000" marR="0" rtl="0" algn="l">
              <a:spcBef>
                <a:spcPts val="800"/>
              </a:spcBef>
              <a:spcAft>
                <a:spcPts val="0"/>
              </a:spcAft>
              <a:buClr>
                <a:srgbClr val="EE52A4"/>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5pPr>
            <a:lvl6pPr indent="-279400" lvl="5" marL="2743200" marR="0" rtl="0" algn="l">
              <a:spcBef>
                <a:spcPts val="800"/>
              </a:spcBef>
              <a:spcAft>
                <a:spcPts val="0"/>
              </a:spcAft>
              <a:buClr>
                <a:srgbClr val="EE52A4"/>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6pPr>
            <a:lvl7pPr indent="-279400" lvl="6" marL="3200400" marR="0" rtl="0" algn="l">
              <a:spcBef>
                <a:spcPts val="800"/>
              </a:spcBef>
              <a:spcAft>
                <a:spcPts val="0"/>
              </a:spcAft>
              <a:buClr>
                <a:srgbClr val="EE52A4"/>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7pPr>
            <a:lvl8pPr indent="-279400" lvl="7" marL="3657600" marR="0" rtl="0" algn="l">
              <a:spcBef>
                <a:spcPts val="800"/>
              </a:spcBef>
              <a:spcAft>
                <a:spcPts val="0"/>
              </a:spcAft>
              <a:buClr>
                <a:srgbClr val="EE52A4"/>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8pPr>
            <a:lvl9pPr indent="-279400" lvl="8" marL="4114800" marR="0" rtl="0" algn="l">
              <a:spcBef>
                <a:spcPts val="800"/>
              </a:spcBef>
              <a:spcAft>
                <a:spcPts val="0"/>
              </a:spcAft>
              <a:buClr>
                <a:srgbClr val="EE52A4"/>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9pPr>
          </a:lstStyle>
          <a:p/>
        </p:txBody>
      </p:sp>
      <p:sp>
        <p:nvSpPr>
          <p:cNvPr id="59" name="Google Shape;59;p1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60" name="Google Shape;60;p1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61" name="Google Shape;61;p1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 Id="rId3" Type="http://schemas.openxmlformats.org/officeDocument/2006/relationships/hyperlink" Target="https://aws.amazon.com/about-aws/global-infrastructure/regions_az/"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 Id="rId3" Type="http://schemas.openxmlformats.org/officeDocument/2006/relationships/hyperlink" Target="https://aws.amazon.com/about-aws/global-infrastructure/regional-product-services/?p=ngi&amp;loc=4"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7.xml"/><Relationship Id="rId3" Type="http://schemas.openxmlformats.org/officeDocument/2006/relationships/hyperlink" Target="https://docs.aws.amazon.com/IAM/latest/UserGuide/reference_aws-services-that-work-with-iam.html"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7.xml"/><Relationship Id="rId3" Type="http://schemas.openxmlformats.org/officeDocument/2006/relationships/hyperlink" Target="https://docs.aws.amazon.com/service-authorization/latest/reference/reference_policies_actions-resources-contextkeys.html"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5.xml"/><Relationship Id="rId3" Type="http://schemas.openxmlformats.org/officeDocument/2006/relationships/image" Target="../media/image8.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3.xml"/><Relationship Id="rId3" Type="http://schemas.openxmlformats.org/officeDocument/2006/relationships/image" Target="../media/image8.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7.xml"/><Relationship Id="rId3" Type="http://schemas.openxmlformats.org/officeDocument/2006/relationships/hyperlink" Target="https://aws.amazon.com/ec2/instance-types/" TargetMode="Externa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nvlpubs.nist.gov/nistpubs/Legacy/SP/nistspecialpublication800-14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 Id="rId3" Type="http://schemas.openxmlformats.org/officeDocument/2006/relationships/hyperlink" Target="https://www.simplilearn.com/aws-stats-artic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 Id="rId3" Type="http://schemas.openxmlformats.org/officeDocument/2006/relationships/hyperlink" Target="https://aws.amazon.com/pricing/"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 Id="rId3" Type="http://schemas.openxmlformats.org/officeDocument/2006/relationships/hyperlink" Target="https://aws.amazon.com/pricing/"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 Id="rId3" Type="http://schemas.openxmlformats.org/officeDocument/2006/relationships/hyperlink" Target="https://aws.amazon.com/ec2/instance-types/"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 Id="rId3" Type="http://schemas.openxmlformats.org/officeDocument/2006/relationships/hyperlink" Target="https://aws.amazon.com/aup/" TargetMode="External"/><Relationship Id="rId4" Type="http://schemas.openxmlformats.org/officeDocument/2006/relationships/hyperlink" Target="https://aws.amazon.com/privacy/"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ctrTitle"/>
          </p:nvPr>
        </p:nvSpPr>
        <p:spPr>
          <a:xfrm>
            <a:off x="866216" y="1085850"/>
            <a:ext cx="6619244" cy="2497186"/>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2"/>
              </a:buClr>
              <a:buSzPts val="5400"/>
              <a:buFont typeface="Century Gothic"/>
              <a:buNone/>
            </a:pPr>
            <a:r>
              <a:rPr lang="en"/>
              <a:t>AWS Certified Cloud Practitioner</a:t>
            </a:r>
            <a:endParaRPr/>
          </a:p>
        </p:txBody>
      </p:sp>
      <p:sp>
        <p:nvSpPr>
          <p:cNvPr id="193" name="Google Shape;193;p31"/>
          <p:cNvSpPr txBox="1"/>
          <p:nvPr>
            <p:ph idx="1" type="subTitle"/>
          </p:nvPr>
        </p:nvSpPr>
        <p:spPr>
          <a:xfrm>
            <a:off x="866216" y="3583035"/>
            <a:ext cx="6619244" cy="646065"/>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200"/>
              <a:buNone/>
            </a:pPr>
            <a:r>
              <a:rPr lang="en"/>
              <a:t>COMPLETE GUIDE TO CERTIFICATION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After the Cloud</a:t>
            </a:r>
            <a:endParaRPr sz="2100">
              <a:solidFill>
                <a:srgbClr val="F589C1"/>
              </a:solidFill>
            </a:endParaRPr>
          </a:p>
        </p:txBody>
      </p:sp>
      <p:sp>
        <p:nvSpPr>
          <p:cNvPr id="247" name="Google Shape;247;p4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The ability to scale resource needs up and down on a “Pay-as-you-go” basis. Only pay for what you use, when you need it. </a:t>
            </a:r>
            <a:endParaRPr/>
          </a:p>
          <a:p>
            <a:pPr indent="-254000" lvl="0" marL="254000" rtl="0" algn="l">
              <a:spcBef>
                <a:spcPts val="800"/>
              </a:spcBef>
              <a:spcAft>
                <a:spcPts val="0"/>
              </a:spcAft>
              <a:buSzPts val="1200"/>
              <a:buChar char="►"/>
            </a:pPr>
            <a:r>
              <a:rPr lang="en"/>
              <a:t>The ability to securely store data remotely, and restrict access based on organizational needs.</a:t>
            </a:r>
            <a:endParaRPr/>
          </a:p>
          <a:p>
            <a:pPr indent="-254000" lvl="0" marL="254000" rtl="0" algn="l">
              <a:spcBef>
                <a:spcPts val="800"/>
              </a:spcBef>
              <a:spcAft>
                <a:spcPts val="0"/>
              </a:spcAft>
              <a:buSzPts val="1200"/>
              <a:buChar char="►"/>
            </a:pPr>
            <a:r>
              <a:rPr lang="en"/>
              <a:t>The ability to build financial models and projections with ease, using pre-built utilities and tools.</a:t>
            </a:r>
            <a:endParaRPr/>
          </a:p>
          <a:p>
            <a:pPr indent="-254000" lvl="0" marL="254000" rtl="0" algn="l">
              <a:spcBef>
                <a:spcPts val="800"/>
              </a:spcBef>
              <a:spcAft>
                <a:spcPts val="0"/>
              </a:spcAft>
              <a:buSzPts val="1200"/>
              <a:buChar char="►"/>
            </a:pPr>
            <a:r>
              <a:rPr lang="en"/>
              <a:t>The ability to monitor resource usage and set restrictions based on budgetary and financial considerations.</a:t>
            </a:r>
            <a:endParaRPr/>
          </a:p>
          <a:p>
            <a:pPr indent="-254000" lvl="0" marL="254000" rtl="0" algn="l">
              <a:spcBef>
                <a:spcPts val="800"/>
              </a:spcBef>
              <a:spcAft>
                <a:spcPts val="0"/>
              </a:spcAft>
              <a:buSzPts val="1200"/>
              <a:buChar char="►"/>
            </a:pPr>
            <a:r>
              <a:rPr lang="en"/>
              <a:t>The ability to easily deploy applications of all sizes and complexity to automate business tasks.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5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5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5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5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500"/>
                                        <p:tgtEl>
                                          <p:spTgt spid="2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30"/>
          <p:cNvSpPr txBox="1"/>
          <p:nvPr>
            <p:ph idx="1" type="body"/>
          </p:nvPr>
        </p:nvSpPr>
        <p:spPr>
          <a:xfrm>
            <a:off x="1006078" y="2688431"/>
            <a:ext cx="3297254" cy="2069306"/>
          </a:xfrm>
          <a:prstGeom prst="rect">
            <a:avLst/>
          </a:prstGeom>
          <a:noFill/>
          <a:ln>
            <a:noFill/>
          </a:ln>
        </p:spPr>
        <p:txBody>
          <a:bodyPr anchorCtr="0" anchor="t" bIns="34275" lIns="68575" spcFirstLastPara="1" rIns="68575" wrap="square" tIns="34275">
            <a:normAutofit/>
          </a:bodyPr>
          <a:lstStyle/>
          <a:p>
            <a:pPr indent="-215900" lvl="1" marL="558800" rtl="0" algn="l">
              <a:spcBef>
                <a:spcPts val="0"/>
              </a:spcBef>
              <a:spcAft>
                <a:spcPts val="0"/>
              </a:spcAft>
              <a:buSzPts val="1000"/>
              <a:buChar char="►"/>
            </a:pPr>
            <a:r>
              <a:rPr lang="en"/>
              <a:t>Amazon Relational Database Service (RDS)</a:t>
            </a:r>
            <a:endParaRPr/>
          </a:p>
          <a:p>
            <a:pPr indent="-215900" lvl="1" marL="558800" rtl="0" algn="l">
              <a:spcBef>
                <a:spcPts val="800"/>
              </a:spcBef>
              <a:spcAft>
                <a:spcPts val="0"/>
              </a:spcAft>
              <a:buSzPts val="1000"/>
              <a:buChar char="►"/>
            </a:pPr>
            <a:r>
              <a:rPr lang="en"/>
              <a:t>Amazon DynamoDB</a:t>
            </a:r>
            <a:endParaRPr/>
          </a:p>
          <a:p>
            <a:pPr indent="-215900" lvl="1" marL="558800" rtl="0" algn="l">
              <a:spcBef>
                <a:spcPts val="800"/>
              </a:spcBef>
              <a:spcAft>
                <a:spcPts val="0"/>
              </a:spcAft>
              <a:buSzPts val="1000"/>
              <a:buChar char="►"/>
            </a:pPr>
            <a:r>
              <a:rPr lang="en"/>
              <a:t>Amazon RedShift</a:t>
            </a:r>
            <a:endParaRPr/>
          </a:p>
          <a:p>
            <a:pPr indent="-215900" lvl="1" marL="558800" rtl="0" algn="l">
              <a:spcBef>
                <a:spcPts val="800"/>
              </a:spcBef>
              <a:spcAft>
                <a:spcPts val="0"/>
              </a:spcAft>
              <a:buSzPts val="1000"/>
              <a:buChar char="►"/>
            </a:pPr>
            <a:r>
              <a:rPr lang="en"/>
              <a:t>Amazon EMR</a:t>
            </a:r>
            <a:endParaRPr/>
          </a:p>
          <a:p>
            <a:pPr indent="-215900" lvl="1" marL="558800" rtl="0" algn="l">
              <a:spcBef>
                <a:spcPts val="800"/>
              </a:spcBef>
              <a:spcAft>
                <a:spcPts val="0"/>
              </a:spcAft>
              <a:buSzPts val="1000"/>
              <a:buChar char="►"/>
            </a:pPr>
            <a:r>
              <a:rPr lang="en"/>
              <a:t>Amazon ElastiCache</a:t>
            </a:r>
            <a:endParaRPr/>
          </a:p>
          <a:p>
            <a:pPr indent="-215900" lvl="1" marL="558800" rtl="0" algn="l">
              <a:spcBef>
                <a:spcPts val="800"/>
              </a:spcBef>
              <a:spcAft>
                <a:spcPts val="0"/>
              </a:spcAft>
              <a:buSzPts val="1000"/>
              <a:buChar char="►"/>
            </a:pPr>
            <a:r>
              <a:rPr lang="en"/>
              <a:t>Amazon Athena</a:t>
            </a:r>
            <a:endParaRPr/>
          </a:p>
        </p:txBody>
      </p:sp>
      <p:sp>
        <p:nvSpPr>
          <p:cNvPr id="790" name="Google Shape;790;p130"/>
          <p:cNvSpPr txBox="1"/>
          <p:nvPr>
            <p:ph idx="2" type="body"/>
          </p:nvPr>
        </p:nvSpPr>
        <p:spPr>
          <a:xfrm>
            <a:off x="4419464" y="2685069"/>
            <a:ext cx="3297256" cy="2165537"/>
          </a:xfrm>
          <a:prstGeom prst="rect">
            <a:avLst/>
          </a:prstGeom>
          <a:noFill/>
          <a:ln>
            <a:noFill/>
          </a:ln>
        </p:spPr>
        <p:txBody>
          <a:bodyPr anchorCtr="0" anchor="t" bIns="34275" lIns="68575" spcFirstLastPara="1" rIns="68575" wrap="square" tIns="34275">
            <a:normAutofit/>
          </a:bodyPr>
          <a:lstStyle/>
          <a:p>
            <a:pPr indent="-215900" lvl="1" marL="558800" rtl="0" algn="l">
              <a:spcBef>
                <a:spcPts val="0"/>
              </a:spcBef>
              <a:spcAft>
                <a:spcPts val="0"/>
              </a:spcAft>
              <a:buSzPts val="1000"/>
              <a:buChar char="►"/>
            </a:pPr>
            <a:r>
              <a:rPr lang="en"/>
              <a:t>Amazon Athena</a:t>
            </a:r>
            <a:endParaRPr/>
          </a:p>
          <a:p>
            <a:pPr indent="-215900" lvl="1" marL="558800" rtl="0" algn="l">
              <a:spcBef>
                <a:spcPts val="800"/>
              </a:spcBef>
              <a:spcAft>
                <a:spcPts val="0"/>
              </a:spcAft>
              <a:buSzPts val="1000"/>
              <a:buChar char="►"/>
            </a:pPr>
            <a:r>
              <a:rPr lang="en"/>
              <a:t>Amazon QuickSight</a:t>
            </a:r>
            <a:endParaRPr/>
          </a:p>
          <a:p>
            <a:pPr indent="-215900" lvl="1" marL="558800" rtl="0" algn="l">
              <a:spcBef>
                <a:spcPts val="800"/>
              </a:spcBef>
              <a:spcAft>
                <a:spcPts val="0"/>
              </a:spcAft>
              <a:buSzPts val="1000"/>
              <a:buChar char="►"/>
            </a:pPr>
            <a:r>
              <a:rPr lang="en"/>
              <a:t>Amazon Neptune</a:t>
            </a:r>
            <a:endParaRPr/>
          </a:p>
          <a:p>
            <a:pPr indent="-215900" lvl="1" marL="558800" rtl="0" algn="l">
              <a:spcBef>
                <a:spcPts val="800"/>
              </a:spcBef>
              <a:spcAft>
                <a:spcPts val="0"/>
              </a:spcAft>
              <a:buSzPts val="1000"/>
              <a:buChar char="►"/>
            </a:pPr>
            <a:r>
              <a:rPr lang="en"/>
              <a:t>Amazon QLDB</a:t>
            </a:r>
            <a:endParaRPr/>
          </a:p>
          <a:p>
            <a:pPr indent="-215900" lvl="1" marL="558800" rtl="0" algn="l">
              <a:spcBef>
                <a:spcPts val="800"/>
              </a:spcBef>
              <a:spcAft>
                <a:spcPts val="0"/>
              </a:spcAft>
              <a:buSzPts val="1000"/>
              <a:buChar char="►"/>
            </a:pPr>
            <a:r>
              <a:rPr lang="en"/>
              <a:t>Amazon DMS</a:t>
            </a:r>
            <a:endParaRPr/>
          </a:p>
          <a:p>
            <a:pPr indent="-215900" lvl="1" marL="558800" rtl="0" algn="l">
              <a:spcBef>
                <a:spcPts val="800"/>
              </a:spcBef>
              <a:spcAft>
                <a:spcPts val="0"/>
              </a:spcAft>
              <a:buSzPts val="1000"/>
              <a:buChar char="►"/>
            </a:pPr>
            <a:r>
              <a:rPr lang="en"/>
              <a:t>Amazon Glue</a:t>
            </a:r>
            <a:endParaRPr/>
          </a:p>
          <a:p>
            <a:pPr indent="-215900" lvl="1" marL="558800" rtl="0" algn="l">
              <a:spcBef>
                <a:spcPts val="800"/>
              </a:spcBef>
              <a:spcAft>
                <a:spcPts val="0"/>
              </a:spcAft>
              <a:buSzPts val="1000"/>
              <a:buChar char="►"/>
            </a:pPr>
            <a:r>
              <a:rPr lang="en"/>
              <a:t>AWS Managed Blockchain</a:t>
            </a:r>
            <a:endParaRPr/>
          </a:p>
          <a:p>
            <a:pPr indent="-190500" lvl="0" marL="254000" rtl="0" algn="l">
              <a:spcBef>
                <a:spcPts val="800"/>
              </a:spcBef>
              <a:spcAft>
                <a:spcPts val="0"/>
              </a:spcAft>
              <a:buSzPts val="1100"/>
              <a:buNone/>
            </a:pPr>
            <a:r>
              <a:t/>
            </a:r>
            <a:endParaRPr/>
          </a:p>
        </p:txBody>
      </p:sp>
      <p:sp>
        <p:nvSpPr>
          <p:cNvPr id="791" name="Google Shape;791;p13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792" name="Google Shape;792;p130"/>
          <p:cNvSpPr txBox="1"/>
          <p:nvPr/>
        </p:nvSpPr>
        <p:spPr>
          <a:xfrm>
            <a:off x="828220" y="1341197"/>
            <a:ext cx="6709906" cy="1417824"/>
          </a:xfrm>
          <a:prstGeom prst="rect">
            <a:avLst/>
          </a:prstGeom>
          <a:noFill/>
          <a:ln>
            <a:noFill/>
          </a:ln>
        </p:spPr>
        <p:txBody>
          <a:bodyPr anchorCtr="0" anchor="t" bIns="34275" lIns="68575" spcFirstLastPara="1" rIns="68575" wrap="square" tIns="34275">
            <a:normAutofit/>
          </a:bodyPr>
          <a:lstStyle/>
          <a:p>
            <a:pPr indent="-260350" lvl="0" marL="254000" marR="0" rtl="0" algn="l">
              <a:spcBef>
                <a:spcPts val="0"/>
              </a:spcBef>
              <a:spcAft>
                <a:spcPts val="0"/>
              </a:spcAft>
              <a:buClr>
                <a:srgbClr val="EE52A4"/>
              </a:buClr>
              <a:buSzPts val="1700"/>
              <a:buFont typeface="Noto Sans Symbols"/>
              <a:buChar char="►"/>
            </a:pPr>
            <a:r>
              <a:rPr b="0" i="0" lang="en" sz="2100" u="none" cap="none" strike="noStrike">
                <a:solidFill>
                  <a:schemeClr val="lt1"/>
                </a:solidFill>
                <a:latin typeface="Century Gothic"/>
                <a:ea typeface="Century Gothic"/>
                <a:cs typeface="Century Gothic"/>
                <a:sym typeface="Century Gothic"/>
              </a:rPr>
              <a:t>AWS Databases</a:t>
            </a:r>
            <a:br>
              <a:rPr b="0" i="0" lang="en" sz="2100" u="none" cap="none" strike="noStrike">
                <a:solidFill>
                  <a:schemeClr val="lt1"/>
                </a:solidFill>
                <a:latin typeface="Century Gothic"/>
                <a:ea typeface="Century Gothic"/>
                <a:cs typeface="Century Gothic"/>
                <a:sym typeface="Century Gothic"/>
              </a:rPr>
            </a:br>
            <a:br>
              <a:rPr b="0" i="0" lang="en" sz="2100" u="none" cap="none" strike="noStrike">
                <a:solidFill>
                  <a:schemeClr val="lt1"/>
                </a:solidFill>
                <a:latin typeface="Century Gothic"/>
                <a:ea typeface="Century Gothic"/>
                <a:cs typeface="Century Gothic"/>
                <a:sym typeface="Century Gothic"/>
              </a:rPr>
            </a:br>
            <a:r>
              <a:rPr b="0" i="0" lang="en" sz="1400" u="none" cap="none" strike="noStrike">
                <a:solidFill>
                  <a:schemeClr val="lt1"/>
                </a:solidFill>
                <a:latin typeface="Century Gothic"/>
                <a:ea typeface="Century Gothic"/>
                <a:cs typeface="Century Gothic"/>
                <a:sym typeface="Century Gothic"/>
              </a:rPr>
              <a:t>AWS offers a number of Database services, and they are an important part of this course. </a:t>
            </a:r>
            <a:endParaRPr b="0" i="0" sz="1400" u="none" cap="none" strike="noStrike">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0" st="0"/>
                                            </p:txEl>
                                          </p:spTgt>
                                        </p:tgtEl>
                                        <p:attrNameLst>
                                          <p:attrName>style.visibility</p:attrName>
                                        </p:attrNameLst>
                                      </p:cBhvr>
                                      <p:to>
                                        <p:strVal val="visible"/>
                                      </p:to>
                                    </p:set>
                                    <p:animEffect filter="fade" transition="in">
                                      <p:cBhvr>
                                        <p:cTn dur="500"/>
                                        <p:tgtEl>
                                          <p:spTgt spid="79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798" name="Google Shape;798;p13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Elastic Load Balancing &amp; Auto Scaling</a:t>
            </a:r>
            <a:br>
              <a:rPr lang="en" sz="2100"/>
            </a:br>
            <a:br>
              <a:rPr lang="en" sz="2100"/>
            </a:br>
            <a:r>
              <a:rPr lang="en"/>
              <a:t>As part of this course we will explore ELB. This service is used to distribute incoming application traffic to various network resources so they can auto scale more efficiently, and accommodate fluctuating traffic demands.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xEl>
                                              <p:pRg end="0" st="0"/>
                                            </p:txEl>
                                          </p:spTgt>
                                        </p:tgtEl>
                                        <p:attrNameLst>
                                          <p:attrName>style.visibility</p:attrName>
                                        </p:attrNameLst>
                                      </p:cBhvr>
                                      <p:to>
                                        <p:strVal val="visible"/>
                                      </p:to>
                                    </p:set>
                                    <p:animEffect filter="fade" transition="in">
                                      <p:cBhvr>
                                        <p:cTn dur="500"/>
                                        <p:tgtEl>
                                          <p:spTgt spid="79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804" name="Google Shape;804;p13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Content Delivery and DNS Services</a:t>
            </a:r>
            <a:br>
              <a:rPr lang="en" sz="2100"/>
            </a:br>
            <a:endParaRPr sz="2100"/>
          </a:p>
          <a:p>
            <a:pPr indent="-222250" lvl="1" marL="558800" rtl="0" algn="l">
              <a:spcBef>
                <a:spcPts val="800"/>
              </a:spcBef>
              <a:spcAft>
                <a:spcPts val="0"/>
              </a:spcAft>
              <a:buSzPts val="1100"/>
              <a:buChar char="►"/>
            </a:pPr>
            <a:r>
              <a:rPr lang="en"/>
              <a:t>Under this category we will explore two important services including Amazon Route 53 and Amazon CloudFront. Route 53 is a scalable Domain Name System (DNS) web service. It’s commonly used to translate readable domain names into numeric IP addresses. </a:t>
            </a:r>
            <a:br>
              <a:rPr lang="en"/>
            </a:br>
            <a:endParaRPr/>
          </a:p>
          <a:p>
            <a:pPr indent="-222250" lvl="1" marL="558800" rtl="0" algn="l">
              <a:spcBef>
                <a:spcPts val="800"/>
              </a:spcBef>
              <a:spcAft>
                <a:spcPts val="0"/>
              </a:spcAft>
              <a:buSzPts val="1100"/>
              <a:buChar char="►"/>
            </a:pPr>
            <a:r>
              <a:rPr lang="en"/>
              <a:t>Amazon CloudFront on the other hand, is a globally distributed content delivery network. It delivers cached content such as videos, and other bulky media from locations that are closer to end users, thus improving the speed for downloading content.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xEl>
                                              <p:pRg end="0" st="0"/>
                                            </p:txEl>
                                          </p:spTgt>
                                        </p:tgtEl>
                                        <p:attrNameLst>
                                          <p:attrName>style.visibility</p:attrName>
                                        </p:attrNameLst>
                                      </p:cBhvr>
                                      <p:to>
                                        <p:strVal val="visible"/>
                                      </p:to>
                                    </p:set>
                                    <p:animEffect filter="fade" transition="in">
                                      <p:cBhvr>
                                        <p:cTn dur="500"/>
                                        <p:tgtEl>
                                          <p:spTgt spid="8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xEl>
                                              <p:pRg end="1" st="1"/>
                                            </p:txEl>
                                          </p:spTgt>
                                        </p:tgtEl>
                                        <p:attrNameLst>
                                          <p:attrName>style.visibility</p:attrName>
                                        </p:attrNameLst>
                                      </p:cBhvr>
                                      <p:to>
                                        <p:strVal val="visible"/>
                                      </p:to>
                                    </p:set>
                                    <p:animEffect filter="fade" transition="in">
                                      <p:cBhvr>
                                        <p:cTn dur="500"/>
                                        <p:tgtEl>
                                          <p:spTgt spid="8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xEl>
                                              <p:pRg end="2" st="2"/>
                                            </p:txEl>
                                          </p:spTgt>
                                        </p:tgtEl>
                                        <p:attrNameLst>
                                          <p:attrName>style.visibility</p:attrName>
                                        </p:attrNameLst>
                                      </p:cBhvr>
                                      <p:to>
                                        <p:strVal val="visible"/>
                                      </p:to>
                                    </p:set>
                                    <p:animEffect filter="fade" transition="in">
                                      <p:cBhvr>
                                        <p:cTn dur="500"/>
                                        <p:tgtEl>
                                          <p:spTgt spid="80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3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810" name="Google Shape;810;p13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Monitoring &amp; Logging Services</a:t>
            </a:r>
            <a:br>
              <a:rPr lang="en" sz="2100"/>
            </a:br>
            <a:endParaRPr sz="2100"/>
          </a:p>
          <a:p>
            <a:pPr indent="-222250" lvl="1" marL="558800" rtl="0" algn="l">
              <a:spcBef>
                <a:spcPts val="800"/>
              </a:spcBef>
              <a:spcAft>
                <a:spcPts val="0"/>
              </a:spcAft>
              <a:buSzPts val="1100"/>
              <a:buChar char="►"/>
            </a:pPr>
            <a:r>
              <a:rPr lang="en"/>
              <a:t>AWS is a complex cloud service. For this reason understanding how to effectively monitor usage and performance is critical. In this course we will explore two monitoring and logging services, including Amazon CloudWatch and AWS CloudTrail.</a:t>
            </a:r>
            <a:br>
              <a:rPr lang="en"/>
            </a:b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xEl>
                                              <p:pRg end="0" st="0"/>
                                            </p:txEl>
                                          </p:spTgt>
                                        </p:tgtEl>
                                        <p:attrNameLst>
                                          <p:attrName>style.visibility</p:attrName>
                                        </p:attrNameLst>
                                      </p:cBhvr>
                                      <p:to>
                                        <p:strVal val="visible"/>
                                      </p:to>
                                    </p:set>
                                    <p:animEffect filter="fade" transition="in">
                                      <p:cBhvr>
                                        <p:cTn dur="500"/>
                                        <p:tgtEl>
                                          <p:spTgt spid="8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xEl>
                                              <p:pRg end="1" st="1"/>
                                            </p:txEl>
                                          </p:spTgt>
                                        </p:tgtEl>
                                        <p:attrNameLst>
                                          <p:attrName>style.visibility</p:attrName>
                                        </p:attrNameLst>
                                      </p:cBhvr>
                                      <p:to>
                                        <p:strVal val="visible"/>
                                      </p:to>
                                    </p:set>
                                    <p:animEffect filter="fade" transition="in">
                                      <p:cBhvr>
                                        <p:cTn dur="500"/>
                                        <p:tgtEl>
                                          <p:spTgt spid="81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3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816" name="Google Shape;816;p13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20000"/>
          </a:bodyPr>
          <a:lstStyle/>
          <a:p>
            <a:pPr indent="-252253" lvl="0" marL="254000" rtl="0" algn="l">
              <a:spcBef>
                <a:spcPts val="0"/>
              </a:spcBef>
              <a:spcAft>
                <a:spcPts val="0"/>
              </a:spcAft>
              <a:buSzPct val="80952"/>
              <a:buChar char="►"/>
            </a:pPr>
            <a:r>
              <a:rPr lang="en" sz="2100"/>
              <a:t>AWS CloudWatch &amp; CloudTrail</a:t>
            </a:r>
            <a:br>
              <a:rPr lang="en" sz="2100"/>
            </a:br>
            <a:endParaRPr sz="2100"/>
          </a:p>
          <a:p>
            <a:pPr indent="-217011" lvl="1" marL="558800" rtl="0" algn="l">
              <a:spcBef>
                <a:spcPts val="800"/>
              </a:spcBef>
              <a:spcAft>
                <a:spcPts val="0"/>
              </a:spcAft>
              <a:buSzPct val="78571"/>
              <a:buChar char="►"/>
            </a:pPr>
            <a:r>
              <a:rPr lang="en"/>
              <a:t>Amazon CloudWatch is a monitoring and management service that provides data and actionable insights for AWS, hybrid, and on-premises applications and infrastructure resources. With CloudWatch, you can collect and access all your performance and operational data in form of logs and metrics from a single platform.</a:t>
            </a:r>
            <a:endParaRPr/>
          </a:p>
          <a:p>
            <a:pPr indent="-152400" lvl="1" marL="558800" rtl="0" algn="l">
              <a:spcBef>
                <a:spcPts val="800"/>
              </a:spcBef>
              <a:spcAft>
                <a:spcPts val="0"/>
              </a:spcAft>
              <a:buSzPct val="78571"/>
              <a:buNone/>
            </a:pPr>
            <a:r>
              <a:t/>
            </a:r>
            <a:endParaRPr/>
          </a:p>
          <a:p>
            <a:pPr indent="-217011" lvl="1" marL="558800" rtl="0" algn="l">
              <a:spcBef>
                <a:spcPts val="800"/>
              </a:spcBef>
              <a:spcAft>
                <a:spcPts val="0"/>
              </a:spcAft>
              <a:buSzPct val="78571"/>
              <a:buChar char="►"/>
            </a:pPr>
            <a:r>
              <a:rPr lang="en"/>
              <a:t>AWS CloudTrail is a service that enables governance, compliance, operational auditing, and risk auditing of your AWS account. ... CloudTrail provides event history of your AWS account activity, including actions taken through the AWS Management Console, AWS SDKs, command line tools, and other AWS services.</a:t>
            </a:r>
            <a:br>
              <a:rPr lang="en"/>
            </a:b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0" st="0"/>
                                            </p:txEl>
                                          </p:spTgt>
                                        </p:tgtEl>
                                        <p:attrNameLst>
                                          <p:attrName>style.visibility</p:attrName>
                                        </p:attrNameLst>
                                      </p:cBhvr>
                                      <p:to>
                                        <p:strVal val="visible"/>
                                      </p:to>
                                    </p:set>
                                    <p:animEffect filter="fade" transition="in">
                                      <p:cBhvr>
                                        <p:cTn dur="500"/>
                                        <p:tgtEl>
                                          <p:spTgt spid="8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1" st="1"/>
                                            </p:txEl>
                                          </p:spTgt>
                                        </p:tgtEl>
                                        <p:attrNameLst>
                                          <p:attrName>style.visibility</p:attrName>
                                        </p:attrNameLst>
                                      </p:cBhvr>
                                      <p:to>
                                        <p:strVal val="visible"/>
                                      </p:to>
                                    </p:set>
                                    <p:animEffect filter="fade" transition="in">
                                      <p:cBhvr>
                                        <p:cTn dur="500"/>
                                        <p:tgtEl>
                                          <p:spTgt spid="8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2" st="2"/>
                                            </p:txEl>
                                          </p:spTgt>
                                        </p:tgtEl>
                                        <p:attrNameLst>
                                          <p:attrName>style.visibility</p:attrName>
                                        </p:attrNameLst>
                                      </p:cBhvr>
                                      <p:to>
                                        <p:strVal val="visible"/>
                                      </p:to>
                                    </p:set>
                                    <p:animEffect filter="fade" transition="in">
                                      <p:cBhvr>
                                        <p:cTn dur="500"/>
                                        <p:tgtEl>
                                          <p:spTgt spid="8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3" st="3"/>
                                            </p:txEl>
                                          </p:spTgt>
                                        </p:tgtEl>
                                        <p:attrNameLst>
                                          <p:attrName>style.visibility</p:attrName>
                                        </p:attrNameLst>
                                      </p:cBhvr>
                                      <p:to>
                                        <p:strVal val="visible"/>
                                      </p:to>
                                    </p:set>
                                    <p:animEffect filter="fade" transition="in">
                                      <p:cBhvr>
                                        <p:cTn dur="500"/>
                                        <p:tgtEl>
                                          <p:spTgt spid="8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3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822" name="Google Shape;822;p13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Notification Services</a:t>
            </a:r>
            <a:br>
              <a:rPr lang="en" sz="2100"/>
            </a:br>
            <a:endParaRPr sz="2100"/>
          </a:p>
          <a:p>
            <a:pPr indent="-222250" lvl="1" marL="558800" rtl="0" algn="l">
              <a:spcBef>
                <a:spcPts val="800"/>
              </a:spcBef>
              <a:spcAft>
                <a:spcPts val="0"/>
              </a:spcAft>
              <a:buSzPts val="1100"/>
              <a:buChar char="►"/>
            </a:pPr>
            <a:r>
              <a:rPr lang="en"/>
              <a:t>Amazon Simple Notification Service (Amazon SNS) is a fully managed messaging service for both application-to-application (A2A) and application-to-person (A2P) communication.</a:t>
            </a:r>
            <a:br>
              <a:rPr lang="en"/>
            </a:b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xEl>
                                              <p:pRg end="0" st="0"/>
                                            </p:txEl>
                                          </p:spTgt>
                                        </p:tgtEl>
                                        <p:attrNameLst>
                                          <p:attrName>style.visibility</p:attrName>
                                        </p:attrNameLst>
                                      </p:cBhvr>
                                      <p:to>
                                        <p:strVal val="visible"/>
                                      </p:to>
                                    </p:set>
                                    <p:animEffect filter="fade" transition="in">
                                      <p:cBhvr>
                                        <p:cTn dur="500"/>
                                        <p:tgtEl>
                                          <p:spTgt spid="8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xEl>
                                              <p:pRg end="1" st="1"/>
                                            </p:txEl>
                                          </p:spTgt>
                                        </p:tgtEl>
                                        <p:attrNameLst>
                                          <p:attrName>style.visibility</p:attrName>
                                        </p:attrNameLst>
                                      </p:cBhvr>
                                      <p:to>
                                        <p:strVal val="visible"/>
                                      </p:to>
                                    </p:set>
                                    <p:animEffect filter="fade" transition="in">
                                      <p:cBhvr>
                                        <p:cTn dur="500"/>
                                        <p:tgtEl>
                                          <p:spTgt spid="82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3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828" name="Google Shape;828;p13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Migration &amp; Transfer</a:t>
            </a:r>
            <a:br>
              <a:rPr lang="en" sz="2100"/>
            </a:br>
            <a:endParaRPr sz="2100"/>
          </a:p>
          <a:p>
            <a:pPr indent="-222250" lvl="1" marL="558800" rtl="0" algn="l">
              <a:spcBef>
                <a:spcPts val="800"/>
              </a:spcBef>
              <a:spcAft>
                <a:spcPts val="0"/>
              </a:spcAft>
              <a:buSzPts val="1100"/>
              <a:buChar char="►"/>
            </a:pPr>
            <a:r>
              <a:rPr lang="en"/>
              <a:t>Data and Server migration are two key concepts you’ll need to know as an AWS cloud practitioner. We will cover botch concepts in detail. We will also explore Amazon Snowball, which is defined in the AWS documentation as follows:</a:t>
            </a:r>
            <a:br>
              <a:rPr lang="en"/>
            </a:br>
            <a:br>
              <a:rPr lang="en"/>
            </a:br>
            <a:r>
              <a:rPr lang="en"/>
              <a:t>“</a:t>
            </a:r>
            <a:r>
              <a:rPr i="1" lang="en"/>
              <a:t>Snowball is a petabyte-scale data transport solution that uses secure appliances to transfer large amounts of data into and out of the AWS cloud. Using Snowball addresses common challenges with large-scale data transfers including high network costs, long transfer times, and security concerns.”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xEl>
                                              <p:pRg end="0" st="0"/>
                                            </p:txEl>
                                          </p:spTgt>
                                        </p:tgtEl>
                                        <p:attrNameLst>
                                          <p:attrName>style.visibility</p:attrName>
                                        </p:attrNameLst>
                                      </p:cBhvr>
                                      <p:to>
                                        <p:strVal val="visible"/>
                                      </p:to>
                                    </p:set>
                                    <p:animEffect filter="fade" transition="in">
                                      <p:cBhvr>
                                        <p:cTn dur="500"/>
                                        <p:tgtEl>
                                          <p:spTgt spid="8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xEl>
                                              <p:pRg end="1" st="1"/>
                                            </p:txEl>
                                          </p:spTgt>
                                        </p:tgtEl>
                                        <p:attrNameLst>
                                          <p:attrName>style.visibility</p:attrName>
                                        </p:attrNameLst>
                                      </p:cBhvr>
                                      <p:to>
                                        <p:strVal val="visible"/>
                                      </p:to>
                                    </p:set>
                                    <p:animEffect filter="fade" transition="in">
                                      <p:cBhvr>
                                        <p:cTn dur="500"/>
                                        <p:tgtEl>
                                          <p:spTgt spid="82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37"/>
          <p:cNvSpPr txBox="1"/>
          <p:nvPr>
            <p:ph idx="1" type="body"/>
          </p:nvPr>
        </p:nvSpPr>
        <p:spPr>
          <a:xfrm>
            <a:off x="1006078" y="2895600"/>
            <a:ext cx="3297254" cy="2069306"/>
          </a:xfrm>
          <a:prstGeom prst="rect">
            <a:avLst/>
          </a:prstGeom>
          <a:noFill/>
          <a:ln>
            <a:noFill/>
          </a:ln>
        </p:spPr>
        <p:txBody>
          <a:bodyPr anchorCtr="0" anchor="t" bIns="34275" lIns="68575" spcFirstLastPara="1" rIns="68575" wrap="square" tIns="34275">
            <a:normAutofit/>
          </a:bodyPr>
          <a:lstStyle/>
          <a:p>
            <a:pPr indent="-215900" lvl="1" marL="558800" rtl="0" algn="l">
              <a:spcBef>
                <a:spcPts val="0"/>
              </a:spcBef>
              <a:spcAft>
                <a:spcPts val="0"/>
              </a:spcAft>
              <a:buSzPts val="1000"/>
              <a:buChar char="►"/>
            </a:pPr>
            <a:r>
              <a:rPr lang="en"/>
              <a:t>AWS GuardDuty</a:t>
            </a:r>
            <a:endParaRPr/>
          </a:p>
          <a:p>
            <a:pPr indent="-215900" lvl="1" marL="558800" rtl="0" algn="l">
              <a:spcBef>
                <a:spcPts val="800"/>
              </a:spcBef>
              <a:spcAft>
                <a:spcPts val="0"/>
              </a:spcAft>
              <a:buSzPts val="1000"/>
              <a:buChar char="►"/>
            </a:pPr>
            <a:r>
              <a:rPr lang="en"/>
              <a:t>AWS KMS</a:t>
            </a:r>
            <a:endParaRPr/>
          </a:p>
          <a:p>
            <a:pPr indent="-215900" lvl="1" marL="558800" rtl="0" algn="l">
              <a:spcBef>
                <a:spcPts val="800"/>
              </a:spcBef>
              <a:spcAft>
                <a:spcPts val="0"/>
              </a:spcAft>
              <a:buSzPts val="1000"/>
              <a:buChar char="►"/>
            </a:pPr>
            <a:r>
              <a:rPr lang="en"/>
              <a:t>AWS WAF &amp; Shield</a:t>
            </a:r>
            <a:endParaRPr/>
          </a:p>
          <a:p>
            <a:pPr indent="-215900" lvl="1" marL="558800" rtl="0" algn="l">
              <a:spcBef>
                <a:spcPts val="800"/>
              </a:spcBef>
              <a:spcAft>
                <a:spcPts val="0"/>
              </a:spcAft>
              <a:buSzPts val="1000"/>
              <a:buChar char="►"/>
            </a:pPr>
            <a:r>
              <a:rPr lang="en"/>
              <a:t>AWS CloudHSM</a:t>
            </a:r>
            <a:endParaRPr/>
          </a:p>
          <a:p>
            <a:pPr indent="-215900" lvl="1" marL="558800" rtl="0" algn="l">
              <a:spcBef>
                <a:spcPts val="800"/>
              </a:spcBef>
              <a:spcAft>
                <a:spcPts val="0"/>
              </a:spcAft>
              <a:buSzPts val="1000"/>
              <a:buChar char="►"/>
            </a:pPr>
            <a:r>
              <a:rPr lang="en"/>
              <a:t>AWS Artifact</a:t>
            </a:r>
            <a:endParaRPr/>
          </a:p>
          <a:p>
            <a:pPr indent="-152400" lvl="1" marL="558800" rtl="0" algn="l">
              <a:spcBef>
                <a:spcPts val="800"/>
              </a:spcBef>
              <a:spcAft>
                <a:spcPts val="0"/>
              </a:spcAft>
              <a:buSzPts val="1000"/>
              <a:buNone/>
            </a:pPr>
            <a:r>
              <a:t/>
            </a:r>
            <a:endParaRPr/>
          </a:p>
        </p:txBody>
      </p:sp>
      <p:sp>
        <p:nvSpPr>
          <p:cNvPr id="834" name="Google Shape;834;p137"/>
          <p:cNvSpPr txBox="1"/>
          <p:nvPr>
            <p:ph idx="2" type="body"/>
          </p:nvPr>
        </p:nvSpPr>
        <p:spPr>
          <a:xfrm>
            <a:off x="4419464" y="2892238"/>
            <a:ext cx="3297256" cy="2165537"/>
          </a:xfrm>
          <a:prstGeom prst="rect">
            <a:avLst/>
          </a:prstGeom>
          <a:noFill/>
          <a:ln>
            <a:noFill/>
          </a:ln>
        </p:spPr>
        <p:txBody>
          <a:bodyPr anchorCtr="0" anchor="t" bIns="34275" lIns="68575" spcFirstLastPara="1" rIns="68575" wrap="square" tIns="34275">
            <a:normAutofit/>
          </a:bodyPr>
          <a:lstStyle/>
          <a:p>
            <a:pPr indent="-215900" lvl="1" marL="558800" rtl="0" algn="l">
              <a:spcBef>
                <a:spcPts val="0"/>
              </a:spcBef>
              <a:spcAft>
                <a:spcPts val="0"/>
              </a:spcAft>
              <a:buSzPts val="1000"/>
              <a:buChar char="►"/>
            </a:pPr>
            <a:r>
              <a:rPr lang="en"/>
              <a:t>AWS Inspector</a:t>
            </a:r>
            <a:endParaRPr/>
          </a:p>
          <a:p>
            <a:pPr indent="-215900" lvl="1" marL="558800" rtl="0" algn="l">
              <a:spcBef>
                <a:spcPts val="800"/>
              </a:spcBef>
              <a:spcAft>
                <a:spcPts val="0"/>
              </a:spcAft>
              <a:buSzPts val="1000"/>
              <a:buChar char="►"/>
            </a:pPr>
            <a:r>
              <a:rPr lang="en"/>
              <a:t>AWS Trusted Advisor</a:t>
            </a:r>
            <a:endParaRPr/>
          </a:p>
          <a:p>
            <a:pPr indent="-215900" lvl="1" marL="558800" rtl="0" algn="l">
              <a:spcBef>
                <a:spcPts val="800"/>
              </a:spcBef>
              <a:spcAft>
                <a:spcPts val="0"/>
              </a:spcAft>
              <a:buSzPts val="1000"/>
              <a:buChar char="►"/>
            </a:pPr>
            <a:r>
              <a:rPr lang="en"/>
              <a:t>AWS Config</a:t>
            </a:r>
            <a:endParaRPr/>
          </a:p>
          <a:p>
            <a:pPr indent="-215900" lvl="1" marL="558800" rtl="0" algn="l">
              <a:spcBef>
                <a:spcPts val="800"/>
              </a:spcBef>
              <a:spcAft>
                <a:spcPts val="0"/>
              </a:spcAft>
              <a:buSzPts val="1000"/>
              <a:buChar char="►"/>
            </a:pPr>
            <a:r>
              <a:rPr lang="en"/>
              <a:t>AWS Service Catalog</a:t>
            </a:r>
            <a:endParaRPr/>
          </a:p>
          <a:p>
            <a:pPr indent="-215900" lvl="1" marL="558800" rtl="0" algn="l">
              <a:spcBef>
                <a:spcPts val="800"/>
              </a:spcBef>
              <a:spcAft>
                <a:spcPts val="0"/>
              </a:spcAft>
              <a:buSzPts val="1000"/>
              <a:buChar char="►"/>
            </a:pPr>
            <a:r>
              <a:rPr lang="en"/>
              <a:t>AWS Personal Health Dashboard</a:t>
            </a:r>
            <a:endParaRPr/>
          </a:p>
          <a:p>
            <a:pPr indent="0" lvl="0" marL="0" rtl="0" algn="l">
              <a:spcBef>
                <a:spcPts val="800"/>
              </a:spcBef>
              <a:spcAft>
                <a:spcPts val="0"/>
              </a:spcAft>
              <a:buSzPts val="1100"/>
              <a:buNone/>
            </a:pPr>
            <a:r>
              <a:t/>
            </a:r>
            <a:endParaRPr/>
          </a:p>
        </p:txBody>
      </p:sp>
      <p:sp>
        <p:nvSpPr>
          <p:cNvPr id="835" name="Google Shape;835;p13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836" name="Google Shape;836;p137"/>
          <p:cNvSpPr txBox="1"/>
          <p:nvPr/>
        </p:nvSpPr>
        <p:spPr>
          <a:xfrm>
            <a:off x="828220" y="1341197"/>
            <a:ext cx="6709906" cy="1417824"/>
          </a:xfrm>
          <a:prstGeom prst="rect">
            <a:avLst/>
          </a:prstGeom>
          <a:noFill/>
          <a:ln>
            <a:noFill/>
          </a:ln>
        </p:spPr>
        <p:txBody>
          <a:bodyPr anchorCtr="0" anchor="t" bIns="34275" lIns="68575" spcFirstLastPara="1" rIns="68575" wrap="square" tIns="34275">
            <a:normAutofit lnSpcReduction="10000"/>
          </a:bodyPr>
          <a:lstStyle/>
          <a:p>
            <a:pPr indent="-260350" lvl="0" marL="254000" marR="0" rtl="0" algn="l">
              <a:spcBef>
                <a:spcPts val="0"/>
              </a:spcBef>
              <a:spcAft>
                <a:spcPts val="0"/>
              </a:spcAft>
              <a:buClr>
                <a:srgbClr val="EE52A4"/>
              </a:buClr>
              <a:buSzPts val="1700"/>
              <a:buFont typeface="Noto Sans Symbols"/>
              <a:buChar char="►"/>
            </a:pPr>
            <a:r>
              <a:rPr b="0" i="0" lang="en" sz="2100" u="none" cap="none" strike="noStrike">
                <a:solidFill>
                  <a:schemeClr val="lt1"/>
                </a:solidFill>
                <a:latin typeface="Century Gothic"/>
                <a:ea typeface="Century Gothic"/>
                <a:cs typeface="Century Gothic"/>
                <a:sym typeface="Century Gothic"/>
              </a:rPr>
              <a:t>Cloud Governance &amp; Security</a:t>
            </a:r>
            <a:br>
              <a:rPr b="0" i="0" lang="en" sz="2100" u="none" cap="none" strike="noStrike">
                <a:solidFill>
                  <a:schemeClr val="lt1"/>
                </a:solidFill>
                <a:latin typeface="Century Gothic"/>
                <a:ea typeface="Century Gothic"/>
                <a:cs typeface="Century Gothic"/>
                <a:sym typeface="Century Gothic"/>
              </a:rPr>
            </a:br>
            <a:br>
              <a:rPr b="0" i="0" lang="en" sz="2100" u="none" cap="none" strike="noStrike">
                <a:solidFill>
                  <a:schemeClr val="lt1"/>
                </a:solidFill>
                <a:latin typeface="Century Gothic"/>
                <a:ea typeface="Century Gothic"/>
                <a:cs typeface="Century Gothic"/>
                <a:sym typeface="Century Gothic"/>
              </a:rPr>
            </a:br>
            <a:r>
              <a:rPr b="0" i="0" lang="en" sz="1400" u="none" cap="none" strike="noStrike">
                <a:solidFill>
                  <a:schemeClr val="lt1"/>
                </a:solidFill>
                <a:latin typeface="Century Gothic"/>
                <a:ea typeface="Century Gothic"/>
                <a:cs typeface="Century Gothic"/>
                <a:sym typeface="Century Gothic"/>
              </a:rPr>
              <a:t>This course will introduce and explore a number of cloud governance and security services offered by AWS. We will provide a high-level overview of the concepts in this category, since most of them are not intricately relevant to the cloud practitioner exam.</a:t>
            </a:r>
            <a:endParaRPr b="0" i="0" sz="1400" u="none" cap="none" strike="noStrike">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6">
                                            <p:txEl>
                                              <p:pRg end="0" st="0"/>
                                            </p:txEl>
                                          </p:spTgt>
                                        </p:tgtEl>
                                        <p:attrNameLst>
                                          <p:attrName>style.visibility</p:attrName>
                                        </p:attrNameLst>
                                      </p:cBhvr>
                                      <p:to>
                                        <p:strVal val="visible"/>
                                      </p:to>
                                    </p:set>
                                    <p:animEffect filter="fade" transition="in">
                                      <p:cBhvr>
                                        <p:cTn dur="500"/>
                                        <p:tgtEl>
                                          <p:spTgt spid="8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38"/>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842" name="Google Shape;842;p138"/>
          <p:cNvSpPr txBox="1"/>
          <p:nvPr>
            <p:ph idx="1" type="subTitle"/>
          </p:nvPr>
        </p:nvSpPr>
        <p:spPr>
          <a:xfrm>
            <a:off x="1156598" y="3132979"/>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GLOBAL VS. REGIONAL SERVICES</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39"/>
          <p:cNvSpPr txBox="1"/>
          <p:nvPr>
            <p:ph idx="1" type="body"/>
          </p:nvPr>
        </p:nvSpPr>
        <p:spPr>
          <a:xfrm>
            <a:off x="827484" y="1314452"/>
            <a:ext cx="3297254" cy="3542109"/>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spcBef>
                <a:spcPts val="0"/>
              </a:spcBef>
              <a:spcAft>
                <a:spcPts val="0"/>
              </a:spcAft>
              <a:buSzPct val="78571"/>
              <a:buNone/>
            </a:pPr>
            <a:r>
              <a:rPr b="1" lang="en"/>
              <a:t>Global Services</a:t>
            </a:r>
            <a:endParaRPr/>
          </a:p>
          <a:p>
            <a:pPr indent="-255111" lvl="0" marL="254000" rtl="0" algn="l">
              <a:spcBef>
                <a:spcPts val="800"/>
              </a:spcBef>
              <a:spcAft>
                <a:spcPts val="0"/>
              </a:spcAft>
              <a:buSzPct val="78571"/>
              <a:buChar char="►"/>
            </a:pPr>
            <a:r>
              <a:rPr lang="en"/>
              <a:t>IAM</a:t>
            </a:r>
            <a:endParaRPr/>
          </a:p>
          <a:p>
            <a:pPr indent="-255111" lvl="0" marL="254000" rtl="0" algn="l">
              <a:spcBef>
                <a:spcPts val="800"/>
              </a:spcBef>
              <a:spcAft>
                <a:spcPts val="0"/>
              </a:spcAft>
              <a:buSzPct val="78571"/>
              <a:buChar char="►"/>
            </a:pPr>
            <a:r>
              <a:rPr lang="en"/>
              <a:t>Amazon S3</a:t>
            </a:r>
            <a:endParaRPr/>
          </a:p>
          <a:p>
            <a:pPr indent="-255111" lvl="0" marL="254000" rtl="0" algn="l">
              <a:spcBef>
                <a:spcPts val="800"/>
              </a:spcBef>
              <a:spcAft>
                <a:spcPts val="0"/>
              </a:spcAft>
              <a:buSzPct val="78571"/>
              <a:buChar char="►"/>
            </a:pPr>
            <a:r>
              <a:rPr lang="en"/>
              <a:t>AWS Direct Connect</a:t>
            </a:r>
            <a:endParaRPr/>
          </a:p>
          <a:p>
            <a:pPr indent="-255111" lvl="0" marL="254000" rtl="0" algn="l">
              <a:spcBef>
                <a:spcPts val="800"/>
              </a:spcBef>
              <a:spcAft>
                <a:spcPts val="0"/>
              </a:spcAft>
              <a:buSzPct val="78571"/>
              <a:buChar char="►"/>
            </a:pPr>
            <a:r>
              <a:rPr lang="en"/>
              <a:t>Amazon Route 53</a:t>
            </a:r>
            <a:endParaRPr/>
          </a:p>
          <a:p>
            <a:pPr indent="-255111" lvl="0" marL="254000" rtl="0" algn="l">
              <a:spcBef>
                <a:spcPts val="800"/>
              </a:spcBef>
              <a:spcAft>
                <a:spcPts val="0"/>
              </a:spcAft>
              <a:buSzPct val="78571"/>
              <a:buChar char="►"/>
            </a:pPr>
            <a:r>
              <a:rPr lang="en"/>
              <a:t>Amazon Cloud Front</a:t>
            </a:r>
            <a:endParaRPr/>
          </a:p>
          <a:p>
            <a:pPr indent="-255111" lvl="0" marL="254000" rtl="0" algn="l">
              <a:spcBef>
                <a:spcPts val="800"/>
              </a:spcBef>
              <a:spcAft>
                <a:spcPts val="0"/>
              </a:spcAft>
              <a:buSzPct val="78571"/>
              <a:buChar char="►"/>
            </a:pPr>
            <a:r>
              <a:rPr lang="en"/>
              <a:t>AWS WAF &amp; Shield</a:t>
            </a:r>
            <a:endParaRPr/>
          </a:p>
          <a:p>
            <a:pPr indent="-255111" lvl="0" marL="254000" rtl="0" algn="l">
              <a:spcBef>
                <a:spcPts val="800"/>
              </a:spcBef>
              <a:spcAft>
                <a:spcPts val="0"/>
              </a:spcAft>
              <a:buSzPct val="78571"/>
              <a:buChar char="►"/>
            </a:pPr>
            <a:r>
              <a:rPr lang="en"/>
              <a:t>AWS Artifact</a:t>
            </a:r>
            <a:endParaRPr/>
          </a:p>
          <a:p>
            <a:pPr indent="-255111" lvl="0" marL="254000" rtl="0" algn="l">
              <a:spcBef>
                <a:spcPts val="800"/>
              </a:spcBef>
              <a:spcAft>
                <a:spcPts val="0"/>
              </a:spcAft>
              <a:buSzPct val="78571"/>
              <a:buChar char="►"/>
            </a:pPr>
            <a:r>
              <a:rPr lang="en"/>
              <a:t>AWS Trusted Advisor</a:t>
            </a:r>
            <a:endParaRPr/>
          </a:p>
          <a:p>
            <a:pPr indent="-255111" lvl="0" marL="254000" rtl="0" algn="l">
              <a:spcBef>
                <a:spcPts val="800"/>
              </a:spcBef>
              <a:spcAft>
                <a:spcPts val="0"/>
              </a:spcAft>
              <a:buSzPct val="78571"/>
              <a:buChar char="►"/>
            </a:pPr>
            <a:r>
              <a:rPr lang="en"/>
              <a:t>AWS Personal Health Dashboard</a:t>
            </a:r>
            <a:endParaRPr/>
          </a:p>
        </p:txBody>
      </p:sp>
      <p:sp>
        <p:nvSpPr>
          <p:cNvPr id="848" name="Google Shape;848;p139"/>
          <p:cNvSpPr txBox="1"/>
          <p:nvPr>
            <p:ph idx="2" type="body"/>
          </p:nvPr>
        </p:nvSpPr>
        <p:spPr>
          <a:xfrm>
            <a:off x="4240870" y="1314451"/>
            <a:ext cx="3297256" cy="3542109"/>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spcBef>
                <a:spcPts val="0"/>
              </a:spcBef>
              <a:spcAft>
                <a:spcPts val="0"/>
              </a:spcAft>
              <a:buSzPct val="78571"/>
              <a:buNone/>
            </a:pPr>
            <a:r>
              <a:rPr b="1" lang="en"/>
              <a:t>Regional Services</a:t>
            </a:r>
            <a:endParaRPr b="1"/>
          </a:p>
          <a:p>
            <a:pPr indent="-255111" lvl="0" marL="254000" rtl="0" algn="l">
              <a:spcBef>
                <a:spcPts val="800"/>
              </a:spcBef>
              <a:spcAft>
                <a:spcPts val="0"/>
              </a:spcAft>
              <a:buSzPct val="78571"/>
              <a:buChar char="►"/>
            </a:pPr>
            <a:r>
              <a:rPr lang="en"/>
              <a:t>EC2, ECS, Lambda, LightSail</a:t>
            </a:r>
            <a:endParaRPr/>
          </a:p>
          <a:p>
            <a:pPr indent="-255111" lvl="0" marL="254000" rtl="0" algn="l">
              <a:spcBef>
                <a:spcPts val="800"/>
              </a:spcBef>
              <a:spcAft>
                <a:spcPts val="0"/>
              </a:spcAft>
              <a:buSzPct val="78571"/>
              <a:buChar char="►"/>
            </a:pPr>
            <a:r>
              <a:rPr lang="en"/>
              <a:t>EBS, EFS, AWS Storage Gateway</a:t>
            </a:r>
            <a:endParaRPr/>
          </a:p>
          <a:p>
            <a:pPr indent="-255111" lvl="0" marL="254000" rtl="0" algn="l">
              <a:spcBef>
                <a:spcPts val="800"/>
              </a:spcBef>
              <a:spcAft>
                <a:spcPts val="0"/>
              </a:spcAft>
              <a:buSzPct val="78571"/>
              <a:buChar char="►"/>
            </a:pPr>
            <a:r>
              <a:rPr lang="en"/>
              <a:t>Amazon VPC</a:t>
            </a:r>
            <a:endParaRPr/>
          </a:p>
          <a:p>
            <a:pPr indent="-255111" lvl="0" marL="254000" rtl="0" algn="l">
              <a:spcBef>
                <a:spcPts val="800"/>
              </a:spcBef>
              <a:spcAft>
                <a:spcPts val="0"/>
              </a:spcAft>
              <a:buSzPct val="78571"/>
              <a:buChar char="►"/>
            </a:pPr>
            <a:r>
              <a:rPr lang="en"/>
              <a:t>RDS, DynamoDB, Redshift, ElastiCache</a:t>
            </a:r>
            <a:endParaRPr/>
          </a:p>
          <a:p>
            <a:pPr indent="-255111" lvl="0" marL="254000" rtl="0" algn="l">
              <a:spcBef>
                <a:spcPts val="800"/>
              </a:spcBef>
              <a:spcAft>
                <a:spcPts val="0"/>
              </a:spcAft>
              <a:buSzPct val="78571"/>
              <a:buChar char="►"/>
            </a:pPr>
            <a:r>
              <a:rPr lang="en"/>
              <a:t>ELB, Auto Scaling</a:t>
            </a:r>
            <a:endParaRPr/>
          </a:p>
          <a:p>
            <a:pPr indent="-255111" lvl="0" marL="254000" rtl="0" algn="l">
              <a:spcBef>
                <a:spcPts val="800"/>
              </a:spcBef>
              <a:spcAft>
                <a:spcPts val="0"/>
              </a:spcAft>
              <a:buSzPct val="78571"/>
              <a:buChar char="►"/>
            </a:pPr>
            <a:r>
              <a:rPr lang="en"/>
              <a:t>CloudWatch, CloudTrail</a:t>
            </a:r>
            <a:endParaRPr/>
          </a:p>
          <a:p>
            <a:pPr indent="-255111" lvl="0" marL="254000" rtl="0" algn="l">
              <a:spcBef>
                <a:spcPts val="800"/>
              </a:spcBef>
              <a:spcAft>
                <a:spcPts val="0"/>
              </a:spcAft>
              <a:buSzPct val="78571"/>
              <a:buChar char="►"/>
            </a:pPr>
            <a:r>
              <a:rPr lang="en"/>
              <a:t>Amazon SNS</a:t>
            </a:r>
            <a:endParaRPr/>
          </a:p>
          <a:p>
            <a:pPr indent="-255111" lvl="0" marL="254000" rtl="0" algn="l">
              <a:spcBef>
                <a:spcPts val="800"/>
              </a:spcBef>
              <a:spcAft>
                <a:spcPts val="0"/>
              </a:spcAft>
              <a:buSzPct val="78571"/>
              <a:buChar char="►"/>
            </a:pPr>
            <a:r>
              <a:rPr lang="en"/>
              <a:t>Database Migration Service</a:t>
            </a:r>
            <a:endParaRPr/>
          </a:p>
          <a:p>
            <a:pPr indent="-255111" lvl="0" marL="254000" rtl="0" algn="l">
              <a:spcBef>
                <a:spcPts val="800"/>
              </a:spcBef>
              <a:spcAft>
                <a:spcPts val="0"/>
              </a:spcAft>
              <a:buSzPct val="78571"/>
              <a:buChar char="►"/>
            </a:pPr>
            <a:r>
              <a:rPr lang="en"/>
              <a:t>Server Migration Service</a:t>
            </a:r>
            <a:endParaRPr/>
          </a:p>
          <a:p>
            <a:pPr indent="-255111" lvl="0" marL="254000" rtl="0" algn="l">
              <a:spcBef>
                <a:spcPts val="800"/>
              </a:spcBef>
              <a:spcAft>
                <a:spcPts val="0"/>
              </a:spcAft>
              <a:buSzPct val="78571"/>
              <a:buChar char="►"/>
            </a:pPr>
            <a:r>
              <a:rPr lang="en"/>
              <a:t>AWS Snowball</a:t>
            </a:r>
            <a:endParaRPr/>
          </a:p>
          <a:p>
            <a:pPr indent="-255111" lvl="0" marL="254000" rtl="0" algn="l">
              <a:spcBef>
                <a:spcPts val="800"/>
              </a:spcBef>
              <a:spcAft>
                <a:spcPts val="0"/>
              </a:spcAft>
              <a:buSzPct val="78571"/>
              <a:buChar char="►"/>
            </a:pPr>
            <a:r>
              <a:rPr lang="en"/>
              <a:t>AWS GuardDuty, AWS KMS, AWS CloudHSM, AWS Inspector, AWS Config, AWS Service Catalog</a:t>
            </a:r>
            <a:endParaRPr/>
          </a:p>
        </p:txBody>
      </p:sp>
      <p:sp>
        <p:nvSpPr>
          <p:cNvPr id="849" name="Google Shape;849;p13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Services</a:t>
            </a:r>
            <a:br>
              <a:rPr lang="en" sz="2100"/>
            </a:br>
            <a:endParaRPr sz="2100">
              <a:solidFill>
                <a:srgbClr val="F589C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After the Cloud</a:t>
            </a:r>
            <a:endParaRPr sz="2100">
              <a:solidFill>
                <a:srgbClr val="F589C1"/>
              </a:solidFill>
            </a:endParaRPr>
          </a:p>
        </p:txBody>
      </p:sp>
      <p:sp>
        <p:nvSpPr>
          <p:cNvPr id="253" name="Google Shape;253;p4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The Cloud: A Network of data centers operated by a third party (Cloud Service).</a:t>
            </a:r>
            <a:endParaRPr/>
          </a:p>
          <a:p>
            <a:pPr indent="-254000" lvl="0" marL="254000" rtl="0" algn="l">
              <a:spcBef>
                <a:spcPts val="800"/>
              </a:spcBef>
              <a:spcAft>
                <a:spcPts val="0"/>
              </a:spcAft>
              <a:buSzPts val="1200"/>
              <a:buChar char="►"/>
            </a:pPr>
            <a:r>
              <a:rPr lang="en"/>
              <a:t>AWS is a cloud service provider that independently operates data centers for clients. </a:t>
            </a:r>
            <a:endParaRPr/>
          </a:p>
          <a:p>
            <a:pPr indent="-254000" lvl="0" marL="254000" rtl="0" algn="l">
              <a:spcBef>
                <a:spcPts val="800"/>
              </a:spcBef>
              <a:spcAft>
                <a:spcPts val="0"/>
              </a:spcAft>
              <a:buSzPts val="1200"/>
              <a:buChar char="►"/>
            </a:pPr>
            <a:r>
              <a:rPr lang="en"/>
              <a:t>Data centers offer storage and computing power for businesses to build and deploy applications.</a:t>
            </a:r>
            <a:endParaRPr/>
          </a:p>
          <a:p>
            <a:pPr indent="-254000" lvl="0" marL="254000" rtl="0" algn="l">
              <a:spcBef>
                <a:spcPts val="800"/>
              </a:spcBef>
              <a:spcAft>
                <a:spcPts val="0"/>
              </a:spcAft>
              <a:buSzPts val="1200"/>
              <a:buChar char="►"/>
            </a:pPr>
            <a:r>
              <a:rPr lang="en"/>
              <a:t>Most major cloud service providers, including AWS are global.</a:t>
            </a:r>
            <a:endParaRPr/>
          </a:p>
          <a:p>
            <a:pPr indent="-254000" lvl="0" marL="254000" rtl="0" algn="l">
              <a:spcBef>
                <a:spcPts val="800"/>
              </a:spcBef>
              <a:spcAft>
                <a:spcPts val="0"/>
              </a:spcAft>
              <a:buSzPts val="1200"/>
              <a:buChar char="►"/>
            </a:pPr>
            <a:r>
              <a:rPr lang="en"/>
              <a:t>A global network of data centers offers almost unlimited computing power.</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5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5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5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5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500"/>
                                        <p:tgtEl>
                                          <p:spTgt spid="25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Services</a:t>
            </a:r>
            <a:br>
              <a:rPr lang="en" sz="2100"/>
            </a:br>
            <a:endParaRPr sz="2100">
              <a:solidFill>
                <a:srgbClr val="F589C1"/>
              </a:solidFill>
            </a:endParaRPr>
          </a:p>
        </p:txBody>
      </p:sp>
      <p:sp>
        <p:nvSpPr>
          <p:cNvPr id="855" name="Google Shape;855;p14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AWS operates clusters of data centers in different physical locations around the world, these are known as regions.</a:t>
            </a:r>
            <a:br>
              <a:rPr lang="en"/>
            </a:br>
            <a:endParaRPr/>
          </a:p>
          <a:p>
            <a:pPr indent="-254000" lvl="0" marL="254000" rtl="0" algn="l">
              <a:spcBef>
                <a:spcPts val="800"/>
              </a:spcBef>
              <a:spcAft>
                <a:spcPts val="0"/>
              </a:spcAft>
              <a:buSzPts val="1200"/>
              <a:buChar char="►"/>
            </a:pPr>
            <a:r>
              <a:rPr lang="en"/>
              <a:t>AWS offers an interactive map which shows each of its regions and availability zones across the world. </a:t>
            </a:r>
            <a:br>
              <a:rPr lang="en"/>
            </a:br>
            <a:br>
              <a:rPr lang="en"/>
            </a:br>
            <a:r>
              <a:rPr lang="en"/>
              <a:t>This resource can be found by visiting this link:</a:t>
            </a:r>
            <a:br>
              <a:rPr lang="en"/>
            </a:br>
            <a:r>
              <a:rPr lang="en" u="sng">
                <a:solidFill>
                  <a:schemeClr val="hlink"/>
                </a:solidFill>
                <a:hlinkClick r:id="rId3"/>
              </a:rPr>
              <a:t>https://aws.amazon.com/about-aws/global-infrastructure/regions_az/</a:t>
            </a: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0" st="0"/>
                                            </p:txEl>
                                          </p:spTgt>
                                        </p:tgtEl>
                                        <p:attrNameLst>
                                          <p:attrName>style.visibility</p:attrName>
                                        </p:attrNameLst>
                                      </p:cBhvr>
                                      <p:to>
                                        <p:strVal val="visible"/>
                                      </p:to>
                                    </p:set>
                                    <p:animEffect filter="fade" transition="in">
                                      <p:cBhvr>
                                        <p:cTn dur="500"/>
                                        <p:tgtEl>
                                          <p:spTgt spid="8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1" st="1"/>
                                            </p:txEl>
                                          </p:spTgt>
                                        </p:tgtEl>
                                        <p:attrNameLst>
                                          <p:attrName>style.visibility</p:attrName>
                                        </p:attrNameLst>
                                      </p:cBhvr>
                                      <p:to>
                                        <p:strVal val="visible"/>
                                      </p:to>
                                    </p:set>
                                    <p:animEffect filter="fade" transition="in">
                                      <p:cBhvr>
                                        <p:cTn dur="500"/>
                                        <p:tgtEl>
                                          <p:spTgt spid="85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Services</a:t>
            </a:r>
            <a:br>
              <a:rPr lang="en" sz="2100"/>
            </a:br>
            <a:endParaRPr sz="2100">
              <a:solidFill>
                <a:srgbClr val="F589C1"/>
              </a:solidFill>
            </a:endParaRPr>
          </a:p>
        </p:txBody>
      </p:sp>
      <p:sp>
        <p:nvSpPr>
          <p:cNvPr id="861" name="Google Shape;861;p14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Availability Zone:</a:t>
            </a:r>
            <a:endParaRPr sz="2100"/>
          </a:p>
          <a:p>
            <a:pPr indent="-254000" lvl="0" marL="254000" rtl="0" algn="l">
              <a:spcBef>
                <a:spcPts val="800"/>
              </a:spcBef>
              <a:spcAft>
                <a:spcPts val="0"/>
              </a:spcAft>
              <a:buSzPts val="1200"/>
              <a:buChar char="►"/>
            </a:pPr>
            <a:r>
              <a:rPr lang="en"/>
              <a:t>Each logical grouping of data centers within a localized region is called an Availability Zone. </a:t>
            </a:r>
            <a:endParaRPr i="1"/>
          </a:p>
          <a:p>
            <a:pPr indent="-254000" lvl="0" marL="254000" rtl="0" algn="l">
              <a:spcBef>
                <a:spcPts val="800"/>
              </a:spcBef>
              <a:spcAft>
                <a:spcPts val="0"/>
              </a:spcAft>
              <a:buSzPts val="1200"/>
              <a:buChar char="►"/>
            </a:pPr>
            <a:r>
              <a:rPr i="1" lang="en"/>
              <a:t>“Each AZ has independent power, cooling, and physical security and is connected via redundant, ultra-low-latency networks.”</a:t>
            </a:r>
            <a:endParaRPr/>
          </a:p>
          <a:p>
            <a:pPr indent="-254000" lvl="0" marL="254000" rtl="0" algn="l">
              <a:spcBef>
                <a:spcPts val="800"/>
              </a:spcBef>
              <a:spcAft>
                <a:spcPts val="0"/>
              </a:spcAft>
              <a:buSzPts val="1200"/>
              <a:buChar char="►"/>
            </a:pPr>
            <a:r>
              <a:rPr lang="en"/>
              <a:t>This segregation of AZ’s within each geographic region helps ensure that disruptions in one data center do not affect the other. </a:t>
            </a: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1">
                                            <p:txEl>
                                              <p:pRg end="0" st="0"/>
                                            </p:txEl>
                                          </p:spTgt>
                                        </p:tgtEl>
                                        <p:attrNameLst>
                                          <p:attrName>style.visibility</p:attrName>
                                        </p:attrNameLst>
                                      </p:cBhvr>
                                      <p:to>
                                        <p:strVal val="visible"/>
                                      </p:to>
                                    </p:set>
                                    <p:animEffect filter="fade" transition="in">
                                      <p:cBhvr>
                                        <p:cTn dur="500"/>
                                        <p:tgtEl>
                                          <p:spTgt spid="8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1">
                                            <p:txEl>
                                              <p:pRg end="1" st="1"/>
                                            </p:txEl>
                                          </p:spTgt>
                                        </p:tgtEl>
                                        <p:attrNameLst>
                                          <p:attrName>style.visibility</p:attrName>
                                        </p:attrNameLst>
                                      </p:cBhvr>
                                      <p:to>
                                        <p:strVal val="visible"/>
                                      </p:to>
                                    </p:set>
                                    <p:animEffect filter="fade" transition="in">
                                      <p:cBhvr>
                                        <p:cTn dur="500"/>
                                        <p:tgtEl>
                                          <p:spTgt spid="8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1">
                                            <p:txEl>
                                              <p:pRg end="2" st="2"/>
                                            </p:txEl>
                                          </p:spTgt>
                                        </p:tgtEl>
                                        <p:attrNameLst>
                                          <p:attrName>style.visibility</p:attrName>
                                        </p:attrNameLst>
                                      </p:cBhvr>
                                      <p:to>
                                        <p:strVal val="visible"/>
                                      </p:to>
                                    </p:set>
                                    <p:animEffect filter="fade" transition="in">
                                      <p:cBhvr>
                                        <p:cTn dur="500"/>
                                        <p:tgtEl>
                                          <p:spTgt spid="8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1">
                                            <p:txEl>
                                              <p:pRg end="3" st="3"/>
                                            </p:txEl>
                                          </p:spTgt>
                                        </p:tgtEl>
                                        <p:attrNameLst>
                                          <p:attrName>style.visibility</p:attrName>
                                        </p:attrNameLst>
                                      </p:cBhvr>
                                      <p:to>
                                        <p:strVal val="visible"/>
                                      </p:to>
                                    </p:set>
                                    <p:animEffect filter="fade" transition="in">
                                      <p:cBhvr>
                                        <p:cTn dur="500"/>
                                        <p:tgtEl>
                                          <p:spTgt spid="8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Services</a:t>
            </a:r>
            <a:br>
              <a:rPr lang="en" sz="2100"/>
            </a:br>
            <a:endParaRPr sz="2100">
              <a:solidFill>
                <a:srgbClr val="F589C1"/>
              </a:solidFill>
            </a:endParaRPr>
          </a:p>
        </p:txBody>
      </p:sp>
      <p:sp>
        <p:nvSpPr>
          <p:cNvPr id="867" name="Google Shape;867;p14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85000" lnSpcReduction="10000"/>
          </a:bodyPr>
          <a:lstStyle/>
          <a:p>
            <a:pPr indent="0" lvl="0" marL="0" rtl="0" algn="l">
              <a:spcBef>
                <a:spcPts val="0"/>
              </a:spcBef>
              <a:spcAft>
                <a:spcPts val="0"/>
              </a:spcAft>
              <a:buSzPct val="80952"/>
              <a:buNone/>
            </a:pPr>
            <a:r>
              <a:rPr lang="en" sz="2100"/>
              <a:t>Availability Zone:</a:t>
            </a:r>
            <a:endParaRPr sz="2100"/>
          </a:p>
          <a:p>
            <a:pPr indent="-255270" lvl="0" marL="254000" rtl="0" algn="l">
              <a:spcBef>
                <a:spcPts val="800"/>
              </a:spcBef>
              <a:spcAft>
                <a:spcPts val="0"/>
              </a:spcAft>
              <a:buSzPct val="80000"/>
              <a:buChar char="►"/>
            </a:pPr>
            <a:r>
              <a:rPr i="1" lang="en"/>
              <a:t>An Availability Zone (AZ) is one or more discrete data centers with redundant power, networking, and connectivity in an AWS Region. AZs give customers the ability to operate production applications and databases that are more highly available, fault tolerant, and scalable than would be possible from a single data center. All AZs in an AWS Region are interconnected with high-bandwidth, low-latency networking, over fully redundant, dedicated metro fiber providing high-throughput, low-latency networking between AZs. All traffic between AZs is encrypted. The network performance is sufficient to accomplish synchronous replication between AZs. AZs make partitioning applications for high availability easy. If an application is partitioned across AZs, companies are better isolated and protected from issues such as power outages, lightning strikes, tornadoes, earthquakes, and more. AZs are physically separated by a meaningful distance, many kilometers, from any other AZ, although all are within 100 km (60 miles) of each other.</a:t>
            </a: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7">
                                            <p:txEl>
                                              <p:pRg end="0" st="0"/>
                                            </p:txEl>
                                          </p:spTgt>
                                        </p:tgtEl>
                                        <p:attrNameLst>
                                          <p:attrName>style.visibility</p:attrName>
                                        </p:attrNameLst>
                                      </p:cBhvr>
                                      <p:to>
                                        <p:strVal val="visible"/>
                                      </p:to>
                                    </p:set>
                                    <p:animEffect filter="fade" transition="in">
                                      <p:cBhvr>
                                        <p:cTn dur="500"/>
                                        <p:tgtEl>
                                          <p:spTgt spid="8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7">
                                            <p:txEl>
                                              <p:pRg end="1" st="1"/>
                                            </p:txEl>
                                          </p:spTgt>
                                        </p:tgtEl>
                                        <p:attrNameLst>
                                          <p:attrName>style.visibility</p:attrName>
                                        </p:attrNameLst>
                                      </p:cBhvr>
                                      <p:to>
                                        <p:strVal val="visible"/>
                                      </p:to>
                                    </p:set>
                                    <p:animEffect filter="fade" transition="in">
                                      <p:cBhvr>
                                        <p:cTn dur="500"/>
                                        <p:tgtEl>
                                          <p:spTgt spid="86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Services</a:t>
            </a:r>
            <a:br>
              <a:rPr lang="en" sz="2100"/>
            </a:br>
            <a:endParaRPr sz="2100">
              <a:solidFill>
                <a:srgbClr val="F589C1"/>
              </a:solidFill>
            </a:endParaRPr>
          </a:p>
        </p:txBody>
      </p:sp>
      <p:sp>
        <p:nvSpPr>
          <p:cNvPr id="873" name="Google Shape;873;p14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AWS Local Zones:</a:t>
            </a:r>
            <a:endParaRPr sz="2100"/>
          </a:p>
          <a:p>
            <a:pPr indent="-254000" lvl="0" marL="254000" rtl="0" algn="l">
              <a:spcBef>
                <a:spcPts val="800"/>
              </a:spcBef>
              <a:spcAft>
                <a:spcPts val="0"/>
              </a:spcAft>
              <a:buSzPts val="1200"/>
              <a:buChar char="►"/>
            </a:pPr>
            <a:r>
              <a:rPr lang="en"/>
              <a:t>Allows infrastructure deployment from geographic locations that are in closest proximity to end users, which offers single-digit millisecond latency to maximize application deliverability and efficiency.</a:t>
            </a:r>
            <a:endParaRPr/>
          </a:p>
          <a:p>
            <a:pPr indent="-254000" lvl="0" marL="254000" rtl="0" algn="l">
              <a:spcBef>
                <a:spcPts val="800"/>
              </a:spcBef>
              <a:spcAft>
                <a:spcPts val="0"/>
              </a:spcAft>
              <a:buSzPts val="1200"/>
              <a:buChar char="►"/>
            </a:pPr>
            <a:r>
              <a:rPr lang="en"/>
              <a:t>You can deploy AWS compute, storage, database, and other select services in close proximity to large populations, industry, and IT centers.</a:t>
            </a:r>
            <a:endParaRPr/>
          </a:p>
          <a:p>
            <a:pPr indent="-254000" lvl="0" marL="254000" rtl="0" algn="l">
              <a:spcBef>
                <a:spcPts val="800"/>
              </a:spcBef>
              <a:spcAft>
                <a:spcPts val="0"/>
              </a:spcAft>
              <a:buSzPts val="1200"/>
              <a:buChar char="►"/>
            </a:pPr>
            <a:r>
              <a:rPr lang="en"/>
              <a:t>AWS Local zones are generally available in Los Angeles, with plans to extend the offering to Boston, Houston, and Miami. </a:t>
            </a: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0" st="0"/>
                                            </p:txEl>
                                          </p:spTgt>
                                        </p:tgtEl>
                                        <p:attrNameLst>
                                          <p:attrName>style.visibility</p:attrName>
                                        </p:attrNameLst>
                                      </p:cBhvr>
                                      <p:to>
                                        <p:strVal val="visible"/>
                                      </p:to>
                                    </p:set>
                                    <p:animEffect filter="fade" transition="in">
                                      <p:cBhvr>
                                        <p:cTn dur="500"/>
                                        <p:tgtEl>
                                          <p:spTgt spid="8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1" st="1"/>
                                            </p:txEl>
                                          </p:spTgt>
                                        </p:tgtEl>
                                        <p:attrNameLst>
                                          <p:attrName>style.visibility</p:attrName>
                                        </p:attrNameLst>
                                      </p:cBhvr>
                                      <p:to>
                                        <p:strVal val="visible"/>
                                      </p:to>
                                    </p:set>
                                    <p:animEffect filter="fade" transition="in">
                                      <p:cBhvr>
                                        <p:cTn dur="500"/>
                                        <p:tgtEl>
                                          <p:spTgt spid="8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2" st="2"/>
                                            </p:txEl>
                                          </p:spTgt>
                                        </p:tgtEl>
                                        <p:attrNameLst>
                                          <p:attrName>style.visibility</p:attrName>
                                        </p:attrNameLst>
                                      </p:cBhvr>
                                      <p:to>
                                        <p:strVal val="visible"/>
                                      </p:to>
                                    </p:set>
                                    <p:animEffect filter="fade" transition="in">
                                      <p:cBhvr>
                                        <p:cTn dur="500"/>
                                        <p:tgtEl>
                                          <p:spTgt spid="8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xEl>
                                              <p:pRg end="3" st="3"/>
                                            </p:txEl>
                                          </p:spTgt>
                                        </p:tgtEl>
                                        <p:attrNameLst>
                                          <p:attrName>style.visibility</p:attrName>
                                        </p:attrNameLst>
                                      </p:cBhvr>
                                      <p:to>
                                        <p:strVal val="visible"/>
                                      </p:to>
                                    </p:set>
                                    <p:animEffect filter="fade" transition="in">
                                      <p:cBhvr>
                                        <p:cTn dur="500"/>
                                        <p:tgtEl>
                                          <p:spTgt spid="8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4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Services</a:t>
            </a:r>
            <a:br>
              <a:rPr lang="en" sz="2100"/>
            </a:br>
            <a:endParaRPr sz="2100">
              <a:solidFill>
                <a:srgbClr val="F589C1"/>
              </a:solidFill>
            </a:endParaRPr>
          </a:p>
        </p:txBody>
      </p:sp>
      <p:sp>
        <p:nvSpPr>
          <p:cNvPr id="879" name="Google Shape;879;p14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AWS Services By Region:</a:t>
            </a:r>
            <a:endParaRPr sz="2100"/>
          </a:p>
          <a:p>
            <a:pPr indent="-254000" lvl="0" marL="254000" rtl="0" algn="l">
              <a:spcBef>
                <a:spcPts val="800"/>
              </a:spcBef>
              <a:spcAft>
                <a:spcPts val="0"/>
              </a:spcAft>
              <a:buSzPts val="1200"/>
              <a:buChar char="►"/>
            </a:pPr>
            <a:r>
              <a:rPr lang="en" u="sng">
                <a:solidFill>
                  <a:schemeClr val="hlink"/>
                </a:solidFill>
                <a:hlinkClick r:id="rId3"/>
              </a:rPr>
              <a:t>https://aws.amazon.com/about-aws/global-infrastructure/regional-product-services/?p=ngi&amp;loc=4 </a:t>
            </a:r>
            <a:r>
              <a:rPr lang="en"/>
              <a:t> </a:t>
            </a: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xEl>
                                              <p:pRg end="0" st="0"/>
                                            </p:txEl>
                                          </p:spTgt>
                                        </p:tgtEl>
                                        <p:attrNameLst>
                                          <p:attrName>style.visibility</p:attrName>
                                        </p:attrNameLst>
                                      </p:cBhvr>
                                      <p:to>
                                        <p:strVal val="visible"/>
                                      </p:to>
                                    </p:set>
                                    <p:animEffect filter="fade" transition="in">
                                      <p:cBhvr>
                                        <p:cTn dur="500"/>
                                        <p:tgtEl>
                                          <p:spTgt spid="8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xEl>
                                              <p:pRg end="1" st="1"/>
                                            </p:txEl>
                                          </p:spTgt>
                                        </p:tgtEl>
                                        <p:attrNameLst>
                                          <p:attrName>style.visibility</p:attrName>
                                        </p:attrNameLst>
                                      </p:cBhvr>
                                      <p:to>
                                        <p:strVal val="visible"/>
                                      </p:to>
                                    </p:set>
                                    <p:animEffect filter="fade" transition="in">
                                      <p:cBhvr>
                                        <p:cTn dur="500"/>
                                        <p:tgtEl>
                                          <p:spTgt spid="87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45"/>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885" name="Google Shape;885;p145"/>
          <p:cNvSpPr txBox="1"/>
          <p:nvPr>
            <p:ph idx="1" type="subTitle"/>
          </p:nvPr>
        </p:nvSpPr>
        <p:spPr>
          <a:xfrm>
            <a:off x="1156598" y="3132979"/>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GLOBAL VS. REGIONAL EXAMPLE</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4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Example</a:t>
            </a:r>
            <a:br>
              <a:rPr lang="en" sz="2100"/>
            </a:br>
            <a:endParaRPr sz="2100">
              <a:solidFill>
                <a:srgbClr val="F589C1"/>
              </a:solidFill>
            </a:endParaRPr>
          </a:p>
        </p:txBody>
      </p:sp>
      <p:sp>
        <p:nvSpPr>
          <p:cNvPr id="891" name="Google Shape;891;p14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spcBef>
                <a:spcPts val="0"/>
              </a:spcBef>
              <a:spcAft>
                <a:spcPts val="0"/>
              </a:spcAft>
              <a:buSzPct val="80952"/>
              <a:buNone/>
            </a:pPr>
            <a:r>
              <a:rPr lang="en" sz="2100"/>
              <a:t>Case Study:</a:t>
            </a:r>
            <a:endParaRPr sz="2100"/>
          </a:p>
          <a:p>
            <a:pPr indent="-255270" lvl="0" marL="254000" rtl="0" algn="l">
              <a:spcBef>
                <a:spcPts val="800"/>
              </a:spcBef>
              <a:spcAft>
                <a:spcPts val="0"/>
              </a:spcAft>
              <a:buSzPct val="80000"/>
              <a:buChar char="►"/>
            </a:pPr>
            <a:r>
              <a:rPr lang="en"/>
              <a:t>A software development company based in LA, specializing in building web apps wants to migrate it’s on-premises data center over to an AWS VPC. </a:t>
            </a:r>
            <a:endParaRPr/>
          </a:p>
          <a:p>
            <a:pPr indent="0" lvl="0" marL="0" rtl="0" algn="l">
              <a:spcBef>
                <a:spcPts val="800"/>
              </a:spcBef>
              <a:spcAft>
                <a:spcPts val="0"/>
              </a:spcAft>
              <a:buSzPct val="80000"/>
              <a:buNone/>
            </a:pPr>
            <a:r>
              <a:t/>
            </a:r>
            <a:endParaRPr/>
          </a:p>
          <a:p>
            <a:pPr indent="-255270" lvl="0" marL="254000" rtl="0" algn="l">
              <a:spcBef>
                <a:spcPts val="800"/>
              </a:spcBef>
              <a:spcAft>
                <a:spcPts val="0"/>
              </a:spcAft>
              <a:buSzPct val="80000"/>
              <a:buChar char="►"/>
            </a:pPr>
            <a:r>
              <a:rPr lang="en"/>
              <a:t>Requirements:</a:t>
            </a:r>
            <a:br>
              <a:rPr lang="en"/>
            </a:br>
            <a:endParaRPr/>
          </a:p>
          <a:p>
            <a:pPr indent="-249872" lvl="1" marL="596900" rtl="0" algn="l">
              <a:spcBef>
                <a:spcPts val="800"/>
              </a:spcBef>
              <a:spcAft>
                <a:spcPts val="0"/>
              </a:spcAft>
              <a:buSzPct val="78571"/>
              <a:buFont typeface="Century Gothic"/>
              <a:buAutoNum type="arabicPeriod"/>
            </a:pPr>
            <a:r>
              <a:rPr lang="en"/>
              <a:t>Various personnel within the organization would require user level access to the AWS management console.</a:t>
            </a:r>
            <a:endParaRPr/>
          </a:p>
          <a:p>
            <a:pPr indent="-249872" lvl="1" marL="596900" rtl="0" algn="l">
              <a:spcBef>
                <a:spcPts val="800"/>
              </a:spcBef>
              <a:spcAft>
                <a:spcPts val="0"/>
              </a:spcAft>
              <a:buSzPct val="78571"/>
              <a:buFont typeface="Century Gothic"/>
              <a:buAutoNum type="arabicPeriod"/>
            </a:pPr>
            <a:r>
              <a:rPr lang="en"/>
              <a:t>Each user would require a different level of permissions, based on their role.</a:t>
            </a:r>
            <a:endParaRPr/>
          </a:p>
          <a:p>
            <a:pPr indent="-249872" lvl="1" marL="596900" rtl="0" algn="l">
              <a:spcBef>
                <a:spcPts val="800"/>
              </a:spcBef>
              <a:spcAft>
                <a:spcPts val="0"/>
              </a:spcAft>
              <a:buSzPct val="78571"/>
              <a:buFont typeface="Century Gothic"/>
              <a:buAutoNum type="arabicPeriod"/>
            </a:pPr>
            <a:r>
              <a:rPr lang="en"/>
              <a:t>Developers and in-house personnel require compute, network, and storage resources within close proximity to their geographic location, which happens to be LA. This ensures low-latency, high-speed network connectivity to the cloud. </a:t>
            </a:r>
            <a:endParaRPr/>
          </a:p>
          <a:p>
            <a:pPr indent="-249872" lvl="1" marL="596900" rtl="0" algn="l">
              <a:spcBef>
                <a:spcPts val="800"/>
              </a:spcBef>
              <a:spcAft>
                <a:spcPts val="0"/>
              </a:spcAft>
              <a:buSzPct val="78571"/>
              <a:buFont typeface="Century Gothic"/>
              <a:buAutoNum type="arabicPeriod"/>
            </a:pPr>
            <a:r>
              <a:rPr lang="en"/>
              <a:t>The company would also deploy public web based apps for clients on virtual machines which are in close proximity to the apps end users. Traffic to the apps would be directed using AWS’s DNS Management Service (Route 53) and Amazon CloudFront for caching &amp; content delivery.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xEl>
                                              <p:pRg end="0" st="0"/>
                                            </p:txEl>
                                          </p:spTgt>
                                        </p:tgtEl>
                                        <p:attrNameLst>
                                          <p:attrName>style.visibility</p:attrName>
                                        </p:attrNameLst>
                                      </p:cBhvr>
                                      <p:to>
                                        <p:strVal val="visible"/>
                                      </p:to>
                                    </p:set>
                                    <p:animEffect filter="fade" transition="in">
                                      <p:cBhvr>
                                        <p:cTn dur="500"/>
                                        <p:tgtEl>
                                          <p:spTgt spid="8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xEl>
                                              <p:pRg end="1" st="1"/>
                                            </p:txEl>
                                          </p:spTgt>
                                        </p:tgtEl>
                                        <p:attrNameLst>
                                          <p:attrName>style.visibility</p:attrName>
                                        </p:attrNameLst>
                                      </p:cBhvr>
                                      <p:to>
                                        <p:strVal val="visible"/>
                                      </p:to>
                                    </p:set>
                                    <p:animEffect filter="fade" transition="in">
                                      <p:cBhvr>
                                        <p:cTn dur="500"/>
                                        <p:tgtEl>
                                          <p:spTgt spid="8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xEl>
                                              <p:pRg end="2" st="2"/>
                                            </p:txEl>
                                          </p:spTgt>
                                        </p:tgtEl>
                                        <p:attrNameLst>
                                          <p:attrName>style.visibility</p:attrName>
                                        </p:attrNameLst>
                                      </p:cBhvr>
                                      <p:to>
                                        <p:strVal val="visible"/>
                                      </p:to>
                                    </p:set>
                                    <p:animEffect filter="fade" transition="in">
                                      <p:cBhvr>
                                        <p:cTn dur="500"/>
                                        <p:tgtEl>
                                          <p:spTgt spid="8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xEl>
                                              <p:pRg end="3" st="3"/>
                                            </p:txEl>
                                          </p:spTgt>
                                        </p:tgtEl>
                                        <p:attrNameLst>
                                          <p:attrName>style.visibility</p:attrName>
                                        </p:attrNameLst>
                                      </p:cBhvr>
                                      <p:to>
                                        <p:strVal val="visible"/>
                                      </p:to>
                                    </p:set>
                                    <p:animEffect filter="fade" transition="in">
                                      <p:cBhvr>
                                        <p:cTn dur="500"/>
                                        <p:tgtEl>
                                          <p:spTgt spid="8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xEl>
                                              <p:pRg end="4" st="4"/>
                                            </p:txEl>
                                          </p:spTgt>
                                        </p:tgtEl>
                                        <p:attrNameLst>
                                          <p:attrName>style.visibility</p:attrName>
                                        </p:attrNameLst>
                                      </p:cBhvr>
                                      <p:to>
                                        <p:strVal val="visible"/>
                                      </p:to>
                                    </p:set>
                                    <p:animEffect filter="fade" transition="in">
                                      <p:cBhvr>
                                        <p:cTn dur="500"/>
                                        <p:tgtEl>
                                          <p:spTgt spid="8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xEl>
                                              <p:pRg end="5" st="5"/>
                                            </p:txEl>
                                          </p:spTgt>
                                        </p:tgtEl>
                                        <p:attrNameLst>
                                          <p:attrName>style.visibility</p:attrName>
                                        </p:attrNameLst>
                                      </p:cBhvr>
                                      <p:to>
                                        <p:strVal val="visible"/>
                                      </p:to>
                                    </p:set>
                                    <p:animEffect filter="fade" transition="in">
                                      <p:cBhvr>
                                        <p:cTn dur="500"/>
                                        <p:tgtEl>
                                          <p:spTgt spid="8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xEl>
                                              <p:pRg end="6" st="6"/>
                                            </p:txEl>
                                          </p:spTgt>
                                        </p:tgtEl>
                                        <p:attrNameLst>
                                          <p:attrName>style.visibility</p:attrName>
                                        </p:attrNameLst>
                                      </p:cBhvr>
                                      <p:to>
                                        <p:strVal val="visible"/>
                                      </p:to>
                                    </p:set>
                                    <p:animEffect filter="fade" transition="in">
                                      <p:cBhvr>
                                        <p:cTn dur="500"/>
                                        <p:tgtEl>
                                          <p:spTgt spid="8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xEl>
                                              <p:pRg end="7" st="7"/>
                                            </p:txEl>
                                          </p:spTgt>
                                        </p:tgtEl>
                                        <p:attrNameLst>
                                          <p:attrName>style.visibility</p:attrName>
                                        </p:attrNameLst>
                                      </p:cBhvr>
                                      <p:to>
                                        <p:strVal val="visible"/>
                                      </p:to>
                                    </p:set>
                                    <p:animEffect filter="fade" transition="in">
                                      <p:cBhvr>
                                        <p:cTn dur="500"/>
                                        <p:tgtEl>
                                          <p:spTgt spid="89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4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Example</a:t>
            </a:r>
            <a:br>
              <a:rPr lang="en" sz="2100"/>
            </a:br>
            <a:endParaRPr sz="2100">
              <a:solidFill>
                <a:srgbClr val="F589C1"/>
              </a:solidFill>
            </a:endParaRPr>
          </a:p>
        </p:txBody>
      </p:sp>
      <p:sp>
        <p:nvSpPr>
          <p:cNvPr id="897" name="Google Shape;897;p14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Solutions for #1 &amp; #2:</a:t>
            </a:r>
            <a:br>
              <a:rPr lang="en"/>
            </a:br>
            <a:endParaRPr/>
          </a:p>
          <a:p>
            <a:pPr indent="-266700" lvl="0" marL="304800" rtl="0" algn="l">
              <a:spcBef>
                <a:spcPts val="800"/>
              </a:spcBef>
              <a:spcAft>
                <a:spcPts val="0"/>
              </a:spcAft>
              <a:buSzPts val="1200"/>
              <a:buChar char="►"/>
            </a:pPr>
            <a:r>
              <a:rPr lang="en"/>
              <a:t>Use IAM to identify each user and their accessibility rights.</a:t>
            </a:r>
            <a:endParaRPr/>
          </a:p>
          <a:p>
            <a:pPr indent="-266700" lvl="0" marL="304800" rtl="0" algn="l">
              <a:spcBef>
                <a:spcPts val="800"/>
              </a:spcBef>
              <a:spcAft>
                <a:spcPts val="0"/>
              </a:spcAft>
              <a:buSzPts val="1200"/>
              <a:buChar char="►"/>
            </a:pPr>
            <a:r>
              <a:rPr lang="en"/>
              <a:t>IAM is administered at a global level. </a:t>
            </a:r>
            <a:endParaRPr/>
          </a:p>
          <a:p>
            <a:pPr indent="-266700" lvl="0" marL="304800" rtl="0" algn="l">
              <a:spcBef>
                <a:spcPts val="800"/>
              </a:spcBef>
              <a:spcAft>
                <a:spcPts val="0"/>
              </a:spcAft>
              <a:buSzPts val="1200"/>
              <a:buChar char="►"/>
            </a:pPr>
            <a:r>
              <a:rPr lang="en"/>
              <a:t>Each IAM user can login to their AWS account and deploy resources based on their individual permissions.</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0" st="0"/>
                                            </p:txEl>
                                          </p:spTgt>
                                        </p:tgtEl>
                                        <p:attrNameLst>
                                          <p:attrName>style.visibility</p:attrName>
                                        </p:attrNameLst>
                                      </p:cBhvr>
                                      <p:to>
                                        <p:strVal val="visible"/>
                                      </p:to>
                                    </p:set>
                                    <p:animEffect filter="fade" transition="in">
                                      <p:cBhvr>
                                        <p:cTn dur="500"/>
                                        <p:tgtEl>
                                          <p:spTgt spid="8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1" st="1"/>
                                            </p:txEl>
                                          </p:spTgt>
                                        </p:tgtEl>
                                        <p:attrNameLst>
                                          <p:attrName>style.visibility</p:attrName>
                                        </p:attrNameLst>
                                      </p:cBhvr>
                                      <p:to>
                                        <p:strVal val="visible"/>
                                      </p:to>
                                    </p:set>
                                    <p:animEffect filter="fade" transition="in">
                                      <p:cBhvr>
                                        <p:cTn dur="500"/>
                                        <p:tgtEl>
                                          <p:spTgt spid="8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2" st="2"/>
                                            </p:txEl>
                                          </p:spTgt>
                                        </p:tgtEl>
                                        <p:attrNameLst>
                                          <p:attrName>style.visibility</p:attrName>
                                        </p:attrNameLst>
                                      </p:cBhvr>
                                      <p:to>
                                        <p:strVal val="visible"/>
                                      </p:to>
                                    </p:set>
                                    <p:animEffect filter="fade" transition="in">
                                      <p:cBhvr>
                                        <p:cTn dur="500"/>
                                        <p:tgtEl>
                                          <p:spTgt spid="8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3" st="3"/>
                                            </p:txEl>
                                          </p:spTgt>
                                        </p:tgtEl>
                                        <p:attrNameLst>
                                          <p:attrName>style.visibility</p:attrName>
                                        </p:attrNameLst>
                                      </p:cBhvr>
                                      <p:to>
                                        <p:strVal val="visible"/>
                                      </p:to>
                                    </p:set>
                                    <p:animEffect filter="fade" transition="in">
                                      <p:cBhvr>
                                        <p:cTn dur="500"/>
                                        <p:tgtEl>
                                          <p:spTgt spid="8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xEl>
                                              <p:pRg end="4" st="4"/>
                                            </p:txEl>
                                          </p:spTgt>
                                        </p:tgtEl>
                                        <p:attrNameLst>
                                          <p:attrName>style.visibility</p:attrName>
                                        </p:attrNameLst>
                                      </p:cBhvr>
                                      <p:to>
                                        <p:strVal val="visible"/>
                                      </p:to>
                                    </p:set>
                                    <p:animEffect filter="fade" transition="in">
                                      <p:cBhvr>
                                        <p:cTn dur="500"/>
                                        <p:tgtEl>
                                          <p:spTgt spid="8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4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Example</a:t>
            </a:r>
            <a:br>
              <a:rPr lang="en" sz="2100"/>
            </a:br>
            <a:endParaRPr sz="2100">
              <a:solidFill>
                <a:srgbClr val="F589C1"/>
              </a:solidFill>
            </a:endParaRPr>
          </a:p>
        </p:txBody>
      </p:sp>
      <p:sp>
        <p:nvSpPr>
          <p:cNvPr id="903" name="Google Shape;903;p14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Solutions for #3:</a:t>
            </a:r>
            <a:br>
              <a:rPr lang="en"/>
            </a:br>
            <a:endParaRPr/>
          </a:p>
          <a:p>
            <a:pPr indent="-266700" lvl="0" marL="304800" rtl="0" algn="l">
              <a:spcBef>
                <a:spcPts val="800"/>
              </a:spcBef>
              <a:spcAft>
                <a:spcPts val="0"/>
              </a:spcAft>
              <a:buSzPts val="1200"/>
              <a:buChar char="►"/>
            </a:pPr>
            <a:r>
              <a:rPr lang="en"/>
              <a:t>Deploy computational and network resources using an EC2 Virtual Instance, in close proximity to the physical office and it’s personnel.</a:t>
            </a:r>
            <a:endParaRPr/>
          </a:p>
          <a:p>
            <a:pPr indent="-266700" lvl="0" marL="304800" rtl="0" algn="l">
              <a:spcBef>
                <a:spcPts val="800"/>
              </a:spcBef>
              <a:spcAft>
                <a:spcPts val="0"/>
              </a:spcAft>
              <a:buSzPts val="1200"/>
              <a:buChar char="►"/>
            </a:pPr>
            <a:r>
              <a:rPr lang="en"/>
              <a:t>EC2 is a regional service with lots of flexibility.</a:t>
            </a:r>
            <a:endParaRPr/>
          </a:p>
          <a:p>
            <a:pPr indent="-266700" lvl="0" marL="304800" rtl="0" algn="l">
              <a:spcBef>
                <a:spcPts val="800"/>
              </a:spcBef>
              <a:spcAft>
                <a:spcPts val="0"/>
              </a:spcAft>
              <a:buSzPts val="1200"/>
              <a:buChar char="►"/>
            </a:pPr>
            <a:r>
              <a:rPr lang="en"/>
              <a:t>Store static data using S3 which offers regional selection for data storage. </a:t>
            </a:r>
            <a:endParaRPr/>
          </a:p>
          <a:p>
            <a:pPr indent="-266700" lvl="0" marL="304800" rtl="0" algn="l">
              <a:spcBef>
                <a:spcPts val="800"/>
              </a:spcBef>
              <a:spcAft>
                <a:spcPts val="0"/>
              </a:spcAft>
              <a:buSzPts val="1200"/>
              <a:buChar char="►"/>
            </a:pPr>
            <a:r>
              <a:rPr lang="en"/>
              <a:t>Use S3 to store static files in close proximity to developers.</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0" st="0"/>
                                            </p:txEl>
                                          </p:spTgt>
                                        </p:tgtEl>
                                        <p:attrNameLst>
                                          <p:attrName>style.visibility</p:attrName>
                                        </p:attrNameLst>
                                      </p:cBhvr>
                                      <p:to>
                                        <p:strVal val="visible"/>
                                      </p:to>
                                    </p:set>
                                    <p:animEffect filter="fade" transition="in">
                                      <p:cBhvr>
                                        <p:cTn dur="500"/>
                                        <p:tgtEl>
                                          <p:spTgt spid="9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1" st="1"/>
                                            </p:txEl>
                                          </p:spTgt>
                                        </p:tgtEl>
                                        <p:attrNameLst>
                                          <p:attrName>style.visibility</p:attrName>
                                        </p:attrNameLst>
                                      </p:cBhvr>
                                      <p:to>
                                        <p:strVal val="visible"/>
                                      </p:to>
                                    </p:set>
                                    <p:animEffect filter="fade" transition="in">
                                      <p:cBhvr>
                                        <p:cTn dur="500"/>
                                        <p:tgtEl>
                                          <p:spTgt spid="9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2" st="2"/>
                                            </p:txEl>
                                          </p:spTgt>
                                        </p:tgtEl>
                                        <p:attrNameLst>
                                          <p:attrName>style.visibility</p:attrName>
                                        </p:attrNameLst>
                                      </p:cBhvr>
                                      <p:to>
                                        <p:strVal val="visible"/>
                                      </p:to>
                                    </p:set>
                                    <p:animEffect filter="fade" transition="in">
                                      <p:cBhvr>
                                        <p:cTn dur="500"/>
                                        <p:tgtEl>
                                          <p:spTgt spid="9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3" st="3"/>
                                            </p:txEl>
                                          </p:spTgt>
                                        </p:tgtEl>
                                        <p:attrNameLst>
                                          <p:attrName>style.visibility</p:attrName>
                                        </p:attrNameLst>
                                      </p:cBhvr>
                                      <p:to>
                                        <p:strVal val="visible"/>
                                      </p:to>
                                    </p:set>
                                    <p:animEffect filter="fade" transition="in">
                                      <p:cBhvr>
                                        <p:cTn dur="500"/>
                                        <p:tgtEl>
                                          <p:spTgt spid="9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4" st="4"/>
                                            </p:txEl>
                                          </p:spTgt>
                                        </p:tgtEl>
                                        <p:attrNameLst>
                                          <p:attrName>style.visibility</p:attrName>
                                        </p:attrNameLst>
                                      </p:cBhvr>
                                      <p:to>
                                        <p:strVal val="visible"/>
                                      </p:to>
                                    </p:set>
                                    <p:animEffect filter="fade" transition="in">
                                      <p:cBhvr>
                                        <p:cTn dur="500"/>
                                        <p:tgtEl>
                                          <p:spTgt spid="9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5" st="5"/>
                                            </p:txEl>
                                          </p:spTgt>
                                        </p:tgtEl>
                                        <p:attrNameLst>
                                          <p:attrName>style.visibility</p:attrName>
                                        </p:attrNameLst>
                                      </p:cBhvr>
                                      <p:to>
                                        <p:strVal val="visible"/>
                                      </p:to>
                                    </p:set>
                                    <p:animEffect filter="fade" transition="in">
                                      <p:cBhvr>
                                        <p:cTn dur="500"/>
                                        <p:tgtEl>
                                          <p:spTgt spid="90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4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Global vs. Regional Example</a:t>
            </a:r>
            <a:br>
              <a:rPr lang="en" sz="2100"/>
            </a:br>
            <a:endParaRPr sz="2100">
              <a:solidFill>
                <a:srgbClr val="F589C1"/>
              </a:solidFill>
            </a:endParaRPr>
          </a:p>
        </p:txBody>
      </p:sp>
      <p:sp>
        <p:nvSpPr>
          <p:cNvPr id="909" name="Google Shape;909;p14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Solutions for #4:</a:t>
            </a:r>
            <a:br>
              <a:rPr lang="en"/>
            </a:br>
            <a:endParaRPr/>
          </a:p>
          <a:p>
            <a:pPr indent="-266700" lvl="0" marL="304800" rtl="0" algn="l">
              <a:spcBef>
                <a:spcPts val="800"/>
              </a:spcBef>
              <a:spcAft>
                <a:spcPts val="0"/>
              </a:spcAft>
              <a:buSzPts val="1200"/>
              <a:buChar char="►"/>
            </a:pPr>
            <a:r>
              <a:rPr lang="en"/>
              <a:t>Deploy web apps for clients on EC2 instances that are in close proximity to the apps end users. </a:t>
            </a:r>
            <a:endParaRPr/>
          </a:p>
          <a:p>
            <a:pPr indent="-266700" lvl="0" marL="304800" rtl="0" algn="l">
              <a:spcBef>
                <a:spcPts val="800"/>
              </a:spcBef>
              <a:spcAft>
                <a:spcPts val="0"/>
              </a:spcAft>
              <a:buSzPts val="1200"/>
              <a:buChar char="►"/>
            </a:pPr>
            <a:r>
              <a:rPr lang="en"/>
              <a:t>Manage web traffic using Route 53 and Amazon CloudFront, which are both global services.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9">
                                            <p:txEl>
                                              <p:pRg end="0" st="0"/>
                                            </p:txEl>
                                          </p:spTgt>
                                        </p:tgtEl>
                                        <p:attrNameLst>
                                          <p:attrName>style.visibility</p:attrName>
                                        </p:attrNameLst>
                                      </p:cBhvr>
                                      <p:to>
                                        <p:strVal val="visible"/>
                                      </p:to>
                                    </p:set>
                                    <p:animEffect filter="fade" transition="in">
                                      <p:cBhvr>
                                        <p:cTn dur="500"/>
                                        <p:tgtEl>
                                          <p:spTgt spid="9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9">
                                            <p:txEl>
                                              <p:pRg end="1" st="1"/>
                                            </p:txEl>
                                          </p:spTgt>
                                        </p:tgtEl>
                                        <p:attrNameLst>
                                          <p:attrName>style.visibility</p:attrName>
                                        </p:attrNameLst>
                                      </p:cBhvr>
                                      <p:to>
                                        <p:strVal val="visible"/>
                                      </p:to>
                                    </p:set>
                                    <p:animEffect filter="fade" transition="in">
                                      <p:cBhvr>
                                        <p:cTn dur="500"/>
                                        <p:tgtEl>
                                          <p:spTgt spid="9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9">
                                            <p:txEl>
                                              <p:pRg end="2" st="2"/>
                                            </p:txEl>
                                          </p:spTgt>
                                        </p:tgtEl>
                                        <p:attrNameLst>
                                          <p:attrName>style.visibility</p:attrName>
                                        </p:attrNameLst>
                                      </p:cBhvr>
                                      <p:to>
                                        <p:strVal val="visible"/>
                                      </p:to>
                                    </p:set>
                                    <p:animEffect filter="fade" transition="in">
                                      <p:cBhvr>
                                        <p:cTn dur="500"/>
                                        <p:tgtEl>
                                          <p:spTgt spid="9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9">
                                            <p:txEl>
                                              <p:pRg end="3" st="3"/>
                                            </p:txEl>
                                          </p:spTgt>
                                        </p:tgtEl>
                                        <p:attrNameLst>
                                          <p:attrName>style.visibility</p:attrName>
                                        </p:attrNameLst>
                                      </p:cBhvr>
                                      <p:to>
                                        <p:strVal val="visible"/>
                                      </p:to>
                                    </p:set>
                                    <p:animEffect filter="fade" transition="in">
                                      <p:cBhvr>
                                        <p:cTn dur="500"/>
                                        <p:tgtEl>
                                          <p:spTgt spid="90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After the Cloud</a:t>
            </a:r>
            <a:endParaRPr sz="2100">
              <a:solidFill>
                <a:srgbClr val="F589C1"/>
              </a:solidFill>
            </a:endParaRPr>
          </a:p>
        </p:txBody>
      </p:sp>
      <p:sp>
        <p:nvSpPr>
          <p:cNvPr id="259" name="Google Shape;259;p4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Competitors of AWS include Microsoft Azure, Google Cloud, Alibaba Cloud, and IBM Cloud.</a:t>
            </a:r>
            <a:endParaRPr/>
          </a:p>
          <a:p>
            <a:pPr indent="-254000" lvl="0" marL="254000" rtl="0" algn="l">
              <a:spcBef>
                <a:spcPts val="800"/>
              </a:spcBef>
              <a:spcAft>
                <a:spcPts val="0"/>
              </a:spcAft>
              <a:buSzPts val="1200"/>
              <a:buChar char="►"/>
            </a:pPr>
            <a:r>
              <a:rPr lang="en"/>
              <a:t>Smaller cloud service providers include: Digital Ocean, Linode, and Vultr.</a:t>
            </a:r>
            <a:endParaRPr/>
          </a:p>
          <a:p>
            <a:pPr indent="-254000" lvl="0" marL="254000" rtl="0" algn="l">
              <a:spcBef>
                <a:spcPts val="800"/>
              </a:spcBef>
              <a:spcAft>
                <a:spcPts val="0"/>
              </a:spcAft>
              <a:buSzPts val="1200"/>
              <a:buChar char="►"/>
            </a:pPr>
            <a:r>
              <a:rPr lang="en"/>
              <a:t>AWS has become a great solution for projects of any size. No need to look elsewhere.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5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5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5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500"/>
                                        <p:tgtEl>
                                          <p:spTgt spid="25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50"/>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915" name="Google Shape;915;p150"/>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lnSpcReduction="10000"/>
          </a:bodyPr>
          <a:lstStyle/>
          <a:p>
            <a:pPr indent="0" lvl="0" marL="0" rtl="0" algn="ctr">
              <a:spcBef>
                <a:spcPts val="0"/>
              </a:spcBef>
              <a:spcAft>
                <a:spcPts val="0"/>
              </a:spcAft>
              <a:buSzPts val="2200"/>
              <a:buNone/>
            </a:pPr>
            <a:r>
              <a:rPr lang="en" sz="2700"/>
              <a:t>CREATING A BILLING ALERT</a:t>
            </a:r>
            <a:endParaRPr/>
          </a:p>
          <a:p>
            <a:pPr indent="0" lvl="0" marL="0" rtl="0" algn="ctr">
              <a:spcBef>
                <a:spcPts val="800"/>
              </a:spcBef>
              <a:spcAft>
                <a:spcPts val="0"/>
              </a:spcAft>
              <a:buSzPts val="2200"/>
              <a:buNone/>
            </a:pPr>
            <a:r>
              <a:rPr lang="en" sz="2700"/>
              <a:t>(PRACTICAL HANDS-ON GUIDE)</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5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Creating a Billing Alert</a:t>
            </a:r>
            <a:br>
              <a:rPr lang="en" sz="2100"/>
            </a:br>
            <a:endParaRPr sz="2100">
              <a:solidFill>
                <a:srgbClr val="F589C1"/>
              </a:solidFill>
            </a:endParaRPr>
          </a:p>
        </p:txBody>
      </p:sp>
      <p:sp>
        <p:nvSpPr>
          <p:cNvPr id="921" name="Google Shape;921;p15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Billing Alert:</a:t>
            </a:r>
            <a:br>
              <a:rPr lang="en"/>
            </a:br>
            <a:endParaRPr/>
          </a:p>
          <a:p>
            <a:pPr indent="-266700" lvl="0" marL="304800" rtl="0" algn="l">
              <a:spcBef>
                <a:spcPts val="800"/>
              </a:spcBef>
              <a:spcAft>
                <a:spcPts val="0"/>
              </a:spcAft>
              <a:buSzPts val="1200"/>
              <a:buChar char="►"/>
            </a:pPr>
            <a:r>
              <a:rPr lang="en"/>
              <a:t>It’s important to keep control over your AWS service charges.</a:t>
            </a:r>
            <a:endParaRPr/>
          </a:p>
          <a:p>
            <a:pPr indent="-266700" lvl="0" marL="304800" rtl="0" algn="l">
              <a:spcBef>
                <a:spcPts val="800"/>
              </a:spcBef>
              <a:spcAft>
                <a:spcPts val="0"/>
              </a:spcAft>
              <a:buSzPts val="1200"/>
              <a:buChar char="►"/>
            </a:pPr>
            <a:r>
              <a:rPr lang="en"/>
              <a:t>Without careful controls, service fees can exceed monthly budget.</a:t>
            </a:r>
            <a:endParaRPr/>
          </a:p>
          <a:p>
            <a:pPr indent="-266700" lvl="0" marL="304800" rtl="0" algn="l">
              <a:spcBef>
                <a:spcPts val="800"/>
              </a:spcBef>
              <a:spcAft>
                <a:spcPts val="0"/>
              </a:spcAft>
              <a:buSzPts val="1200"/>
              <a:buChar char="►"/>
            </a:pPr>
            <a:r>
              <a:rPr lang="en"/>
              <a:t>Billing alerts send out notifications to account holders, when costs exceed a certain threshold. </a:t>
            </a:r>
            <a:endParaRPr/>
          </a:p>
          <a:p>
            <a:pPr indent="-266700" lvl="0" marL="304800" rtl="0" algn="l">
              <a:spcBef>
                <a:spcPts val="800"/>
              </a:spcBef>
              <a:spcAft>
                <a:spcPts val="0"/>
              </a:spcAft>
              <a:buSzPts val="1200"/>
              <a:buChar char="►"/>
            </a:pPr>
            <a:r>
              <a:rPr lang="en"/>
              <a:t>Make sure to always create a billing alert, especially if using the AWS Free-Tier.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xEl>
                                              <p:pRg end="0" st="0"/>
                                            </p:txEl>
                                          </p:spTgt>
                                        </p:tgtEl>
                                        <p:attrNameLst>
                                          <p:attrName>style.visibility</p:attrName>
                                        </p:attrNameLst>
                                      </p:cBhvr>
                                      <p:to>
                                        <p:strVal val="visible"/>
                                      </p:to>
                                    </p:set>
                                    <p:animEffect filter="fade" transition="in">
                                      <p:cBhvr>
                                        <p:cTn dur="500"/>
                                        <p:tgtEl>
                                          <p:spTgt spid="9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xEl>
                                              <p:pRg end="1" st="1"/>
                                            </p:txEl>
                                          </p:spTgt>
                                        </p:tgtEl>
                                        <p:attrNameLst>
                                          <p:attrName>style.visibility</p:attrName>
                                        </p:attrNameLst>
                                      </p:cBhvr>
                                      <p:to>
                                        <p:strVal val="visible"/>
                                      </p:to>
                                    </p:set>
                                    <p:animEffect filter="fade" transition="in">
                                      <p:cBhvr>
                                        <p:cTn dur="500"/>
                                        <p:tgtEl>
                                          <p:spTgt spid="9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xEl>
                                              <p:pRg end="2" st="2"/>
                                            </p:txEl>
                                          </p:spTgt>
                                        </p:tgtEl>
                                        <p:attrNameLst>
                                          <p:attrName>style.visibility</p:attrName>
                                        </p:attrNameLst>
                                      </p:cBhvr>
                                      <p:to>
                                        <p:strVal val="visible"/>
                                      </p:to>
                                    </p:set>
                                    <p:animEffect filter="fade" transition="in">
                                      <p:cBhvr>
                                        <p:cTn dur="500"/>
                                        <p:tgtEl>
                                          <p:spTgt spid="9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xEl>
                                              <p:pRg end="3" st="3"/>
                                            </p:txEl>
                                          </p:spTgt>
                                        </p:tgtEl>
                                        <p:attrNameLst>
                                          <p:attrName>style.visibility</p:attrName>
                                        </p:attrNameLst>
                                      </p:cBhvr>
                                      <p:to>
                                        <p:strVal val="visible"/>
                                      </p:to>
                                    </p:set>
                                    <p:animEffect filter="fade" transition="in">
                                      <p:cBhvr>
                                        <p:cTn dur="500"/>
                                        <p:tgtEl>
                                          <p:spTgt spid="9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xEl>
                                              <p:pRg end="4" st="4"/>
                                            </p:txEl>
                                          </p:spTgt>
                                        </p:tgtEl>
                                        <p:attrNameLst>
                                          <p:attrName>style.visibility</p:attrName>
                                        </p:attrNameLst>
                                      </p:cBhvr>
                                      <p:to>
                                        <p:strVal val="visible"/>
                                      </p:to>
                                    </p:set>
                                    <p:animEffect filter="fade" transition="in">
                                      <p:cBhvr>
                                        <p:cTn dur="500"/>
                                        <p:tgtEl>
                                          <p:spTgt spid="9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xEl>
                                              <p:pRg end="5" st="5"/>
                                            </p:txEl>
                                          </p:spTgt>
                                        </p:tgtEl>
                                        <p:attrNameLst>
                                          <p:attrName>style.visibility</p:attrName>
                                        </p:attrNameLst>
                                      </p:cBhvr>
                                      <p:to>
                                        <p:strVal val="visible"/>
                                      </p:to>
                                    </p:set>
                                    <p:animEffect filter="fade" transition="in">
                                      <p:cBhvr>
                                        <p:cTn dur="500"/>
                                        <p:tgtEl>
                                          <p:spTgt spid="92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2"/>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927" name="Google Shape;927;p152"/>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lnSpcReduction="10000"/>
          </a:bodyPr>
          <a:lstStyle/>
          <a:p>
            <a:pPr indent="0" lvl="0" marL="0" rtl="0" algn="ctr">
              <a:spcBef>
                <a:spcPts val="0"/>
              </a:spcBef>
              <a:spcAft>
                <a:spcPts val="0"/>
              </a:spcAft>
              <a:buSzPts val="2200"/>
              <a:buNone/>
            </a:pPr>
            <a:r>
              <a:rPr lang="en" sz="2700"/>
              <a:t>ACTIVATING MFA</a:t>
            </a:r>
            <a:endParaRPr sz="2700"/>
          </a:p>
          <a:p>
            <a:pPr indent="0" lvl="0" marL="0" rtl="0" algn="ctr">
              <a:spcBef>
                <a:spcPts val="800"/>
              </a:spcBef>
              <a:spcAft>
                <a:spcPts val="0"/>
              </a:spcAft>
              <a:buSzPts val="2200"/>
              <a:buNone/>
            </a:pPr>
            <a:r>
              <a:rPr lang="en" sz="2700"/>
              <a:t>(PRACTICAL HANDS-ON GUIDE)</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Activating MFA</a:t>
            </a:r>
            <a:br>
              <a:rPr lang="en" sz="2100"/>
            </a:br>
            <a:endParaRPr sz="2100">
              <a:solidFill>
                <a:srgbClr val="F589C1"/>
              </a:solidFill>
            </a:endParaRPr>
          </a:p>
        </p:txBody>
      </p:sp>
      <p:sp>
        <p:nvSpPr>
          <p:cNvPr id="933" name="Google Shape;933;p15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Setup Multi-Factor Authentication (MFA):</a:t>
            </a:r>
            <a:br>
              <a:rPr lang="en"/>
            </a:br>
            <a:endParaRPr/>
          </a:p>
          <a:p>
            <a:pPr indent="-266700" lvl="0" marL="304800" rtl="0" algn="l">
              <a:spcBef>
                <a:spcPts val="800"/>
              </a:spcBef>
              <a:spcAft>
                <a:spcPts val="0"/>
              </a:spcAft>
              <a:buSzPts val="1200"/>
              <a:buChar char="►"/>
            </a:pPr>
            <a:r>
              <a:rPr lang="en"/>
              <a:t>Currently we are using Root account credentials to sign in to AWS.</a:t>
            </a:r>
            <a:endParaRPr/>
          </a:p>
          <a:p>
            <a:pPr indent="-266700" lvl="0" marL="304800" rtl="0" algn="l">
              <a:spcBef>
                <a:spcPts val="800"/>
              </a:spcBef>
              <a:spcAft>
                <a:spcPts val="0"/>
              </a:spcAft>
              <a:buSzPts val="1200"/>
              <a:buChar char="►"/>
            </a:pPr>
            <a:r>
              <a:rPr lang="en"/>
              <a:t>The AWS login page allows both Root and IAM authentication.</a:t>
            </a:r>
            <a:endParaRPr/>
          </a:p>
          <a:p>
            <a:pPr indent="-266700" lvl="0" marL="304800" rtl="0" algn="l">
              <a:spcBef>
                <a:spcPts val="800"/>
              </a:spcBef>
              <a:spcAft>
                <a:spcPts val="0"/>
              </a:spcAft>
              <a:buSzPts val="1200"/>
              <a:buChar char="►"/>
            </a:pPr>
            <a:r>
              <a:rPr lang="en"/>
              <a:t>At this time we only have root level access, since no additional IAM user accounts have been created.</a:t>
            </a:r>
            <a:endParaRPr/>
          </a:p>
          <a:p>
            <a:pPr indent="-266700" lvl="0" marL="304800" rtl="0" algn="l">
              <a:spcBef>
                <a:spcPts val="800"/>
              </a:spcBef>
              <a:spcAft>
                <a:spcPts val="0"/>
              </a:spcAft>
              <a:buSzPts val="1200"/>
              <a:buChar char="►"/>
            </a:pPr>
            <a:r>
              <a:rPr lang="en"/>
              <a:t>Only use Root access when absolutely necessary. </a:t>
            </a:r>
            <a:endParaRPr/>
          </a:p>
          <a:p>
            <a:pPr indent="-266700" lvl="0" marL="304800" rtl="0" algn="l">
              <a:spcBef>
                <a:spcPts val="800"/>
              </a:spcBef>
              <a:spcAft>
                <a:spcPts val="0"/>
              </a:spcAft>
              <a:buSzPts val="1200"/>
              <a:buChar char="►"/>
            </a:pPr>
            <a:r>
              <a:rPr lang="en"/>
              <a:t>Root access is the highest level of access on an AWS account.</a:t>
            </a:r>
            <a:endParaRPr/>
          </a:p>
          <a:p>
            <a:pPr indent="-266700" lvl="0" marL="304800" rtl="0" algn="l">
              <a:spcBef>
                <a:spcPts val="800"/>
              </a:spcBef>
              <a:spcAft>
                <a:spcPts val="0"/>
              </a:spcAft>
              <a:buSzPts val="1200"/>
              <a:buChar char="►"/>
            </a:pPr>
            <a:r>
              <a:rPr lang="en"/>
              <a:t>A Root user can perform any action within an AWS account.</a:t>
            </a:r>
            <a:endParaRPr/>
          </a:p>
          <a:p>
            <a:pPr indent="-266700" lvl="0" marL="304800" rtl="0" algn="l">
              <a:spcBef>
                <a:spcPts val="800"/>
              </a:spcBef>
              <a:spcAft>
                <a:spcPts val="0"/>
              </a:spcAft>
              <a:buSzPts val="1200"/>
              <a:buChar char="►"/>
            </a:pPr>
            <a:r>
              <a:rPr lang="en"/>
              <a:t>This poses a serious security risk if the Root account is compromised.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0" st="0"/>
                                            </p:txEl>
                                          </p:spTgt>
                                        </p:tgtEl>
                                        <p:attrNameLst>
                                          <p:attrName>style.visibility</p:attrName>
                                        </p:attrNameLst>
                                      </p:cBhvr>
                                      <p:to>
                                        <p:strVal val="visible"/>
                                      </p:to>
                                    </p:set>
                                    <p:animEffect filter="fade" transition="in">
                                      <p:cBhvr>
                                        <p:cTn dur="500"/>
                                        <p:tgtEl>
                                          <p:spTgt spid="9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1" st="1"/>
                                            </p:txEl>
                                          </p:spTgt>
                                        </p:tgtEl>
                                        <p:attrNameLst>
                                          <p:attrName>style.visibility</p:attrName>
                                        </p:attrNameLst>
                                      </p:cBhvr>
                                      <p:to>
                                        <p:strVal val="visible"/>
                                      </p:to>
                                    </p:set>
                                    <p:animEffect filter="fade" transition="in">
                                      <p:cBhvr>
                                        <p:cTn dur="500"/>
                                        <p:tgtEl>
                                          <p:spTgt spid="9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2" st="2"/>
                                            </p:txEl>
                                          </p:spTgt>
                                        </p:tgtEl>
                                        <p:attrNameLst>
                                          <p:attrName>style.visibility</p:attrName>
                                        </p:attrNameLst>
                                      </p:cBhvr>
                                      <p:to>
                                        <p:strVal val="visible"/>
                                      </p:to>
                                    </p:set>
                                    <p:animEffect filter="fade" transition="in">
                                      <p:cBhvr>
                                        <p:cTn dur="500"/>
                                        <p:tgtEl>
                                          <p:spTgt spid="9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3" st="3"/>
                                            </p:txEl>
                                          </p:spTgt>
                                        </p:tgtEl>
                                        <p:attrNameLst>
                                          <p:attrName>style.visibility</p:attrName>
                                        </p:attrNameLst>
                                      </p:cBhvr>
                                      <p:to>
                                        <p:strVal val="visible"/>
                                      </p:to>
                                    </p:set>
                                    <p:animEffect filter="fade" transition="in">
                                      <p:cBhvr>
                                        <p:cTn dur="500"/>
                                        <p:tgtEl>
                                          <p:spTgt spid="9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4" st="4"/>
                                            </p:txEl>
                                          </p:spTgt>
                                        </p:tgtEl>
                                        <p:attrNameLst>
                                          <p:attrName>style.visibility</p:attrName>
                                        </p:attrNameLst>
                                      </p:cBhvr>
                                      <p:to>
                                        <p:strVal val="visible"/>
                                      </p:to>
                                    </p:set>
                                    <p:animEffect filter="fade" transition="in">
                                      <p:cBhvr>
                                        <p:cTn dur="500"/>
                                        <p:tgtEl>
                                          <p:spTgt spid="9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5" st="5"/>
                                            </p:txEl>
                                          </p:spTgt>
                                        </p:tgtEl>
                                        <p:attrNameLst>
                                          <p:attrName>style.visibility</p:attrName>
                                        </p:attrNameLst>
                                      </p:cBhvr>
                                      <p:to>
                                        <p:strVal val="visible"/>
                                      </p:to>
                                    </p:set>
                                    <p:animEffect filter="fade" transition="in">
                                      <p:cBhvr>
                                        <p:cTn dur="500"/>
                                        <p:tgtEl>
                                          <p:spTgt spid="9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6" st="6"/>
                                            </p:txEl>
                                          </p:spTgt>
                                        </p:tgtEl>
                                        <p:attrNameLst>
                                          <p:attrName>style.visibility</p:attrName>
                                        </p:attrNameLst>
                                      </p:cBhvr>
                                      <p:to>
                                        <p:strVal val="visible"/>
                                      </p:to>
                                    </p:set>
                                    <p:animEffect filter="fade" transition="in">
                                      <p:cBhvr>
                                        <p:cTn dur="500"/>
                                        <p:tgtEl>
                                          <p:spTgt spid="9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7" st="7"/>
                                            </p:txEl>
                                          </p:spTgt>
                                        </p:tgtEl>
                                        <p:attrNameLst>
                                          <p:attrName>style.visibility</p:attrName>
                                        </p:attrNameLst>
                                      </p:cBhvr>
                                      <p:to>
                                        <p:strVal val="visible"/>
                                      </p:to>
                                    </p:set>
                                    <p:animEffect filter="fade" transition="in">
                                      <p:cBhvr>
                                        <p:cTn dur="500"/>
                                        <p:tgtEl>
                                          <p:spTgt spid="9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8" st="8"/>
                                            </p:txEl>
                                          </p:spTgt>
                                        </p:tgtEl>
                                        <p:attrNameLst>
                                          <p:attrName>style.visibility</p:attrName>
                                        </p:attrNameLst>
                                      </p:cBhvr>
                                      <p:to>
                                        <p:strVal val="visible"/>
                                      </p:to>
                                    </p:set>
                                    <p:animEffect filter="fade" transition="in">
                                      <p:cBhvr>
                                        <p:cTn dur="500"/>
                                        <p:tgtEl>
                                          <p:spTgt spid="93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Activating MFA</a:t>
            </a:r>
            <a:br>
              <a:rPr lang="en" sz="2100"/>
            </a:br>
            <a:endParaRPr sz="2100">
              <a:solidFill>
                <a:srgbClr val="F589C1"/>
              </a:solidFill>
            </a:endParaRPr>
          </a:p>
        </p:txBody>
      </p:sp>
      <p:sp>
        <p:nvSpPr>
          <p:cNvPr id="939" name="Google Shape;939;p15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Root User Permissions:</a:t>
            </a:r>
            <a:br>
              <a:rPr lang="en"/>
            </a:br>
            <a:endParaRPr/>
          </a:p>
          <a:p>
            <a:pPr indent="-266700" lvl="0" marL="304800" rtl="0" algn="l">
              <a:spcBef>
                <a:spcPts val="800"/>
              </a:spcBef>
              <a:spcAft>
                <a:spcPts val="0"/>
              </a:spcAft>
              <a:buSzPts val="1200"/>
              <a:buChar char="►"/>
            </a:pPr>
            <a:r>
              <a:rPr lang="en"/>
              <a:t>Change account settings.</a:t>
            </a:r>
            <a:endParaRPr/>
          </a:p>
          <a:p>
            <a:pPr indent="-266700" lvl="0" marL="304800" rtl="0" algn="l">
              <a:spcBef>
                <a:spcPts val="800"/>
              </a:spcBef>
              <a:spcAft>
                <a:spcPts val="0"/>
              </a:spcAft>
              <a:buSzPts val="1200"/>
              <a:buChar char="►"/>
            </a:pPr>
            <a:r>
              <a:rPr lang="en"/>
              <a:t>Delete the AWS account.</a:t>
            </a:r>
            <a:endParaRPr/>
          </a:p>
          <a:p>
            <a:pPr indent="-266700" lvl="0" marL="304800" rtl="0" algn="l">
              <a:spcBef>
                <a:spcPts val="800"/>
              </a:spcBef>
              <a:spcAft>
                <a:spcPts val="0"/>
              </a:spcAft>
              <a:buSzPts val="1200"/>
              <a:buChar char="►"/>
            </a:pPr>
            <a:r>
              <a:rPr lang="en"/>
              <a:t>Manage IAM user permissions.</a:t>
            </a:r>
            <a:endParaRPr/>
          </a:p>
          <a:p>
            <a:pPr indent="-266700" lvl="0" marL="304800" rtl="0" algn="l">
              <a:spcBef>
                <a:spcPts val="800"/>
              </a:spcBef>
              <a:spcAft>
                <a:spcPts val="0"/>
              </a:spcAft>
              <a:buSzPts val="1200"/>
              <a:buChar char="►"/>
            </a:pPr>
            <a:r>
              <a:rPr lang="en"/>
              <a:t>Change the AWS support plan, or cancel an existing plan.</a:t>
            </a:r>
            <a:endParaRPr/>
          </a:p>
          <a:p>
            <a:pPr indent="-266700" lvl="0" marL="304800" rtl="0" algn="l">
              <a:spcBef>
                <a:spcPts val="800"/>
              </a:spcBef>
              <a:spcAft>
                <a:spcPts val="0"/>
              </a:spcAft>
              <a:buSzPts val="1200"/>
              <a:buChar char="►"/>
            </a:pPr>
            <a:r>
              <a:rPr lang="en"/>
              <a:t>Activate or terminate ANY resource or service within the account. This includes Instances, Storage, and network configurations.</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xEl>
                                              <p:pRg end="0" st="0"/>
                                            </p:txEl>
                                          </p:spTgt>
                                        </p:tgtEl>
                                        <p:attrNameLst>
                                          <p:attrName>style.visibility</p:attrName>
                                        </p:attrNameLst>
                                      </p:cBhvr>
                                      <p:to>
                                        <p:strVal val="visible"/>
                                      </p:to>
                                    </p:set>
                                    <p:animEffect filter="fade" transition="in">
                                      <p:cBhvr>
                                        <p:cTn dur="500"/>
                                        <p:tgtEl>
                                          <p:spTgt spid="9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xEl>
                                              <p:pRg end="1" st="1"/>
                                            </p:txEl>
                                          </p:spTgt>
                                        </p:tgtEl>
                                        <p:attrNameLst>
                                          <p:attrName>style.visibility</p:attrName>
                                        </p:attrNameLst>
                                      </p:cBhvr>
                                      <p:to>
                                        <p:strVal val="visible"/>
                                      </p:to>
                                    </p:set>
                                    <p:animEffect filter="fade" transition="in">
                                      <p:cBhvr>
                                        <p:cTn dur="500"/>
                                        <p:tgtEl>
                                          <p:spTgt spid="9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xEl>
                                              <p:pRg end="2" st="2"/>
                                            </p:txEl>
                                          </p:spTgt>
                                        </p:tgtEl>
                                        <p:attrNameLst>
                                          <p:attrName>style.visibility</p:attrName>
                                        </p:attrNameLst>
                                      </p:cBhvr>
                                      <p:to>
                                        <p:strVal val="visible"/>
                                      </p:to>
                                    </p:set>
                                    <p:animEffect filter="fade" transition="in">
                                      <p:cBhvr>
                                        <p:cTn dur="500"/>
                                        <p:tgtEl>
                                          <p:spTgt spid="9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xEl>
                                              <p:pRg end="3" st="3"/>
                                            </p:txEl>
                                          </p:spTgt>
                                        </p:tgtEl>
                                        <p:attrNameLst>
                                          <p:attrName>style.visibility</p:attrName>
                                        </p:attrNameLst>
                                      </p:cBhvr>
                                      <p:to>
                                        <p:strVal val="visible"/>
                                      </p:to>
                                    </p:set>
                                    <p:animEffect filter="fade" transition="in">
                                      <p:cBhvr>
                                        <p:cTn dur="500"/>
                                        <p:tgtEl>
                                          <p:spTgt spid="9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xEl>
                                              <p:pRg end="4" st="4"/>
                                            </p:txEl>
                                          </p:spTgt>
                                        </p:tgtEl>
                                        <p:attrNameLst>
                                          <p:attrName>style.visibility</p:attrName>
                                        </p:attrNameLst>
                                      </p:cBhvr>
                                      <p:to>
                                        <p:strVal val="visible"/>
                                      </p:to>
                                    </p:set>
                                    <p:animEffect filter="fade" transition="in">
                                      <p:cBhvr>
                                        <p:cTn dur="500"/>
                                        <p:tgtEl>
                                          <p:spTgt spid="9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xEl>
                                              <p:pRg end="5" st="5"/>
                                            </p:txEl>
                                          </p:spTgt>
                                        </p:tgtEl>
                                        <p:attrNameLst>
                                          <p:attrName>style.visibility</p:attrName>
                                        </p:attrNameLst>
                                      </p:cBhvr>
                                      <p:to>
                                        <p:strVal val="visible"/>
                                      </p:to>
                                    </p:set>
                                    <p:animEffect filter="fade" transition="in">
                                      <p:cBhvr>
                                        <p:cTn dur="500"/>
                                        <p:tgtEl>
                                          <p:spTgt spid="9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xEl>
                                              <p:pRg end="6" st="6"/>
                                            </p:txEl>
                                          </p:spTgt>
                                        </p:tgtEl>
                                        <p:attrNameLst>
                                          <p:attrName>style.visibility</p:attrName>
                                        </p:attrNameLst>
                                      </p:cBhvr>
                                      <p:to>
                                        <p:strVal val="visible"/>
                                      </p:to>
                                    </p:set>
                                    <p:animEffect filter="fade" transition="in">
                                      <p:cBhvr>
                                        <p:cTn dur="500"/>
                                        <p:tgtEl>
                                          <p:spTgt spid="93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5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Activating MFA</a:t>
            </a:r>
            <a:br>
              <a:rPr lang="en" sz="2100"/>
            </a:br>
            <a:endParaRPr sz="2100">
              <a:solidFill>
                <a:srgbClr val="F589C1"/>
              </a:solidFill>
            </a:endParaRPr>
          </a:p>
        </p:txBody>
      </p:sp>
      <p:sp>
        <p:nvSpPr>
          <p:cNvPr id="945" name="Google Shape;945;p15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Enable MFA for Security:</a:t>
            </a:r>
            <a:br>
              <a:rPr lang="en"/>
            </a:br>
            <a:endParaRPr/>
          </a:p>
          <a:p>
            <a:pPr indent="-266700" lvl="0" marL="304800" rtl="0" algn="l">
              <a:spcBef>
                <a:spcPts val="800"/>
              </a:spcBef>
              <a:spcAft>
                <a:spcPts val="0"/>
              </a:spcAft>
              <a:buSzPts val="1200"/>
              <a:buChar char="►"/>
            </a:pPr>
            <a:r>
              <a:rPr lang="en"/>
              <a:t>Always a good practice to enable Multi-Factor Authentication (MFA) on the Root account. </a:t>
            </a:r>
            <a:endParaRPr/>
          </a:p>
          <a:p>
            <a:pPr indent="-266700" lvl="0" marL="304800" rtl="0" algn="l">
              <a:spcBef>
                <a:spcPts val="800"/>
              </a:spcBef>
              <a:spcAft>
                <a:spcPts val="0"/>
              </a:spcAft>
              <a:buSzPts val="1200"/>
              <a:buChar char="►"/>
            </a:pPr>
            <a:r>
              <a:rPr lang="en"/>
              <a:t>MFA gives a secondary layer of protection to the account in addition to the standard username/password authentication.</a:t>
            </a:r>
            <a:endParaRPr/>
          </a:p>
          <a:p>
            <a:pPr indent="-266700" lvl="0" marL="304800" rtl="0" algn="l">
              <a:spcBef>
                <a:spcPts val="800"/>
              </a:spcBef>
              <a:spcAft>
                <a:spcPts val="0"/>
              </a:spcAft>
              <a:buSzPts val="1200"/>
              <a:buChar char="►"/>
            </a:pPr>
            <a:r>
              <a:rPr lang="en"/>
              <a:t>You may have use MFA before. For example: Gmail, Facebook.</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0" st="0"/>
                                            </p:txEl>
                                          </p:spTgt>
                                        </p:tgtEl>
                                        <p:attrNameLst>
                                          <p:attrName>style.visibility</p:attrName>
                                        </p:attrNameLst>
                                      </p:cBhvr>
                                      <p:to>
                                        <p:strVal val="visible"/>
                                      </p:to>
                                    </p:set>
                                    <p:animEffect filter="fade" transition="in">
                                      <p:cBhvr>
                                        <p:cTn dur="500"/>
                                        <p:tgtEl>
                                          <p:spTgt spid="9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1" st="1"/>
                                            </p:txEl>
                                          </p:spTgt>
                                        </p:tgtEl>
                                        <p:attrNameLst>
                                          <p:attrName>style.visibility</p:attrName>
                                        </p:attrNameLst>
                                      </p:cBhvr>
                                      <p:to>
                                        <p:strVal val="visible"/>
                                      </p:to>
                                    </p:set>
                                    <p:animEffect filter="fade" transition="in">
                                      <p:cBhvr>
                                        <p:cTn dur="500"/>
                                        <p:tgtEl>
                                          <p:spTgt spid="9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2" st="2"/>
                                            </p:txEl>
                                          </p:spTgt>
                                        </p:tgtEl>
                                        <p:attrNameLst>
                                          <p:attrName>style.visibility</p:attrName>
                                        </p:attrNameLst>
                                      </p:cBhvr>
                                      <p:to>
                                        <p:strVal val="visible"/>
                                      </p:to>
                                    </p:set>
                                    <p:animEffect filter="fade" transition="in">
                                      <p:cBhvr>
                                        <p:cTn dur="500"/>
                                        <p:tgtEl>
                                          <p:spTgt spid="9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3" st="3"/>
                                            </p:txEl>
                                          </p:spTgt>
                                        </p:tgtEl>
                                        <p:attrNameLst>
                                          <p:attrName>style.visibility</p:attrName>
                                        </p:attrNameLst>
                                      </p:cBhvr>
                                      <p:to>
                                        <p:strVal val="visible"/>
                                      </p:to>
                                    </p:set>
                                    <p:animEffect filter="fade" transition="in">
                                      <p:cBhvr>
                                        <p:cTn dur="500"/>
                                        <p:tgtEl>
                                          <p:spTgt spid="9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4" st="4"/>
                                            </p:txEl>
                                          </p:spTgt>
                                        </p:tgtEl>
                                        <p:attrNameLst>
                                          <p:attrName>style.visibility</p:attrName>
                                        </p:attrNameLst>
                                      </p:cBhvr>
                                      <p:to>
                                        <p:strVal val="visible"/>
                                      </p:to>
                                    </p:set>
                                    <p:animEffect filter="fade" transition="in">
                                      <p:cBhvr>
                                        <p:cTn dur="500"/>
                                        <p:tgtEl>
                                          <p:spTgt spid="94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5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Activating MFA</a:t>
            </a:r>
            <a:br>
              <a:rPr lang="en" sz="2100"/>
            </a:br>
            <a:endParaRPr sz="2100">
              <a:solidFill>
                <a:srgbClr val="F589C1"/>
              </a:solidFill>
            </a:endParaRPr>
          </a:p>
        </p:txBody>
      </p:sp>
      <p:sp>
        <p:nvSpPr>
          <p:cNvPr id="951" name="Google Shape;951;p15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Three types of MFA Methods:</a:t>
            </a:r>
            <a:br>
              <a:rPr lang="en"/>
            </a:br>
            <a:endParaRPr/>
          </a:p>
          <a:p>
            <a:pPr indent="-254000" lvl="0" marL="254000" rtl="0" algn="l">
              <a:spcBef>
                <a:spcPts val="800"/>
              </a:spcBef>
              <a:spcAft>
                <a:spcPts val="0"/>
              </a:spcAft>
              <a:buSzPts val="1200"/>
              <a:buChar char="►"/>
            </a:pPr>
            <a:r>
              <a:rPr lang="en"/>
              <a:t>Knowledge. </a:t>
            </a:r>
            <a:br>
              <a:rPr lang="en"/>
            </a:br>
            <a:r>
              <a:rPr lang="en"/>
              <a:t>Things you know such as a Username, Email Address, Password, or PIN Code.</a:t>
            </a:r>
            <a:endParaRPr/>
          </a:p>
          <a:p>
            <a:pPr indent="-254000" lvl="0" marL="254000" rtl="0" algn="l">
              <a:spcBef>
                <a:spcPts val="800"/>
              </a:spcBef>
              <a:spcAft>
                <a:spcPts val="0"/>
              </a:spcAft>
              <a:buSzPts val="1200"/>
              <a:buChar char="►"/>
            </a:pPr>
            <a:r>
              <a:rPr lang="en"/>
              <a:t>Possession. </a:t>
            </a:r>
            <a:br>
              <a:rPr lang="en"/>
            </a:br>
            <a:r>
              <a:rPr lang="en"/>
              <a:t>Items you possess that can be used to authenticate, such as a Smartphone App, or an authentication device.</a:t>
            </a:r>
            <a:endParaRPr/>
          </a:p>
          <a:p>
            <a:pPr indent="-254000" lvl="0" marL="254000" rtl="0" algn="l">
              <a:spcBef>
                <a:spcPts val="800"/>
              </a:spcBef>
              <a:spcAft>
                <a:spcPts val="0"/>
              </a:spcAft>
              <a:buSzPts val="1200"/>
              <a:buChar char="►"/>
            </a:pPr>
            <a:r>
              <a:rPr lang="en"/>
              <a:t>Inherence. </a:t>
            </a:r>
            <a:br>
              <a:rPr lang="en"/>
            </a:br>
            <a:r>
              <a:rPr lang="en"/>
              <a:t>Personal traits such as fingerprints or voice recognition.</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1">
                                            <p:txEl>
                                              <p:pRg end="0" st="0"/>
                                            </p:txEl>
                                          </p:spTgt>
                                        </p:tgtEl>
                                        <p:attrNameLst>
                                          <p:attrName>style.visibility</p:attrName>
                                        </p:attrNameLst>
                                      </p:cBhvr>
                                      <p:to>
                                        <p:strVal val="visible"/>
                                      </p:to>
                                    </p:set>
                                    <p:animEffect filter="fade" transition="in">
                                      <p:cBhvr>
                                        <p:cTn dur="500"/>
                                        <p:tgtEl>
                                          <p:spTgt spid="9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1">
                                            <p:txEl>
                                              <p:pRg end="1" st="1"/>
                                            </p:txEl>
                                          </p:spTgt>
                                        </p:tgtEl>
                                        <p:attrNameLst>
                                          <p:attrName>style.visibility</p:attrName>
                                        </p:attrNameLst>
                                      </p:cBhvr>
                                      <p:to>
                                        <p:strVal val="visible"/>
                                      </p:to>
                                    </p:set>
                                    <p:animEffect filter="fade" transition="in">
                                      <p:cBhvr>
                                        <p:cTn dur="500"/>
                                        <p:tgtEl>
                                          <p:spTgt spid="9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1">
                                            <p:txEl>
                                              <p:pRg end="2" st="2"/>
                                            </p:txEl>
                                          </p:spTgt>
                                        </p:tgtEl>
                                        <p:attrNameLst>
                                          <p:attrName>style.visibility</p:attrName>
                                        </p:attrNameLst>
                                      </p:cBhvr>
                                      <p:to>
                                        <p:strVal val="visible"/>
                                      </p:to>
                                    </p:set>
                                    <p:animEffect filter="fade" transition="in">
                                      <p:cBhvr>
                                        <p:cTn dur="500"/>
                                        <p:tgtEl>
                                          <p:spTgt spid="9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1">
                                            <p:txEl>
                                              <p:pRg end="3" st="3"/>
                                            </p:txEl>
                                          </p:spTgt>
                                        </p:tgtEl>
                                        <p:attrNameLst>
                                          <p:attrName>style.visibility</p:attrName>
                                        </p:attrNameLst>
                                      </p:cBhvr>
                                      <p:to>
                                        <p:strVal val="visible"/>
                                      </p:to>
                                    </p:set>
                                    <p:animEffect filter="fade" transition="in">
                                      <p:cBhvr>
                                        <p:cTn dur="500"/>
                                        <p:tgtEl>
                                          <p:spTgt spid="9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Activating MFA</a:t>
            </a:r>
            <a:br>
              <a:rPr lang="en" sz="2100"/>
            </a:br>
            <a:endParaRPr sz="2100">
              <a:solidFill>
                <a:srgbClr val="F589C1"/>
              </a:solidFill>
            </a:endParaRPr>
          </a:p>
        </p:txBody>
      </p:sp>
      <p:sp>
        <p:nvSpPr>
          <p:cNvPr id="957" name="Google Shape;957;p157"/>
          <p:cNvSpPr txBox="1"/>
          <p:nvPr>
            <p:ph idx="1" type="body"/>
          </p:nvPr>
        </p:nvSpPr>
        <p:spPr>
          <a:xfrm>
            <a:off x="828220"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Enabling MFA on Root:</a:t>
            </a:r>
            <a:br>
              <a:rPr lang="en"/>
            </a:br>
            <a:endParaRPr/>
          </a:p>
          <a:p>
            <a:pPr indent="-254000" lvl="0" marL="254000" rtl="0" algn="l">
              <a:spcBef>
                <a:spcPts val="800"/>
              </a:spcBef>
              <a:spcAft>
                <a:spcPts val="0"/>
              </a:spcAft>
              <a:buSzPts val="1200"/>
              <a:buChar char="►"/>
            </a:pPr>
            <a:r>
              <a:rPr lang="en"/>
              <a:t>It’s Easy to Enable MFA in AWS for any User include Root.</a:t>
            </a:r>
            <a:endParaRPr/>
          </a:p>
          <a:p>
            <a:pPr indent="-254000" lvl="0" marL="254000" rtl="0" algn="l">
              <a:spcBef>
                <a:spcPts val="800"/>
              </a:spcBef>
              <a:spcAft>
                <a:spcPts val="0"/>
              </a:spcAft>
              <a:buSzPts val="1200"/>
              <a:buChar char="►"/>
            </a:pPr>
            <a:r>
              <a:rPr lang="en"/>
              <a:t>In order to follow along, you will need to download and install Google Authenticator App on your Smartphone. </a:t>
            </a:r>
            <a:endParaRPr/>
          </a:p>
          <a:p>
            <a:pPr indent="-222250" lvl="1" marL="558800" rtl="0" algn="l">
              <a:spcBef>
                <a:spcPts val="800"/>
              </a:spcBef>
              <a:spcAft>
                <a:spcPts val="0"/>
              </a:spcAft>
              <a:buSzPts val="1100"/>
              <a:buChar char="►"/>
            </a:pPr>
            <a:r>
              <a:rPr lang="en"/>
              <a:t>iPhone Users: Apple Appstore</a:t>
            </a:r>
            <a:endParaRPr/>
          </a:p>
          <a:p>
            <a:pPr indent="-222250" lvl="1" marL="558800" rtl="0" algn="l">
              <a:spcBef>
                <a:spcPts val="800"/>
              </a:spcBef>
              <a:spcAft>
                <a:spcPts val="0"/>
              </a:spcAft>
              <a:buSzPts val="1100"/>
              <a:buChar char="►"/>
            </a:pPr>
            <a:r>
              <a:rPr lang="en"/>
              <a:t>Android Users: Google Playstore</a:t>
            </a:r>
            <a:endParaRPr/>
          </a:p>
          <a:p>
            <a:pPr indent="-254000" lvl="0" marL="254000" rtl="0" algn="l">
              <a:spcBef>
                <a:spcPts val="800"/>
              </a:spcBef>
              <a:spcAft>
                <a:spcPts val="0"/>
              </a:spcAft>
              <a:buSzPts val="1200"/>
              <a:buChar char="►"/>
            </a:pPr>
            <a:r>
              <a:rPr lang="en"/>
              <a:t>Once enabled, AWS will request a code from the Google Authenticator App in addition to the username/password we normally use to sign in. </a:t>
            </a: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7">
                                            <p:txEl>
                                              <p:pRg end="0" st="0"/>
                                            </p:txEl>
                                          </p:spTgt>
                                        </p:tgtEl>
                                        <p:attrNameLst>
                                          <p:attrName>style.visibility</p:attrName>
                                        </p:attrNameLst>
                                      </p:cBhvr>
                                      <p:to>
                                        <p:strVal val="visible"/>
                                      </p:to>
                                    </p:set>
                                    <p:animEffect filter="fade" transition="in">
                                      <p:cBhvr>
                                        <p:cTn dur="500"/>
                                        <p:tgtEl>
                                          <p:spTgt spid="9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7">
                                            <p:txEl>
                                              <p:pRg end="1" st="1"/>
                                            </p:txEl>
                                          </p:spTgt>
                                        </p:tgtEl>
                                        <p:attrNameLst>
                                          <p:attrName>style.visibility</p:attrName>
                                        </p:attrNameLst>
                                      </p:cBhvr>
                                      <p:to>
                                        <p:strVal val="visible"/>
                                      </p:to>
                                    </p:set>
                                    <p:animEffect filter="fade" transition="in">
                                      <p:cBhvr>
                                        <p:cTn dur="500"/>
                                        <p:tgtEl>
                                          <p:spTgt spid="9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7">
                                            <p:txEl>
                                              <p:pRg end="2" st="2"/>
                                            </p:txEl>
                                          </p:spTgt>
                                        </p:tgtEl>
                                        <p:attrNameLst>
                                          <p:attrName>style.visibility</p:attrName>
                                        </p:attrNameLst>
                                      </p:cBhvr>
                                      <p:to>
                                        <p:strVal val="visible"/>
                                      </p:to>
                                    </p:set>
                                    <p:animEffect filter="fade" transition="in">
                                      <p:cBhvr>
                                        <p:cTn dur="500"/>
                                        <p:tgtEl>
                                          <p:spTgt spid="9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7">
                                            <p:txEl>
                                              <p:pRg end="3" st="3"/>
                                            </p:txEl>
                                          </p:spTgt>
                                        </p:tgtEl>
                                        <p:attrNameLst>
                                          <p:attrName>style.visibility</p:attrName>
                                        </p:attrNameLst>
                                      </p:cBhvr>
                                      <p:to>
                                        <p:strVal val="visible"/>
                                      </p:to>
                                    </p:set>
                                    <p:animEffect filter="fade" transition="in">
                                      <p:cBhvr>
                                        <p:cTn dur="500"/>
                                        <p:tgtEl>
                                          <p:spTgt spid="9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7">
                                            <p:txEl>
                                              <p:pRg end="4" st="4"/>
                                            </p:txEl>
                                          </p:spTgt>
                                        </p:tgtEl>
                                        <p:attrNameLst>
                                          <p:attrName>style.visibility</p:attrName>
                                        </p:attrNameLst>
                                      </p:cBhvr>
                                      <p:to>
                                        <p:strVal val="visible"/>
                                      </p:to>
                                    </p:set>
                                    <p:animEffect filter="fade" transition="in">
                                      <p:cBhvr>
                                        <p:cTn dur="500"/>
                                        <p:tgtEl>
                                          <p:spTgt spid="9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7">
                                            <p:txEl>
                                              <p:pRg end="5" st="5"/>
                                            </p:txEl>
                                          </p:spTgt>
                                        </p:tgtEl>
                                        <p:attrNameLst>
                                          <p:attrName>style.visibility</p:attrName>
                                        </p:attrNameLst>
                                      </p:cBhvr>
                                      <p:to>
                                        <p:strVal val="visible"/>
                                      </p:to>
                                    </p:set>
                                    <p:animEffect filter="fade" transition="in">
                                      <p:cBhvr>
                                        <p:cTn dur="500"/>
                                        <p:tgtEl>
                                          <p:spTgt spid="9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8"/>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963" name="Google Shape;963;p158"/>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lnSpcReduction="10000"/>
          </a:bodyPr>
          <a:lstStyle/>
          <a:p>
            <a:pPr indent="0" lvl="0" marL="0" rtl="0" algn="ctr">
              <a:spcBef>
                <a:spcPts val="0"/>
              </a:spcBef>
              <a:spcAft>
                <a:spcPts val="0"/>
              </a:spcAft>
              <a:buSzPts val="2200"/>
              <a:buNone/>
            </a:pPr>
            <a:r>
              <a:rPr lang="en" sz="2700"/>
              <a:t>CREATE AN IAM USER &amp; GROUP</a:t>
            </a:r>
            <a:endParaRPr/>
          </a:p>
          <a:p>
            <a:pPr indent="0" lvl="0" marL="0" rtl="0" algn="ctr">
              <a:spcBef>
                <a:spcPts val="800"/>
              </a:spcBef>
              <a:spcAft>
                <a:spcPts val="0"/>
              </a:spcAft>
              <a:buSzPts val="2200"/>
              <a:buNone/>
            </a:pPr>
            <a:r>
              <a:rPr lang="en" sz="2700"/>
              <a:t>(PRACTICAL HANDS-ON GUIDE)</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59"/>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969" name="Google Shape;969;p159"/>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lnSpcReduction="10000"/>
          </a:bodyPr>
          <a:lstStyle/>
          <a:p>
            <a:pPr indent="0" lvl="0" marL="0" rtl="0" algn="ctr">
              <a:spcBef>
                <a:spcPts val="0"/>
              </a:spcBef>
              <a:spcAft>
                <a:spcPts val="0"/>
              </a:spcAft>
              <a:buSzPts val="2200"/>
              <a:buNone/>
            </a:pPr>
            <a:r>
              <a:rPr lang="en" sz="2700"/>
              <a:t>CREATE A CUSTOM SIGN IN LINK</a:t>
            </a:r>
            <a:endParaRPr/>
          </a:p>
          <a:p>
            <a:pPr indent="0" lvl="0" marL="0" rtl="0" algn="ctr">
              <a:spcBef>
                <a:spcPts val="800"/>
              </a:spcBef>
              <a:spcAft>
                <a:spcPts val="0"/>
              </a:spcAft>
              <a:buSzPts val="2200"/>
              <a:buNone/>
            </a:pPr>
            <a:r>
              <a:rPr lang="en" sz="2700"/>
              <a:t>(PRACTICAL HANDS-ON GUIDE)</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After the Cloud</a:t>
            </a:r>
            <a:endParaRPr sz="2100">
              <a:solidFill>
                <a:srgbClr val="F589C1"/>
              </a:solidFill>
            </a:endParaRPr>
          </a:p>
        </p:txBody>
      </p:sp>
      <p:sp>
        <p:nvSpPr>
          <p:cNvPr id="265" name="Google Shape;265;p4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Cloud Service providers help eliminate overhead costs.</a:t>
            </a:r>
            <a:endParaRPr/>
          </a:p>
          <a:p>
            <a:pPr indent="-254000" lvl="0" marL="254000" rtl="0" algn="l">
              <a:spcBef>
                <a:spcPts val="800"/>
              </a:spcBef>
              <a:spcAft>
                <a:spcPts val="0"/>
              </a:spcAft>
              <a:buSzPts val="1200"/>
              <a:buChar char="►"/>
            </a:pPr>
            <a:r>
              <a:rPr lang="en"/>
              <a:t>Benefits include:</a:t>
            </a:r>
            <a:endParaRPr/>
          </a:p>
          <a:p>
            <a:pPr indent="-222250" lvl="1" marL="558800" rtl="0" algn="l">
              <a:spcBef>
                <a:spcPts val="800"/>
              </a:spcBef>
              <a:spcAft>
                <a:spcPts val="0"/>
              </a:spcAft>
              <a:buSzPts val="1100"/>
              <a:buChar char="►"/>
            </a:pPr>
            <a:r>
              <a:rPr lang="en"/>
              <a:t>Eliminating the need for in-house network technicians, and systems administrators.</a:t>
            </a:r>
            <a:endParaRPr/>
          </a:p>
          <a:p>
            <a:pPr indent="-222250" lvl="1" marL="558800" rtl="0" algn="l">
              <a:spcBef>
                <a:spcPts val="800"/>
              </a:spcBef>
              <a:spcAft>
                <a:spcPts val="0"/>
              </a:spcAft>
              <a:buSzPts val="1100"/>
              <a:buChar char="►"/>
            </a:pPr>
            <a:r>
              <a:rPr lang="en"/>
              <a:t>Eliminating the need for physical space for servers and compute resources, as the business needs expand. </a:t>
            </a:r>
            <a:endParaRPr/>
          </a:p>
          <a:p>
            <a:pPr indent="-152400" lvl="1" marL="558800" rtl="0" algn="l">
              <a:spcBef>
                <a:spcPts val="800"/>
              </a:spcBef>
              <a:spcAft>
                <a:spcPts val="0"/>
              </a:spcAft>
              <a:buSzPts val="11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5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5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5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5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500"/>
                                        <p:tgtEl>
                                          <p:spTgt spid="2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500"/>
                                        <p:tgtEl>
                                          <p:spTgt spid="26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60"/>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975" name="Google Shape;975;p160"/>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lnSpcReduction="10000"/>
          </a:bodyPr>
          <a:lstStyle/>
          <a:p>
            <a:pPr indent="0" lvl="0" marL="0" rtl="0" algn="ctr">
              <a:spcBef>
                <a:spcPts val="0"/>
              </a:spcBef>
              <a:spcAft>
                <a:spcPts val="0"/>
              </a:spcAft>
              <a:buSzPts val="2200"/>
              <a:buNone/>
            </a:pPr>
            <a:r>
              <a:rPr lang="en" sz="2700"/>
              <a:t>CONFIGURE A PASSWORD POLICY</a:t>
            </a:r>
            <a:endParaRPr/>
          </a:p>
          <a:p>
            <a:pPr indent="0" lvl="0" marL="0" rtl="0" algn="ctr">
              <a:spcBef>
                <a:spcPts val="800"/>
              </a:spcBef>
              <a:spcAft>
                <a:spcPts val="0"/>
              </a:spcAft>
              <a:buSzPts val="2200"/>
              <a:buNone/>
            </a:pPr>
            <a:r>
              <a:rPr lang="en" sz="2700"/>
              <a:t>(PRACTICAL HANDS-ON GUIDE)</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6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Configure a Password Policy</a:t>
            </a:r>
            <a:endParaRPr sz="2100">
              <a:solidFill>
                <a:srgbClr val="F589C1"/>
              </a:solidFill>
            </a:endParaRPr>
          </a:p>
        </p:txBody>
      </p:sp>
      <p:sp>
        <p:nvSpPr>
          <p:cNvPr id="981" name="Google Shape;981;p16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Password Policy</a:t>
            </a:r>
            <a:br>
              <a:rPr lang="en"/>
            </a:br>
            <a:endParaRPr/>
          </a:p>
          <a:p>
            <a:pPr indent="-266700" lvl="0" marL="304800" rtl="0" algn="l">
              <a:spcBef>
                <a:spcPts val="800"/>
              </a:spcBef>
              <a:spcAft>
                <a:spcPts val="0"/>
              </a:spcAft>
              <a:buSzPts val="1200"/>
              <a:buChar char="►"/>
            </a:pPr>
            <a:r>
              <a:rPr lang="en"/>
              <a:t>Enforces the use of a strong password among IAM users. </a:t>
            </a:r>
            <a:endParaRPr/>
          </a:p>
          <a:p>
            <a:pPr indent="-266700" lvl="0" marL="304800" rtl="0" algn="l">
              <a:spcBef>
                <a:spcPts val="800"/>
              </a:spcBef>
              <a:spcAft>
                <a:spcPts val="0"/>
              </a:spcAft>
              <a:buSzPts val="1200"/>
              <a:buChar char="►"/>
            </a:pPr>
            <a:r>
              <a:rPr lang="en"/>
              <a:t>Governs the password format that must be used when an IAM user account is created.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xEl>
                                              <p:pRg end="0" st="0"/>
                                            </p:txEl>
                                          </p:spTgt>
                                        </p:tgtEl>
                                        <p:attrNameLst>
                                          <p:attrName>style.visibility</p:attrName>
                                        </p:attrNameLst>
                                      </p:cBhvr>
                                      <p:to>
                                        <p:strVal val="visible"/>
                                      </p:to>
                                    </p:set>
                                    <p:animEffect filter="fade" transition="in">
                                      <p:cBhvr>
                                        <p:cTn dur="500"/>
                                        <p:tgtEl>
                                          <p:spTgt spid="9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xEl>
                                              <p:pRg end="1" st="1"/>
                                            </p:txEl>
                                          </p:spTgt>
                                        </p:tgtEl>
                                        <p:attrNameLst>
                                          <p:attrName>style.visibility</p:attrName>
                                        </p:attrNameLst>
                                      </p:cBhvr>
                                      <p:to>
                                        <p:strVal val="visible"/>
                                      </p:to>
                                    </p:set>
                                    <p:animEffect filter="fade" transition="in">
                                      <p:cBhvr>
                                        <p:cTn dur="500"/>
                                        <p:tgtEl>
                                          <p:spTgt spid="9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xEl>
                                              <p:pRg end="2" st="2"/>
                                            </p:txEl>
                                          </p:spTgt>
                                        </p:tgtEl>
                                        <p:attrNameLst>
                                          <p:attrName>style.visibility</p:attrName>
                                        </p:attrNameLst>
                                      </p:cBhvr>
                                      <p:to>
                                        <p:strVal val="visible"/>
                                      </p:to>
                                    </p:set>
                                    <p:animEffect filter="fade" transition="in">
                                      <p:cBhvr>
                                        <p:cTn dur="500"/>
                                        <p:tgtEl>
                                          <p:spTgt spid="9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xEl>
                                              <p:pRg end="3" st="3"/>
                                            </p:txEl>
                                          </p:spTgt>
                                        </p:tgtEl>
                                        <p:attrNameLst>
                                          <p:attrName>style.visibility</p:attrName>
                                        </p:attrNameLst>
                                      </p:cBhvr>
                                      <p:to>
                                        <p:strVal val="visible"/>
                                      </p:to>
                                    </p:set>
                                    <p:animEffect filter="fade" transition="in">
                                      <p:cBhvr>
                                        <p:cTn dur="500"/>
                                        <p:tgtEl>
                                          <p:spTgt spid="98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62"/>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987" name="Google Shape;987;p162"/>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INTRODUCTION TO IAM</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6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Introduction to IAM</a:t>
            </a:r>
            <a:br>
              <a:rPr lang="en" sz="2100"/>
            </a:br>
            <a:endParaRPr sz="2100">
              <a:solidFill>
                <a:srgbClr val="F589C1"/>
              </a:solidFill>
            </a:endParaRPr>
          </a:p>
        </p:txBody>
      </p:sp>
      <p:sp>
        <p:nvSpPr>
          <p:cNvPr id="993" name="Google Shape;993;p16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6700" lvl="0" marL="304800" rtl="0" algn="l">
              <a:spcBef>
                <a:spcPts val="0"/>
              </a:spcBef>
              <a:spcAft>
                <a:spcPts val="0"/>
              </a:spcAft>
              <a:buSzPts val="1200"/>
              <a:buChar char="►"/>
            </a:pPr>
            <a:r>
              <a:rPr lang="en"/>
              <a:t>IAM as defined by AWS:</a:t>
            </a:r>
            <a:br>
              <a:rPr lang="en"/>
            </a:br>
            <a:r>
              <a:rPr lang="en"/>
              <a:t>“</a:t>
            </a:r>
            <a:r>
              <a:rPr i="1" lang="en"/>
              <a:t>AWS Identity and Access Management (IAM) is a web service that helps you securely control access to AWS resources. You use IAM to control who is authenticated (signed in) and authorized (has permissions) to use resources.”</a:t>
            </a:r>
            <a:endParaRPr/>
          </a:p>
          <a:p>
            <a:pPr indent="-266700" lvl="0" marL="304800" rtl="0" algn="l">
              <a:spcBef>
                <a:spcPts val="800"/>
              </a:spcBef>
              <a:spcAft>
                <a:spcPts val="0"/>
              </a:spcAft>
              <a:buSzPts val="1200"/>
              <a:buChar char="►"/>
            </a:pPr>
            <a:r>
              <a:rPr lang="en"/>
              <a:t>Reminder: All AWS accounts start with a single sign-in identity known as the “Root” account.</a:t>
            </a:r>
            <a:endParaRPr/>
          </a:p>
          <a:p>
            <a:pPr indent="-266700" lvl="0" marL="304800" rtl="0" algn="l">
              <a:spcBef>
                <a:spcPts val="800"/>
              </a:spcBef>
              <a:spcAft>
                <a:spcPts val="0"/>
              </a:spcAft>
              <a:buSzPts val="1200"/>
              <a:buChar char="►"/>
            </a:pPr>
            <a:r>
              <a:rPr lang="en"/>
              <a:t>The Root user has access to all AWS services within the account.</a:t>
            </a:r>
            <a:endParaRPr/>
          </a:p>
          <a:p>
            <a:pPr indent="-266700" lvl="0" marL="304800" rtl="0" algn="l">
              <a:spcBef>
                <a:spcPts val="800"/>
              </a:spcBef>
              <a:spcAft>
                <a:spcPts val="0"/>
              </a:spcAft>
              <a:buSzPts val="1200"/>
              <a:buChar char="►"/>
            </a:pPr>
            <a:r>
              <a:rPr lang="en"/>
              <a:t>Root access should only be used certain account management tasks.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xEl>
                                              <p:pRg end="0" st="0"/>
                                            </p:txEl>
                                          </p:spTgt>
                                        </p:tgtEl>
                                        <p:attrNameLst>
                                          <p:attrName>style.visibility</p:attrName>
                                        </p:attrNameLst>
                                      </p:cBhvr>
                                      <p:to>
                                        <p:strVal val="visible"/>
                                      </p:to>
                                    </p:set>
                                    <p:animEffect filter="fade" transition="in">
                                      <p:cBhvr>
                                        <p:cTn dur="500"/>
                                        <p:tgtEl>
                                          <p:spTgt spid="9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xEl>
                                              <p:pRg end="1" st="1"/>
                                            </p:txEl>
                                          </p:spTgt>
                                        </p:tgtEl>
                                        <p:attrNameLst>
                                          <p:attrName>style.visibility</p:attrName>
                                        </p:attrNameLst>
                                      </p:cBhvr>
                                      <p:to>
                                        <p:strVal val="visible"/>
                                      </p:to>
                                    </p:set>
                                    <p:animEffect filter="fade" transition="in">
                                      <p:cBhvr>
                                        <p:cTn dur="500"/>
                                        <p:tgtEl>
                                          <p:spTgt spid="9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xEl>
                                              <p:pRg end="2" st="2"/>
                                            </p:txEl>
                                          </p:spTgt>
                                        </p:tgtEl>
                                        <p:attrNameLst>
                                          <p:attrName>style.visibility</p:attrName>
                                        </p:attrNameLst>
                                      </p:cBhvr>
                                      <p:to>
                                        <p:strVal val="visible"/>
                                      </p:to>
                                    </p:set>
                                    <p:animEffect filter="fade" transition="in">
                                      <p:cBhvr>
                                        <p:cTn dur="500"/>
                                        <p:tgtEl>
                                          <p:spTgt spid="9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xEl>
                                              <p:pRg end="3" st="3"/>
                                            </p:txEl>
                                          </p:spTgt>
                                        </p:tgtEl>
                                        <p:attrNameLst>
                                          <p:attrName>style.visibility</p:attrName>
                                        </p:attrNameLst>
                                      </p:cBhvr>
                                      <p:to>
                                        <p:strVal val="visible"/>
                                      </p:to>
                                    </p:set>
                                    <p:animEffect filter="fade" transition="in">
                                      <p:cBhvr>
                                        <p:cTn dur="500"/>
                                        <p:tgtEl>
                                          <p:spTgt spid="9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xEl>
                                              <p:pRg end="4" st="4"/>
                                            </p:txEl>
                                          </p:spTgt>
                                        </p:tgtEl>
                                        <p:attrNameLst>
                                          <p:attrName>style.visibility</p:attrName>
                                        </p:attrNameLst>
                                      </p:cBhvr>
                                      <p:to>
                                        <p:strVal val="visible"/>
                                      </p:to>
                                    </p:set>
                                    <p:animEffect filter="fade" transition="in">
                                      <p:cBhvr>
                                        <p:cTn dur="500"/>
                                        <p:tgtEl>
                                          <p:spTgt spid="9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xEl>
                                              <p:pRg end="5" st="5"/>
                                            </p:txEl>
                                          </p:spTgt>
                                        </p:tgtEl>
                                        <p:attrNameLst>
                                          <p:attrName>style.visibility</p:attrName>
                                        </p:attrNameLst>
                                      </p:cBhvr>
                                      <p:to>
                                        <p:strVal val="visible"/>
                                      </p:to>
                                    </p:set>
                                    <p:animEffect filter="fade" transition="in">
                                      <p:cBhvr>
                                        <p:cTn dur="500"/>
                                        <p:tgtEl>
                                          <p:spTgt spid="99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6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Introduction to IAM</a:t>
            </a:r>
            <a:br>
              <a:rPr lang="en" sz="2100"/>
            </a:br>
            <a:endParaRPr sz="2100">
              <a:solidFill>
                <a:srgbClr val="F589C1"/>
              </a:solidFill>
            </a:endParaRPr>
          </a:p>
        </p:txBody>
      </p:sp>
      <p:sp>
        <p:nvSpPr>
          <p:cNvPr id="999" name="Google Shape;999;p16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304800" rtl="0" algn="l">
              <a:spcBef>
                <a:spcPts val="0"/>
              </a:spcBef>
              <a:spcAft>
                <a:spcPts val="0"/>
              </a:spcAft>
              <a:buSzPts val="1700"/>
              <a:buChar char="►"/>
            </a:pPr>
            <a:r>
              <a:rPr lang="en" sz="2100"/>
              <a:t>Recap:	</a:t>
            </a:r>
            <a:endParaRPr/>
          </a:p>
          <a:p>
            <a:pPr indent="-209550" lvl="1" marL="596900" rtl="0" algn="l">
              <a:spcBef>
                <a:spcPts val="800"/>
              </a:spcBef>
              <a:spcAft>
                <a:spcPts val="0"/>
              </a:spcAft>
              <a:buSzPts val="1100"/>
              <a:buChar char="►"/>
            </a:pPr>
            <a:r>
              <a:rPr lang="en"/>
              <a:t>We created a single IAM user account “john”.</a:t>
            </a:r>
            <a:endParaRPr/>
          </a:p>
          <a:p>
            <a:pPr indent="-209550" lvl="1" marL="596900" rtl="0" algn="l">
              <a:spcBef>
                <a:spcPts val="800"/>
              </a:spcBef>
              <a:spcAft>
                <a:spcPts val="0"/>
              </a:spcAft>
              <a:buSzPts val="1100"/>
              <a:buChar char="►"/>
            </a:pPr>
            <a:r>
              <a:rPr lang="en"/>
              <a:t>The user was assigned to a new group “AdminGroup”</a:t>
            </a:r>
            <a:endParaRPr/>
          </a:p>
          <a:p>
            <a:pPr indent="-209550" lvl="1" marL="596900" rtl="0" algn="l">
              <a:spcBef>
                <a:spcPts val="800"/>
              </a:spcBef>
              <a:spcAft>
                <a:spcPts val="0"/>
              </a:spcAft>
              <a:buSzPts val="1100"/>
              <a:buChar char="►"/>
            </a:pPr>
            <a:r>
              <a:rPr lang="en"/>
              <a:t>“AdminGroup” was assigned administrative privileges by attaching the “AdministratorAccess” policy to the group.</a:t>
            </a:r>
            <a:endParaRPr/>
          </a:p>
          <a:p>
            <a:pPr indent="-139700" lvl="1" marL="596900" rtl="0" algn="l">
              <a:spcBef>
                <a:spcPts val="800"/>
              </a:spcBef>
              <a:spcAft>
                <a:spcPts val="0"/>
              </a:spcAft>
              <a:buSzPts val="1100"/>
              <a:buNone/>
            </a:pPr>
            <a:r>
              <a:t/>
            </a: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xEl>
                                              <p:pRg end="0" st="0"/>
                                            </p:txEl>
                                          </p:spTgt>
                                        </p:tgtEl>
                                        <p:attrNameLst>
                                          <p:attrName>style.visibility</p:attrName>
                                        </p:attrNameLst>
                                      </p:cBhvr>
                                      <p:to>
                                        <p:strVal val="visible"/>
                                      </p:to>
                                    </p:set>
                                    <p:animEffect filter="fade" transition="in">
                                      <p:cBhvr>
                                        <p:cTn dur="500"/>
                                        <p:tgtEl>
                                          <p:spTgt spid="9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xEl>
                                              <p:pRg end="1" st="1"/>
                                            </p:txEl>
                                          </p:spTgt>
                                        </p:tgtEl>
                                        <p:attrNameLst>
                                          <p:attrName>style.visibility</p:attrName>
                                        </p:attrNameLst>
                                      </p:cBhvr>
                                      <p:to>
                                        <p:strVal val="visible"/>
                                      </p:to>
                                    </p:set>
                                    <p:animEffect filter="fade" transition="in">
                                      <p:cBhvr>
                                        <p:cTn dur="500"/>
                                        <p:tgtEl>
                                          <p:spTgt spid="9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xEl>
                                              <p:pRg end="2" st="2"/>
                                            </p:txEl>
                                          </p:spTgt>
                                        </p:tgtEl>
                                        <p:attrNameLst>
                                          <p:attrName>style.visibility</p:attrName>
                                        </p:attrNameLst>
                                      </p:cBhvr>
                                      <p:to>
                                        <p:strVal val="visible"/>
                                      </p:to>
                                    </p:set>
                                    <p:animEffect filter="fade" transition="in">
                                      <p:cBhvr>
                                        <p:cTn dur="500"/>
                                        <p:tgtEl>
                                          <p:spTgt spid="9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xEl>
                                              <p:pRg end="3" st="3"/>
                                            </p:txEl>
                                          </p:spTgt>
                                        </p:tgtEl>
                                        <p:attrNameLst>
                                          <p:attrName>style.visibility</p:attrName>
                                        </p:attrNameLst>
                                      </p:cBhvr>
                                      <p:to>
                                        <p:strVal val="visible"/>
                                      </p:to>
                                    </p:set>
                                    <p:animEffect filter="fade" transition="in">
                                      <p:cBhvr>
                                        <p:cTn dur="500"/>
                                        <p:tgtEl>
                                          <p:spTgt spid="9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xEl>
                                              <p:pRg end="4" st="4"/>
                                            </p:txEl>
                                          </p:spTgt>
                                        </p:tgtEl>
                                        <p:attrNameLst>
                                          <p:attrName>style.visibility</p:attrName>
                                        </p:attrNameLst>
                                      </p:cBhvr>
                                      <p:to>
                                        <p:strVal val="visible"/>
                                      </p:to>
                                    </p:set>
                                    <p:animEffect filter="fade" transition="in">
                                      <p:cBhvr>
                                        <p:cTn dur="500"/>
                                        <p:tgtEl>
                                          <p:spTgt spid="9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xEl>
                                              <p:pRg end="5" st="5"/>
                                            </p:txEl>
                                          </p:spTgt>
                                        </p:tgtEl>
                                        <p:attrNameLst>
                                          <p:attrName>style.visibility</p:attrName>
                                        </p:attrNameLst>
                                      </p:cBhvr>
                                      <p:to>
                                        <p:strVal val="visible"/>
                                      </p:to>
                                    </p:set>
                                    <p:animEffect filter="fade" transition="in">
                                      <p:cBhvr>
                                        <p:cTn dur="500"/>
                                        <p:tgtEl>
                                          <p:spTgt spid="9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xEl>
                                              <p:pRg end="6" st="6"/>
                                            </p:txEl>
                                          </p:spTgt>
                                        </p:tgtEl>
                                        <p:attrNameLst>
                                          <p:attrName>style.visibility</p:attrName>
                                        </p:attrNameLst>
                                      </p:cBhvr>
                                      <p:to>
                                        <p:strVal val="visible"/>
                                      </p:to>
                                    </p:set>
                                    <p:animEffect filter="fade" transition="in">
                                      <p:cBhvr>
                                        <p:cTn dur="500"/>
                                        <p:tgtEl>
                                          <p:spTgt spid="9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xEl>
                                              <p:pRg end="7" st="7"/>
                                            </p:txEl>
                                          </p:spTgt>
                                        </p:tgtEl>
                                        <p:attrNameLst>
                                          <p:attrName>style.visibility</p:attrName>
                                        </p:attrNameLst>
                                      </p:cBhvr>
                                      <p:to>
                                        <p:strVal val="visible"/>
                                      </p:to>
                                    </p:set>
                                    <p:animEffect filter="fade" transition="in">
                                      <p:cBhvr>
                                        <p:cTn dur="500"/>
                                        <p:tgtEl>
                                          <p:spTgt spid="99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6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Introduction to IAM</a:t>
            </a:r>
            <a:br>
              <a:rPr lang="en" sz="2100"/>
            </a:br>
            <a:endParaRPr sz="2100">
              <a:solidFill>
                <a:srgbClr val="F589C1"/>
              </a:solidFill>
            </a:endParaRPr>
          </a:p>
        </p:txBody>
      </p:sp>
      <p:sp>
        <p:nvSpPr>
          <p:cNvPr id="1005" name="Google Shape;1005;p16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304800" rtl="0" algn="l">
              <a:spcBef>
                <a:spcPts val="0"/>
              </a:spcBef>
              <a:spcAft>
                <a:spcPts val="0"/>
              </a:spcAft>
              <a:buSzPts val="1700"/>
              <a:buChar char="►"/>
            </a:pPr>
            <a:r>
              <a:rPr lang="en" sz="2100"/>
              <a:t>Characteristics of IAM	</a:t>
            </a:r>
            <a:endParaRPr/>
          </a:p>
          <a:p>
            <a:pPr indent="-209550" lvl="1" marL="596900" rtl="0" algn="l">
              <a:spcBef>
                <a:spcPts val="800"/>
              </a:spcBef>
              <a:spcAft>
                <a:spcPts val="0"/>
              </a:spcAft>
              <a:buSzPts val="1100"/>
              <a:buChar char="►"/>
            </a:pPr>
            <a:r>
              <a:rPr lang="en"/>
              <a:t>IAM user accounts allow others to administer the resources in an AWS account without having to share passwords.</a:t>
            </a:r>
            <a:endParaRPr/>
          </a:p>
          <a:p>
            <a:pPr indent="-209550" lvl="1" marL="596900" rtl="0" algn="l">
              <a:spcBef>
                <a:spcPts val="800"/>
              </a:spcBef>
              <a:spcAft>
                <a:spcPts val="0"/>
              </a:spcAft>
              <a:buSzPts val="1100"/>
              <a:buChar char="►"/>
            </a:pPr>
            <a:r>
              <a:rPr lang="en"/>
              <a:t>IAM accounts allow granular permissions. Each IAM user can be granted a different level of privileges for different resources in the AWS account.</a:t>
            </a:r>
            <a:endParaRPr/>
          </a:p>
          <a:p>
            <a:pPr indent="-209550" lvl="1" marL="596900" rtl="0" algn="l">
              <a:spcBef>
                <a:spcPts val="800"/>
              </a:spcBef>
              <a:spcAft>
                <a:spcPts val="0"/>
              </a:spcAft>
              <a:buSzPts val="1100"/>
              <a:buChar char="►"/>
            </a:pPr>
            <a:r>
              <a:rPr lang="en"/>
              <a:t>IAM credentials can also be used by applications that run on EC2 Instances.</a:t>
            </a:r>
            <a:endParaRPr/>
          </a:p>
          <a:p>
            <a:pPr indent="-209550" lvl="1" marL="596900" rtl="0" algn="l">
              <a:spcBef>
                <a:spcPts val="800"/>
              </a:spcBef>
              <a:spcAft>
                <a:spcPts val="0"/>
              </a:spcAft>
              <a:buSzPts val="1100"/>
              <a:buChar char="►"/>
            </a:pPr>
            <a:r>
              <a:rPr lang="en"/>
              <a:t>This provides the application with the ability to provision AWS services and resources.</a:t>
            </a:r>
            <a:endParaRPr/>
          </a:p>
          <a:p>
            <a:pPr indent="-139700" lvl="1" marL="596900" rtl="0" algn="l">
              <a:spcBef>
                <a:spcPts val="800"/>
              </a:spcBef>
              <a:spcAft>
                <a:spcPts val="0"/>
              </a:spcAft>
              <a:buSzPts val="1100"/>
              <a:buNone/>
            </a:pPr>
            <a:r>
              <a:t/>
            </a: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xEl>
                                              <p:pRg end="0" st="0"/>
                                            </p:txEl>
                                          </p:spTgt>
                                        </p:tgtEl>
                                        <p:attrNameLst>
                                          <p:attrName>style.visibility</p:attrName>
                                        </p:attrNameLst>
                                      </p:cBhvr>
                                      <p:to>
                                        <p:strVal val="visible"/>
                                      </p:to>
                                    </p:set>
                                    <p:animEffect filter="fade" transition="in">
                                      <p:cBhvr>
                                        <p:cTn dur="500"/>
                                        <p:tgtEl>
                                          <p:spTgt spid="10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xEl>
                                              <p:pRg end="1" st="1"/>
                                            </p:txEl>
                                          </p:spTgt>
                                        </p:tgtEl>
                                        <p:attrNameLst>
                                          <p:attrName>style.visibility</p:attrName>
                                        </p:attrNameLst>
                                      </p:cBhvr>
                                      <p:to>
                                        <p:strVal val="visible"/>
                                      </p:to>
                                    </p:set>
                                    <p:animEffect filter="fade" transition="in">
                                      <p:cBhvr>
                                        <p:cTn dur="500"/>
                                        <p:tgtEl>
                                          <p:spTgt spid="10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xEl>
                                              <p:pRg end="2" st="2"/>
                                            </p:txEl>
                                          </p:spTgt>
                                        </p:tgtEl>
                                        <p:attrNameLst>
                                          <p:attrName>style.visibility</p:attrName>
                                        </p:attrNameLst>
                                      </p:cBhvr>
                                      <p:to>
                                        <p:strVal val="visible"/>
                                      </p:to>
                                    </p:set>
                                    <p:animEffect filter="fade" transition="in">
                                      <p:cBhvr>
                                        <p:cTn dur="500"/>
                                        <p:tgtEl>
                                          <p:spTgt spid="10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xEl>
                                              <p:pRg end="3" st="3"/>
                                            </p:txEl>
                                          </p:spTgt>
                                        </p:tgtEl>
                                        <p:attrNameLst>
                                          <p:attrName>style.visibility</p:attrName>
                                        </p:attrNameLst>
                                      </p:cBhvr>
                                      <p:to>
                                        <p:strVal val="visible"/>
                                      </p:to>
                                    </p:set>
                                    <p:animEffect filter="fade" transition="in">
                                      <p:cBhvr>
                                        <p:cTn dur="500"/>
                                        <p:tgtEl>
                                          <p:spTgt spid="10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xEl>
                                              <p:pRg end="4" st="4"/>
                                            </p:txEl>
                                          </p:spTgt>
                                        </p:tgtEl>
                                        <p:attrNameLst>
                                          <p:attrName>style.visibility</p:attrName>
                                        </p:attrNameLst>
                                      </p:cBhvr>
                                      <p:to>
                                        <p:strVal val="visible"/>
                                      </p:to>
                                    </p:set>
                                    <p:animEffect filter="fade" transition="in">
                                      <p:cBhvr>
                                        <p:cTn dur="500"/>
                                        <p:tgtEl>
                                          <p:spTgt spid="10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xEl>
                                              <p:pRg end="5" st="5"/>
                                            </p:txEl>
                                          </p:spTgt>
                                        </p:tgtEl>
                                        <p:attrNameLst>
                                          <p:attrName>style.visibility</p:attrName>
                                        </p:attrNameLst>
                                      </p:cBhvr>
                                      <p:to>
                                        <p:strVal val="visible"/>
                                      </p:to>
                                    </p:set>
                                    <p:animEffect filter="fade" transition="in">
                                      <p:cBhvr>
                                        <p:cTn dur="500"/>
                                        <p:tgtEl>
                                          <p:spTgt spid="10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xEl>
                                              <p:pRg end="6" st="6"/>
                                            </p:txEl>
                                          </p:spTgt>
                                        </p:tgtEl>
                                        <p:attrNameLst>
                                          <p:attrName>style.visibility</p:attrName>
                                        </p:attrNameLst>
                                      </p:cBhvr>
                                      <p:to>
                                        <p:strVal val="visible"/>
                                      </p:to>
                                    </p:set>
                                    <p:animEffect filter="fade" transition="in">
                                      <p:cBhvr>
                                        <p:cTn dur="500"/>
                                        <p:tgtEl>
                                          <p:spTgt spid="10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xEl>
                                              <p:pRg end="7" st="7"/>
                                            </p:txEl>
                                          </p:spTgt>
                                        </p:tgtEl>
                                        <p:attrNameLst>
                                          <p:attrName>style.visibility</p:attrName>
                                        </p:attrNameLst>
                                      </p:cBhvr>
                                      <p:to>
                                        <p:strVal val="visible"/>
                                      </p:to>
                                    </p:set>
                                    <p:animEffect filter="fade" transition="in">
                                      <p:cBhvr>
                                        <p:cTn dur="500"/>
                                        <p:tgtEl>
                                          <p:spTgt spid="10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xEl>
                                              <p:pRg end="8" st="8"/>
                                            </p:txEl>
                                          </p:spTgt>
                                        </p:tgtEl>
                                        <p:attrNameLst>
                                          <p:attrName>style.visibility</p:attrName>
                                        </p:attrNameLst>
                                      </p:cBhvr>
                                      <p:to>
                                        <p:strVal val="visible"/>
                                      </p:to>
                                    </p:set>
                                    <p:animEffect filter="fade" transition="in">
                                      <p:cBhvr>
                                        <p:cTn dur="500"/>
                                        <p:tgtEl>
                                          <p:spTgt spid="10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6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Introduction to IAM</a:t>
            </a:r>
            <a:br>
              <a:rPr lang="en" sz="2100"/>
            </a:br>
            <a:endParaRPr sz="2100">
              <a:solidFill>
                <a:srgbClr val="F589C1"/>
              </a:solidFill>
            </a:endParaRPr>
          </a:p>
        </p:txBody>
      </p:sp>
      <p:sp>
        <p:nvSpPr>
          <p:cNvPr id="1011" name="Google Shape;1011;p16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304800" rtl="0" algn="l">
              <a:spcBef>
                <a:spcPts val="0"/>
              </a:spcBef>
              <a:spcAft>
                <a:spcPts val="0"/>
              </a:spcAft>
              <a:buSzPts val="1700"/>
              <a:buChar char="►"/>
            </a:pPr>
            <a:r>
              <a:rPr lang="en" sz="2100"/>
              <a:t>Characteristics of IAM	</a:t>
            </a:r>
            <a:endParaRPr/>
          </a:p>
          <a:p>
            <a:pPr indent="-209550" lvl="1" marL="596900" rtl="0" algn="l">
              <a:spcBef>
                <a:spcPts val="800"/>
              </a:spcBef>
              <a:spcAft>
                <a:spcPts val="0"/>
              </a:spcAft>
              <a:buSzPts val="1100"/>
              <a:buChar char="►"/>
            </a:pPr>
            <a:r>
              <a:rPr lang="en"/>
              <a:t>IAM accounts support multi-factor authentication for an added layer of security.</a:t>
            </a:r>
            <a:endParaRPr/>
          </a:p>
          <a:p>
            <a:pPr indent="-209550" lvl="1" marL="596900" rtl="0" algn="l">
              <a:spcBef>
                <a:spcPts val="800"/>
              </a:spcBef>
              <a:spcAft>
                <a:spcPts val="0"/>
              </a:spcAft>
              <a:buSzPts val="1100"/>
              <a:buChar char="►"/>
            </a:pPr>
            <a:r>
              <a:rPr lang="en"/>
              <a:t>IAM provides the ability to log access records for users that have made requests under the AWS account.</a:t>
            </a:r>
            <a:endParaRPr/>
          </a:p>
          <a:p>
            <a:pPr indent="-209550" lvl="1" marL="596900" rtl="0" algn="l">
              <a:spcBef>
                <a:spcPts val="800"/>
              </a:spcBef>
              <a:spcAft>
                <a:spcPts val="0"/>
              </a:spcAft>
              <a:buSzPts val="1100"/>
              <a:buChar char="►"/>
            </a:pPr>
            <a:r>
              <a:rPr lang="en"/>
              <a:t>This is known as “Identity Information for Assurance”.</a:t>
            </a:r>
            <a:endParaRPr/>
          </a:p>
          <a:p>
            <a:pPr indent="-209550" lvl="1" marL="596900" rtl="0" algn="l">
              <a:spcBef>
                <a:spcPts val="800"/>
              </a:spcBef>
              <a:spcAft>
                <a:spcPts val="0"/>
              </a:spcAft>
              <a:buSzPts val="1100"/>
              <a:buChar char="►"/>
            </a:pPr>
            <a:r>
              <a:rPr lang="en"/>
              <a:t>Logging can be enabled using AWS CloudTrail. (More on this later).</a:t>
            </a:r>
            <a:endParaRPr/>
          </a:p>
          <a:p>
            <a:pPr indent="-209550" lvl="1" marL="596900" rtl="0" algn="l">
              <a:spcBef>
                <a:spcPts val="800"/>
              </a:spcBef>
              <a:spcAft>
                <a:spcPts val="0"/>
              </a:spcAft>
              <a:buSzPts val="1100"/>
              <a:buChar char="►"/>
            </a:pPr>
            <a:r>
              <a:rPr lang="en"/>
              <a:t>AWS CloudTrail is “</a:t>
            </a:r>
            <a:r>
              <a:rPr i="1" lang="en"/>
              <a:t>a service that enables governance, compliance, operational auditing, and risk auditing of your AWS account</a:t>
            </a:r>
            <a:r>
              <a:rPr lang="en"/>
              <a:t>”.</a:t>
            </a:r>
            <a:endParaRPr/>
          </a:p>
          <a:p>
            <a:pPr indent="-139700" lvl="1" marL="596900" rtl="0" algn="l">
              <a:spcBef>
                <a:spcPts val="800"/>
              </a:spcBef>
              <a:spcAft>
                <a:spcPts val="0"/>
              </a:spcAft>
              <a:buSzPts val="1100"/>
              <a:buNone/>
            </a:pPr>
            <a:r>
              <a:t/>
            </a: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0" st="0"/>
                                            </p:txEl>
                                          </p:spTgt>
                                        </p:tgtEl>
                                        <p:attrNameLst>
                                          <p:attrName>style.visibility</p:attrName>
                                        </p:attrNameLst>
                                      </p:cBhvr>
                                      <p:to>
                                        <p:strVal val="visible"/>
                                      </p:to>
                                    </p:set>
                                    <p:animEffect filter="fade" transition="in">
                                      <p:cBhvr>
                                        <p:cTn dur="500"/>
                                        <p:tgtEl>
                                          <p:spTgt spid="10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1" st="1"/>
                                            </p:txEl>
                                          </p:spTgt>
                                        </p:tgtEl>
                                        <p:attrNameLst>
                                          <p:attrName>style.visibility</p:attrName>
                                        </p:attrNameLst>
                                      </p:cBhvr>
                                      <p:to>
                                        <p:strVal val="visible"/>
                                      </p:to>
                                    </p:set>
                                    <p:animEffect filter="fade" transition="in">
                                      <p:cBhvr>
                                        <p:cTn dur="500"/>
                                        <p:tgtEl>
                                          <p:spTgt spid="10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2" st="2"/>
                                            </p:txEl>
                                          </p:spTgt>
                                        </p:tgtEl>
                                        <p:attrNameLst>
                                          <p:attrName>style.visibility</p:attrName>
                                        </p:attrNameLst>
                                      </p:cBhvr>
                                      <p:to>
                                        <p:strVal val="visible"/>
                                      </p:to>
                                    </p:set>
                                    <p:animEffect filter="fade" transition="in">
                                      <p:cBhvr>
                                        <p:cTn dur="500"/>
                                        <p:tgtEl>
                                          <p:spTgt spid="10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3" st="3"/>
                                            </p:txEl>
                                          </p:spTgt>
                                        </p:tgtEl>
                                        <p:attrNameLst>
                                          <p:attrName>style.visibility</p:attrName>
                                        </p:attrNameLst>
                                      </p:cBhvr>
                                      <p:to>
                                        <p:strVal val="visible"/>
                                      </p:to>
                                    </p:set>
                                    <p:animEffect filter="fade" transition="in">
                                      <p:cBhvr>
                                        <p:cTn dur="500"/>
                                        <p:tgtEl>
                                          <p:spTgt spid="10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4" st="4"/>
                                            </p:txEl>
                                          </p:spTgt>
                                        </p:tgtEl>
                                        <p:attrNameLst>
                                          <p:attrName>style.visibility</p:attrName>
                                        </p:attrNameLst>
                                      </p:cBhvr>
                                      <p:to>
                                        <p:strVal val="visible"/>
                                      </p:to>
                                    </p:set>
                                    <p:animEffect filter="fade" transition="in">
                                      <p:cBhvr>
                                        <p:cTn dur="500"/>
                                        <p:tgtEl>
                                          <p:spTgt spid="10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5" st="5"/>
                                            </p:txEl>
                                          </p:spTgt>
                                        </p:tgtEl>
                                        <p:attrNameLst>
                                          <p:attrName>style.visibility</p:attrName>
                                        </p:attrNameLst>
                                      </p:cBhvr>
                                      <p:to>
                                        <p:strVal val="visible"/>
                                      </p:to>
                                    </p:set>
                                    <p:animEffect filter="fade" transition="in">
                                      <p:cBhvr>
                                        <p:cTn dur="500"/>
                                        <p:tgtEl>
                                          <p:spTgt spid="10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6" st="6"/>
                                            </p:txEl>
                                          </p:spTgt>
                                        </p:tgtEl>
                                        <p:attrNameLst>
                                          <p:attrName>style.visibility</p:attrName>
                                        </p:attrNameLst>
                                      </p:cBhvr>
                                      <p:to>
                                        <p:strVal val="visible"/>
                                      </p:to>
                                    </p:set>
                                    <p:animEffect filter="fade" transition="in">
                                      <p:cBhvr>
                                        <p:cTn dur="500"/>
                                        <p:tgtEl>
                                          <p:spTgt spid="10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7" st="7"/>
                                            </p:txEl>
                                          </p:spTgt>
                                        </p:tgtEl>
                                        <p:attrNameLst>
                                          <p:attrName>style.visibility</p:attrName>
                                        </p:attrNameLst>
                                      </p:cBhvr>
                                      <p:to>
                                        <p:strVal val="visible"/>
                                      </p:to>
                                    </p:set>
                                    <p:animEffect filter="fade" transition="in">
                                      <p:cBhvr>
                                        <p:cTn dur="500"/>
                                        <p:tgtEl>
                                          <p:spTgt spid="10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8" st="8"/>
                                            </p:txEl>
                                          </p:spTgt>
                                        </p:tgtEl>
                                        <p:attrNameLst>
                                          <p:attrName>style.visibility</p:attrName>
                                        </p:attrNameLst>
                                      </p:cBhvr>
                                      <p:to>
                                        <p:strVal val="visible"/>
                                      </p:to>
                                    </p:set>
                                    <p:animEffect filter="fade" transition="in">
                                      <p:cBhvr>
                                        <p:cTn dur="500"/>
                                        <p:tgtEl>
                                          <p:spTgt spid="10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xEl>
                                              <p:pRg end="9" st="9"/>
                                            </p:txEl>
                                          </p:spTgt>
                                        </p:tgtEl>
                                        <p:attrNameLst>
                                          <p:attrName>style.visibility</p:attrName>
                                        </p:attrNameLst>
                                      </p:cBhvr>
                                      <p:to>
                                        <p:strVal val="visible"/>
                                      </p:to>
                                    </p:set>
                                    <p:animEffect filter="fade" transition="in">
                                      <p:cBhvr>
                                        <p:cTn dur="500"/>
                                        <p:tgtEl>
                                          <p:spTgt spid="101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6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Introduction to IAM</a:t>
            </a:r>
            <a:br>
              <a:rPr lang="en" sz="2100"/>
            </a:br>
            <a:endParaRPr sz="2100">
              <a:solidFill>
                <a:srgbClr val="F589C1"/>
              </a:solidFill>
            </a:endParaRPr>
          </a:p>
        </p:txBody>
      </p:sp>
      <p:sp>
        <p:nvSpPr>
          <p:cNvPr id="1017" name="Google Shape;1017;p16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10000"/>
          </a:bodyPr>
          <a:lstStyle/>
          <a:p>
            <a:pPr indent="-264953" lvl="0" marL="304800" rtl="0" algn="l">
              <a:spcBef>
                <a:spcPts val="0"/>
              </a:spcBef>
              <a:spcAft>
                <a:spcPts val="0"/>
              </a:spcAft>
              <a:buSzPct val="80952"/>
              <a:buChar char="►"/>
            </a:pPr>
            <a:r>
              <a:rPr lang="en" sz="2100"/>
              <a:t>Characteristics of IAM	</a:t>
            </a:r>
            <a:endParaRPr/>
          </a:p>
          <a:p>
            <a:pPr indent="-217011" lvl="1" marL="596900" rtl="0" algn="l">
              <a:spcBef>
                <a:spcPts val="800"/>
              </a:spcBef>
              <a:spcAft>
                <a:spcPts val="0"/>
              </a:spcAft>
              <a:buSzPct val="78571"/>
              <a:buChar char="►"/>
            </a:pPr>
            <a:r>
              <a:rPr lang="en"/>
              <a:t>IAM is integrated with many AWS services, including:</a:t>
            </a:r>
            <a:endParaRPr/>
          </a:p>
          <a:p>
            <a:pPr indent="-173037" lvl="2" marL="901700" rtl="0" algn="l">
              <a:spcBef>
                <a:spcPts val="800"/>
              </a:spcBef>
              <a:spcAft>
                <a:spcPts val="0"/>
              </a:spcAft>
              <a:buSzPct val="83333"/>
              <a:buChar char="►"/>
            </a:pPr>
            <a:r>
              <a:rPr lang="en"/>
              <a:t>Compute Services</a:t>
            </a:r>
            <a:endParaRPr/>
          </a:p>
          <a:p>
            <a:pPr indent="-173037" lvl="2" marL="901700" rtl="0" algn="l">
              <a:spcBef>
                <a:spcPts val="800"/>
              </a:spcBef>
              <a:spcAft>
                <a:spcPts val="0"/>
              </a:spcAft>
              <a:buSzPct val="83333"/>
              <a:buChar char="►"/>
            </a:pPr>
            <a:r>
              <a:rPr lang="en"/>
              <a:t>Container Services</a:t>
            </a:r>
            <a:endParaRPr/>
          </a:p>
          <a:p>
            <a:pPr indent="-173037" lvl="2" marL="901700" rtl="0" algn="l">
              <a:spcBef>
                <a:spcPts val="800"/>
              </a:spcBef>
              <a:spcAft>
                <a:spcPts val="0"/>
              </a:spcAft>
              <a:buSzPct val="83333"/>
              <a:buChar char="►"/>
            </a:pPr>
            <a:r>
              <a:rPr lang="en"/>
              <a:t>Storage Services</a:t>
            </a:r>
            <a:endParaRPr/>
          </a:p>
          <a:p>
            <a:pPr indent="-173037" lvl="2" marL="901700" rtl="0" algn="l">
              <a:spcBef>
                <a:spcPts val="800"/>
              </a:spcBef>
              <a:spcAft>
                <a:spcPts val="0"/>
              </a:spcAft>
              <a:buSzPct val="83333"/>
              <a:buChar char="►"/>
            </a:pPr>
            <a:r>
              <a:rPr lang="en"/>
              <a:t>Database Services</a:t>
            </a:r>
            <a:endParaRPr/>
          </a:p>
          <a:p>
            <a:pPr indent="-173037" lvl="2" marL="901700" rtl="0" algn="l">
              <a:spcBef>
                <a:spcPts val="800"/>
              </a:spcBef>
              <a:spcAft>
                <a:spcPts val="0"/>
              </a:spcAft>
              <a:buSzPct val="83333"/>
              <a:buChar char="►"/>
            </a:pPr>
            <a:r>
              <a:rPr lang="en"/>
              <a:t>Developer Tools Services</a:t>
            </a:r>
            <a:endParaRPr/>
          </a:p>
          <a:p>
            <a:pPr indent="-173037" lvl="2" marL="901700" rtl="0" algn="l">
              <a:spcBef>
                <a:spcPts val="800"/>
              </a:spcBef>
              <a:spcAft>
                <a:spcPts val="0"/>
              </a:spcAft>
              <a:buSzPct val="83333"/>
              <a:buChar char="►"/>
            </a:pPr>
            <a:r>
              <a:rPr lang="en"/>
              <a:t>Security, identity, and compliance services</a:t>
            </a:r>
            <a:endParaRPr/>
          </a:p>
          <a:p>
            <a:pPr indent="-173037" lvl="2" marL="901700" rtl="0" algn="l">
              <a:spcBef>
                <a:spcPts val="800"/>
              </a:spcBef>
              <a:spcAft>
                <a:spcPts val="0"/>
              </a:spcAft>
              <a:buSzPct val="83333"/>
              <a:buChar char="►"/>
            </a:pPr>
            <a:r>
              <a:rPr lang="en"/>
              <a:t>+ Many more</a:t>
            </a:r>
            <a:endParaRPr/>
          </a:p>
          <a:p>
            <a:pPr indent="-173037" lvl="2" marL="901700" rtl="0" algn="l">
              <a:spcBef>
                <a:spcPts val="800"/>
              </a:spcBef>
              <a:spcAft>
                <a:spcPts val="0"/>
              </a:spcAft>
              <a:buSzPct val="83333"/>
              <a:buChar char="►"/>
            </a:pPr>
            <a:r>
              <a:rPr lang="en"/>
              <a:t>For a complete list visit:</a:t>
            </a:r>
            <a:br>
              <a:rPr lang="en"/>
            </a:br>
            <a:br>
              <a:rPr lang="en"/>
            </a:br>
            <a:r>
              <a:rPr lang="en" u="sng">
                <a:solidFill>
                  <a:schemeClr val="hlink"/>
                </a:solidFill>
                <a:hlinkClick r:id="rId3"/>
              </a:rPr>
              <a:t>https://docs.aws.amazon.com/IAM/latest/UserGuide/reference_aws-services-that-work-with-iam.html</a:t>
            </a:r>
            <a:endParaRPr/>
          </a:p>
          <a:p>
            <a:pPr indent="-152400" lvl="1" marL="596900" rtl="0" algn="l">
              <a:spcBef>
                <a:spcPts val="800"/>
              </a:spcBef>
              <a:spcAft>
                <a:spcPts val="0"/>
              </a:spcAft>
              <a:buSzPct val="78571"/>
              <a:buNone/>
            </a:pPr>
            <a:r>
              <a:t/>
            </a:r>
            <a:endParaRPr/>
          </a:p>
          <a:p>
            <a:pPr indent="0" lvl="0" marL="38100" rtl="0" algn="l">
              <a:spcBef>
                <a:spcPts val="800"/>
              </a:spcBef>
              <a:spcAft>
                <a:spcPts val="0"/>
              </a:spcAft>
              <a:buSzPct val="80000"/>
              <a:buNone/>
            </a:pPr>
            <a:r>
              <a:t/>
            </a:r>
            <a:endParaRPr/>
          </a:p>
          <a:p>
            <a:pPr indent="-190500" lvl="0" marL="304800" rtl="0" algn="l">
              <a:spcBef>
                <a:spcPts val="800"/>
              </a:spcBef>
              <a:spcAft>
                <a:spcPts val="0"/>
              </a:spcAft>
              <a:buSzPct val="80000"/>
              <a:buNone/>
            </a:pPr>
            <a:r>
              <a:t/>
            </a:r>
            <a:endParaRPr/>
          </a:p>
          <a:p>
            <a:pPr indent="-190500" lvl="0" marL="304800" rtl="0" algn="l">
              <a:spcBef>
                <a:spcPts val="800"/>
              </a:spcBef>
              <a:spcAft>
                <a:spcPts val="0"/>
              </a:spcAft>
              <a:buSzPct val="800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0" st="0"/>
                                            </p:txEl>
                                          </p:spTgt>
                                        </p:tgtEl>
                                        <p:attrNameLst>
                                          <p:attrName>style.visibility</p:attrName>
                                        </p:attrNameLst>
                                      </p:cBhvr>
                                      <p:to>
                                        <p:strVal val="visible"/>
                                      </p:to>
                                    </p:set>
                                    <p:animEffect filter="fade" transition="in">
                                      <p:cBhvr>
                                        <p:cTn dur="500"/>
                                        <p:tgtEl>
                                          <p:spTgt spid="10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1" st="1"/>
                                            </p:txEl>
                                          </p:spTgt>
                                        </p:tgtEl>
                                        <p:attrNameLst>
                                          <p:attrName>style.visibility</p:attrName>
                                        </p:attrNameLst>
                                      </p:cBhvr>
                                      <p:to>
                                        <p:strVal val="visible"/>
                                      </p:to>
                                    </p:set>
                                    <p:animEffect filter="fade" transition="in">
                                      <p:cBhvr>
                                        <p:cTn dur="500"/>
                                        <p:tgtEl>
                                          <p:spTgt spid="10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2" st="2"/>
                                            </p:txEl>
                                          </p:spTgt>
                                        </p:tgtEl>
                                        <p:attrNameLst>
                                          <p:attrName>style.visibility</p:attrName>
                                        </p:attrNameLst>
                                      </p:cBhvr>
                                      <p:to>
                                        <p:strVal val="visible"/>
                                      </p:to>
                                    </p:set>
                                    <p:animEffect filter="fade" transition="in">
                                      <p:cBhvr>
                                        <p:cTn dur="500"/>
                                        <p:tgtEl>
                                          <p:spTgt spid="10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3" st="3"/>
                                            </p:txEl>
                                          </p:spTgt>
                                        </p:tgtEl>
                                        <p:attrNameLst>
                                          <p:attrName>style.visibility</p:attrName>
                                        </p:attrNameLst>
                                      </p:cBhvr>
                                      <p:to>
                                        <p:strVal val="visible"/>
                                      </p:to>
                                    </p:set>
                                    <p:animEffect filter="fade" transition="in">
                                      <p:cBhvr>
                                        <p:cTn dur="500"/>
                                        <p:tgtEl>
                                          <p:spTgt spid="10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4" st="4"/>
                                            </p:txEl>
                                          </p:spTgt>
                                        </p:tgtEl>
                                        <p:attrNameLst>
                                          <p:attrName>style.visibility</p:attrName>
                                        </p:attrNameLst>
                                      </p:cBhvr>
                                      <p:to>
                                        <p:strVal val="visible"/>
                                      </p:to>
                                    </p:set>
                                    <p:animEffect filter="fade" transition="in">
                                      <p:cBhvr>
                                        <p:cTn dur="500"/>
                                        <p:tgtEl>
                                          <p:spTgt spid="10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5" st="5"/>
                                            </p:txEl>
                                          </p:spTgt>
                                        </p:tgtEl>
                                        <p:attrNameLst>
                                          <p:attrName>style.visibility</p:attrName>
                                        </p:attrNameLst>
                                      </p:cBhvr>
                                      <p:to>
                                        <p:strVal val="visible"/>
                                      </p:to>
                                    </p:set>
                                    <p:animEffect filter="fade" transition="in">
                                      <p:cBhvr>
                                        <p:cTn dur="500"/>
                                        <p:tgtEl>
                                          <p:spTgt spid="10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6" st="6"/>
                                            </p:txEl>
                                          </p:spTgt>
                                        </p:tgtEl>
                                        <p:attrNameLst>
                                          <p:attrName>style.visibility</p:attrName>
                                        </p:attrNameLst>
                                      </p:cBhvr>
                                      <p:to>
                                        <p:strVal val="visible"/>
                                      </p:to>
                                    </p:set>
                                    <p:animEffect filter="fade" transition="in">
                                      <p:cBhvr>
                                        <p:cTn dur="500"/>
                                        <p:tgtEl>
                                          <p:spTgt spid="10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7" st="7"/>
                                            </p:txEl>
                                          </p:spTgt>
                                        </p:tgtEl>
                                        <p:attrNameLst>
                                          <p:attrName>style.visibility</p:attrName>
                                        </p:attrNameLst>
                                      </p:cBhvr>
                                      <p:to>
                                        <p:strVal val="visible"/>
                                      </p:to>
                                    </p:set>
                                    <p:animEffect filter="fade" transition="in">
                                      <p:cBhvr>
                                        <p:cTn dur="500"/>
                                        <p:tgtEl>
                                          <p:spTgt spid="10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8" st="8"/>
                                            </p:txEl>
                                          </p:spTgt>
                                        </p:tgtEl>
                                        <p:attrNameLst>
                                          <p:attrName>style.visibility</p:attrName>
                                        </p:attrNameLst>
                                      </p:cBhvr>
                                      <p:to>
                                        <p:strVal val="visible"/>
                                      </p:to>
                                    </p:set>
                                    <p:animEffect filter="fade" transition="in">
                                      <p:cBhvr>
                                        <p:cTn dur="500"/>
                                        <p:tgtEl>
                                          <p:spTgt spid="10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9" st="9"/>
                                            </p:txEl>
                                          </p:spTgt>
                                        </p:tgtEl>
                                        <p:attrNameLst>
                                          <p:attrName>style.visibility</p:attrName>
                                        </p:attrNameLst>
                                      </p:cBhvr>
                                      <p:to>
                                        <p:strVal val="visible"/>
                                      </p:to>
                                    </p:set>
                                    <p:animEffect filter="fade" transition="in">
                                      <p:cBhvr>
                                        <p:cTn dur="500"/>
                                        <p:tgtEl>
                                          <p:spTgt spid="10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10" st="10"/>
                                            </p:txEl>
                                          </p:spTgt>
                                        </p:tgtEl>
                                        <p:attrNameLst>
                                          <p:attrName>style.visibility</p:attrName>
                                        </p:attrNameLst>
                                      </p:cBhvr>
                                      <p:to>
                                        <p:strVal val="visible"/>
                                      </p:to>
                                    </p:set>
                                    <p:animEffect filter="fade" transition="in">
                                      <p:cBhvr>
                                        <p:cTn dur="500"/>
                                        <p:tgtEl>
                                          <p:spTgt spid="10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11" st="11"/>
                                            </p:txEl>
                                          </p:spTgt>
                                        </p:tgtEl>
                                        <p:attrNameLst>
                                          <p:attrName>style.visibility</p:attrName>
                                        </p:attrNameLst>
                                      </p:cBhvr>
                                      <p:to>
                                        <p:strVal val="visible"/>
                                      </p:to>
                                    </p:set>
                                    <p:animEffect filter="fade" transition="in">
                                      <p:cBhvr>
                                        <p:cTn dur="500"/>
                                        <p:tgtEl>
                                          <p:spTgt spid="10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12" st="12"/>
                                            </p:txEl>
                                          </p:spTgt>
                                        </p:tgtEl>
                                        <p:attrNameLst>
                                          <p:attrName>style.visibility</p:attrName>
                                        </p:attrNameLst>
                                      </p:cBhvr>
                                      <p:to>
                                        <p:strVal val="visible"/>
                                      </p:to>
                                    </p:set>
                                    <p:animEffect filter="fade" transition="in">
                                      <p:cBhvr>
                                        <p:cTn dur="500"/>
                                        <p:tgtEl>
                                          <p:spTgt spid="10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xEl>
                                              <p:pRg end="13" st="13"/>
                                            </p:txEl>
                                          </p:spTgt>
                                        </p:tgtEl>
                                        <p:attrNameLst>
                                          <p:attrName>style.visibility</p:attrName>
                                        </p:attrNameLst>
                                      </p:cBhvr>
                                      <p:to>
                                        <p:strVal val="visible"/>
                                      </p:to>
                                    </p:set>
                                    <p:animEffect filter="fade" transition="in">
                                      <p:cBhvr>
                                        <p:cTn dur="500"/>
                                        <p:tgtEl>
                                          <p:spTgt spid="1017">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6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Introduction to IAM</a:t>
            </a:r>
            <a:br>
              <a:rPr lang="en" sz="2100"/>
            </a:br>
            <a:endParaRPr sz="2100">
              <a:solidFill>
                <a:srgbClr val="F589C1"/>
              </a:solidFill>
            </a:endParaRPr>
          </a:p>
        </p:txBody>
      </p:sp>
      <p:sp>
        <p:nvSpPr>
          <p:cNvPr id="1023" name="Google Shape;1023;p16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304800" rtl="0" algn="l">
              <a:spcBef>
                <a:spcPts val="0"/>
              </a:spcBef>
              <a:spcAft>
                <a:spcPts val="0"/>
              </a:spcAft>
              <a:buSzPts val="1700"/>
              <a:buChar char="►"/>
            </a:pPr>
            <a:r>
              <a:rPr lang="en" sz="2100"/>
              <a:t>Characteristics of IAM	</a:t>
            </a:r>
            <a:endParaRPr/>
          </a:p>
          <a:p>
            <a:pPr indent="-209550" lvl="1" marL="596900" rtl="0" algn="l">
              <a:spcBef>
                <a:spcPts val="800"/>
              </a:spcBef>
              <a:spcAft>
                <a:spcPts val="0"/>
              </a:spcAft>
              <a:buSzPts val="1100"/>
              <a:buChar char="►"/>
            </a:pPr>
            <a:r>
              <a:rPr lang="en"/>
              <a:t>IAM Data is “Eventually Consistent”. Changes made to updating users, groups, roles, or policies are stored and replicated across multiple servers within Amazon’s data centers around the world. </a:t>
            </a: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3">
                                            <p:txEl>
                                              <p:pRg end="0" st="0"/>
                                            </p:txEl>
                                          </p:spTgt>
                                        </p:tgtEl>
                                        <p:attrNameLst>
                                          <p:attrName>style.visibility</p:attrName>
                                        </p:attrNameLst>
                                      </p:cBhvr>
                                      <p:to>
                                        <p:strVal val="visible"/>
                                      </p:to>
                                    </p:set>
                                    <p:animEffect filter="fade" transition="in">
                                      <p:cBhvr>
                                        <p:cTn dur="500"/>
                                        <p:tgtEl>
                                          <p:spTgt spid="10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3">
                                            <p:txEl>
                                              <p:pRg end="1" st="1"/>
                                            </p:txEl>
                                          </p:spTgt>
                                        </p:tgtEl>
                                        <p:attrNameLst>
                                          <p:attrName>style.visibility</p:attrName>
                                        </p:attrNameLst>
                                      </p:cBhvr>
                                      <p:to>
                                        <p:strVal val="visible"/>
                                      </p:to>
                                    </p:set>
                                    <p:animEffect filter="fade" transition="in">
                                      <p:cBhvr>
                                        <p:cTn dur="500"/>
                                        <p:tgtEl>
                                          <p:spTgt spid="10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3">
                                            <p:txEl>
                                              <p:pRg end="2" st="2"/>
                                            </p:txEl>
                                          </p:spTgt>
                                        </p:tgtEl>
                                        <p:attrNameLst>
                                          <p:attrName>style.visibility</p:attrName>
                                        </p:attrNameLst>
                                      </p:cBhvr>
                                      <p:to>
                                        <p:strVal val="visible"/>
                                      </p:to>
                                    </p:set>
                                    <p:animEffect filter="fade" transition="in">
                                      <p:cBhvr>
                                        <p:cTn dur="500"/>
                                        <p:tgtEl>
                                          <p:spTgt spid="10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3">
                                            <p:txEl>
                                              <p:pRg end="3" st="3"/>
                                            </p:txEl>
                                          </p:spTgt>
                                        </p:tgtEl>
                                        <p:attrNameLst>
                                          <p:attrName>style.visibility</p:attrName>
                                        </p:attrNameLst>
                                      </p:cBhvr>
                                      <p:to>
                                        <p:strVal val="visible"/>
                                      </p:to>
                                    </p:set>
                                    <p:animEffect filter="fade" transition="in">
                                      <p:cBhvr>
                                        <p:cTn dur="500"/>
                                        <p:tgtEl>
                                          <p:spTgt spid="10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3">
                                            <p:txEl>
                                              <p:pRg end="4" st="4"/>
                                            </p:txEl>
                                          </p:spTgt>
                                        </p:tgtEl>
                                        <p:attrNameLst>
                                          <p:attrName>style.visibility</p:attrName>
                                        </p:attrNameLst>
                                      </p:cBhvr>
                                      <p:to>
                                        <p:strVal val="visible"/>
                                      </p:to>
                                    </p:set>
                                    <p:animEffect filter="fade" transition="in">
                                      <p:cBhvr>
                                        <p:cTn dur="500"/>
                                        <p:tgtEl>
                                          <p:spTgt spid="10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6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Introduction to IAM</a:t>
            </a:r>
            <a:br>
              <a:rPr lang="en" sz="2100"/>
            </a:br>
            <a:endParaRPr sz="2100">
              <a:solidFill>
                <a:srgbClr val="F589C1"/>
              </a:solidFill>
            </a:endParaRPr>
          </a:p>
        </p:txBody>
      </p:sp>
      <p:sp>
        <p:nvSpPr>
          <p:cNvPr id="1029" name="Google Shape;1029;p16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304800" rtl="0" algn="l">
              <a:spcBef>
                <a:spcPts val="0"/>
              </a:spcBef>
              <a:spcAft>
                <a:spcPts val="0"/>
              </a:spcAft>
              <a:buSzPts val="1700"/>
              <a:buChar char="►"/>
            </a:pPr>
            <a:r>
              <a:rPr lang="en" sz="2100"/>
              <a:t>Accessing IAM:	</a:t>
            </a:r>
            <a:endParaRPr/>
          </a:p>
          <a:p>
            <a:pPr indent="-209550" lvl="1" marL="596900" rtl="0" algn="l">
              <a:spcBef>
                <a:spcPts val="800"/>
              </a:spcBef>
              <a:spcAft>
                <a:spcPts val="0"/>
              </a:spcAft>
              <a:buSzPts val="1100"/>
              <a:buChar char="►"/>
            </a:pPr>
            <a:r>
              <a:rPr lang="en"/>
              <a:t>AWS Management Console</a:t>
            </a:r>
            <a:endParaRPr/>
          </a:p>
          <a:p>
            <a:pPr indent="-209550" lvl="1" marL="596900" rtl="0" algn="l">
              <a:spcBef>
                <a:spcPts val="800"/>
              </a:spcBef>
              <a:spcAft>
                <a:spcPts val="0"/>
              </a:spcAft>
              <a:buSzPts val="1100"/>
              <a:buChar char="►"/>
            </a:pPr>
            <a:r>
              <a:rPr lang="en"/>
              <a:t>AWS command Line Tools</a:t>
            </a:r>
            <a:endParaRPr/>
          </a:p>
          <a:p>
            <a:pPr indent="-177800" lvl="2" marL="901700" rtl="0" algn="l">
              <a:spcBef>
                <a:spcPts val="800"/>
              </a:spcBef>
              <a:spcAft>
                <a:spcPts val="0"/>
              </a:spcAft>
              <a:buSzPts val="1000"/>
              <a:buChar char="►"/>
            </a:pPr>
            <a:r>
              <a:rPr lang="en"/>
              <a:t>AWS Command Line Interface (AWS CLI)</a:t>
            </a:r>
            <a:endParaRPr/>
          </a:p>
          <a:p>
            <a:pPr indent="-177800" lvl="2" marL="901700" rtl="0" algn="l">
              <a:spcBef>
                <a:spcPts val="800"/>
              </a:spcBef>
              <a:spcAft>
                <a:spcPts val="0"/>
              </a:spcAft>
              <a:buSzPts val="1000"/>
              <a:buChar char="►"/>
            </a:pPr>
            <a:r>
              <a:rPr lang="en"/>
              <a:t>AWS Tools for Windows PowerShell</a:t>
            </a:r>
            <a:endParaRPr/>
          </a:p>
          <a:p>
            <a:pPr indent="-209550" lvl="1" marL="596900" rtl="0" algn="l">
              <a:spcBef>
                <a:spcPts val="800"/>
              </a:spcBef>
              <a:spcAft>
                <a:spcPts val="0"/>
              </a:spcAft>
              <a:buSzPts val="1100"/>
              <a:buChar char="►"/>
            </a:pPr>
            <a:r>
              <a:rPr lang="en"/>
              <a:t>AWS Software Development Kits (SDKs)</a:t>
            </a:r>
            <a:endParaRPr/>
          </a:p>
          <a:p>
            <a:pPr indent="-209550" lvl="1" marL="596900" rtl="0" algn="l">
              <a:spcBef>
                <a:spcPts val="800"/>
              </a:spcBef>
              <a:spcAft>
                <a:spcPts val="0"/>
              </a:spcAft>
              <a:buSzPts val="1100"/>
              <a:buChar char="►"/>
            </a:pPr>
            <a:r>
              <a:rPr lang="en"/>
              <a:t>IAM HTTPS API</a:t>
            </a:r>
            <a:endParaRPr/>
          </a:p>
          <a:p>
            <a:pPr indent="-114300" lvl="2" marL="901700" rtl="0" algn="l">
              <a:spcBef>
                <a:spcPts val="800"/>
              </a:spcBef>
              <a:spcAft>
                <a:spcPts val="0"/>
              </a:spcAft>
              <a:buSzPts val="1000"/>
              <a:buNone/>
            </a:pPr>
            <a:r>
              <a:t/>
            </a: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0" st="0"/>
                                            </p:txEl>
                                          </p:spTgt>
                                        </p:tgtEl>
                                        <p:attrNameLst>
                                          <p:attrName>style.visibility</p:attrName>
                                        </p:attrNameLst>
                                      </p:cBhvr>
                                      <p:to>
                                        <p:strVal val="visible"/>
                                      </p:to>
                                    </p:set>
                                    <p:animEffect filter="fade" transition="in">
                                      <p:cBhvr>
                                        <p:cTn dur="500"/>
                                        <p:tgtEl>
                                          <p:spTgt spid="10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1" st="1"/>
                                            </p:txEl>
                                          </p:spTgt>
                                        </p:tgtEl>
                                        <p:attrNameLst>
                                          <p:attrName>style.visibility</p:attrName>
                                        </p:attrNameLst>
                                      </p:cBhvr>
                                      <p:to>
                                        <p:strVal val="visible"/>
                                      </p:to>
                                    </p:set>
                                    <p:animEffect filter="fade" transition="in">
                                      <p:cBhvr>
                                        <p:cTn dur="500"/>
                                        <p:tgtEl>
                                          <p:spTgt spid="10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2" st="2"/>
                                            </p:txEl>
                                          </p:spTgt>
                                        </p:tgtEl>
                                        <p:attrNameLst>
                                          <p:attrName>style.visibility</p:attrName>
                                        </p:attrNameLst>
                                      </p:cBhvr>
                                      <p:to>
                                        <p:strVal val="visible"/>
                                      </p:to>
                                    </p:set>
                                    <p:animEffect filter="fade" transition="in">
                                      <p:cBhvr>
                                        <p:cTn dur="500"/>
                                        <p:tgtEl>
                                          <p:spTgt spid="10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3" st="3"/>
                                            </p:txEl>
                                          </p:spTgt>
                                        </p:tgtEl>
                                        <p:attrNameLst>
                                          <p:attrName>style.visibility</p:attrName>
                                        </p:attrNameLst>
                                      </p:cBhvr>
                                      <p:to>
                                        <p:strVal val="visible"/>
                                      </p:to>
                                    </p:set>
                                    <p:animEffect filter="fade" transition="in">
                                      <p:cBhvr>
                                        <p:cTn dur="500"/>
                                        <p:tgtEl>
                                          <p:spTgt spid="10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4" st="4"/>
                                            </p:txEl>
                                          </p:spTgt>
                                        </p:tgtEl>
                                        <p:attrNameLst>
                                          <p:attrName>style.visibility</p:attrName>
                                        </p:attrNameLst>
                                      </p:cBhvr>
                                      <p:to>
                                        <p:strVal val="visible"/>
                                      </p:to>
                                    </p:set>
                                    <p:animEffect filter="fade" transition="in">
                                      <p:cBhvr>
                                        <p:cTn dur="500"/>
                                        <p:tgtEl>
                                          <p:spTgt spid="10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5" st="5"/>
                                            </p:txEl>
                                          </p:spTgt>
                                        </p:tgtEl>
                                        <p:attrNameLst>
                                          <p:attrName>style.visibility</p:attrName>
                                        </p:attrNameLst>
                                      </p:cBhvr>
                                      <p:to>
                                        <p:strVal val="visible"/>
                                      </p:to>
                                    </p:set>
                                    <p:animEffect filter="fade" transition="in">
                                      <p:cBhvr>
                                        <p:cTn dur="500"/>
                                        <p:tgtEl>
                                          <p:spTgt spid="10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6" st="6"/>
                                            </p:txEl>
                                          </p:spTgt>
                                        </p:tgtEl>
                                        <p:attrNameLst>
                                          <p:attrName>style.visibility</p:attrName>
                                        </p:attrNameLst>
                                      </p:cBhvr>
                                      <p:to>
                                        <p:strVal val="visible"/>
                                      </p:to>
                                    </p:set>
                                    <p:animEffect filter="fade" transition="in">
                                      <p:cBhvr>
                                        <p:cTn dur="500"/>
                                        <p:tgtEl>
                                          <p:spTgt spid="10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7" st="7"/>
                                            </p:txEl>
                                          </p:spTgt>
                                        </p:tgtEl>
                                        <p:attrNameLst>
                                          <p:attrName>style.visibility</p:attrName>
                                        </p:attrNameLst>
                                      </p:cBhvr>
                                      <p:to>
                                        <p:strVal val="visible"/>
                                      </p:to>
                                    </p:set>
                                    <p:animEffect filter="fade" transition="in">
                                      <p:cBhvr>
                                        <p:cTn dur="500"/>
                                        <p:tgtEl>
                                          <p:spTgt spid="10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8" st="8"/>
                                            </p:txEl>
                                          </p:spTgt>
                                        </p:tgtEl>
                                        <p:attrNameLst>
                                          <p:attrName>style.visibility</p:attrName>
                                        </p:attrNameLst>
                                      </p:cBhvr>
                                      <p:to>
                                        <p:strVal val="visible"/>
                                      </p:to>
                                    </p:set>
                                    <p:animEffect filter="fade" transition="in">
                                      <p:cBhvr>
                                        <p:cTn dur="500"/>
                                        <p:tgtEl>
                                          <p:spTgt spid="10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9" st="9"/>
                                            </p:txEl>
                                          </p:spTgt>
                                        </p:tgtEl>
                                        <p:attrNameLst>
                                          <p:attrName>style.visibility</p:attrName>
                                        </p:attrNameLst>
                                      </p:cBhvr>
                                      <p:to>
                                        <p:strVal val="visible"/>
                                      </p:to>
                                    </p:set>
                                    <p:animEffect filter="fade" transition="in">
                                      <p:cBhvr>
                                        <p:cTn dur="500"/>
                                        <p:tgtEl>
                                          <p:spTgt spid="102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xEl>
                                              <p:pRg end="10" st="10"/>
                                            </p:txEl>
                                          </p:spTgt>
                                        </p:tgtEl>
                                        <p:attrNameLst>
                                          <p:attrName>style.visibility</p:attrName>
                                        </p:attrNameLst>
                                      </p:cBhvr>
                                      <p:to>
                                        <p:strVal val="visible"/>
                                      </p:to>
                                    </p:set>
                                    <p:animEffect filter="fade" transition="in">
                                      <p:cBhvr>
                                        <p:cTn dur="500"/>
                                        <p:tgtEl>
                                          <p:spTgt spid="102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After the Cloud</a:t>
            </a:r>
            <a:endParaRPr sz="2100">
              <a:solidFill>
                <a:srgbClr val="F589C1"/>
              </a:solidFill>
            </a:endParaRPr>
          </a:p>
        </p:txBody>
      </p:sp>
      <p:sp>
        <p:nvSpPr>
          <p:cNvPr id="271" name="Google Shape;271;p4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Cloud services offer near infinite computing resources.</a:t>
            </a:r>
            <a:endParaRPr/>
          </a:p>
          <a:p>
            <a:pPr indent="-254000" lvl="0" marL="254000" rtl="0" algn="l">
              <a:spcBef>
                <a:spcPts val="800"/>
              </a:spcBef>
              <a:spcAft>
                <a:spcPts val="0"/>
              </a:spcAft>
              <a:buSzPts val="1200"/>
              <a:buChar char="►"/>
            </a:pPr>
            <a:r>
              <a:rPr lang="en"/>
              <a:t>Customers of the service provider can scale resources based on needs through a “</a:t>
            </a:r>
            <a:r>
              <a:rPr i="1" lang="en"/>
              <a:t>pay-as-you-go”</a:t>
            </a:r>
            <a:r>
              <a:rPr lang="en"/>
              <a:t> model.</a:t>
            </a:r>
            <a:endParaRPr/>
          </a:p>
          <a:p>
            <a:pPr indent="-254000" lvl="0" marL="254000" rtl="0" algn="l">
              <a:spcBef>
                <a:spcPts val="800"/>
              </a:spcBef>
              <a:spcAft>
                <a:spcPts val="0"/>
              </a:spcAft>
              <a:buSzPts val="1200"/>
              <a:buChar char="►"/>
            </a:pPr>
            <a:r>
              <a:rPr lang="en"/>
              <a:t>Cloud services offer the ability to deploy “Virtual Machines” or “Virtual Servers”.</a:t>
            </a:r>
            <a:endParaRPr/>
          </a:p>
          <a:p>
            <a:pPr indent="-254000" lvl="0" marL="254000" rtl="0" algn="l">
              <a:spcBef>
                <a:spcPts val="800"/>
              </a:spcBef>
              <a:spcAft>
                <a:spcPts val="0"/>
              </a:spcAft>
              <a:buSzPts val="1200"/>
              <a:buChar char="►"/>
            </a:pPr>
            <a:r>
              <a:rPr lang="en"/>
              <a:t>AWS, Azure, and Cloud Virtual Machines are known as “Instances”.</a:t>
            </a:r>
            <a:endParaRPr/>
          </a:p>
          <a:p>
            <a:pPr indent="-254000" lvl="0" marL="254000" rtl="0" algn="l">
              <a:spcBef>
                <a:spcPts val="800"/>
              </a:spcBef>
              <a:spcAft>
                <a:spcPts val="0"/>
              </a:spcAft>
              <a:buSzPts val="1200"/>
              <a:buChar char="►"/>
            </a:pPr>
            <a:r>
              <a:rPr lang="en"/>
              <a:t>Digital Ocean Virtual Machines are known as “Droplets”.</a:t>
            </a:r>
            <a:endParaRPr/>
          </a:p>
          <a:p>
            <a:pPr indent="-254000" lvl="0" marL="254000" rtl="0" algn="l">
              <a:spcBef>
                <a:spcPts val="800"/>
              </a:spcBef>
              <a:spcAft>
                <a:spcPts val="0"/>
              </a:spcAft>
              <a:buSzPts val="1200"/>
              <a:buChar char="►"/>
            </a:pPr>
            <a:r>
              <a:rPr lang="en"/>
              <a:t>Linode refers to Virtual Machines as “Linodes”.</a:t>
            </a:r>
            <a:endParaRPr/>
          </a:p>
          <a:p>
            <a:pPr indent="-152400" lvl="1" marL="558800" rtl="0" algn="l">
              <a:spcBef>
                <a:spcPts val="800"/>
              </a:spcBef>
              <a:spcAft>
                <a:spcPts val="0"/>
              </a:spcAft>
              <a:buSzPts val="11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5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5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5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500"/>
                                        <p:tgtEl>
                                          <p:spTgt spid="2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500"/>
                                        <p:tgtEl>
                                          <p:spTgt spid="2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Effect filter="fade" transition="in">
                                      <p:cBhvr>
                                        <p:cTn dur="500"/>
                                        <p:tgtEl>
                                          <p:spTgt spid="2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Effect filter="fade" transition="in">
                                      <p:cBhvr>
                                        <p:cTn dur="500"/>
                                        <p:tgtEl>
                                          <p:spTgt spid="2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animEffect filter="fade" transition="in">
                                      <p:cBhvr>
                                        <p:cTn dur="500"/>
                                        <p:tgtEl>
                                          <p:spTgt spid="27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70"/>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035" name="Google Shape;1035;p170"/>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MECHANICS (THEORY)</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7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Mechanics (Theory)</a:t>
            </a:r>
            <a:br>
              <a:rPr lang="en" sz="2100"/>
            </a:br>
            <a:endParaRPr sz="2100">
              <a:solidFill>
                <a:srgbClr val="F589C1"/>
              </a:solidFill>
            </a:endParaRPr>
          </a:p>
        </p:txBody>
      </p:sp>
      <p:sp>
        <p:nvSpPr>
          <p:cNvPr id="1041" name="Google Shape;1041;p17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6700" lvl="0" marL="304800" rtl="0" algn="l">
              <a:spcBef>
                <a:spcPts val="0"/>
              </a:spcBef>
              <a:spcAft>
                <a:spcPts val="0"/>
              </a:spcAft>
              <a:buSzPts val="1200"/>
              <a:buChar char="►"/>
            </a:pPr>
            <a:r>
              <a:rPr lang="en"/>
              <a:t>IAM Workflow:</a:t>
            </a:r>
            <a:endParaRPr/>
          </a:p>
          <a:p>
            <a:pPr indent="-209550" lvl="1" marL="596900" rtl="0" algn="l">
              <a:spcBef>
                <a:spcPts val="800"/>
              </a:spcBef>
              <a:spcAft>
                <a:spcPts val="0"/>
              </a:spcAft>
              <a:buSzPts val="1100"/>
              <a:buChar char="►"/>
            </a:pPr>
            <a:r>
              <a:rPr lang="en"/>
              <a:t>Principals</a:t>
            </a:r>
            <a:endParaRPr/>
          </a:p>
          <a:p>
            <a:pPr indent="-209550" lvl="1" marL="596900" rtl="0" algn="l">
              <a:spcBef>
                <a:spcPts val="800"/>
              </a:spcBef>
              <a:spcAft>
                <a:spcPts val="0"/>
              </a:spcAft>
              <a:buSzPts val="1100"/>
              <a:buChar char="►"/>
            </a:pPr>
            <a:r>
              <a:rPr lang="en"/>
              <a:t>Authentication</a:t>
            </a:r>
            <a:endParaRPr/>
          </a:p>
          <a:p>
            <a:pPr indent="-209550" lvl="1" marL="596900" rtl="0" algn="l">
              <a:spcBef>
                <a:spcPts val="800"/>
              </a:spcBef>
              <a:spcAft>
                <a:spcPts val="0"/>
              </a:spcAft>
              <a:buSzPts val="1100"/>
              <a:buChar char="►"/>
            </a:pPr>
            <a:r>
              <a:rPr lang="en"/>
              <a:t>Request</a:t>
            </a:r>
            <a:endParaRPr/>
          </a:p>
          <a:p>
            <a:pPr indent="-209550" lvl="1" marL="596900" rtl="0" algn="l">
              <a:spcBef>
                <a:spcPts val="800"/>
              </a:spcBef>
              <a:spcAft>
                <a:spcPts val="0"/>
              </a:spcAft>
              <a:buSzPts val="1100"/>
              <a:buChar char="►"/>
            </a:pPr>
            <a:r>
              <a:rPr lang="en"/>
              <a:t>Authorization</a:t>
            </a:r>
            <a:endParaRPr/>
          </a:p>
          <a:p>
            <a:pPr indent="-209550" lvl="1" marL="596900" rtl="0" algn="l">
              <a:spcBef>
                <a:spcPts val="800"/>
              </a:spcBef>
              <a:spcAft>
                <a:spcPts val="0"/>
              </a:spcAft>
              <a:buSzPts val="1100"/>
              <a:buChar char="►"/>
            </a:pPr>
            <a:r>
              <a:rPr lang="en"/>
              <a:t>Action/Operation</a:t>
            </a:r>
            <a:endParaRPr/>
          </a:p>
          <a:p>
            <a:pPr indent="-209550" lvl="1" marL="596900" rtl="0" algn="l">
              <a:spcBef>
                <a:spcPts val="800"/>
              </a:spcBef>
              <a:spcAft>
                <a:spcPts val="0"/>
              </a:spcAft>
              <a:buSzPts val="1100"/>
              <a:buChar char="►"/>
            </a:pPr>
            <a:r>
              <a:rPr lang="en"/>
              <a:t>Resources</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0" st="0"/>
                                            </p:txEl>
                                          </p:spTgt>
                                        </p:tgtEl>
                                        <p:attrNameLst>
                                          <p:attrName>style.visibility</p:attrName>
                                        </p:attrNameLst>
                                      </p:cBhvr>
                                      <p:to>
                                        <p:strVal val="visible"/>
                                      </p:to>
                                    </p:set>
                                    <p:animEffect filter="fade" transition="in">
                                      <p:cBhvr>
                                        <p:cTn dur="500"/>
                                        <p:tgtEl>
                                          <p:spTgt spid="10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1" st="1"/>
                                            </p:txEl>
                                          </p:spTgt>
                                        </p:tgtEl>
                                        <p:attrNameLst>
                                          <p:attrName>style.visibility</p:attrName>
                                        </p:attrNameLst>
                                      </p:cBhvr>
                                      <p:to>
                                        <p:strVal val="visible"/>
                                      </p:to>
                                    </p:set>
                                    <p:animEffect filter="fade" transition="in">
                                      <p:cBhvr>
                                        <p:cTn dur="500"/>
                                        <p:tgtEl>
                                          <p:spTgt spid="10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2" st="2"/>
                                            </p:txEl>
                                          </p:spTgt>
                                        </p:tgtEl>
                                        <p:attrNameLst>
                                          <p:attrName>style.visibility</p:attrName>
                                        </p:attrNameLst>
                                      </p:cBhvr>
                                      <p:to>
                                        <p:strVal val="visible"/>
                                      </p:to>
                                    </p:set>
                                    <p:animEffect filter="fade" transition="in">
                                      <p:cBhvr>
                                        <p:cTn dur="500"/>
                                        <p:tgtEl>
                                          <p:spTgt spid="10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3" st="3"/>
                                            </p:txEl>
                                          </p:spTgt>
                                        </p:tgtEl>
                                        <p:attrNameLst>
                                          <p:attrName>style.visibility</p:attrName>
                                        </p:attrNameLst>
                                      </p:cBhvr>
                                      <p:to>
                                        <p:strVal val="visible"/>
                                      </p:to>
                                    </p:set>
                                    <p:animEffect filter="fade" transition="in">
                                      <p:cBhvr>
                                        <p:cTn dur="500"/>
                                        <p:tgtEl>
                                          <p:spTgt spid="10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4" st="4"/>
                                            </p:txEl>
                                          </p:spTgt>
                                        </p:tgtEl>
                                        <p:attrNameLst>
                                          <p:attrName>style.visibility</p:attrName>
                                        </p:attrNameLst>
                                      </p:cBhvr>
                                      <p:to>
                                        <p:strVal val="visible"/>
                                      </p:to>
                                    </p:set>
                                    <p:animEffect filter="fade" transition="in">
                                      <p:cBhvr>
                                        <p:cTn dur="500"/>
                                        <p:tgtEl>
                                          <p:spTgt spid="10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5" st="5"/>
                                            </p:txEl>
                                          </p:spTgt>
                                        </p:tgtEl>
                                        <p:attrNameLst>
                                          <p:attrName>style.visibility</p:attrName>
                                        </p:attrNameLst>
                                      </p:cBhvr>
                                      <p:to>
                                        <p:strVal val="visible"/>
                                      </p:to>
                                    </p:set>
                                    <p:animEffect filter="fade" transition="in">
                                      <p:cBhvr>
                                        <p:cTn dur="500"/>
                                        <p:tgtEl>
                                          <p:spTgt spid="10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6" st="6"/>
                                            </p:txEl>
                                          </p:spTgt>
                                        </p:tgtEl>
                                        <p:attrNameLst>
                                          <p:attrName>style.visibility</p:attrName>
                                        </p:attrNameLst>
                                      </p:cBhvr>
                                      <p:to>
                                        <p:strVal val="visible"/>
                                      </p:to>
                                    </p:set>
                                    <p:animEffect filter="fade" transition="in">
                                      <p:cBhvr>
                                        <p:cTn dur="500"/>
                                        <p:tgtEl>
                                          <p:spTgt spid="10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7" st="7"/>
                                            </p:txEl>
                                          </p:spTgt>
                                        </p:tgtEl>
                                        <p:attrNameLst>
                                          <p:attrName>style.visibility</p:attrName>
                                        </p:attrNameLst>
                                      </p:cBhvr>
                                      <p:to>
                                        <p:strVal val="visible"/>
                                      </p:to>
                                    </p:set>
                                    <p:animEffect filter="fade" transition="in">
                                      <p:cBhvr>
                                        <p:cTn dur="500"/>
                                        <p:tgtEl>
                                          <p:spTgt spid="10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8" st="8"/>
                                            </p:txEl>
                                          </p:spTgt>
                                        </p:tgtEl>
                                        <p:attrNameLst>
                                          <p:attrName>style.visibility</p:attrName>
                                        </p:attrNameLst>
                                      </p:cBhvr>
                                      <p:to>
                                        <p:strVal val="visible"/>
                                      </p:to>
                                    </p:set>
                                    <p:animEffect filter="fade" transition="in">
                                      <p:cBhvr>
                                        <p:cTn dur="500"/>
                                        <p:tgtEl>
                                          <p:spTgt spid="10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xEl>
                                              <p:pRg end="9" st="9"/>
                                            </p:txEl>
                                          </p:spTgt>
                                        </p:tgtEl>
                                        <p:attrNameLst>
                                          <p:attrName>style.visibility</p:attrName>
                                        </p:attrNameLst>
                                      </p:cBhvr>
                                      <p:to>
                                        <p:strVal val="visible"/>
                                      </p:to>
                                    </p:set>
                                    <p:animEffect filter="fade" transition="in">
                                      <p:cBhvr>
                                        <p:cTn dur="500"/>
                                        <p:tgtEl>
                                          <p:spTgt spid="104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7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Mechanics (Theory)</a:t>
            </a:r>
            <a:br>
              <a:rPr lang="en" sz="2100"/>
            </a:br>
            <a:endParaRPr sz="2100">
              <a:solidFill>
                <a:srgbClr val="F589C1"/>
              </a:solidFill>
            </a:endParaRPr>
          </a:p>
        </p:txBody>
      </p:sp>
      <p:sp>
        <p:nvSpPr>
          <p:cNvPr id="1047" name="Google Shape;1047;p17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10000"/>
          </a:bodyPr>
          <a:lstStyle/>
          <a:p>
            <a:pPr indent="-260984" lvl="0" marL="304800" rtl="0" algn="l">
              <a:spcBef>
                <a:spcPts val="0"/>
              </a:spcBef>
              <a:spcAft>
                <a:spcPts val="0"/>
              </a:spcAft>
              <a:buSzPct val="80000"/>
              <a:buChar char="►"/>
            </a:pPr>
            <a:r>
              <a:rPr lang="en"/>
              <a:t>Principals</a:t>
            </a:r>
            <a:br>
              <a:rPr lang="en"/>
            </a:br>
            <a:br>
              <a:rPr lang="en"/>
            </a:br>
            <a:r>
              <a:rPr i="1" lang="en"/>
              <a:t>“A person or application that uses the AWS account root user, an IAM user, or an IAM role to sign in and make requests to AWS.” Pre-defined security and permission policies will govern the permissions associated with the principal.”</a:t>
            </a:r>
            <a:br>
              <a:rPr i="1" lang="en"/>
            </a:br>
            <a:endParaRPr i="1"/>
          </a:p>
          <a:p>
            <a:pPr indent="-260984" lvl="0" marL="304800" rtl="0" algn="l">
              <a:spcBef>
                <a:spcPts val="800"/>
              </a:spcBef>
              <a:spcAft>
                <a:spcPts val="0"/>
              </a:spcAft>
              <a:buSzPct val="80000"/>
              <a:buChar char="►"/>
            </a:pPr>
            <a:r>
              <a:rPr lang="en"/>
              <a:t>Authentication</a:t>
            </a:r>
            <a:br>
              <a:rPr lang="en"/>
            </a:br>
            <a:br>
              <a:rPr lang="en"/>
            </a:br>
            <a:r>
              <a:rPr lang="en"/>
              <a:t>A Principal (Root or IAM User) will need to authenticate in order to sign in and use AWS services. </a:t>
            </a:r>
            <a:br>
              <a:rPr lang="en"/>
            </a:br>
            <a:r>
              <a:rPr lang="en"/>
              <a:t>Exceptions include: Amazon S3 and AWS STS. </a:t>
            </a:r>
            <a:br>
              <a:rPr lang="en"/>
            </a:br>
            <a:br>
              <a:rPr lang="en"/>
            </a:br>
            <a:r>
              <a:rPr lang="en"/>
              <a:t>Authentication is either through standard login credentials (password/username/mfa) or Secret Access Keys.</a:t>
            </a:r>
            <a:endParaRPr/>
          </a:p>
          <a:p>
            <a:pPr indent="-190500" lvl="0" marL="304800" rtl="0" algn="l">
              <a:spcBef>
                <a:spcPts val="800"/>
              </a:spcBef>
              <a:spcAft>
                <a:spcPts val="0"/>
              </a:spcAft>
              <a:buSzPct val="80000"/>
              <a:buNone/>
            </a:pPr>
            <a:r>
              <a:t/>
            </a:r>
            <a:endParaRPr/>
          </a:p>
          <a:p>
            <a:pPr indent="-190500" lvl="0" marL="304800" rtl="0" algn="l">
              <a:spcBef>
                <a:spcPts val="800"/>
              </a:spcBef>
              <a:spcAft>
                <a:spcPts val="0"/>
              </a:spcAft>
              <a:buSzPct val="800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7">
                                            <p:txEl>
                                              <p:pRg end="0" st="0"/>
                                            </p:txEl>
                                          </p:spTgt>
                                        </p:tgtEl>
                                        <p:attrNameLst>
                                          <p:attrName>style.visibility</p:attrName>
                                        </p:attrNameLst>
                                      </p:cBhvr>
                                      <p:to>
                                        <p:strVal val="visible"/>
                                      </p:to>
                                    </p:set>
                                    <p:animEffect filter="fade" transition="in">
                                      <p:cBhvr>
                                        <p:cTn dur="500"/>
                                        <p:tgtEl>
                                          <p:spTgt spid="10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7">
                                            <p:txEl>
                                              <p:pRg end="1" st="1"/>
                                            </p:txEl>
                                          </p:spTgt>
                                        </p:tgtEl>
                                        <p:attrNameLst>
                                          <p:attrName>style.visibility</p:attrName>
                                        </p:attrNameLst>
                                      </p:cBhvr>
                                      <p:to>
                                        <p:strVal val="visible"/>
                                      </p:to>
                                    </p:set>
                                    <p:animEffect filter="fade" transition="in">
                                      <p:cBhvr>
                                        <p:cTn dur="500"/>
                                        <p:tgtEl>
                                          <p:spTgt spid="10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7">
                                            <p:txEl>
                                              <p:pRg end="2" st="2"/>
                                            </p:txEl>
                                          </p:spTgt>
                                        </p:tgtEl>
                                        <p:attrNameLst>
                                          <p:attrName>style.visibility</p:attrName>
                                        </p:attrNameLst>
                                      </p:cBhvr>
                                      <p:to>
                                        <p:strVal val="visible"/>
                                      </p:to>
                                    </p:set>
                                    <p:animEffect filter="fade" transition="in">
                                      <p:cBhvr>
                                        <p:cTn dur="500"/>
                                        <p:tgtEl>
                                          <p:spTgt spid="10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7">
                                            <p:txEl>
                                              <p:pRg end="3" st="3"/>
                                            </p:txEl>
                                          </p:spTgt>
                                        </p:tgtEl>
                                        <p:attrNameLst>
                                          <p:attrName>style.visibility</p:attrName>
                                        </p:attrNameLst>
                                      </p:cBhvr>
                                      <p:to>
                                        <p:strVal val="visible"/>
                                      </p:to>
                                    </p:set>
                                    <p:animEffect filter="fade" transition="in">
                                      <p:cBhvr>
                                        <p:cTn dur="500"/>
                                        <p:tgtEl>
                                          <p:spTgt spid="10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7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Mechanics (Theory)</a:t>
            </a:r>
            <a:br>
              <a:rPr lang="en" sz="2100"/>
            </a:br>
            <a:endParaRPr sz="2100">
              <a:solidFill>
                <a:srgbClr val="F589C1"/>
              </a:solidFill>
            </a:endParaRPr>
          </a:p>
        </p:txBody>
      </p:sp>
      <p:sp>
        <p:nvSpPr>
          <p:cNvPr id="1053" name="Google Shape;1053;p17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6700" lvl="0" marL="304800" rtl="0" algn="l">
              <a:spcBef>
                <a:spcPts val="0"/>
              </a:spcBef>
              <a:spcAft>
                <a:spcPts val="0"/>
              </a:spcAft>
              <a:buSzPts val="1200"/>
              <a:buChar char="►"/>
            </a:pPr>
            <a:r>
              <a:rPr lang="en"/>
              <a:t>Request</a:t>
            </a:r>
            <a:br>
              <a:rPr lang="en"/>
            </a:br>
            <a:br>
              <a:rPr lang="en"/>
            </a:br>
            <a:r>
              <a:rPr lang="en"/>
              <a:t>Once authenticated the principal can make a request using either the AWS management console, AWS API, or the AWS CLI.</a:t>
            </a:r>
            <a:br>
              <a:rPr lang="en"/>
            </a:br>
            <a:endParaRPr/>
          </a:p>
          <a:p>
            <a:pPr indent="-266700" lvl="0" marL="304800" rtl="0" algn="l">
              <a:spcBef>
                <a:spcPts val="800"/>
              </a:spcBef>
              <a:spcAft>
                <a:spcPts val="0"/>
              </a:spcAft>
              <a:buSzPts val="1200"/>
              <a:buChar char="►"/>
            </a:pPr>
            <a:r>
              <a:rPr lang="en"/>
              <a:t>A Request includes:</a:t>
            </a:r>
            <a:endParaRPr/>
          </a:p>
          <a:p>
            <a:pPr indent="-209550" lvl="1" marL="596900" rtl="0" algn="l">
              <a:spcBef>
                <a:spcPts val="800"/>
              </a:spcBef>
              <a:spcAft>
                <a:spcPts val="0"/>
              </a:spcAft>
              <a:buSzPts val="1100"/>
              <a:buChar char="►"/>
            </a:pPr>
            <a:r>
              <a:rPr lang="en"/>
              <a:t>Action or operations. Example: Deploying an EC2 Instance through the AWS management console. </a:t>
            </a:r>
            <a:endParaRPr/>
          </a:p>
          <a:p>
            <a:pPr indent="-209550" lvl="1" marL="596900" rtl="0" algn="l">
              <a:spcBef>
                <a:spcPts val="800"/>
              </a:spcBef>
              <a:spcAft>
                <a:spcPts val="0"/>
              </a:spcAft>
              <a:buSzPts val="1100"/>
              <a:buChar char="►"/>
            </a:pPr>
            <a:r>
              <a:rPr lang="en"/>
              <a:t>Resources. Refers to the AWS resource objects that will be included as part of the action or operation. For example, EC2, AWS S3, etc.</a:t>
            </a: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3">
                                            <p:txEl>
                                              <p:pRg end="0" st="0"/>
                                            </p:txEl>
                                          </p:spTgt>
                                        </p:tgtEl>
                                        <p:attrNameLst>
                                          <p:attrName>style.visibility</p:attrName>
                                        </p:attrNameLst>
                                      </p:cBhvr>
                                      <p:to>
                                        <p:strVal val="visible"/>
                                      </p:to>
                                    </p:set>
                                    <p:animEffect filter="fade" transition="in">
                                      <p:cBhvr>
                                        <p:cTn dur="500"/>
                                        <p:tgtEl>
                                          <p:spTgt spid="10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3">
                                            <p:txEl>
                                              <p:pRg end="1" st="1"/>
                                            </p:txEl>
                                          </p:spTgt>
                                        </p:tgtEl>
                                        <p:attrNameLst>
                                          <p:attrName>style.visibility</p:attrName>
                                        </p:attrNameLst>
                                      </p:cBhvr>
                                      <p:to>
                                        <p:strVal val="visible"/>
                                      </p:to>
                                    </p:set>
                                    <p:animEffect filter="fade" transition="in">
                                      <p:cBhvr>
                                        <p:cTn dur="500"/>
                                        <p:tgtEl>
                                          <p:spTgt spid="10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3">
                                            <p:txEl>
                                              <p:pRg end="2" st="2"/>
                                            </p:txEl>
                                          </p:spTgt>
                                        </p:tgtEl>
                                        <p:attrNameLst>
                                          <p:attrName>style.visibility</p:attrName>
                                        </p:attrNameLst>
                                      </p:cBhvr>
                                      <p:to>
                                        <p:strVal val="visible"/>
                                      </p:to>
                                    </p:set>
                                    <p:animEffect filter="fade" transition="in">
                                      <p:cBhvr>
                                        <p:cTn dur="500"/>
                                        <p:tgtEl>
                                          <p:spTgt spid="10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3">
                                            <p:txEl>
                                              <p:pRg end="3" st="3"/>
                                            </p:txEl>
                                          </p:spTgt>
                                        </p:tgtEl>
                                        <p:attrNameLst>
                                          <p:attrName>style.visibility</p:attrName>
                                        </p:attrNameLst>
                                      </p:cBhvr>
                                      <p:to>
                                        <p:strVal val="visible"/>
                                      </p:to>
                                    </p:set>
                                    <p:animEffect filter="fade" transition="in">
                                      <p:cBhvr>
                                        <p:cTn dur="500"/>
                                        <p:tgtEl>
                                          <p:spTgt spid="10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3">
                                            <p:txEl>
                                              <p:pRg end="4" st="4"/>
                                            </p:txEl>
                                          </p:spTgt>
                                        </p:tgtEl>
                                        <p:attrNameLst>
                                          <p:attrName>style.visibility</p:attrName>
                                        </p:attrNameLst>
                                      </p:cBhvr>
                                      <p:to>
                                        <p:strVal val="visible"/>
                                      </p:to>
                                    </p:set>
                                    <p:animEffect filter="fade" transition="in">
                                      <p:cBhvr>
                                        <p:cTn dur="500"/>
                                        <p:tgtEl>
                                          <p:spTgt spid="10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3">
                                            <p:txEl>
                                              <p:pRg end="5" st="5"/>
                                            </p:txEl>
                                          </p:spTgt>
                                        </p:tgtEl>
                                        <p:attrNameLst>
                                          <p:attrName>style.visibility</p:attrName>
                                        </p:attrNameLst>
                                      </p:cBhvr>
                                      <p:to>
                                        <p:strVal val="visible"/>
                                      </p:to>
                                    </p:set>
                                    <p:animEffect filter="fade" transition="in">
                                      <p:cBhvr>
                                        <p:cTn dur="500"/>
                                        <p:tgtEl>
                                          <p:spTgt spid="10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3">
                                            <p:txEl>
                                              <p:pRg end="6" st="6"/>
                                            </p:txEl>
                                          </p:spTgt>
                                        </p:tgtEl>
                                        <p:attrNameLst>
                                          <p:attrName>style.visibility</p:attrName>
                                        </p:attrNameLst>
                                      </p:cBhvr>
                                      <p:to>
                                        <p:strVal val="visible"/>
                                      </p:to>
                                    </p:set>
                                    <p:animEffect filter="fade" transition="in">
                                      <p:cBhvr>
                                        <p:cTn dur="500"/>
                                        <p:tgtEl>
                                          <p:spTgt spid="10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7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Mechanics (Theory)</a:t>
            </a:r>
            <a:br>
              <a:rPr lang="en" sz="2100"/>
            </a:br>
            <a:endParaRPr sz="2100">
              <a:solidFill>
                <a:srgbClr val="F589C1"/>
              </a:solidFill>
            </a:endParaRPr>
          </a:p>
        </p:txBody>
      </p:sp>
      <p:sp>
        <p:nvSpPr>
          <p:cNvPr id="1059" name="Google Shape;1059;p17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254000" lvl="0" marL="304800" rtl="0" algn="l">
              <a:spcBef>
                <a:spcPts val="0"/>
              </a:spcBef>
              <a:spcAft>
                <a:spcPts val="0"/>
              </a:spcAft>
              <a:buSzPts val="1400"/>
              <a:buChar char="►"/>
            </a:pPr>
            <a:r>
              <a:rPr lang="en" sz="1800"/>
              <a:t>Authorization</a:t>
            </a:r>
            <a:br>
              <a:rPr lang="en"/>
            </a:br>
            <a:endParaRPr/>
          </a:p>
          <a:p>
            <a:pPr indent="-209550" lvl="1" marL="596900" rtl="0" algn="l">
              <a:spcBef>
                <a:spcPts val="800"/>
              </a:spcBef>
              <a:spcAft>
                <a:spcPts val="0"/>
              </a:spcAft>
              <a:buSzPts val="1100"/>
              <a:buChar char="►"/>
            </a:pPr>
            <a:r>
              <a:rPr lang="en"/>
              <a:t>Before a request to perform an action or operation is granted, it must be authorized. </a:t>
            </a:r>
            <a:endParaRPr/>
          </a:p>
          <a:p>
            <a:pPr indent="-209550" lvl="1" marL="596900" rtl="0" algn="l">
              <a:spcBef>
                <a:spcPts val="800"/>
              </a:spcBef>
              <a:spcAft>
                <a:spcPts val="0"/>
              </a:spcAft>
              <a:buSzPts val="1100"/>
              <a:buChar char="►"/>
            </a:pPr>
            <a:r>
              <a:rPr lang="en"/>
              <a:t>Authorization is performed by evaluating data from the request against predefined policies that may be associated with the request. </a:t>
            </a:r>
            <a:endParaRPr/>
          </a:p>
          <a:p>
            <a:pPr indent="-209550" lvl="1" marL="596900" rtl="0" algn="l">
              <a:spcBef>
                <a:spcPts val="800"/>
              </a:spcBef>
              <a:spcAft>
                <a:spcPts val="0"/>
              </a:spcAft>
              <a:buSzPts val="1100"/>
              <a:buChar char="►"/>
            </a:pPr>
            <a:r>
              <a:rPr lang="en"/>
              <a:t>AWS stores policies as JSON documents that specify permissions for principal entities. </a:t>
            </a:r>
            <a:endParaRPr/>
          </a:p>
          <a:p>
            <a:pPr indent="-209550" lvl="1" marL="596900" rtl="0" algn="l">
              <a:spcBef>
                <a:spcPts val="800"/>
              </a:spcBef>
              <a:spcAft>
                <a:spcPts val="0"/>
              </a:spcAft>
              <a:buSzPts val="1100"/>
              <a:buChar char="►"/>
            </a:pPr>
            <a:r>
              <a:rPr lang="en"/>
              <a:t>JSON stands for JavaScript Object Notation. </a:t>
            </a:r>
            <a:endParaRPr/>
          </a:p>
          <a:p>
            <a:pPr indent="-209550" lvl="1" marL="596900" rtl="0" algn="l">
              <a:spcBef>
                <a:spcPts val="800"/>
              </a:spcBef>
              <a:spcAft>
                <a:spcPts val="0"/>
              </a:spcAft>
              <a:buSzPts val="1100"/>
              <a:buChar char="►"/>
            </a:pPr>
            <a:r>
              <a:rPr lang="en"/>
              <a:t>JSON is a structured, readable format that is used to transmit data between a server and web application.</a:t>
            </a:r>
            <a:endParaRPr/>
          </a:p>
          <a:p>
            <a:pPr indent="-209550" lvl="1" marL="596900" rtl="0" algn="l">
              <a:spcBef>
                <a:spcPts val="800"/>
              </a:spcBef>
              <a:spcAft>
                <a:spcPts val="0"/>
              </a:spcAft>
              <a:buSzPts val="1100"/>
              <a:buChar char="►"/>
            </a:pPr>
            <a:r>
              <a:rPr lang="en"/>
              <a:t>JSON is considered an alternative to XML.</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0" st="0"/>
                                            </p:txEl>
                                          </p:spTgt>
                                        </p:tgtEl>
                                        <p:attrNameLst>
                                          <p:attrName>style.visibility</p:attrName>
                                        </p:attrNameLst>
                                      </p:cBhvr>
                                      <p:to>
                                        <p:strVal val="visible"/>
                                      </p:to>
                                    </p:set>
                                    <p:animEffect filter="fade" transition="in">
                                      <p:cBhvr>
                                        <p:cTn dur="500"/>
                                        <p:tgtEl>
                                          <p:spTgt spid="10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1" st="1"/>
                                            </p:txEl>
                                          </p:spTgt>
                                        </p:tgtEl>
                                        <p:attrNameLst>
                                          <p:attrName>style.visibility</p:attrName>
                                        </p:attrNameLst>
                                      </p:cBhvr>
                                      <p:to>
                                        <p:strVal val="visible"/>
                                      </p:to>
                                    </p:set>
                                    <p:animEffect filter="fade" transition="in">
                                      <p:cBhvr>
                                        <p:cTn dur="500"/>
                                        <p:tgtEl>
                                          <p:spTgt spid="10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2" st="2"/>
                                            </p:txEl>
                                          </p:spTgt>
                                        </p:tgtEl>
                                        <p:attrNameLst>
                                          <p:attrName>style.visibility</p:attrName>
                                        </p:attrNameLst>
                                      </p:cBhvr>
                                      <p:to>
                                        <p:strVal val="visible"/>
                                      </p:to>
                                    </p:set>
                                    <p:animEffect filter="fade" transition="in">
                                      <p:cBhvr>
                                        <p:cTn dur="500"/>
                                        <p:tgtEl>
                                          <p:spTgt spid="10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3" st="3"/>
                                            </p:txEl>
                                          </p:spTgt>
                                        </p:tgtEl>
                                        <p:attrNameLst>
                                          <p:attrName>style.visibility</p:attrName>
                                        </p:attrNameLst>
                                      </p:cBhvr>
                                      <p:to>
                                        <p:strVal val="visible"/>
                                      </p:to>
                                    </p:set>
                                    <p:animEffect filter="fade" transition="in">
                                      <p:cBhvr>
                                        <p:cTn dur="500"/>
                                        <p:tgtEl>
                                          <p:spTgt spid="10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4" st="4"/>
                                            </p:txEl>
                                          </p:spTgt>
                                        </p:tgtEl>
                                        <p:attrNameLst>
                                          <p:attrName>style.visibility</p:attrName>
                                        </p:attrNameLst>
                                      </p:cBhvr>
                                      <p:to>
                                        <p:strVal val="visible"/>
                                      </p:to>
                                    </p:set>
                                    <p:animEffect filter="fade" transition="in">
                                      <p:cBhvr>
                                        <p:cTn dur="500"/>
                                        <p:tgtEl>
                                          <p:spTgt spid="10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5" st="5"/>
                                            </p:txEl>
                                          </p:spTgt>
                                        </p:tgtEl>
                                        <p:attrNameLst>
                                          <p:attrName>style.visibility</p:attrName>
                                        </p:attrNameLst>
                                      </p:cBhvr>
                                      <p:to>
                                        <p:strVal val="visible"/>
                                      </p:to>
                                    </p:set>
                                    <p:animEffect filter="fade" transition="in">
                                      <p:cBhvr>
                                        <p:cTn dur="500"/>
                                        <p:tgtEl>
                                          <p:spTgt spid="10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6" st="6"/>
                                            </p:txEl>
                                          </p:spTgt>
                                        </p:tgtEl>
                                        <p:attrNameLst>
                                          <p:attrName>style.visibility</p:attrName>
                                        </p:attrNameLst>
                                      </p:cBhvr>
                                      <p:to>
                                        <p:strVal val="visible"/>
                                      </p:to>
                                    </p:set>
                                    <p:animEffect filter="fade" transition="in">
                                      <p:cBhvr>
                                        <p:cTn dur="500"/>
                                        <p:tgtEl>
                                          <p:spTgt spid="10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7" st="7"/>
                                            </p:txEl>
                                          </p:spTgt>
                                        </p:tgtEl>
                                        <p:attrNameLst>
                                          <p:attrName>style.visibility</p:attrName>
                                        </p:attrNameLst>
                                      </p:cBhvr>
                                      <p:to>
                                        <p:strVal val="visible"/>
                                      </p:to>
                                    </p:set>
                                    <p:animEffect filter="fade" transition="in">
                                      <p:cBhvr>
                                        <p:cTn dur="500"/>
                                        <p:tgtEl>
                                          <p:spTgt spid="10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8" st="8"/>
                                            </p:txEl>
                                          </p:spTgt>
                                        </p:tgtEl>
                                        <p:attrNameLst>
                                          <p:attrName>style.visibility</p:attrName>
                                        </p:attrNameLst>
                                      </p:cBhvr>
                                      <p:to>
                                        <p:strVal val="visible"/>
                                      </p:to>
                                    </p:set>
                                    <p:animEffect filter="fade" transition="in">
                                      <p:cBhvr>
                                        <p:cTn dur="500"/>
                                        <p:tgtEl>
                                          <p:spTgt spid="10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9" st="9"/>
                                            </p:txEl>
                                          </p:spTgt>
                                        </p:tgtEl>
                                        <p:attrNameLst>
                                          <p:attrName>style.visibility</p:attrName>
                                        </p:attrNameLst>
                                      </p:cBhvr>
                                      <p:to>
                                        <p:strVal val="visible"/>
                                      </p:to>
                                    </p:set>
                                    <p:animEffect filter="fade" transition="in">
                                      <p:cBhvr>
                                        <p:cTn dur="500"/>
                                        <p:tgtEl>
                                          <p:spTgt spid="105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7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Mechanics (Theory)</a:t>
            </a:r>
            <a:br>
              <a:rPr lang="en" sz="2100"/>
            </a:br>
            <a:endParaRPr sz="2100">
              <a:solidFill>
                <a:srgbClr val="F589C1"/>
              </a:solidFill>
            </a:endParaRPr>
          </a:p>
        </p:txBody>
      </p:sp>
      <p:sp>
        <p:nvSpPr>
          <p:cNvPr id="1065" name="Google Shape;1065;p17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304800" rtl="0" algn="l">
              <a:spcBef>
                <a:spcPts val="0"/>
              </a:spcBef>
              <a:spcAft>
                <a:spcPts val="0"/>
              </a:spcAft>
              <a:buSzPts val="1400"/>
              <a:buChar char="►"/>
            </a:pPr>
            <a:r>
              <a:rPr lang="en" sz="1800"/>
              <a:t>Authorization</a:t>
            </a:r>
            <a:br>
              <a:rPr lang="en"/>
            </a:br>
            <a:endParaRPr/>
          </a:p>
          <a:p>
            <a:pPr indent="-209550" lvl="1" marL="596900" rtl="0" algn="l">
              <a:spcBef>
                <a:spcPts val="800"/>
              </a:spcBef>
              <a:spcAft>
                <a:spcPts val="0"/>
              </a:spcAft>
              <a:buSzPts val="1100"/>
              <a:buChar char="►"/>
            </a:pPr>
            <a:r>
              <a:rPr lang="en"/>
              <a:t>Only the Root level user is granted access to all resources and services by default on an AWS account.</a:t>
            </a:r>
            <a:endParaRPr/>
          </a:p>
          <a:p>
            <a:pPr indent="-209550" lvl="1" marL="596900" rtl="0" algn="l">
              <a:spcBef>
                <a:spcPts val="800"/>
              </a:spcBef>
              <a:spcAft>
                <a:spcPts val="0"/>
              </a:spcAft>
              <a:buSzPts val="1100"/>
              <a:buChar char="►"/>
            </a:pPr>
            <a:r>
              <a:rPr lang="en"/>
              <a:t>All other IAM users must have policies in place, which specify their access rights. </a:t>
            </a:r>
            <a:endParaRPr/>
          </a:p>
          <a:p>
            <a:pPr indent="-209550" lvl="1" marL="596900" rtl="0" algn="l">
              <a:spcBef>
                <a:spcPts val="800"/>
              </a:spcBef>
              <a:spcAft>
                <a:spcPts val="0"/>
              </a:spcAft>
              <a:buSzPts val="1100"/>
              <a:buChar char="►"/>
            </a:pPr>
            <a:r>
              <a:rPr lang="en"/>
              <a:t>If no policies exist for an IAM user, the user will not have access to any services until a policy is created. </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0" st="0"/>
                                            </p:txEl>
                                          </p:spTgt>
                                        </p:tgtEl>
                                        <p:attrNameLst>
                                          <p:attrName>style.visibility</p:attrName>
                                        </p:attrNameLst>
                                      </p:cBhvr>
                                      <p:to>
                                        <p:strVal val="visible"/>
                                      </p:to>
                                    </p:set>
                                    <p:animEffect filter="fade" transition="in">
                                      <p:cBhvr>
                                        <p:cTn dur="500"/>
                                        <p:tgtEl>
                                          <p:spTgt spid="10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1" st="1"/>
                                            </p:txEl>
                                          </p:spTgt>
                                        </p:tgtEl>
                                        <p:attrNameLst>
                                          <p:attrName>style.visibility</p:attrName>
                                        </p:attrNameLst>
                                      </p:cBhvr>
                                      <p:to>
                                        <p:strVal val="visible"/>
                                      </p:to>
                                    </p:set>
                                    <p:animEffect filter="fade" transition="in">
                                      <p:cBhvr>
                                        <p:cTn dur="500"/>
                                        <p:tgtEl>
                                          <p:spTgt spid="10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2" st="2"/>
                                            </p:txEl>
                                          </p:spTgt>
                                        </p:tgtEl>
                                        <p:attrNameLst>
                                          <p:attrName>style.visibility</p:attrName>
                                        </p:attrNameLst>
                                      </p:cBhvr>
                                      <p:to>
                                        <p:strVal val="visible"/>
                                      </p:to>
                                    </p:set>
                                    <p:animEffect filter="fade" transition="in">
                                      <p:cBhvr>
                                        <p:cTn dur="500"/>
                                        <p:tgtEl>
                                          <p:spTgt spid="10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3" st="3"/>
                                            </p:txEl>
                                          </p:spTgt>
                                        </p:tgtEl>
                                        <p:attrNameLst>
                                          <p:attrName>style.visibility</p:attrName>
                                        </p:attrNameLst>
                                      </p:cBhvr>
                                      <p:to>
                                        <p:strVal val="visible"/>
                                      </p:to>
                                    </p:set>
                                    <p:animEffect filter="fade" transition="in">
                                      <p:cBhvr>
                                        <p:cTn dur="500"/>
                                        <p:tgtEl>
                                          <p:spTgt spid="10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4" st="4"/>
                                            </p:txEl>
                                          </p:spTgt>
                                        </p:tgtEl>
                                        <p:attrNameLst>
                                          <p:attrName>style.visibility</p:attrName>
                                        </p:attrNameLst>
                                      </p:cBhvr>
                                      <p:to>
                                        <p:strVal val="visible"/>
                                      </p:to>
                                    </p:set>
                                    <p:animEffect filter="fade" transition="in">
                                      <p:cBhvr>
                                        <p:cTn dur="500"/>
                                        <p:tgtEl>
                                          <p:spTgt spid="10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5" st="5"/>
                                            </p:txEl>
                                          </p:spTgt>
                                        </p:tgtEl>
                                        <p:attrNameLst>
                                          <p:attrName>style.visibility</p:attrName>
                                        </p:attrNameLst>
                                      </p:cBhvr>
                                      <p:to>
                                        <p:strVal val="visible"/>
                                      </p:to>
                                    </p:set>
                                    <p:animEffect filter="fade" transition="in">
                                      <p:cBhvr>
                                        <p:cTn dur="500"/>
                                        <p:tgtEl>
                                          <p:spTgt spid="10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6" st="6"/>
                                            </p:txEl>
                                          </p:spTgt>
                                        </p:tgtEl>
                                        <p:attrNameLst>
                                          <p:attrName>style.visibility</p:attrName>
                                        </p:attrNameLst>
                                      </p:cBhvr>
                                      <p:to>
                                        <p:strVal val="visible"/>
                                      </p:to>
                                    </p:set>
                                    <p:animEffect filter="fade" transition="in">
                                      <p:cBhvr>
                                        <p:cTn dur="500"/>
                                        <p:tgtEl>
                                          <p:spTgt spid="106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7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Mechanics (Theory)</a:t>
            </a:r>
            <a:br>
              <a:rPr lang="en" sz="2100"/>
            </a:br>
            <a:endParaRPr sz="2100">
              <a:solidFill>
                <a:srgbClr val="F589C1"/>
              </a:solidFill>
            </a:endParaRPr>
          </a:p>
        </p:txBody>
      </p:sp>
      <p:sp>
        <p:nvSpPr>
          <p:cNvPr id="1071" name="Google Shape;1071;p17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10000"/>
          </a:bodyPr>
          <a:lstStyle/>
          <a:p>
            <a:pPr indent="-260032" lvl="0" marL="304800" rtl="0" algn="l">
              <a:spcBef>
                <a:spcPts val="0"/>
              </a:spcBef>
              <a:spcAft>
                <a:spcPts val="0"/>
              </a:spcAft>
              <a:buSzPct val="77777"/>
              <a:buChar char="►"/>
            </a:pPr>
            <a:r>
              <a:rPr lang="en" sz="1800"/>
              <a:t>Action/Operation</a:t>
            </a:r>
            <a:br>
              <a:rPr lang="en"/>
            </a:br>
            <a:endParaRPr/>
          </a:p>
          <a:p>
            <a:pPr indent="-217011" lvl="1" marL="596900" rtl="0" algn="l">
              <a:spcBef>
                <a:spcPts val="800"/>
              </a:spcBef>
              <a:spcAft>
                <a:spcPts val="0"/>
              </a:spcAft>
              <a:buSzPct val="78571"/>
              <a:buChar char="►"/>
            </a:pPr>
            <a:r>
              <a:rPr lang="en"/>
              <a:t>If a request is authorized the action or operation is executed.</a:t>
            </a:r>
            <a:endParaRPr/>
          </a:p>
          <a:p>
            <a:pPr indent="-217011" lvl="1" marL="596900" rtl="0" algn="l">
              <a:spcBef>
                <a:spcPts val="800"/>
              </a:spcBef>
              <a:spcAft>
                <a:spcPts val="0"/>
              </a:spcAft>
              <a:buSzPct val="78571"/>
              <a:buChar char="►"/>
            </a:pPr>
            <a:r>
              <a:rPr i="1" lang="en"/>
              <a:t> “Operations are defined by a service, and include things that you can do to a resource, such as viewing, creating, editing, and deleting that resource.”</a:t>
            </a:r>
            <a:br>
              <a:rPr i="1" lang="en"/>
            </a:br>
            <a:endParaRPr i="1"/>
          </a:p>
          <a:p>
            <a:pPr indent="-217011" lvl="1" marL="596900" rtl="0" algn="l">
              <a:spcBef>
                <a:spcPts val="800"/>
              </a:spcBef>
              <a:spcAft>
                <a:spcPts val="0"/>
              </a:spcAft>
              <a:buSzPct val="78571"/>
              <a:buChar char="►"/>
            </a:pPr>
            <a:r>
              <a:rPr lang="en"/>
              <a:t>Example #1: IAM supports roughly 40 actions including:</a:t>
            </a:r>
            <a:endParaRPr/>
          </a:p>
          <a:p>
            <a:pPr indent="-173037" lvl="2" marL="901700" rtl="0" algn="l">
              <a:spcBef>
                <a:spcPts val="800"/>
              </a:spcBef>
              <a:spcAft>
                <a:spcPts val="0"/>
              </a:spcAft>
              <a:buSzPct val="83333"/>
              <a:buChar char="►"/>
            </a:pPr>
            <a:r>
              <a:rPr lang="en"/>
              <a:t>CreateUser, DeleteUser, GetUser, Update User</a:t>
            </a:r>
            <a:br>
              <a:rPr lang="en"/>
            </a:br>
            <a:endParaRPr/>
          </a:p>
          <a:p>
            <a:pPr indent="-217011" lvl="1" marL="596900" rtl="0" algn="l">
              <a:spcBef>
                <a:spcPts val="800"/>
              </a:spcBef>
              <a:spcAft>
                <a:spcPts val="0"/>
              </a:spcAft>
              <a:buSzPct val="78571"/>
              <a:buChar char="►"/>
            </a:pPr>
            <a:r>
              <a:rPr lang="en"/>
              <a:t>Example #2: S3 supports a number of object and bucket operations. </a:t>
            </a:r>
            <a:endParaRPr/>
          </a:p>
          <a:p>
            <a:pPr indent="-173037" lvl="2" marL="901700" rtl="0" algn="l">
              <a:spcBef>
                <a:spcPts val="800"/>
              </a:spcBef>
              <a:spcAft>
                <a:spcPts val="0"/>
              </a:spcAft>
              <a:buSzPct val="83333"/>
              <a:buChar char="►"/>
            </a:pPr>
            <a:r>
              <a:rPr lang="en"/>
              <a:t>The “PutObject” action will place an object in an S3 Storage Bucket. </a:t>
            </a:r>
            <a:endParaRPr/>
          </a:p>
          <a:p>
            <a:pPr indent="-173037" lvl="2" marL="901700" rtl="0" algn="l">
              <a:spcBef>
                <a:spcPts val="800"/>
              </a:spcBef>
              <a:spcAft>
                <a:spcPts val="0"/>
              </a:spcAft>
              <a:buSzPct val="83333"/>
              <a:buChar char="►"/>
            </a:pPr>
            <a:r>
              <a:rPr lang="en"/>
              <a:t>The “CreateBucket” action will create an S3 Storage Bucket. </a:t>
            </a:r>
            <a:endParaRPr/>
          </a:p>
          <a:p>
            <a:pPr indent="-190500" lvl="0" marL="304800" rtl="0" algn="l">
              <a:spcBef>
                <a:spcPts val="800"/>
              </a:spcBef>
              <a:spcAft>
                <a:spcPts val="0"/>
              </a:spcAft>
              <a:buSzPct val="80000"/>
              <a:buNone/>
            </a:pPr>
            <a:r>
              <a:t/>
            </a:r>
            <a:endParaRPr/>
          </a:p>
          <a:p>
            <a:pPr indent="-190500" lvl="0" marL="304800" rtl="0" algn="l">
              <a:spcBef>
                <a:spcPts val="800"/>
              </a:spcBef>
              <a:spcAft>
                <a:spcPts val="0"/>
              </a:spcAft>
              <a:buSzPct val="800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0" st="0"/>
                                            </p:txEl>
                                          </p:spTgt>
                                        </p:tgtEl>
                                        <p:attrNameLst>
                                          <p:attrName>style.visibility</p:attrName>
                                        </p:attrNameLst>
                                      </p:cBhvr>
                                      <p:to>
                                        <p:strVal val="visible"/>
                                      </p:to>
                                    </p:set>
                                    <p:animEffect filter="fade" transition="in">
                                      <p:cBhvr>
                                        <p:cTn dur="500"/>
                                        <p:tgtEl>
                                          <p:spTgt spid="10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1" st="1"/>
                                            </p:txEl>
                                          </p:spTgt>
                                        </p:tgtEl>
                                        <p:attrNameLst>
                                          <p:attrName>style.visibility</p:attrName>
                                        </p:attrNameLst>
                                      </p:cBhvr>
                                      <p:to>
                                        <p:strVal val="visible"/>
                                      </p:to>
                                    </p:set>
                                    <p:animEffect filter="fade" transition="in">
                                      <p:cBhvr>
                                        <p:cTn dur="500"/>
                                        <p:tgtEl>
                                          <p:spTgt spid="10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2" st="2"/>
                                            </p:txEl>
                                          </p:spTgt>
                                        </p:tgtEl>
                                        <p:attrNameLst>
                                          <p:attrName>style.visibility</p:attrName>
                                        </p:attrNameLst>
                                      </p:cBhvr>
                                      <p:to>
                                        <p:strVal val="visible"/>
                                      </p:to>
                                    </p:set>
                                    <p:animEffect filter="fade" transition="in">
                                      <p:cBhvr>
                                        <p:cTn dur="500"/>
                                        <p:tgtEl>
                                          <p:spTgt spid="10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3" st="3"/>
                                            </p:txEl>
                                          </p:spTgt>
                                        </p:tgtEl>
                                        <p:attrNameLst>
                                          <p:attrName>style.visibility</p:attrName>
                                        </p:attrNameLst>
                                      </p:cBhvr>
                                      <p:to>
                                        <p:strVal val="visible"/>
                                      </p:to>
                                    </p:set>
                                    <p:animEffect filter="fade" transition="in">
                                      <p:cBhvr>
                                        <p:cTn dur="500"/>
                                        <p:tgtEl>
                                          <p:spTgt spid="10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4" st="4"/>
                                            </p:txEl>
                                          </p:spTgt>
                                        </p:tgtEl>
                                        <p:attrNameLst>
                                          <p:attrName>style.visibility</p:attrName>
                                        </p:attrNameLst>
                                      </p:cBhvr>
                                      <p:to>
                                        <p:strVal val="visible"/>
                                      </p:to>
                                    </p:set>
                                    <p:animEffect filter="fade" transition="in">
                                      <p:cBhvr>
                                        <p:cTn dur="500"/>
                                        <p:tgtEl>
                                          <p:spTgt spid="10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5" st="5"/>
                                            </p:txEl>
                                          </p:spTgt>
                                        </p:tgtEl>
                                        <p:attrNameLst>
                                          <p:attrName>style.visibility</p:attrName>
                                        </p:attrNameLst>
                                      </p:cBhvr>
                                      <p:to>
                                        <p:strVal val="visible"/>
                                      </p:to>
                                    </p:set>
                                    <p:animEffect filter="fade" transition="in">
                                      <p:cBhvr>
                                        <p:cTn dur="500"/>
                                        <p:tgtEl>
                                          <p:spTgt spid="10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6" st="6"/>
                                            </p:txEl>
                                          </p:spTgt>
                                        </p:tgtEl>
                                        <p:attrNameLst>
                                          <p:attrName>style.visibility</p:attrName>
                                        </p:attrNameLst>
                                      </p:cBhvr>
                                      <p:to>
                                        <p:strVal val="visible"/>
                                      </p:to>
                                    </p:set>
                                    <p:animEffect filter="fade" transition="in">
                                      <p:cBhvr>
                                        <p:cTn dur="500"/>
                                        <p:tgtEl>
                                          <p:spTgt spid="10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7" st="7"/>
                                            </p:txEl>
                                          </p:spTgt>
                                        </p:tgtEl>
                                        <p:attrNameLst>
                                          <p:attrName>style.visibility</p:attrName>
                                        </p:attrNameLst>
                                      </p:cBhvr>
                                      <p:to>
                                        <p:strVal val="visible"/>
                                      </p:to>
                                    </p:set>
                                    <p:animEffect filter="fade" transition="in">
                                      <p:cBhvr>
                                        <p:cTn dur="500"/>
                                        <p:tgtEl>
                                          <p:spTgt spid="10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8" st="8"/>
                                            </p:txEl>
                                          </p:spTgt>
                                        </p:tgtEl>
                                        <p:attrNameLst>
                                          <p:attrName>style.visibility</p:attrName>
                                        </p:attrNameLst>
                                      </p:cBhvr>
                                      <p:to>
                                        <p:strVal val="visible"/>
                                      </p:to>
                                    </p:set>
                                    <p:animEffect filter="fade" transition="in">
                                      <p:cBhvr>
                                        <p:cTn dur="500"/>
                                        <p:tgtEl>
                                          <p:spTgt spid="10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9" st="9"/>
                                            </p:txEl>
                                          </p:spTgt>
                                        </p:tgtEl>
                                        <p:attrNameLst>
                                          <p:attrName>style.visibility</p:attrName>
                                        </p:attrNameLst>
                                      </p:cBhvr>
                                      <p:to>
                                        <p:strVal val="visible"/>
                                      </p:to>
                                    </p:set>
                                    <p:animEffect filter="fade" transition="in">
                                      <p:cBhvr>
                                        <p:cTn dur="500"/>
                                        <p:tgtEl>
                                          <p:spTgt spid="107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7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Mechanics (Theory)</a:t>
            </a:r>
            <a:br>
              <a:rPr lang="en" sz="2100"/>
            </a:br>
            <a:endParaRPr sz="2100">
              <a:solidFill>
                <a:srgbClr val="F589C1"/>
              </a:solidFill>
            </a:endParaRPr>
          </a:p>
        </p:txBody>
      </p:sp>
      <p:sp>
        <p:nvSpPr>
          <p:cNvPr id="1077" name="Google Shape;1077;p17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6700" lvl="0" marL="304800" rtl="0" algn="l">
              <a:spcBef>
                <a:spcPts val="0"/>
              </a:spcBef>
              <a:spcAft>
                <a:spcPts val="0"/>
              </a:spcAft>
              <a:buSzPts val="1200"/>
              <a:buChar char="►"/>
            </a:pPr>
            <a:r>
              <a:rPr lang="en"/>
              <a:t>A complete list of Actions, Resources, and Condition Keys for AWS services can be found at:</a:t>
            </a:r>
            <a:br>
              <a:rPr lang="en"/>
            </a:br>
            <a:br>
              <a:rPr lang="en"/>
            </a:br>
            <a:r>
              <a:rPr lang="en" u="sng">
                <a:solidFill>
                  <a:schemeClr val="hlink"/>
                </a:solidFill>
                <a:hlinkClick r:id="rId3"/>
              </a:rPr>
              <a:t>https://docs.aws.amazon.com/service-authorization/latest/reference/reference_policies_actions-resources-contextkeys.html</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7">
                                            <p:txEl>
                                              <p:pRg end="0" st="0"/>
                                            </p:txEl>
                                          </p:spTgt>
                                        </p:tgtEl>
                                        <p:attrNameLst>
                                          <p:attrName>style.visibility</p:attrName>
                                        </p:attrNameLst>
                                      </p:cBhvr>
                                      <p:to>
                                        <p:strVal val="visible"/>
                                      </p:to>
                                    </p:set>
                                    <p:animEffect filter="fade" transition="in">
                                      <p:cBhvr>
                                        <p:cTn dur="500"/>
                                        <p:tgtEl>
                                          <p:spTgt spid="10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7">
                                            <p:txEl>
                                              <p:pRg end="1" st="1"/>
                                            </p:txEl>
                                          </p:spTgt>
                                        </p:tgtEl>
                                        <p:attrNameLst>
                                          <p:attrName>style.visibility</p:attrName>
                                        </p:attrNameLst>
                                      </p:cBhvr>
                                      <p:to>
                                        <p:strVal val="visible"/>
                                      </p:to>
                                    </p:set>
                                    <p:animEffect filter="fade" transition="in">
                                      <p:cBhvr>
                                        <p:cTn dur="500"/>
                                        <p:tgtEl>
                                          <p:spTgt spid="10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7">
                                            <p:txEl>
                                              <p:pRg end="2" st="2"/>
                                            </p:txEl>
                                          </p:spTgt>
                                        </p:tgtEl>
                                        <p:attrNameLst>
                                          <p:attrName>style.visibility</p:attrName>
                                        </p:attrNameLst>
                                      </p:cBhvr>
                                      <p:to>
                                        <p:strVal val="visible"/>
                                      </p:to>
                                    </p:set>
                                    <p:animEffect filter="fade" transition="in">
                                      <p:cBhvr>
                                        <p:cTn dur="500"/>
                                        <p:tgtEl>
                                          <p:spTgt spid="10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7">
                                            <p:txEl>
                                              <p:pRg end="3" st="3"/>
                                            </p:txEl>
                                          </p:spTgt>
                                        </p:tgtEl>
                                        <p:attrNameLst>
                                          <p:attrName>style.visibility</p:attrName>
                                        </p:attrNameLst>
                                      </p:cBhvr>
                                      <p:to>
                                        <p:strVal val="visible"/>
                                      </p:to>
                                    </p:set>
                                    <p:animEffect filter="fade" transition="in">
                                      <p:cBhvr>
                                        <p:cTn dur="500"/>
                                        <p:tgtEl>
                                          <p:spTgt spid="10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7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Mechanics (Theory)</a:t>
            </a:r>
            <a:br>
              <a:rPr lang="en" sz="2100"/>
            </a:br>
            <a:endParaRPr sz="2100">
              <a:solidFill>
                <a:srgbClr val="F589C1"/>
              </a:solidFill>
            </a:endParaRPr>
          </a:p>
        </p:txBody>
      </p:sp>
      <p:sp>
        <p:nvSpPr>
          <p:cNvPr id="1083" name="Google Shape;1083;p17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304800" rtl="0" algn="l">
              <a:spcBef>
                <a:spcPts val="0"/>
              </a:spcBef>
              <a:spcAft>
                <a:spcPts val="0"/>
              </a:spcAft>
              <a:buSzPts val="1400"/>
              <a:buChar char="►"/>
            </a:pPr>
            <a:r>
              <a:rPr lang="en" sz="1800"/>
              <a:t>Resources</a:t>
            </a:r>
            <a:br>
              <a:rPr lang="en"/>
            </a:br>
            <a:endParaRPr/>
          </a:p>
          <a:p>
            <a:pPr indent="-209550" lvl="1" marL="596900" rtl="0" algn="l">
              <a:spcBef>
                <a:spcPts val="800"/>
              </a:spcBef>
              <a:spcAft>
                <a:spcPts val="0"/>
              </a:spcAft>
              <a:buSzPts val="1100"/>
              <a:buChar char="►"/>
            </a:pPr>
            <a:r>
              <a:rPr lang="en"/>
              <a:t>The operation or action performed in the last step will be applied to the relevant resource(s) within the AWS account.</a:t>
            </a:r>
            <a:endParaRPr/>
          </a:p>
          <a:p>
            <a:pPr indent="-209550" lvl="1" marL="596900" rtl="0" algn="l">
              <a:spcBef>
                <a:spcPts val="800"/>
              </a:spcBef>
              <a:spcAft>
                <a:spcPts val="0"/>
              </a:spcAft>
              <a:buSzPts val="1100"/>
              <a:buChar char="►"/>
            </a:pPr>
            <a:r>
              <a:rPr lang="en"/>
              <a:t>An object that exists within a service, is known as a resource. </a:t>
            </a:r>
            <a:endParaRPr/>
          </a:p>
          <a:p>
            <a:pPr indent="-209550" lvl="1" marL="596900" rtl="0" algn="l">
              <a:spcBef>
                <a:spcPts val="800"/>
              </a:spcBef>
              <a:spcAft>
                <a:spcPts val="0"/>
              </a:spcAft>
              <a:buSzPts val="1100"/>
              <a:buChar char="►"/>
            </a:pPr>
            <a:r>
              <a:rPr lang="en"/>
              <a:t>Examples of resources include:</a:t>
            </a:r>
            <a:endParaRPr/>
          </a:p>
          <a:p>
            <a:pPr indent="-177800" lvl="2" marL="901700" rtl="0" algn="l">
              <a:spcBef>
                <a:spcPts val="800"/>
              </a:spcBef>
              <a:spcAft>
                <a:spcPts val="0"/>
              </a:spcAft>
              <a:buSzPts val="1000"/>
              <a:buChar char="►"/>
            </a:pPr>
            <a:r>
              <a:rPr lang="en"/>
              <a:t>An IAM User Account, AWS S3 Bucket, and Amazon EC2 Instance.</a:t>
            </a:r>
            <a:endParaRPr/>
          </a:p>
          <a:p>
            <a:pPr indent="-209550" lvl="1" marL="596900" rtl="0" algn="l">
              <a:spcBef>
                <a:spcPts val="800"/>
              </a:spcBef>
              <a:spcAft>
                <a:spcPts val="0"/>
              </a:spcAft>
              <a:buSzPts val="1100"/>
              <a:buChar char="►"/>
            </a:pPr>
            <a:r>
              <a:rPr lang="en"/>
              <a:t>A request to perform an unrelated action on a resource will be denied by AWS.</a:t>
            </a:r>
            <a:endParaRPr/>
          </a:p>
          <a:p>
            <a:pPr indent="-177800" lvl="2" marL="901700" rtl="0" algn="l">
              <a:spcBef>
                <a:spcPts val="800"/>
              </a:spcBef>
              <a:spcAft>
                <a:spcPts val="0"/>
              </a:spcAft>
              <a:buSzPts val="1000"/>
              <a:buChar char="►"/>
            </a:pPr>
            <a:r>
              <a:rPr lang="en"/>
              <a:t>Example: If a user attempts to store a file on an S3 bucket, which has only read permissions in the security policy - the action will fail. </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0" st="0"/>
                                            </p:txEl>
                                          </p:spTgt>
                                        </p:tgtEl>
                                        <p:attrNameLst>
                                          <p:attrName>style.visibility</p:attrName>
                                        </p:attrNameLst>
                                      </p:cBhvr>
                                      <p:to>
                                        <p:strVal val="visible"/>
                                      </p:to>
                                    </p:set>
                                    <p:animEffect filter="fade" transition="in">
                                      <p:cBhvr>
                                        <p:cTn dur="500"/>
                                        <p:tgtEl>
                                          <p:spTgt spid="10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1" st="1"/>
                                            </p:txEl>
                                          </p:spTgt>
                                        </p:tgtEl>
                                        <p:attrNameLst>
                                          <p:attrName>style.visibility</p:attrName>
                                        </p:attrNameLst>
                                      </p:cBhvr>
                                      <p:to>
                                        <p:strVal val="visible"/>
                                      </p:to>
                                    </p:set>
                                    <p:animEffect filter="fade" transition="in">
                                      <p:cBhvr>
                                        <p:cTn dur="500"/>
                                        <p:tgtEl>
                                          <p:spTgt spid="10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2" st="2"/>
                                            </p:txEl>
                                          </p:spTgt>
                                        </p:tgtEl>
                                        <p:attrNameLst>
                                          <p:attrName>style.visibility</p:attrName>
                                        </p:attrNameLst>
                                      </p:cBhvr>
                                      <p:to>
                                        <p:strVal val="visible"/>
                                      </p:to>
                                    </p:set>
                                    <p:animEffect filter="fade" transition="in">
                                      <p:cBhvr>
                                        <p:cTn dur="500"/>
                                        <p:tgtEl>
                                          <p:spTgt spid="10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3" st="3"/>
                                            </p:txEl>
                                          </p:spTgt>
                                        </p:tgtEl>
                                        <p:attrNameLst>
                                          <p:attrName>style.visibility</p:attrName>
                                        </p:attrNameLst>
                                      </p:cBhvr>
                                      <p:to>
                                        <p:strVal val="visible"/>
                                      </p:to>
                                    </p:set>
                                    <p:animEffect filter="fade" transition="in">
                                      <p:cBhvr>
                                        <p:cTn dur="500"/>
                                        <p:tgtEl>
                                          <p:spTgt spid="10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4" st="4"/>
                                            </p:txEl>
                                          </p:spTgt>
                                        </p:tgtEl>
                                        <p:attrNameLst>
                                          <p:attrName>style.visibility</p:attrName>
                                        </p:attrNameLst>
                                      </p:cBhvr>
                                      <p:to>
                                        <p:strVal val="visible"/>
                                      </p:to>
                                    </p:set>
                                    <p:animEffect filter="fade" transition="in">
                                      <p:cBhvr>
                                        <p:cTn dur="500"/>
                                        <p:tgtEl>
                                          <p:spTgt spid="10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5" st="5"/>
                                            </p:txEl>
                                          </p:spTgt>
                                        </p:tgtEl>
                                        <p:attrNameLst>
                                          <p:attrName>style.visibility</p:attrName>
                                        </p:attrNameLst>
                                      </p:cBhvr>
                                      <p:to>
                                        <p:strVal val="visible"/>
                                      </p:to>
                                    </p:set>
                                    <p:animEffect filter="fade" transition="in">
                                      <p:cBhvr>
                                        <p:cTn dur="500"/>
                                        <p:tgtEl>
                                          <p:spTgt spid="10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6" st="6"/>
                                            </p:txEl>
                                          </p:spTgt>
                                        </p:tgtEl>
                                        <p:attrNameLst>
                                          <p:attrName>style.visibility</p:attrName>
                                        </p:attrNameLst>
                                      </p:cBhvr>
                                      <p:to>
                                        <p:strVal val="visible"/>
                                      </p:to>
                                    </p:set>
                                    <p:animEffect filter="fade" transition="in">
                                      <p:cBhvr>
                                        <p:cTn dur="500"/>
                                        <p:tgtEl>
                                          <p:spTgt spid="10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7" st="7"/>
                                            </p:txEl>
                                          </p:spTgt>
                                        </p:tgtEl>
                                        <p:attrNameLst>
                                          <p:attrName>style.visibility</p:attrName>
                                        </p:attrNameLst>
                                      </p:cBhvr>
                                      <p:to>
                                        <p:strVal val="visible"/>
                                      </p:to>
                                    </p:set>
                                    <p:animEffect filter="fade" transition="in">
                                      <p:cBhvr>
                                        <p:cTn dur="500"/>
                                        <p:tgtEl>
                                          <p:spTgt spid="10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8" st="8"/>
                                            </p:txEl>
                                          </p:spTgt>
                                        </p:tgtEl>
                                        <p:attrNameLst>
                                          <p:attrName>style.visibility</p:attrName>
                                        </p:attrNameLst>
                                      </p:cBhvr>
                                      <p:to>
                                        <p:strVal val="visible"/>
                                      </p:to>
                                    </p:set>
                                    <p:animEffect filter="fade" transition="in">
                                      <p:cBhvr>
                                        <p:cTn dur="500"/>
                                        <p:tgtEl>
                                          <p:spTgt spid="10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xEl>
                                              <p:pRg end="9" st="9"/>
                                            </p:txEl>
                                          </p:spTgt>
                                        </p:tgtEl>
                                        <p:attrNameLst>
                                          <p:attrName>style.visibility</p:attrName>
                                        </p:attrNameLst>
                                      </p:cBhvr>
                                      <p:to>
                                        <p:strVal val="visible"/>
                                      </p:to>
                                    </p:set>
                                    <p:animEffect filter="fade" transition="in">
                                      <p:cBhvr>
                                        <p:cTn dur="500"/>
                                        <p:tgtEl>
                                          <p:spTgt spid="108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179"/>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089" name="Google Shape;1089;p179"/>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USERS (THEORY)</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After the Cloud</a:t>
            </a:r>
            <a:endParaRPr sz="2100">
              <a:solidFill>
                <a:srgbClr val="F589C1"/>
              </a:solidFill>
            </a:endParaRPr>
          </a:p>
        </p:txBody>
      </p:sp>
      <p:sp>
        <p:nvSpPr>
          <p:cNvPr id="277" name="Google Shape;277;p4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Cloud services offer on-demand system configurations programmatically. </a:t>
            </a:r>
            <a:endParaRPr/>
          </a:p>
          <a:p>
            <a:pPr indent="-254000" lvl="0" marL="254000" rtl="0" algn="l">
              <a:spcBef>
                <a:spcPts val="800"/>
              </a:spcBef>
              <a:spcAft>
                <a:spcPts val="0"/>
              </a:spcAft>
              <a:buSzPts val="1200"/>
              <a:buChar char="►"/>
            </a:pPr>
            <a:r>
              <a:rPr lang="en"/>
              <a:t>Virtual Machines with custom specifications can be launched at the click of a button. </a:t>
            </a:r>
            <a:endParaRPr/>
          </a:p>
          <a:p>
            <a:pPr indent="-254000" lvl="0" marL="254000" rtl="0" algn="l">
              <a:spcBef>
                <a:spcPts val="800"/>
              </a:spcBef>
              <a:spcAft>
                <a:spcPts val="0"/>
              </a:spcAft>
              <a:buSzPts val="1200"/>
              <a:buChar char="►"/>
            </a:pPr>
            <a:r>
              <a:rPr lang="en"/>
              <a:t>Cloud users can deploy virtual servers with as much storage, RAM, and computing power as needed. </a:t>
            </a:r>
            <a:endParaRPr/>
          </a:p>
          <a:p>
            <a:pPr indent="-254000" lvl="0" marL="254000" rtl="0" algn="l">
              <a:spcBef>
                <a:spcPts val="800"/>
              </a:spcBef>
              <a:spcAft>
                <a:spcPts val="0"/>
              </a:spcAft>
              <a:buSzPts val="1200"/>
              <a:buChar char="►"/>
            </a:pPr>
            <a:r>
              <a:rPr lang="en"/>
              <a:t>Cloud providers offer robust networking options for data exchange over various protocols.</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5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5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5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500"/>
                                        <p:tgtEl>
                                          <p:spTgt spid="2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animEffect filter="fade" transition="in">
                                      <p:cBhvr>
                                        <p:cTn dur="500"/>
                                        <p:tgtEl>
                                          <p:spTgt spid="2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8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Users (Theory)</a:t>
            </a:r>
            <a:br>
              <a:rPr lang="en" sz="2100"/>
            </a:br>
            <a:endParaRPr sz="2100">
              <a:solidFill>
                <a:srgbClr val="F589C1"/>
              </a:solidFill>
            </a:endParaRPr>
          </a:p>
        </p:txBody>
      </p:sp>
      <p:sp>
        <p:nvSpPr>
          <p:cNvPr id="1095" name="Google Shape;1095;p18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Important Points on IAM:</a:t>
            </a:r>
            <a:br>
              <a:rPr lang="en"/>
            </a:br>
            <a:endParaRPr/>
          </a:p>
          <a:p>
            <a:pPr indent="-254000" lvl="0" marL="254000" rtl="0" algn="l">
              <a:spcBef>
                <a:spcPts val="800"/>
              </a:spcBef>
              <a:spcAft>
                <a:spcPts val="0"/>
              </a:spcAft>
              <a:buSzPts val="1200"/>
              <a:buChar char="►"/>
            </a:pPr>
            <a:r>
              <a:rPr lang="en"/>
              <a:t>An IAM user consists of a name and credentials. The User is an entity that represents the person or application interacting with an AWS service.</a:t>
            </a:r>
            <a:endParaRPr/>
          </a:p>
          <a:p>
            <a:pPr indent="-254000" lvl="0" marL="254000" rtl="0" algn="l">
              <a:spcBef>
                <a:spcPts val="800"/>
              </a:spcBef>
              <a:spcAft>
                <a:spcPts val="0"/>
              </a:spcAft>
              <a:buSzPts val="1200"/>
              <a:buChar char="►"/>
            </a:pPr>
            <a:r>
              <a:rPr lang="en"/>
              <a:t>When we initially set up an AWS account, we’re logged in as the Root User. The Root account has access to all services by default.</a:t>
            </a:r>
            <a:endParaRPr/>
          </a:p>
          <a:p>
            <a:pPr indent="-254000" lvl="0" marL="254000" rtl="0" algn="l">
              <a:spcBef>
                <a:spcPts val="800"/>
              </a:spcBef>
              <a:spcAft>
                <a:spcPts val="0"/>
              </a:spcAft>
              <a:buSzPts val="1200"/>
              <a:buChar char="►"/>
            </a:pPr>
            <a:r>
              <a:rPr lang="en"/>
              <a:t>By default an IAM User account cannot access any services within the AWS account, until policies are created.</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xEl>
                                              <p:pRg end="0" st="0"/>
                                            </p:txEl>
                                          </p:spTgt>
                                        </p:tgtEl>
                                        <p:attrNameLst>
                                          <p:attrName>style.visibility</p:attrName>
                                        </p:attrNameLst>
                                      </p:cBhvr>
                                      <p:to>
                                        <p:strVal val="visible"/>
                                      </p:to>
                                    </p:set>
                                    <p:animEffect filter="fade" transition="in">
                                      <p:cBhvr>
                                        <p:cTn dur="500"/>
                                        <p:tgtEl>
                                          <p:spTgt spid="10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xEl>
                                              <p:pRg end="1" st="1"/>
                                            </p:txEl>
                                          </p:spTgt>
                                        </p:tgtEl>
                                        <p:attrNameLst>
                                          <p:attrName>style.visibility</p:attrName>
                                        </p:attrNameLst>
                                      </p:cBhvr>
                                      <p:to>
                                        <p:strVal val="visible"/>
                                      </p:to>
                                    </p:set>
                                    <p:animEffect filter="fade" transition="in">
                                      <p:cBhvr>
                                        <p:cTn dur="500"/>
                                        <p:tgtEl>
                                          <p:spTgt spid="10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xEl>
                                              <p:pRg end="2" st="2"/>
                                            </p:txEl>
                                          </p:spTgt>
                                        </p:tgtEl>
                                        <p:attrNameLst>
                                          <p:attrName>style.visibility</p:attrName>
                                        </p:attrNameLst>
                                      </p:cBhvr>
                                      <p:to>
                                        <p:strVal val="visible"/>
                                      </p:to>
                                    </p:set>
                                    <p:animEffect filter="fade" transition="in">
                                      <p:cBhvr>
                                        <p:cTn dur="500"/>
                                        <p:tgtEl>
                                          <p:spTgt spid="10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xEl>
                                              <p:pRg end="3" st="3"/>
                                            </p:txEl>
                                          </p:spTgt>
                                        </p:tgtEl>
                                        <p:attrNameLst>
                                          <p:attrName>style.visibility</p:attrName>
                                        </p:attrNameLst>
                                      </p:cBhvr>
                                      <p:to>
                                        <p:strVal val="visible"/>
                                      </p:to>
                                    </p:set>
                                    <p:animEffect filter="fade" transition="in">
                                      <p:cBhvr>
                                        <p:cTn dur="500"/>
                                        <p:tgtEl>
                                          <p:spTgt spid="10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xEl>
                                              <p:pRg end="4" st="4"/>
                                            </p:txEl>
                                          </p:spTgt>
                                        </p:tgtEl>
                                        <p:attrNameLst>
                                          <p:attrName>style.visibility</p:attrName>
                                        </p:attrNameLst>
                                      </p:cBhvr>
                                      <p:to>
                                        <p:strVal val="visible"/>
                                      </p:to>
                                    </p:set>
                                    <p:animEffect filter="fade" transition="in">
                                      <p:cBhvr>
                                        <p:cTn dur="500"/>
                                        <p:tgtEl>
                                          <p:spTgt spid="10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xEl>
                                              <p:pRg end="5" st="5"/>
                                            </p:txEl>
                                          </p:spTgt>
                                        </p:tgtEl>
                                        <p:attrNameLst>
                                          <p:attrName>style.visibility</p:attrName>
                                        </p:attrNameLst>
                                      </p:cBhvr>
                                      <p:to>
                                        <p:strVal val="visible"/>
                                      </p:to>
                                    </p:set>
                                    <p:animEffect filter="fade" transition="in">
                                      <p:cBhvr>
                                        <p:cTn dur="500"/>
                                        <p:tgtEl>
                                          <p:spTgt spid="10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xEl>
                                              <p:pRg end="6" st="6"/>
                                            </p:txEl>
                                          </p:spTgt>
                                        </p:tgtEl>
                                        <p:attrNameLst>
                                          <p:attrName>style.visibility</p:attrName>
                                        </p:attrNameLst>
                                      </p:cBhvr>
                                      <p:to>
                                        <p:strVal val="visible"/>
                                      </p:to>
                                    </p:set>
                                    <p:animEffect filter="fade" transition="in">
                                      <p:cBhvr>
                                        <p:cTn dur="500"/>
                                        <p:tgtEl>
                                          <p:spTgt spid="10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8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Users (Theory)</a:t>
            </a:r>
            <a:br>
              <a:rPr lang="en" sz="2100"/>
            </a:br>
            <a:endParaRPr sz="2100">
              <a:solidFill>
                <a:srgbClr val="F589C1"/>
              </a:solidFill>
            </a:endParaRPr>
          </a:p>
        </p:txBody>
      </p:sp>
      <p:sp>
        <p:nvSpPr>
          <p:cNvPr id="1101" name="Google Shape;1101;p18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Important Points on IAM:</a:t>
            </a:r>
            <a:br>
              <a:rPr lang="en"/>
            </a:br>
            <a:endParaRPr/>
          </a:p>
          <a:p>
            <a:pPr indent="-254000" lvl="0" marL="254000" rtl="0" algn="l">
              <a:spcBef>
                <a:spcPts val="800"/>
              </a:spcBef>
              <a:spcAft>
                <a:spcPts val="0"/>
              </a:spcAft>
              <a:buSzPts val="1200"/>
              <a:buChar char="►"/>
            </a:pPr>
            <a:r>
              <a:rPr lang="en"/>
              <a:t>There are three ways an IAM user is identified by AWS:</a:t>
            </a:r>
            <a:endParaRPr/>
          </a:p>
          <a:p>
            <a:pPr indent="-222250" lvl="1" marL="558800" rtl="0" algn="l">
              <a:spcBef>
                <a:spcPts val="800"/>
              </a:spcBef>
              <a:spcAft>
                <a:spcPts val="0"/>
              </a:spcAft>
              <a:buSzPts val="1100"/>
              <a:buChar char="►"/>
            </a:pPr>
            <a:r>
              <a:rPr lang="en"/>
              <a:t>The users Name, which is specified when the account is created.</a:t>
            </a:r>
            <a:endParaRPr/>
          </a:p>
          <a:p>
            <a:pPr indent="-222250" lvl="1" marL="558800" rtl="0" algn="l">
              <a:spcBef>
                <a:spcPts val="800"/>
              </a:spcBef>
              <a:spcAft>
                <a:spcPts val="0"/>
              </a:spcAft>
              <a:buSzPts val="1100"/>
              <a:buChar char="►"/>
            </a:pPr>
            <a:r>
              <a:rPr lang="en"/>
              <a:t>Amazon Resource Name (ARN), which is used to uniquely identify the user across all of AWS.</a:t>
            </a:r>
            <a:endParaRPr/>
          </a:p>
          <a:p>
            <a:pPr indent="-222250" lvl="1" marL="558800" rtl="0" algn="l">
              <a:spcBef>
                <a:spcPts val="800"/>
              </a:spcBef>
              <a:spcAft>
                <a:spcPts val="0"/>
              </a:spcAft>
              <a:buSzPts val="1100"/>
              <a:buChar char="►"/>
            </a:pPr>
            <a:r>
              <a:rPr lang="en"/>
              <a:t>A Unique Identifier (ID) - Only returned when you use the API, PowerShell, or AWS CLI.</a:t>
            </a:r>
            <a:br>
              <a:rPr lang="en"/>
            </a:br>
            <a:r>
              <a:rPr lang="en"/>
              <a:t> </a:t>
            </a:r>
            <a:endParaRPr/>
          </a:p>
          <a:p>
            <a:pPr indent="-254000" lvl="0" marL="254000" rtl="0" algn="l">
              <a:spcBef>
                <a:spcPts val="800"/>
              </a:spcBef>
              <a:spcAft>
                <a:spcPts val="0"/>
              </a:spcAft>
              <a:buSzPts val="1200"/>
              <a:buChar char="►"/>
            </a:pPr>
            <a:r>
              <a:rPr lang="en"/>
              <a:t>A single AWS account can have up to 5000 users.</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xEl>
                                              <p:pRg end="0" st="0"/>
                                            </p:txEl>
                                          </p:spTgt>
                                        </p:tgtEl>
                                        <p:attrNameLst>
                                          <p:attrName>style.visibility</p:attrName>
                                        </p:attrNameLst>
                                      </p:cBhvr>
                                      <p:to>
                                        <p:strVal val="visible"/>
                                      </p:to>
                                    </p:set>
                                    <p:animEffect filter="fade" transition="in">
                                      <p:cBhvr>
                                        <p:cTn dur="500"/>
                                        <p:tgtEl>
                                          <p:spTgt spid="1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xEl>
                                              <p:pRg end="1" st="1"/>
                                            </p:txEl>
                                          </p:spTgt>
                                        </p:tgtEl>
                                        <p:attrNameLst>
                                          <p:attrName>style.visibility</p:attrName>
                                        </p:attrNameLst>
                                      </p:cBhvr>
                                      <p:to>
                                        <p:strVal val="visible"/>
                                      </p:to>
                                    </p:set>
                                    <p:animEffect filter="fade" transition="in">
                                      <p:cBhvr>
                                        <p:cTn dur="500"/>
                                        <p:tgtEl>
                                          <p:spTgt spid="1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xEl>
                                              <p:pRg end="2" st="2"/>
                                            </p:txEl>
                                          </p:spTgt>
                                        </p:tgtEl>
                                        <p:attrNameLst>
                                          <p:attrName>style.visibility</p:attrName>
                                        </p:attrNameLst>
                                      </p:cBhvr>
                                      <p:to>
                                        <p:strVal val="visible"/>
                                      </p:to>
                                    </p:set>
                                    <p:animEffect filter="fade" transition="in">
                                      <p:cBhvr>
                                        <p:cTn dur="500"/>
                                        <p:tgtEl>
                                          <p:spTgt spid="1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xEl>
                                              <p:pRg end="3" st="3"/>
                                            </p:txEl>
                                          </p:spTgt>
                                        </p:tgtEl>
                                        <p:attrNameLst>
                                          <p:attrName>style.visibility</p:attrName>
                                        </p:attrNameLst>
                                      </p:cBhvr>
                                      <p:to>
                                        <p:strVal val="visible"/>
                                      </p:to>
                                    </p:set>
                                    <p:animEffect filter="fade" transition="in">
                                      <p:cBhvr>
                                        <p:cTn dur="500"/>
                                        <p:tgtEl>
                                          <p:spTgt spid="1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xEl>
                                              <p:pRg end="4" st="4"/>
                                            </p:txEl>
                                          </p:spTgt>
                                        </p:tgtEl>
                                        <p:attrNameLst>
                                          <p:attrName>style.visibility</p:attrName>
                                        </p:attrNameLst>
                                      </p:cBhvr>
                                      <p:to>
                                        <p:strVal val="visible"/>
                                      </p:to>
                                    </p:set>
                                    <p:animEffect filter="fade" transition="in">
                                      <p:cBhvr>
                                        <p:cTn dur="500"/>
                                        <p:tgtEl>
                                          <p:spTgt spid="1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xEl>
                                              <p:pRg end="5" st="5"/>
                                            </p:txEl>
                                          </p:spTgt>
                                        </p:tgtEl>
                                        <p:attrNameLst>
                                          <p:attrName>style.visibility</p:attrName>
                                        </p:attrNameLst>
                                      </p:cBhvr>
                                      <p:to>
                                        <p:strVal val="visible"/>
                                      </p:to>
                                    </p:set>
                                    <p:animEffect filter="fade" transition="in">
                                      <p:cBhvr>
                                        <p:cTn dur="500"/>
                                        <p:tgtEl>
                                          <p:spTgt spid="1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xEl>
                                              <p:pRg end="6" st="6"/>
                                            </p:txEl>
                                          </p:spTgt>
                                        </p:tgtEl>
                                        <p:attrNameLst>
                                          <p:attrName>style.visibility</p:attrName>
                                        </p:attrNameLst>
                                      </p:cBhvr>
                                      <p:to>
                                        <p:strVal val="visible"/>
                                      </p:to>
                                    </p:set>
                                    <p:animEffect filter="fade" transition="in">
                                      <p:cBhvr>
                                        <p:cTn dur="500"/>
                                        <p:tgtEl>
                                          <p:spTgt spid="11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xEl>
                                              <p:pRg end="7" st="7"/>
                                            </p:txEl>
                                          </p:spTgt>
                                        </p:tgtEl>
                                        <p:attrNameLst>
                                          <p:attrName>style.visibility</p:attrName>
                                        </p:attrNameLst>
                                      </p:cBhvr>
                                      <p:to>
                                        <p:strVal val="visible"/>
                                      </p:to>
                                    </p:set>
                                    <p:animEffect filter="fade" transition="in">
                                      <p:cBhvr>
                                        <p:cTn dur="500"/>
                                        <p:tgtEl>
                                          <p:spTgt spid="11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xEl>
                                              <p:pRg end="8" st="8"/>
                                            </p:txEl>
                                          </p:spTgt>
                                        </p:tgtEl>
                                        <p:attrNameLst>
                                          <p:attrName>style.visibility</p:attrName>
                                        </p:attrNameLst>
                                      </p:cBhvr>
                                      <p:to>
                                        <p:strVal val="visible"/>
                                      </p:to>
                                    </p:set>
                                    <p:animEffect filter="fade" transition="in">
                                      <p:cBhvr>
                                        <p:cTn dur="500"/>
                                        <p:tgtEl>
                                          <p:spTgt spid="110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8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Users (Theory)</a:t>
            </a:r>
            <a:br>
              <a:rPr lang="en" sz="2100"/>
            </a:br>
            <a:endParaRPr sz="2100">
              <a:solidFill>
                <a:srgbClr val="F589C1"/>
              </a:solidFill>
            </a:endParaRPr>
          </a:p>
        </p:txBody>
      </p:sp>
      <p:sp>
        <p:nvSpPr>
          <p:cNvPr id="1107" name="Google Shape;1107;p18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1400"/>
              <a:buNone/>
            </a:pPr>
            <a:r>
              <a:rPr lang="en" sz="1800"/>
              <a:t>Important Points on IAM:</a:t>
            </a:r>
            <a:br>
              <a:rPr lang="en"/>
            </a:br>
            <a:endParaRPr/>
          </a:p>
          <a:p>
            <a:pPr indent="-254000" lvl="0" marL="254000" rtl="0" algn="l">
              <a:spcBef>
                <a:spcPts val="800"/>
              </a:spcBef>
              <a:spcAft>
                <a:spcPts val="0"/>
              </a:spcAft>
              <a:buSzPts val="1200"/>
              <a:buChar char="►"/>
            </a:pPr>
            <a:r>
              <a:rPr lang="en"/>
              <a:t>An IAM user can authenticate and access AWS in four ways, including:</a:t>
            </a:r>
            <a:endParaRPr/>
          </a:p>
          <a:p>
            <a:pPr indent="-222250" lvl="1" marL="558800" rtl="0" algn="l">
              <a:spcBef>
                <a:spcPts val="800"/>
              </a:spcBef>
              <a:spcAft>
                <a:spcPts val="0"/>
              </a:spcAft>
              <a:buSzPts val="1100"/>
              <a:buChar char="►"/>
            </a:pPr>
            <a:r>
              <a:rPr lang="en"/>
              <a:t>AWS Console Password - Typically used to sign in to AWS Management Console through a web browser.</a:t>
            </a:r>
            <a:endParaRPr/>
          </a:p>
          <a:p>
            <a:pPr indent="-222250" lvl="1" marL="558800" rtl="0" algn="l">
              <a:spcBef>
                <a:spcPts val="800"/>
              </a:spcBef>
              <a:spcAft>
                <a:spcPts val="0"/>
              </a:spcAft>
              <a:buSzPts val="1100"/>
              <a:buChar char="►"/>
            </a:pPr>
            <a:r>
              <a:rPr lang="en"/>
              <a:t>Access Keys - Typically used for programmatic calls to AWS using AWS CLI or AWS PowerShell tools. </a:t>
            </a:r>
            <a:endParaRPr/>
          </a:p>
          <a:p>
            <a:pPr indent="-222250" lvl="1" marL="558800" rtl="0" algn="l">
              <a:spcBef>
                <a:spcPts val="800"/>
              </a:spcBef>
              <a:spcAft>
                <a:spcPts val="0"/>
              </a:spcAft>
              <a:buSzPts val="1100"/>
              <a:buChar char="►"/>
            </a:pPr>
            <a:r>
              <a:rPr lang="en"/>
              <a:t>SSH Keys - Used when authenticating with SSH clients, and CodeCommit </a:t>
            </a:r>
            <a:endParaRPr/>
          </a:p>
          <a:p>
            <a:pPr indent="-222250" lvl="1" marL="558800" rtl="0" algn="l">
              <a:spcBef>
                <a:spcPts val="800"/>
              </a:spcBef>
              <a:spcAft>
                <a:spcPts val="0"/>
              </a:spcAft>
              <a:buSzPts val="1100"/>
              <a:buChar char="►"/>
            </a:pPr>
            <a:r>
              <a:rPr lang="en"/>
              <a:t>Server Certificates</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xEl>
                                              <p:pRg end="0" st="0"/>
                                            </p:txEl>
                                          </p:spTgt>
                                        </p:tgtEl>
                                        <p:attrNameLst>
                                          <p:attrName>style.visibility</p:attrName>
                                        </p:attrNameLst>
                                      </p:cBhvr>
                                      <p:to>
                                        <p:strVal val="visible"/>
                                      </p:to>
                                    </p:set>
                                    <p:animEffect filter="fade" transition="in">
                                      <p:cBhvr>
                                        <p:cTn dur="500"/>
                                        <p:tgtEl>
                                          <p:spTgt spid="1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xEl>
                                              <p:pRg end="1" st="1"/>
                                            </p:txEl>
                                          </p:spTgt>
                                        </p:tgtEl>
                                        <p:attrNameLst>
                                          <p:attrName>style.visibility</p:attrName>
                                        </p:attrNameLst>
                                      </p:cBhvr>
                                      <p:to>
                                        <p:strVal val="visible"/>
                                      </p:to>
                                    </p:set>
                                    <p:animEffect filter="fade" transition="in">
                                      <p:cBhvr>
                                        <p:cTn dur="500"/>
                                        <p:tgtEl>
                                          <p:spTgt spid="1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xEl>
                                              <p:pRg end="2" st="2"/>
                                            </p:txEl>
                                          </p:spTgt>
                                        </p:tgtEl>
                                        <p:attrNameLst>
                                          <p:attrName>style.visibility</p:attrName>
                                        </p:attrNameLst>
                                      </p:cBhvr>
                                      <p:to>
                                        <p:strVal val="visible"/>
                                      </p:to>
                                    </p:set>
                                    <p:animEffect filter="fade" transition="in">
                                      <p:cBhvr>
                                        <p:cTn dur="500"/>
                                        <p:tgtEl>
                                          <p:spTgt spid="1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xEl>
                                              <p:pRg end="3" st="3"/>
                                            </p:txEl>
                                          </p:spTgt>
                                        </p:tgtEl>
                                        <p:attrNameLst>
                                          <p:attrName>style.visibility</p:attrName>
                                        </p:attrNameLst>
                                      </p:cBhvr>
                                      <p:to>
                                        <p:strVal val="visible"/>
                                      </p:to>
                                    </p:set>
                                    <p:animEffect filter="fade" transition="in">
                                      <p:cBhvr>
                                        <p:cTn dur="500"/>
                                        <p:tgtEl>
                                          <p:spTgt spid="1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xEl>
                                              <p:pRg end="4" st="4"/>
                                            </p:txEl>
                                          </p:spTgt>
                                        </p:tgtEl>
                                        <p:attrNameLst>
                                          <p:attrName>style.visibility</p:attrName>
                                        </p:attrNameLst>
                                      </p:cBhvr>
                                      <p:to>
                                        <p:strVal val="visible"/>
                                      </p:to>
                                    </p:set>
                                    <p:animEffect filter="fade" transition="in">
                                      <p:cBhvr>
                                        <p:cTn dur="500"/>
                                        <p:tgtEl>
                                          <p:spTgt spid="1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xEl>
                                              <p:pRg end="5" st="5"/>
                                            </p:txEl>
                                          </p:spTgt>
                                        </p:tgtEl>
                                        <p:attrNameLst>
                                          <p:attrName>style.visibility</p:attrName>
                                        </p:attrNameLst>
                                      </p:cBhvr>
                                      <p:to>
                                        <p:strVal val="visible"/>
                                      </p:to>
                                    </p:set>
                                    <p:animEffect filter="fade" transition="in">
                                      <p:cBhvr>
                                        <p:cTn dur="500"/>
                                        <p:tgtEl>
                                          <p:spTgt spid="1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xEl>
                                              <p:pRg end="6" st="6"/>
                                            </p:txEl>
                                          </p:spTgt>
                                        </p:tgtEl>
                                        <p:attrNameLst>
                                          <p:attrName>style.visibility</p:attrName>
                                        </p:attrNameLst>
                                      </p:cBhvr>
                                      <p:to>
                                        <p:strVal val="visible"/>
                                      </p:to>
                                    </p:set>
                                    <p:animEffect filter="fade" transition="in">
                                      <p:cBhvr>
                                        <p:cTn dur="500"/>
                                        <p:tgtEl>
                                          <p:spTgt spid="11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xEl>
                                              <p:pRg end="7" st="7"/>
                                            </p:txEl>
                                          </p:spTgt>
                                        </p:tgtEl>
                                        <p:attrNameLst>
                                          <p:attrName>style.visibility</p:attrName>
                                        </p:attrNameLst>
                                      </p:cBhvr>
                                      <p:to>
                                        <p:strVal val="visible"/>
                                      </p:to>
                                    </p:set>
                                    <p:animEffect filter="fade" transition="in">
                                      <p:cBhvr>
                                        <p:cTn dur="500"/>
                                        <p:tgtEl>
                                          <p:spTgt spid="11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xEl>
                                              <p:pRg end="8" st="8"/>
                                            </p:txEl>
                                          </p:spTgt>
                                        </p:tgtEl>
                                        <p:attrNameLst>
                                          <p:attrName>style.visibility</p:attrName>
                                        </p:attrNameLst>
                                      </p:cBhvr>
                                      <p:to>
                                        <p:strVal val="visible"/>
                                      </p:to>
                                    </p:set>
                                    <p:animEffect filter="fade" transition="in">
                                      <p:cBhvr>
                                        <p:cTn dur="500"/>
                                        <p:tgtEl>
                                          <p:spTgt spid="110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8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Users (Theory)</a:t>
            </a:r>
            <a:br>
              <a:rPr lang="en" sz="2100"/>
            </a:br>
            <a:endParaRPr sz="2100">
              <a:solidFill>
                <a:srgbClr val="F589C1"/>
              </a:solidFill>
            </a:endParaRPr>
          </a:p>
        </p:txBody>
      </p:sp>
      <p:sp>
        <p:nvSpPr>
          <p:cNvPr id="1113" name="Google Shape;1113;p18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Important Points on IAM:</a:t>
            </a:r>
            <a:br>
              <a:rPr lang="en"/>
            </a:br>
            <a:endParaRPr/>
          </a:p>
          <a:p>
            <a:pPr indent="-254000" lvl="0" marL="254000" rtl="0" algn="l">
              <a:spcBef>
                <a:spcPts val="800"/>
              </a:spcBef>
              <a:spcAft>
                <a:spcPts val="0"/>
              </a:spcAft>
              <a:buSzPts val="1200"/>
              <a:buChar char="►"/>
            </a:pPr>
            <a:r>
              <a:rPr lang="en"/>
              <a:t>An IAM user that is created to represent applications are known as “service accounts”. </a:t>
            </a:r>
            <a:endParaRPr/>
          </a:p>
          <a:p>
            <a:pPr indent="-254000" lvl="0" marL="254000" rtl="0" algn="l">
              <a:spcBef>
                <a:spcPts val="800"/>
              </a:spcBef>
              <a:spcAft>
                <a:spcPts val="0"/>
              </a:spcAft>
              <a:buSzPts val="1200"/>
              <a:buChar char="►"/>
            </a:pPr>
            <a:r>
              <a:rPr lang="en"/>
              <a:t>A single IAM user account should never be shared between more than one person .</a:t>
            </a:r>
            <a:endParaRPr/>
          </a:p>
          <a:p>
            <a:pPr indent="-254000" lvl="0" marL="254000" rtl="0" algn="l">
              <a:spcBef>
                <a:spcPts val="800"/>
              </a:spcBef>
              <a:spcAft>
                <a:spcPts val="0"/>
              </a:spcAft>
              <a:buSzPts val="1200"/>
              <a:buChar char="►"/>
            </a:pPr>
            <a:r>
              <a:rPr lang="en"/>
              <a:t>Each individual in an organization should have their own account with unique access credentials.</a:t>
            </a:r>
            <a:endParaRPr/>
          </a:p>
          <a:p>
            <a:pPr indent="-254000" lvl="0" marL="254000" rtl="0" algn="l">
              <a:spcBef>
                <a:spcPts val="800"/>
              </a:spcBef>
              <a:spcAft>
                <a:spcPts val="0"/>
              </a:spcAft>
              <a:buSzPts val="1200"/>
              <a:buChar char="►"/>
            </a:pPr>
            <a:r>
              <a:rPr lang="en"/>
              <a:t>A Password policy should always be implemented, in order to ensure each user establishes a secure password.</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xEl>
                                              <p:pRg end="0" st="0"/>
                                            </p:txEl>
                                          </p:spTgt>
                                        </p:tgtEl>
                                        <p:attrNameLst>
                                          <p:attrName>style.visibility</p:attrName>
                                        </p:attrNameLst>
                                      </p:cBhvr>
                                      <p:to>
                                        <p:strVal val="visible"/>
                                      </p:to>
                                    </p:set>
                                    <p:animEffect filter="fade" transition="in">
                                      <p:cBhvr>
                                        <p:cTn dur="500"/>
                                        <p:tgtEl>
                                          <p:spTgt spid="1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xEl>
                                              <p:pRg end="1" st="1"/>
                                            </p:txEl>
                                          </p:spTgt>
                                        </p:tgtEl>
                                        <p:attrNameLst>
                                          <p:attrName>style.visibility</p:attrName>
                                        </p:attrNameLst>
                                      </p:cBhvr>
                                      <p:to>
                                        <p:strVal val="visible"/>
                                      </p:to>
                                    </p:set>
                                    <p:animEffect filter="fade" transition="in">
                                      <p:cBhvr>
                                        <p:cTn dur="500"/>
                                        <p:tgtEl>
                                          <p:spTgt spid="1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xEl>
                                              <p:pRg end="2" st="2"/>
                                            </p:txEl>
                                          </p:spTgt>
                                        </p:tgtEl>
                                        <p:attrNameLst>
                                          <p:attrName>style.visibility</p:attrName>
                                        </p:attrNameLst>
                                      </p:cBhvr>
                                      <p:to>
                                        <p:strVal val="visible"/>
                                      </p:to>
                                    </p:set>
                                    <p:animEffect filter="fade" transition="in">
                                      <p:cBhvr>
                                        <p:cTn dur="500"/>
                                        <p:tgtEl>
                                          <p:spTgt spid="1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xEl>
                                              <p:pRg end="3" st="3"/>
                                            </p:txEl>
                                          </p:spTgt>
                                        </p:tgtEl>
                                        <p:attrNameLst>
                                          <p:attrName>style.visibility</p:attrName>
                                        </p:attrNameLst>
                                      </p:cBhvr>
                                      <p:to>
                                        <p:strVal val="visible"/>
                                      </p:to>
                                    </p:set>
                                    <p:animEffect filter="fade" transition="in">
                                      <p:cBhvr>
                                        <p:cTn dur="500"/>
                                        <p:tgtEl>
                                          <p:spTgt spid="11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xEl>
                                              <p:pRg end="4" st="4"/>
                                            </p:txEl>
                                          </p:spTgt>
                                        </p:tgtEl>
                                        <p:attrNameLst>
                                          <p:attrName>style.visibility</p:attrName>
                                        </p:attrNameLst>
                                      </p:cBhvr>
                                      <p:to>
                                        <p:strVal val="visible"/>
                                      </p:to>
                                    </p:set>
                                    <p:animEffect filter="fade" transition="in">
                                      <p:cBhvr>
                                        <p:cTn dur="500"/>
                                        <p:tgtEl>
                                          <p:spTgt spid="11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xEl>
                                              <p:pRg end="5" st="5"/>
                                            </p:txEl>
                                          </p:spTgt>
                                        </p:tgtEl>
                                        <p:attrNameLst>
                                          <p:attrName>style.visibility</p:attrName>
                                        </p:attrNameLst>
                                      </p:cBhvr>
                                      <p:to>
                                        <p:strVal val="visible"/>
                                      </p:to>
                                    </p:set>
                                    <p:animEffect filter="fade" transition="in">
                                      <p:cBhvr>
                                        <p:cTn dur="500"/>
                                        <p:tgtEl>
                                          <p:spTgt spid="11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xEl>
                                              <p:pRg end="6" st="6"/>
                                            </p:txEl>
                                          </p:spTgt>
                                        </p:tgtEl>
                                        <p:attrNameLst>
                                          <p:attrName>style.visibility</p:attrName>
                                        </p:attrNameLst>
                                      </p:cBhvr>
                                      <p:to>
                                        <p:strVal val="visible"/>
                                      </p:to>
                                    </p:set>
                                    <p:animEffect filter="fade" transition="in">
                                      <p:cBhvr>
                                        <p:cTn dur="500"/>
                                        <p:tgtEl>
                                          <p:spTgt spid="11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xEl>
                                              <p:pRg end="7" st="7"/>
                                            </p:txEl>
                                          </p:spTgt>
                                        </p:tgtEl>
                                        <p:attrNameLst>
                                          <p:attrName>style.visibility</p:attrName>
                                        </p:attrNameLst>
                                      </p:cBhvr>
                                      <p:to>
                                        <p:strVal val="visible"/>
                                      </p:to>
                                    </p:set>
                                    <p:animEffect filter="fade" transition="in">
                                      <p:cBhvr>
                                        <p:cTn dur="500"/>
                                        <p:tgtEl>
                                          <p:spTgt spid="11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84"/>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119" name="Google Shape;1119;p184"/>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MANAGING IAM USERS</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8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Managing IAM Users</a:t>
            </a:r>
            <a:endParaRPr sz="2100">
              <a:solidFill>
                <a:srgbClr val="F589C1"/>
              </a:solidFill>
            </a:endParaRPr>
          </a:p>
        </p:txBody>
      </p:sp>
      <p:sp>
        <p:nvSpPr>
          <p:cNvPr id="1125" name="Google Shape;1125;p18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Learning Objectives:</a:t>
            </a:r>
            <a:br>
              <a:rPr lang="en"/>
            </a:br>
            <a:endParaRPr/>
          </a:p>
          <a:p>
            <a:pPr indent="-254000" lvl="0" marL="254000" rtl="0" algn="l">
              <a:spcBef>
                <a:spcPts val="800"/>
              </a:spcBef>
              <a:spcAft>
                <a:spcPts val="0"/>
              </a:spcAft>
              <a:buSzPts val="1200"/>
              <a:buChar char="►"/>
            </a:pPr>
            <a:r>
              <a:rPr lang="en"/>
              <a:t>Viewing IAM User Access</a:t>
            </a:r>
            <a:endParaRPr/>
          </a:p>
          <a:p>
            <a:pPr indent="-254000" lvl="0" marL="254000" rtl="0" algn="l">
              <a:spcBef>
                <a:spcPts val="800"/>
              </a:spcBef>
              <a:spcAft>
                <a:spcPts val="0"/>
              </a:spcAft>
              <a:buSzPts val="1200"/>
              <a:buChar char="►"/>
            </a:pPr>
            <a:r>
              <a:rPr lang="en"/>
              <a:t>Listing IAM Users in the AWS Management Console</a:t>
            </a:r>
            <a:endParaRPr/>
          </a:p>
          <a:p>
            <a:pPr indent="-254000" lvl="0" marL="254000" rtl="0" algn="l">
              <a:spcBef>
                <a:spcPts val="800"/>
              </a:spcBef>
              <a:spcAft>
                <a:spcPts val="0"/>
              </a:spcAft>
              <a:buSzPts val="1200"/>
              <a:buChar char="►"/>
            </a:pPr>
            <a:r>
              <a:rPr lang="en"/>
              <a:t>Deleting an IAM User</a:t>
            </a:r>
            <a:endParaRPr/>
          </a:p>
          <a:p>
            <a:pPr indent="-254000" lvl="0" marL="254000" rtl="0" algn="l">
              <a:spcBef>
                <a:spcPts val="800"/>
              </a:spcBef>
              <a:spcAft>
                <a:spcPts val="0"/>
              </a:spcAft>
              <a:buSzPts val="1200"/>
              <a:buChar char="►"/>
            </a:pPr>
            <a:r>
              <a:rPr lang="en"/>
              <a:t>Renaming an IAM User</a:t>
            </a:r>
            <a:endParaRPr/>
          </a:p>
          <a:p>
            <a:pPr indent="-254000" lvl="0" marL="254000" rtl="0" algn="l">
              <a:spcBef>
                <a:spcPts val="800"/>
              </a:spcBef>
              <a:spcAft>
                <a:spcPts val="0"/>
              </a:spcAft>
              <a:buSzPts val="1200"/>
              <a:buChar char="►"/>
            </a:pPr>
            <a:r>
              <a:rPr lang="en"/>
              <a:t>Changing Permissions for an IAM User</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5">
                                            <p:txEl>
                                              <p:pRg end="0" st="0"/>
                                            </p:txEl>
                                          </p:spTgt>
                                        </p:tgtEl>
                                        <p:attrNameLst>
                                          <p:attrName>style.visibility</p:attrName>
                                        </p:attrNameLst>
                                      </p:cBhvr>
                                      <p:to>
                                        <p:strVal val="visible"/>
                                      </p:to>
                                    </p:set>
                                    <p:animEffect filter="fade" transition="in">
                                      <p:cBhvr>
                                        <p:cTn dur="500"/>
                                        <p:tgtEl>
                                          <p:spTgt spid="1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5">
                                            <p:txEl>
                                              <p:pRg end="1" st="1"/>
                                            </p:txEl>
                                          </p:spTgt>
                                        </p:tgtEl>
                                        <p:attrNameLst>
                                          <p:attrName>style.visibility</p:attrName>
                                        </p:attrNameLst>
                                      </p:cBhvr>
                                      <p:to>
                                        <p:strVal val="visible"/>
                                      </p:to>
                                    </p:set>
                                    <p:animEffect filter="fade" transition="in">
                                      <p:cBhvr>
                                        <p:cTn dur="500"/>
                                        <p:tgtEl>
                                          <p:spTgt spid="1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5">
                                            <p:txEl>
                                              <p:pRg end="2" st="2"/>
                                            </p:txEl>
                                          </p:spTgt>
                                        </p:tgtEl>
                                        <p:attrNameLst>
                                          <p:attrName>style.visibility</p:attrName>
                                        </p:attrNameLst>
                                      </p:cBhvr>
                                      <p:to>
                                        <p:strVal val="visible"/>
                                      </p:to>
                                    </p:set>
                                    <p:animEffect filter="fade" transition="in">
                                      <p:cBhvr>
                                        <p:cTn dur="500"/>
                                        <p:tgtEl>
                                          <p:spTgt spid="1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5">
                                            <p:txEl>
                                              <p:pRg end="3" st="3"/>
                                            </p:txEl>
                                          </p:spTgt>
                                        </p:tgtEl>
                                        <p:attrNameLst>
                                          <p:attrName>style.visibility</p:attrName>
                                        </p:attrNameLst>
                                      </p:cBhvr>
                                      <p:to>
                                        <p:strVal val="visible"/>
                                      </p:to>
                                    </p:set>
                                    <p:animEffect filter="fade" transition="in">
                                      <p:cBhvr>
                                        <p:cTn dur="500"/>
                                        <p:tgtEl>
                                          <p:spTgt spid="1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5">
                                            <p:txEl>
                                              <p:pRg end="4" st="4"/>
                                            </p:txEl>
                                          </p:spTgt>
                                        </p:tgtEl>
                                        <p:attrNameLst>
                                          <p:attrName>style.visibility</p:attrName>
                                        </p:attrNameLst>
                                      </p:cBhvr>
                                      <p:to>
                                        <p:strVal val="visible"/>
                                      </p:to>
                                    </p:set>
                                    <p:animEffect filter="fade" transition="in">
                                      <p:cBhvr>
                                        <p:cTn dur="500"/>
                                        <p:tgtEl>
                                          <p:spTgt spid="1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5">
                                            <p:txEl>
                                              <p:pRg end="5" st="5"/>
                                            </p:txEl>
                                          </p:spTgt>
                                        </p:tgtEl>
                                        <p:attrNameLst>
                                          <p:attrName>style.visibility</p:attrName>
                                        </p:attrNameLst>
                                      </p:cBhvr>
                                      <p:to>
                                        <p:strVal val="visible"/>
                                      </p:to>
                                    </p:set>
                                    <p:animEffect filter="fade" transition="in">
                                      <p:cBhvr>
                                        <p:cTn dur="500"/>
                                        <p:tgtEl>
                                          <p:spTgt spid="11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5">
                                            <p:txEl>
                                              <p:pRg end="6" st="6"/>
                                            </p:txEl>
                                          </p:spTgt>
                                        </p:tgtEl>
                                        <p:attrNameLst>
                                          <p:attrName>style.visibility</p:attrName>
                                        </p:attrNameLst>
                                      </p:cBhvr>
                                      <p:to>
                                        <p:strVal val="visible"/>
                                      </p:to>
                                    </p:set>
                                    <p:animEffect filter="fade" transition="in">
                                      <p:cBhvr>
                                        <p:cTn dur="500"/>
                                        <p:tgtEl>
                                          <p:spTgt spid="11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5">
                                            <p:txEl>
                                              <p:pRg end="7" st="7"/>
                                            </p:txEl>
                                          </p:spTgt>
                                        </p:tgtEl>
                                        <p:attrNameLst>
                                          <p:attrName>style.visibility</p:attrName>
                                        </p:attrNameLst>
                                      </p:cBhvr>
                                      <p:to>
                                        <p:strVal val="visible"/>
                                      </p:to>
                                    </p:set>
                                    <p:animEffect filter="fade" transition="in">
                                      <p:cBhvr>
                                        <p:cTn dur="500"/>
                                        <p:tgtEl>
                                          <p:spTgt spid="11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5">
                                            <p:txEl>
                                              <p:pRg end="8" st="8"/>
                                            </p:txEl>
                                          </p:spTgt>
                                        </p:tgtEl>
                                        <p:attrNameLst>
                                          <p:attrName>style.visibility</p:attrName>
                                        </p:attrNameLst>
                                      </p:cBhvr>
                                      <p:to>
                                        <p:strVal val="visible"/>
                                      </p:to>
                                    </p:set>
                                    <p:animEffect filter="fade" transition="in">
                                      <p:cBhvr>
                                        <p:cTn dur="500"/>
                                        <p:tgtEl>
                                          <p:spTgt spid="112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86"/>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131" name="Google Shape;1131;p186"/>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MANAGING IAM USERS –</a:t>
            </a:r>
            <a:endParaRPr/>
          </a:p>
          <a:p>
            <a:pPr indent="0" lvl="0" marL="0" rtl="0" algn="ctr">
              <a:spcBef>
                <a:spcPts val="800"/>
              </a:spcBef>
              <a:spcAft>
                <a:spcPts val="0"/>
              </a:spcAft>
              <a:buSzPts val="1400"/>
              <a:buNone/>
            </a:pPr>
            <a:r>
              <a:rPr lang="en" sz="1800">
                <a:solidFill>
                  <a:srgbClr val="F589C1"/>
                </a:solidFill>
              </a:rPr>
              <a:t>VIEWING USER ACCESS HISTORY (GUIDE)</a:t>
            </a:r>
            <a:endParaRPr sz="1800">
              <a:solidFill>
                <a:srgbClr val="F589C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8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Managing IAM Users &gt; Viewing User Access History</a:t>
            </a:r>
            <a:endParaRPr sz="2100">
              <a:solidFill>
                <a:srgbClr val="F589C1"/>
              </a:solidFill>
            </a:endParaRPr>
          </a:p>
        </p:txBody>
      </p:sp>
      <p:sp>
        <p:nvSpPr>
          <p:cNvPr id="1137" name="Google Shape;1137;p18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Access Advisor</a:t>
            </a:r>
            <a:br>
              <a:rPr lang="en"/>
            </a:br>
            <a:endParaRPr/>
          </a:p>
          <a:p>
            <a:pPr indent="-254000" lvl="0" marL="254000" rtl="0" algn="l">
              <a:spcBef>
                <a:spcPts val="800"/>
              </a:spcBef>
              <a:spcAft>
                <a:spcPts val="0"/>
              </a:spcAft>
              <a:buSzPts val="1200"/>
              <a:buChar char="►"/>
            </a:pPr>
            <a:r>
              <a:rPr lang="en"/>
              <a:t>Groups</a:t>
            </a:r>
            <a:endParaRPr/>
          </a:p>
          <a:p>
            <a:pPr indent="-254000" lvl="0" marL="254000" rtl="0" algn="l">
              <a:spcBef>
                <a:spcPts val="800"/>
              </a:spcBef>
              <a:spcAft>
                <a:spcPts val="0"/>
              </a:spcAft>
              <a:buSzPts val="1200"/>
              <a:buChar char="►"/>
            </a:pPr>
            <a:r>
              <a:rPr lang="en"/>
              <a:t>Users</a:t>
            </a:r>
            <a:endParaRPr/>
          </a:p>
          <a:p>
            <a:pPr indent="-254000" lvl="0" marL="254000" rtl="0" algn="l">
              <a:spcBef>
                <a:spcPts val="800"/>
              </a:spcBef>
              <a:spcAft>
                <a:spcPts val="0"/>
              </a:spcAft>
              <a:buSzPts val="1200"/>
              <a:buChar char="►"/>
            </a:pPr>
            <a:r>
              <a:rPr lang="en"/>
              <a:t>Roles</a:t>
            </a:r>
            <a:endParaRPr/>
          </a:p>
          <a:p>
            <a:pPr indent="-254000" lvl="0" marL="254000" rtl="0" algn="l">
              <a:spcBef>
                <a:spcPts val="800"/>
              </a:spcBef>
              <a:spcAft>
                <a:spcPts val="0"/>
              </a:spcAft>
              <a:buSzPts val="1200"/>
              <a:buChar char="►"/>
            </a:pPr>
            <a:r>
              <a:rPr lang="en"/>
              <a:t>Policies</a:t>
            </a:r>
            <a:br>
              <a:rPr lang="en"/>
            </a:b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xEl>
                                              <p:pRg end="0" st="0"/>
                                            </p:txEl>
                                          </p:spTgt>
                                        </p:tgtEl>
                                        <p:attrNameLst>
                                          <p:attrName>style.visibility</p:attrName>
                                        </p:attrNameLst>
                                      </p:cBhvr>
                                      <p:to>
                                        <p:strVal val="visible"/>
                                      </p:to>
                                    </p:set>
                                    <p:animEffect filter="fade" transition="in">
                                      <p:cBhvr>
                                        <p:cTn dur="500"/>
                                        <p:tgtEl>
                                          <p:spTgt spid="1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xEl>
                                              <p:pRg end="1" st="1"/>
                                            </p:txEl>
                                          </p:spTgt>
                                        </p:tgtEl>
                                        <p:attrNameLst>
                                          <p:attrName>style.visibility</p:attrName>
                                        </p:attrNameLst>
                                      </p:cBhvr>
                                      <p:to>
                                        <p:strVal val="visible"/>
                                      </p:to>
                                    </p:set>
                                    <p:animEffect filter="fade" transition="in">
                                      <p:cBhvr>
                                        <p:cTn dur="500"/>
                                        <p:tgtEl>
                                          <p:spTgt spid="1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xEl>
                                              <p:pRg end="2" st="2"/>
                                            </p:txEl>
                                          </p:spTgt>
                                        </p:tgtEl>
                                        <p:attrNameLst>
                                          <p:attrName>style.visibility</p:attrName>
                                        </p:attrNameLst>
                                      </p:cBhvr>
                                      <p:to>
                                        <p:strVal val="visible"/>
                                      </p:to>
                                    </p:set>
                                    <p:animEffect filter="fade" transition="in">
                                      <p:cBhvr>
                                        <p:cTn dur="500"/>
                                        <p:tgtEl>
                                          <p:spTgt spid="1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xEl>
                                              <p:pRg end="3" st="3"/>
                                            </p:txEl>
                                          </p:spTgt>
                                        </p:tgtEl>
                                        <p:attrNameLst>
                                          <p:attrName>style.visibility</p:attrName>
                                        </p:attrNameLst>
                                      </p:cBhvr>
                                      <p:to>
                                        <p:strVal val="visible"/>
                                      </p:to>
                                    </p:set>
                                    <p:animEffect filter="fade" transition="in">
                                      <p:cBhvr>
                                        <p:cTn dur="500"/>
                                        <p:tgtEl>
                                          <p:spTgt spid="1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xEl>
                                              <p:pRg end="4" st="4"/>
                                            </p:txEl>
                                          </p:spTgt>
                                        </p:tgtEl>
                                        <p:attrNameLst>
                                          <p:attrName>style.visibility</p:attrName>
                                        </p:attrNameLst>
                                      </p:cBhvr>
                                      <p:to>
                                        <p:strVal val="visible"/>
                                      </p:to>
                                    </p:set>
                                    <p:animEffect filter="fade" transition="in">
                                      <p:cBhvr>
                                        <p:cTn dur="500"/>
                                        <p:tgtEl>
                                          <p:spTgt spid="1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xEl>
                                              <p:pRg end="5" st="5"/>
                                            </p:txEl>
                                          </p:spTgt>
                                        </p:tgtEl>
                                        <p:attrNameLst>
                                          <p:attrName>style.visibility</p:attrName>
                                        </p:attrNameLst>
                                      </p:cBhvr>
                                      <p:to>
                                        <p:strVal val="visible"/>
                                      </p:to>
                                    </p:set>
                                    <p:animEffect filter="fade" transition="in">
                                      <p:cBhvr>
                                        <p:cTn dur="500"/>
                                        <p:tgtEl>
                                          <p:spTgt spid="1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xEl>
                                              <p:pRg end="6" st="6"/>
                                            </p:txEl>
                                          </p:spTgt>
                                        </p:tgtEl>
                                        <p:attrNameLst>
                                          <p:attrName>style.visibility</p:attrName>
                                        </p:attrNameLst>
                                      </p:cBhvr>
                                      <p:to>
                                        <p:strVal val="visible"/>
                                      </p:to>
                                    </p:set>
                                    <p:animEffect filter="fade" transition="in">
                                      <p:cBhvr>
                                        <p:cTn dur="500"/>
                                        <p:tgtEl>
                                          <p:spTgt spid="1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xEl>
                                              <p:pRg end="7" st="7"/>
                                            </p:txEl>
                                          </p:spTgt>
                                        </p:tgtEl>
                                        <p:attrNameLst>
                                          <p:attrName>style.visibility</p:attrName>
                                        </p:attrNameLst>
                                      </p:cBhvr>
                                      <p:to>
                                        <p:strVal val="visible"/>
                                      </p:to>
                                    </p:set>
                                    <p:animEffect filter="fade" transition="in">
                                      <p:cBhvr>
                                        <p:cTn dur="500"/>
                                        <p:tgtEl>
                                          <p:spTgt spid="113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88"/>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143" name="Google Shape;1143;p188"/>
          <p:cNvSpPr txBox="1"/>
          <p:nvPr>
            <p:ph idx="1" type="subTitle"/>
          </p:nvPr>
        </p:nvSpPr>
        <p:spPr>
          <a:xfrm>
            <a:off x="1156598" y="3132979"/>
            <a:ext cx="6619244" cy="93181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MANAGING IAM USERS –</a:t>
            </a:r>
            <a:endParaRPr/>
          </a:p>
          <a:p>
            <a:pPr indent="0" lvl="0" marL="0" rtl="0" algn="ctr">
              <a:spcBef>
                <a:spcPts val="800"/>
              </a:spcBef>
              <a:spcAft>
                <a:spcPts val="0"/>
              </a:spcAft>
              <a:buSzPts val="1400"/>
              <a:buNone/>
            </a:pPr>
            <a:r>
              <a:rPr lang="en" sz="1800">
                <a:solidFill>
                  <a:srgbClr val="F589C1"/>
                </a:solidFill>
              </a:rPr>
              <a:t>CHANGING PERMISSIONS FOR AN IAM USER</a:t>
            </a:r>
            <a:endParaRPr sz="1800">
              <a:solidFill>
                <a:srgbClr val="F589C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8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Managing IAM Users &gt; Viewing User Access History</a:t>
            </a:r>
            <a:endParaRPr sz="2100">
              <a:solidFill>
                <a:srgbClr val="F589C1"/>
              </a:solidFill>
            </a:endParaRPr>
          </a:p>
        </p:txBody>
      </p:sp>
      <p:sp>
        <p:nvSpPr>
          <p:cNvPr id="1149" name="Google Shape;1149;p18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To change IAM user permissions:</a:t>
            </a:r>
            <a:br>
              <a:rPr lang="en"/>
            </a:br>
            <a:endParaRPr/>
          </a:p>
          <a:p>
            <a:pPr indent="-254000" lvl="0" marL="254000" rtl="0" algn="l">
              <a:spcBef>
                <a:spcPts val="800"/>
              </a:spcBef>
              <a:spcAft>
                <a:spcPts val="0"/>
              </a:spcAft>
              <a:buSzPts val="1200"/>
              <a:buChar char="►"/>
            </a:pPr>
            <a:r>
              <a:rPr lang="en"/>
              <a:t>Add the user to a group which is governed under the desired policies.</a:t>
            </a:r>
            <a:endParaRPr/>
          </a:p>
          <a:p>
            <a:pPr indent="-254000" lvl="0" marL="254000" rtl="0" algn="l">
              <a:spcBef>
                <a:spcPts val="800"/>
              </a:spcBef>
              <a:spcAft>
                <a:spcPts val="0"/>
              </a:spcAft>
              <a:buSzPts val="1200"/>
              <a:buChar char="►"/>
            </a:pPr>
            <a:r>
              <a:rPr lang="en"/>
              <a:t>Copy permissions from another user and attach them to this user.</a:t>
            </a:r>
            <a:endParaRPr/>
          </a:p>
          <a:p>
            <a:pPr indent="-254000" lvl="0" marL="254000" rtl="0" algn="l">
              <a:spcBef>
                <a:spcPts val="800"/>
              </a:spcBef>
              <a:spcAft>
                <a:spcPts val="0"/>
              </a:spcAft>
              <a:buSzPts val="1200"/>
              <a:buChar char="►"/>
            </a:pPr>
            <a:r>
              <a:rPr lang="en"/>
              <a:t>Attach a custom or pre-configured policy directly to the user</a:t>
            </a:r>
            <a:endParaRPr/>
          </a:p>
          <a:p>
            <a:pPr indent="-254000" lvl="0" marL="254000" rtl="0" algn="l">
              <a:spcBef>
                <a:spcPts val="800"/>
              </a:spcBef>
              <a:spcAft>
                <a:spcPts val="0"/>
              </a:spcAft>
              <a:buSzPts val="1200"/>
              <a:buChar char="►"/>
            </a:pPr>
            <a:r>
              <a:rPr lang="en"/>
              <a:t>Set Permission Boundaries</a:t>
            </a:r>
            <a:endParaRPr/>
          </a:p>
          <a:p>
            <a:pPr indent="0" lvl="0" marL="381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xEl>
                                              <p:pRg end="0" st="0"/>
                                            </p:txEl>
                                          </p:spTgt>
                                        </p:tgtEl>
                                        <p:attrNameLst>
                                          <p:attrName>style.visibility</p:attrName>
                                        </p:attrNameLst>
                                      </p:cBhvr>
                                      <p:to>
                                        <p:strVal val="visible"/>
                                      </p:to>
                                    </p:set>
                                    <p:animEffect filter="fade" transition="in">
                                      <p:cBhvr>
                                        <p:cTn dur="500"/>
                                        <p:tgtEl>
                                          <p:spTgt spid="1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xEl>
                                              <p:pRg end="1" st="1"/>
                                            </p:txEl>
                                          </p:spTgt>
                                        </p:tgtEl>
                                        <p:attrNameLst>
                                          <p:attrName>style.visibility</p:attrName>
                                        </p:attrNameLst>
                                      </p:cBhvr>
                                      <p:to>
                                        <p:strVal val="visible"/>
                                      </p:to>
                                    </p:set>
                                    <p:animEffect filter="fade" transition="in">
                                      <p:cBhvr>
                                        <p:cTn dur="500"/>
                                        <p:tgtEl>
                                          <p:spTgt spid="1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xEl>
                                              <p:pRg end="2" st="2"/>
                                            </p:txEl>
                                          </p:spTgt>
                                        </p:tgtEl>
                                        <p:attrNameLst>
                                          <p:attrName>style.visibility</p:attrName>
                                        </p:attrNameLst>
                                      </p:cBhvr>
                                      <p:to>
                                        <p:strVal val="visible"/>
                                      </p:to>
                                    </p:set>
                                    <p:animEffect filter="fade" transition="in">
                                      <p:cBhvr>
                                        <p:cTn dur="500"/>
                                        <p:tgtEl>
                                          <p:spTgt spid="1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xEl>
                                              <p:pRg end="3" st="3"/>
                                            </p:txEl>
                                          </p:spTgt>
                                        </p:tgtEl>
                                        <p:attrNameLst>
                                          <p:attrName>style.visibility</p:attrName>
                                        </p:attrNameLst>
                                      </p:cBhvr>
                                      <p:to>
                                        <p:strVal val="visible"/>
                                      </p:to>
                                    </p:set>
                                    <p:animEffect filter="fade" transition="in">
                                      <p:cBhvr>
                                        <p:cTn dur="500"/>
                                        <p:tgtEl>
                                          <p:spTgt spid="1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xEl>
                                              <p:pRg end="4" st="4"/>
                                            </p:txEl>
                                          </p:spTgt>
                                        </p:tgtEl>
                                        <p:attrNameLst>
                                          <p:attrName>style.visibility</p:attrName>
                                        </p:attrNameLst>
                                      </p:cBhvr>
                                      <p:to>
                                        <p:strVal val="visible"/>
                                      </p:to>
                                    </p:set>
                                    <p:animEffect filter="fade" transition="in">
                                      <p:cBhvr>
                                        <p:cTn dur="500"/>
                                        <p:tgtEl>
                                          <p:spTgt spid="1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xEl>
                                              <p:pRg end="5" st="5"/>
                                            </p:txEl>
                                          </p:spTgt>
                                        </p:tgtEl>
                                        <p:attrNameLst>
                                          <p:attrName>style.visibility</p:attrName>
                                        </p:attrNameLst>
                                      </p:cBhvr>
                                      <p:to>
                                        <p:strVal val="visible"/>
                                      </p:to>
                                    </p:set>
                                    <p:animEffect filter="fade" transition="in">
                                      <p:cBhvr>
                                        <p:cTn dur="500"/>
                                        <p:tgtEl>
                                          <p:spTgt spid="1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xEl>
                                              <p:pRg end="6" st="6"/>
                                            </p:txEl>
                                          </p:spTgt>
                                        </p:tgtEl>
                                        <p:attrNameLst>
                                          <p:attrName>style.visibility</p:attrName>
                                        </p:attrNameLst>
                                      </p:cBhvr>
                                      <p:to>
                                        <p:strVal val="visible"/>
                                      </p:to>
                                    </p:set>
                                    <p:animEffect filter="fade" transition="in">
                                      <p:cBhvr>
                                        <p:cTn dur="500"/>
                                        <p:tgtEl>
                                          <p:spTgt spid="1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xEl>
                                              <p:pRg end="7" st="7"/>
                                            </p:txEl>
                                          </p:spTgt>
                                        </p:tgtEl>
                                        <p:attrNameLst>
                                          <p:attrName>style.visibility</p:attrName>
                                        </p:attrNameLst>
                                      </p:cBhvr>
                                      <p:to>
                                        <p:strVal val="visible"/>
                                      </p:to>
                                    </p:set>
                                    <p:animEffect filter="fade" transition="in">
                                      <p:cBhvr>
                                        <p:cTn dur="500"/>
                                        <p:tgtEl>
                                          <p:spTgt spid="11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ctrTitle"/>
          </p:nvPr>
        </p:nvSpPr>
        <p:spPr>
          <a:xfrm>
            <a:off x="1156598" y="10858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The Cloud Computing Phenomenon</a:t>
            </a:r>
            <a:endParaRPr sz="5000"/>
          </a:p>
        </p:txBody>
      </p:sp>
      <p:sp>
        <p:nvSpPr>
          <p:cNvPr id="283" name="Google Shape;283;p46"/>
          <p:cNvSpPr txBox="1"/>
          <p:nvPr>
            <p:ph idx="1" type="subTitle"/>
          </p:nvPr>
        </p:nvSpPr>
        <p:spPr>
          <a:xfrm>
            <a:off x="1156598" y="3583035"/>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CLOUD USE-CASES</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90"/>
          <p:cNvSpPr txBox="1"/>
          <p:nvPr>
            <p:ph type="ctrTitle"/>
          </p:nvPr>
        </p:nvSpPr>
        <p:spPr>
          <a:xfrm>
            <a:off x="1156598" y="371475"/>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155" name="Google Shape;1155;p190"/>
          <p:cNvSpPr txBox="1"/>
          <p:nvPr>
            <p:ph idx="1" type="subTitle"/>
          </p:nvPr>
        </p:nvSpPr>
        <p:spPr>
          <a:xfrm>
            <a:off x="1156598" y="2875804"/>
            <a:ext cx="6619244" cy="130329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MANAGING IAM USERS –</a:t>
            </a:r>
            <a:endParaRPr/>
          </a:p>
          <a:p>
            <a:pPr indent="0" lvl="0" marL="0" rtl="0" algn="ctr">
              <a:spcBef>
                <a:spcPts val="800"/>
              </a:spcBef>
              <a:spcAft>
                <a:spcPts val="0"/>
              </a:spcAft>
              <a:buSzPts val="1400"/>
              <a:buNone/>
            </a:pPr>
            <a:r>
              <a:rPr lang="en" sz="1800">
                <a:solidFill>
                  <a:srgbClr val="F589C1"/>
                </a:solidFill>
              </a:rPr>
              <a:t>CHANGING PERMISSIONS FOR AN IAM USER</a:t>
            </a:r>
            <a:endParaRPr/>
          </a:p>
          <a:p>
            <a:pPr indent="0" lvl="0" marL="0" rtl="0" algn="ctr">
              <a:spcBef>
                <a:spcPts val="800"/>
              </a:spcBef>
              <a:spcAft>
                <a:spcPts val="0"/>
              </a:spcAft>
              <a:buSzPts val="1400"/>
              <a:buNone/>
            </a:pPr>
            <a:r>
              <a:rPr lang="en" sz="1800">
                <a:solidFill>
                  <a:srgbClr val="F9D7E1"/>
                </a:solidFill>
              </a:rPr>
              <a:t>METHOD 1: ADD THE USER TO A GROUP</a:t>
            </a:r>
            <a:endParaRPr sz="1800">
              <a:solidFill>
                <a:srgbClr val="F9D7E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191"/>
          <p:cNvSpPr txBox="1"/>
          <p:nvPr>
            <p:ph type="ctrTitle"/>
          </p:nvPr>
        </p:nvSpPr>
        <p:spPr>
          <a:xfrm>
            <a:off x="1156598" y="371475"/>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161" name="Google Shape;1161;p191"/>
          <p:cNvSpPr txBox="1"/>
          <p:nvPr>
            <p:ph idx="1" type="subTitle"/>
          </p:nvPr>
        </p:nvSpPr>
        <p:spPr>
          <a:xfrm>
            <a:off x="1156598" y="2875804"/>
            <a:ext cx="6619244" cy="130329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MANAGING IAM USERS –</a:t>
            </a:r>
            <a:endParaRPr/>
          </a:p>
          <a:p>
            <a:pPr indent="0" lvl="0" marL="0" rtl="0" algn="ctr">
              <a:spcBef>
                <a:spcPts val="800"/>
              </a:spcBef>
              <a:spcAft>
                <a:spcPts val="0"/>
              </a:spcAft>
              <a:buSzPts val="1400"/>
              <a:buNone/>
            </a:pPr>
            <a:r>
              <a:rPr lang="en" sz="1800">
                <a:solidFill>
                  <a:srgbClr val="F589C1"/>
                </a:solidFill>
              </a:rPr>
              <a:t>CHANGING PERMISSIONS FOR AN IAM USER</a:t>
            </a:r>
            <a:endParaRPr/>
          </a:p>
          <a:p>
            <a:pPr indent="0" lvl="0" marL="0" rtl="0" algn="ctr">
              <a:spcBef>
                <a:spcPts val="800"/>
              </a:spcBef>
              <a:spcAft>
                <a:spcPts val="0"/>
              </a:spcAft>
              <a:buSzPts val="1400"/>
              <a:buNone/>
            </a:pPr>
            <a:r>
              <a:rPr lang="en" sz="1800">
                <a:solidFill>
                  <a:srgbClr val="F9D7E1"/>
                </a:solidFill>
              </a:rPr>
              <a:t>METHOD 2: COPYING PERMISSIONS</a:t>
            </a:r>
            <a:endParaRPr sz="1800">
              <a:solidFill>
                <a:srgbClr val="F9D7E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92"/>
          <p:cNvSpPr txBox="1"/>
          <p:nvPr>
            <p:ph type="ctrTitle"/>
          </p:nvPr>
        </p:nvSpPr>
        <p:spPr>
          <a:xfrm>
            <a:off x="1156598" y="371475"/>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167" name="Google Shape;1167;p192"/>
          <p:cNvSpPr txBox="1"/>
          <p:nvPr>
            <p:ph idx="1" type="subTitle"/>
          </p:nvPr>
        </p:nvSpPr>
        <p:spPr>
          <a:xfrm>
            <a:off x="1156598" y="2875804"/>
            <a:ext cx="6619244" cy="130329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MANAGING IAM USERS –</a:t>
            </a:r>
            <a:endParaRPr/>
          </a:p>
          <a:p>
            <a:pPr indent="0" lvl="0" marL="0" rtl="0" algn="ctr">
              <a:spcBef>
                <a:spcPts val="800"/>
              </a:spcBef>
              <a:spcAft>
                <a:spcPts val="0"/>
              </a:spcAft>
              <a:buSzPts val="1400"/>
              <a:buNone/>
            </a:pPr>
            <a:r>
              <a:rPr lang="en" sz="1800">
                <a:solidFill>
                  <a:srgbClr val="F589C1"/>
                </a:solidFill>
              </a:rPr>
              <a:t>CHANGING PERMISSIONS FOR AN IAM USER</a:t>
            </a:r>
            <a:endParaRPr/>
          </a:p>
          <a:p>
            <a:pPr indent="0" lvl="0" marL="0" rtl="0" algn="ctr">
              <a:spcBef>
                <a:spcPts val="800"/>
              </a:spcBef>
              <a:spcAft>
                <a:spcPts val="0"/>
              </a:spcAft>
              <a:buSzPts val="1400"/>
              <a:buNone/>
            </a:pPr>
            <a:r>
              <a:rPr lang="en" sz="1800">
                <a:solidFill>
                  <a:srgbClr val="F9D7E1"/>
                </a:solidFill>
              </a:rPr>
              <a:t>METHOD 3: ATTACH A POLICY</a:t>
            </a:r>
            <a:endParaRPr sz="1800">
              <a:solidFill>
                <a:srgbClr val="F9D7E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93"/>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173" name="Google Shape;1173;p193"/>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GROUPS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19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Groups</a:t>
            </a:r>
            <a:endParaRPr sz="2100">
              <a:solidFill>
                <a:srgbClr val="F589C1"/>
              </a:solidFill>
            </a:endParaRPr>
          </a:p>
        </p:txBody>
      </p:sp>
      <p:sp>
        <p:nvSpPr>
          <p:cNvPr id="1179" name="Google Shape;1179;p19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spcBef>
                <a:spcPts val="0"/>
              </a:spcBef>
              <a:spcAft>
                <a:spcPts val="0"/>
              </a:spcAft>
              <a:buSzPct val="78260"/>
              <a:buNone/>
            </a:pPr>
            <a:r>
              <a:rPr lang="en" sz="2300"/>
              <a:t>Characteristics of IAM Groups</a:t>
            </a:r>
            <a:br>
              <a:rPr lang="en"/>
            </a:br>
            <a:endParaRPr/>
          </a:p>
          <a:p>
            <a:pPr indent="-248284" lvl="0" marL="254000" rtl="0" algn="l">
              <a:spcBef>
                <a:spcPts val="800"/>
              </a:spcBef>
              <a:spcAft>
                <a:spcPts val="0"/>
              </a:spcAft>
              <a:buSzPct val="80000"/>
              <a:buChar char="►"/>
            </a:pPr>
            <a:r>
              <a:rPr lang="en"/>
              <a:t>We can assign and manage permissions for multiple users using Groups.</a:t>
            </a:r>
            <a:endParaRPr/>
          </a:p>
          <a:p>
            <a:pPr indent="-248284" lvl="0" marL="254000" rtl="0" algn="l">
              <a:spcBef>
                <a:spcPts val="800"/>
              </a:spcBef>
              <a:spcAft>
                <a:spcPts val="0"/>
              </a:spcAft>
              <a:buSzPct val="80000"/>
              <a:buChar char="►"/>
            </a:pPr>
            <a:r>
              <a:rPr lang="en"/>
              <a:t>New users can easily be added to a group and inherit the group's policies.</a:t>
            </a:r>
            <a:endParaRPr/>
          </a:p>
          <a:p>
            <a:pPr indent="-248284" lvl="0" marL="254000" rtl="0" algn="l">
              <a:spcBef>
                <a:spcPts val="800"/>
              </a:spcBef>
              <a:spcAft>
                <a:spcPts val="0"/>
              </a:spcAft>
              <a:buSzPct val="80000"/>
              <a:buChar char="►"/>
            </a:pPr>
            <a:r>
              <a:rPr lang="en"/>
              <a:t>Users can easily be removed from an existing group and re-assigned to another group. </a:t>
            </a:r>
            <a:endParaRPr/>
          </a:p>
          <a:p>
            <a:pPr indent="-248284" lvl="0" marL="254000" rtl="0" algn="l">
              <a:spcBef>
                <a:spcPts val="800"/>
              </a:spcBef>
              <a:spcAft>
                <a:spcPts val="0"/>
              </a:spcAft>
              <a:buSzPct val="80000"/>
              <a:buChar char="►"/>
            </a:pPr>
            <a:r>
              <a:rPr lang="en"/>
              <a:t>A single user can belong to multiple groups, and a single group can contain multiple users.</a:t>
            </a:r>
            <a:endParaRPr/>
          </a:p>
          <a:p>
            <a:pPr indent="-248284" lvl="0" marL="254000" rtl="0" algn="l">
              <a:spcBef>
                <a:spcPts val="800"/>
              </a:spcBef>
              <a:spcAft>
                <a:spcPts val="0"/>
              </a:spcAft>
              <a:buSzPct val="80000"/>
              <a:buChar char="►"/>
            </a:pPr>
            <a:r>
              <a:rPr lang="en"/>
              <a:t>A group cannot be nested within another group. This means they can only contain users and not other groups.</a:t>
            </a:r>
            <a:endParaRPr/>
          </a:p>
          <a:p>
            <a:pPr indent="-248284" lvl="0" marL="254000" rtl="0" algn="l">
              <a:spcBef>
                <a:spcPts val="800"/>
              </a:spcBef>
              <a:spcAft>
                <a:spcPts val="0"/>
              </a:spcAft>
              <a:buSzPct val="80000"/>
              <a:buChar char="►"/>
            </a:pPr>
            <a:r>
              <a:rPr lang="en"/>
              <a:t>There are no default groups in AWS that automatically include all new and existing users.</a:t>
            </a:r>
            <a:endParaRPr/>
          </a:p>
          <a:p>
            <a:pPr indent="-190500" lvl="0" marL="304800" rtl="0" algn="l">
              <a:spcBef>
                <a:spcPts val="800"/>
              </a:spcBef>
              <a:spcAft>
                <a:spcPts val="0"/>
              </a:spcAft>
              <a:buSzPct val="80000"/>
              <a:buNone/>
            </a:pPr>
            <a:r>
              <a:t/>
            </a:r>
            <a:endParaRPr/>
          </a:p>
          <a:p>
            <a:pPr indent="-190500" lvl="0" marL="304800" rtl="0" algn="l">
              <a:spcBef>
                <a:spcPts val="800"/>
              </a:spcBef>
              <a:spcAft>
                <a:spcPts val="0"/>
              </a:spcAft>
              <a:buSzPct val="800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xEl>
                                              <p:pRg end="0" st="0"/>
                                            </p:txEl>
                                          </p:spTgt>
                                        </p:tgtEl>
                                        <p:attrNameLst>
                                          <p:attrName>style.visibility</p:attrName>
                                        </p:attrNameLst>
                                      </p:cBhvr>
                                      <p:to>
                                        <p:strVal val="visible"/>
                                      </p:to>
                                    </p:set>
                                    <p:animEffect filter="fade" transition="in">
                                      <p:cBhvr>
                                        <p:cTn dur="500"/>
                                        <p:tgtEl>
                                          <p:spTgt spid="1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xEl>
                                              <p:pRg end="1" st="1"/>
                                            </p:txEl>
                                          </p:spTgt>
                                        </p:tgtEl>
                                        <p:attrNameLst>
                                          <p:attrName>style.visibility</p:attrName>
                                        </p:attrNameLst>
                                      </p:cBhvr>
                                      <p:to>
                                        <p:strVal val="visible"/>
                                      </p:to>
                                    </p:set>
                                    <p:animEffect filter="fade" transition="in">
                                      <p:cBhvr>
                                        <p:cTn dur="500"/>
                                        <p:tgtEl>
                                          <p:spTgt spid="1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xEl>
                                              <p:pRg end="2" st="2"/>
                                            </p:txEl>
                                          </p:spTgt>
                                        </p:tgtEl>
                                        <p:attrNameLst>
                                          <p:attrName>style.visibility</p:attrName>
                                        </p:attrNameLst>
                                      </p:cBhvr>
                                      <p:to>
                                        <p:strVal val="visible"/>
                                      </p:to>
                                    </p:set>
                                    <p:animEffect filter="fade" transition="in">
                                      <p:cBhvr>
                                        <p:cTn dur="500"/>
                                        <p:tgtEl>
                                          <p:spTgt spid="1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xEl>
                                              <p:pRg end="3" st="3"/>
                                            </p:txEl>
                                          </p:spTgt>
                                        </p:tgtEl>
                                        <p:attrNameLst>
                                          <p:attrName>style.visibility</p:attrName>
                                        </p:attrNameLst>
                                      </p:cBhvr>
                                      <p:to>
                                        <p:strVal val="visible"/>
                                      </p:to>
                                    </p:set>
                                    <p:animEffect filter="fade" transition="in">
                                      <p:cBhvr>
                                        <p:cTn dur="500"/>
                                        <p:tgtEl>
                                          <p:spTgt spid="1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xEl>
                                              <p:pRg end="4" st="4"/>
                                            </p:txEl>
                                          </p:spTgt>
                                        </p:tgtEl>
                                        <p:attrNameLst>
                                          <p:attrName>style.visibility</p:attrName>
                                        </p:attrNameLst>
                                      </p:cBhvr>
                                      <p:to>
                                        <p:strVal val="visible"/>
                                      </p:to>
                                    </p:set>
                                    <p:animEffect filter="fade" transition="in">
                                      <p:cBhvr>
                                        <p:cTn dur="500"/>
                                        <p:tgtEl>
                                          <p:spTgt spid="1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xEl>
                                              <p:pRg end="5" st="5"/>
                                            </p:txEl>
                                          </p:spTgt>
                                        </p:tgtEl>
                                        <p:attrNameLst>
                                          <p:attrName>style.visibility</p:attrName>
                                        </p:attrNameLst>
                                      </p:cBhvr>
                                      <p:to>
                                        <p:strVal val="visible"/>
                                      </p:to>
                                    </p:set>
                                    <p:animEffect filter="fade" transition="in">
                                      <p:cBhvr>
                                        <p:cTn dur="500"/>
                                        <p:tgtEl>
                                          <p:spTgt spid="1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xEl>
                                              <p:pRg end="6" st="6"/>
                                            </p:txEl>
                                          </p:spTgt>
                                        </p:tgtEl>
                                        <p:attrNameLst>
                                          <p:attrName>style.visibility</p:attrName>
                                        </p:attrNameLst>
                                      </p:cBhvr>
                                      <p:to>
                                        <p:strVal val="visible"/>
                                      </p:to>
                                    </p:set>
                                    <p:animEffect filter="fade" transition="in">
                                      <p:cBhvr>
                                        <p:cTn dur="500"/>
                                        <p:tgtEl>
                                          <p:spTgt spid="1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xEl>
                                              <p:pRg end="7" st="7"/>
                                            </p:txEl>
                                          </p:spTgt>
                                        </p:tgtEl>
                                        <p:attrNameLst>
                                          <p:attrName>style.visibility</p:attrName>
                                        </p:attrNameLst>
                                      </p:cBhvr>
                                      <p:to>
                                        <p:strVal val="visible"/>
                                      </p:to>
                                    </p:set>
                                    <p:animEffect filter="fade" transition="in">
                                      <p:cBhvr>
                                        <p:cTn dur="500"/>
                                        <p:tgtEl>
                                          <p:spTgt spid="1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xEl>
                                              <p:pRg end="8" st="8"/>
                                            </p:txEl>
                                          </p:spTgt>
                                        </p:tgtEl>
                                        <p:attrNameLst>
                                          <p:attrName>style.visibility</p:attrName>
                                        </p:attrNameLst>
                                      </p:cBhvr>
                                      <p:to>
                                        <p:strVal val="visible"/>
                                      </p:to>
                                    </p:set>
                                    <p:animEffect filter="fade" transition="in">
                                      <p:cBhvr>
                                        <p:cTn dur="500"/>
                                        <p:tgtEl>
                                          <p:spTgt spid="117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pic>
        <p:nvPicPr>
          <p:cNvPr id="1184" name="Google Shape;1184;p195"/>
          <p:cNvPicPr preferRelativeResize="0"/>
          <p:nvPr/>
        </p:nvPicPr>
        <p:blipFill rotWithShape="1">
          <a:blip r:embed="rId3">
            <a:alphaModFix/>
          </a:blip>
          <a:srcRect b="0" l="0" r="0" t="0"/>
          <a:stretch/>
        </p:blipFill>
        <p:spPr>
          <a:xfrm>
            <a:off x="2462479" y="0"/>
            <a:ext cx="4219042" cy="51435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19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Groups</a:t>
            </a:r>
            <a:endParaRPr sz="2100">
              <a:solidFill>
                <a:srgbClr val="F589C1"/>
              </a:solidFill>
            </a:endParaRPr>
          </a:p>
        </p:txBody>
      </p:sp>
      <p:sp>
        <p:nvSpPr>
          <p:cNvPr id="1190" name="Google Shape;1190;p196"/>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en" sz="2300"/>
              <a:t>Sample IAM Group Structure</a:t>
            </a:r>
            <a:br>
              <a:rPr lang="en"/>
            </a:br>
            <a:endParaRPr/>
          </a:p>
          <a:p>
            <a:pPr indent="-254000" lvl="0" marL="254000" rtl="0" algn="l">
              <a:spcBef>
                <a:spcPts val="800"/>
              </a:spcBef>
              <a:spcAft>
                <a:spcPts val="0"/>
              </a:spcAft>
              <a:buSzPts val="1200"/>
              <a:buChar char="►"/>
            </a:pPr>
            <a:r>
              <a:rPr lang="en"/>
              <a:t>A Payer account, also known as a “Root” account or management account.</a:t>
            </a:r>
            <a:endParaRPr/>
          </a:p>
          <a:p>
            <a:pPr indent="-254000" lvl="0" marL="254000" rtl="0" algn="l">
              <a:spcBef>
                <a:spcPts val="800"/>
              </a:spcBef>
              <a:spcAft>
                <a:spcPts val="0"/>
              </a:spcAft>
              <a:buSzPts val="1200"/>
              <a:buChar char="►"/>
            </a:pPr>
            <a:r>
              <a:rPr lang="en"/>
              <a:t>Root account has the highest level of permissions by default.</a:t>
            </a:r>
            <a:endParaRPr/>
          </a:p>
          <a:p>
            <a:pPr indent="-254000" lvl="0" marL="254000" rtl="0" algn="l">
              <a:spcBef>
                <a:spcPts val="800"/>
              </a:spcBef>
              <a:spcAft>
                <a:spcPts val="0"/>
              </a:spcAft>
              <a:buSzPts val="1200"/>
              <a:buChar char="►"/>
            </a:pPr>
            <a:r>
              <a:rPr lang="en"/>
              <a:t>Below the “Root” account, there are three groups</a:t>
            </a:r>
            <a:endParaRPr/>
          </a:p>
          <a:p>
            <a:pPr indent="-222250" lvl="1" marL="558800" rtl="0" algn="l">
              <a:spcBef>
                <a:spcPts val="800"/>
              </a:spcBef>
              <a:spcAft>
                <a:spcPts val="0"/>
              </a:spcAft>
              <a:buSzPts val="1100"/>
              <a:buChar char="►"/>
            </a:pPr>
            <a:r>
              <a:rPr lang="en"/>
              <a:t>Administrators – “AdministratorAccess” Policy</a:t>
            </a:r>
            <a:endParaRPr/>
          </a:p>
          <a:p>
            <a:pPr indent="-222250" lvl="1" marL="558800" rtl="0" algn="l">
              <a:spcBef>
                <a:spcPts val="800"/>
              </a:spcBef>
              <a:spcAft>
                <a:spcPts val="0"/>
              </a:spcAft>
              <a:buSzPts val="1100"/>
              <a:buChar char="►"/>
            </a:pPr>
            <a:r>
              <a:rPr lang="en"/>
              <a:t>Developer – “AmazonEC2FullAccess”, “AWSCodeBuildDeveloperAccess”</a:t>
            </a:r>
            <a:endParaRPr/>
          </a:p>
          <a:p>
            <a:pPr indent="-222250" lvl="1" marL="558800" rtl="0" algn="l">
              <a:spcBef>
                <a:spcPts val="800"/>
              </a:spcBef>
              <a:spcAft>
                <a:spcPts val="0"/>
              </a:spcAft>
              <a:buSzPts val="1100"/>
              <a:buChar char="►"/>
            </a:pPr>
            <a:r>
              <a:rPr lang="en"/>
              <a:t>Test – “AmazonSESFullAccess”</a:t>
            </a:r>
            <a:endParaRPr/>
          </a:p>
          <a:p>
            <a:pPr indent="-177800" lvl="0" marL="2540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0" st="0"/>
                                            </p:txEl>
                                          </p:spTgt>
                                        </p:tgtEl>
                                        <p:attrNameLst>
                                          <p:attrName>style.visibility</p:attrName>
                                        </p:attrNameLst>
                                      </p:cBhvr>
                                      <p:to>
                                        <p:strVal val="visible"/>
                                      </p:to>
                                    </p:set>
                                    <p:animEffect filter="fade" transition="in">
                                      <p:cBhvr>
                                        <p:cTn dur="500"/>
                                        <p:tgtEl>
                                          <p:spTgt spid="1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1" st="1"/>
                                            </p:txEl>
                                          </p:spTgt>
                                        </p:tgtEl>
                                        <p:attrNameLst>
                                          <p:attrName>style.visibility</p:attrName>
                                        </p:attrNameLst>
                                      </p:cBhvr>
                                      <p:to>
                                        <p:strVal val="visible"/>
                                      </p:to>
                                    </p:set>
                                    <p:animEffect filter="fade" transition="in">
                                      <p:cBhvr>
                                        <p:cTn dur="500"/>
                                        <p:tgtEl>
                                          <p:spTgt spid="1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2" st="2"/>
                                            </p:txEl>
                                          </p:spTgt>
                                        </p:tgtEl>
                                        <p:attrNameLst>
                                          <p:attrName>style.visibility</p:attrName>
                                        </p:attrNameLst>
                                      </p:cBhvr>
                                      <p:to>
                                        <p:strVal val="visible"/>
                                      </p:to>
                                    </p:set>
                                    <p:animEffect filter="fade" transition="in">
                                      <p:cBhvr>
                                        <p:cTn dur="500"/>
                                        <p:tgtEl>
                                          <p:spTgt spid="1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3" st="3"/>
                                            </p:txEl>
                                          </p:spTgt>
                                        </p:tgtEl>
                                        <p:attrNameLst>
                                          <p:attrName>style.visibility</p:attrName>
                                        </p:attrNameLst>
                                      </p:cBhvr>
                                      <p:to>
                                        <p:strVal val="visible"/>
                                      </p:to>
                                    </p:set>
                                    <p:animEffect filter="fade" transition="in">
                                      <p:cBhvr>
                                        <p:cTn dur="500"/>
                                        <p:tgtEl>
                                          <p:spTgt spid="1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4" st="4"/>
                                            </p:txEl>
                                          </p:spTgt>
                                        </p:tgtEl>
                                        <p:attrNameLst>
                                          <p:attrName>style.visibility</p:attrName>
                                        </p:attrNameLst>
                                      </p:cBhvr>
                                      <p:to>
                                        <p:strVal val="visible"/>
                                      </p:to>
                                    </p:set>
                                    <p:animEffect filter="fade" transition="in">
                                      <p:cBhvr>
                                        <p:cTn dur="500"/>
                                        <p:tgtEl>
                                          <p:spTgt spid="1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5" st="5"/>
                                            </p:txEl>
                                          </p:spTgt>
                                        </p:tgtEl>
                                        <p:attrNameLst>
                                          <p:attrName>style.visibility</p:attrName>
                                        </p:attrNameLst>
                                      </p:cBhvr>
                                      <p:to>
                                        <p:strVal val="visible"/>
                                      </p:to>
                                    </p:set>
                                    <p:animEffect filter="fade" transition="in">
                                      <p:cBhvr>
                                        <p:cTn dur="500"/>
                                        <p:tgtEl>
                                          <p:spTgt spid="11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6" st="6"/>
                                            </p:txEl>
                                          </p:spTgt>
                                        </p:tgtEl>
                                        <p:attrNameLst>
                                          <p:attrName>style.visibility</p:attrName>
                                        </p:attrNameLst>
                                      </p:cBhvr>
                                      <p:to>
                                        <p:strVal val="visible"/>
                                      </p:to>
                                    </p:set>
                                    <p:animEffect filter="fade" transition="in">
                                      <p:cBhvr>
                                        <p:cTn dur="500"/>
                                        <p:tgtEl>
                                          <p:spTgt spid="11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7" st="7"/>
                                            </p:txEl>
                                          </p:spTgt>
                                        </p:tgtEl>
                                        <p:attrNameLst>
                                          <p:attrName>style.visibility</p:attrName>
                                        </p:attrNameLst>
                                      </p:cBhvr>
                                      <p:to>
                                        <p:strVal val="visible"/>
                                      </p:to>
                                    </p:set>
                                    <p:animEffect filter="fade" transition="in">
                                      <p:cBhvr>
                                        <p:cTn dur="500"/>
                                        <p:tgtEl>
                                          <p:spTgt spid="11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8" st="8"/>
                                            </p:txEl>
                                          </p:spTgt>
                                        </p:tgtEl>
                                        <p:attrNameLst>
                                          <p:attrName>style.visibility</p:attrName>
                                        </p:attrNameLst>
                                      </p:cBhvr>
                                      <p:to>
                                        <p:strVal val="visible"/>
                                      </p:to>
                                    </p:set>
                                    <p:animEffect filter="fade" transition="in">
                                      <p:cBhvr>
                                        <p:cTn dur="500"/>
                                        <p:tgtEl>
                                          <p:spTgt spid="11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xEl>
                                              <p:pRg end="9" st="9"/>
                                            </p:txEl>
                                          </p:spTgt>
                                        </p:tgtEl>
                                        <p:attrNameLst>
                                          <p:attrName>style.visibility</p:attrName>
                                        </p:attrNameLst>
                                      </p:cBhvr>
                                      <p:to>
                                        <p:strVal val="visible"/>
                                      </p:to>
                                    </p:set>
                                    <p:animEffect filter="fade" transition="in">
                                      <p:cBhvr>
                                        <p:cTn dur="500"/>
                                        <p:tgtEl>
                                          <p:spTgt spid="119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9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Groups</a:t>
            </a:r>
            <a:endParaRPr sz="2100">
              <a:solidFill>
                <a:srgbClr val="F589C1"/>
              </a:solidFill>
            </a:endParaRPr>
          </a:p>
        </p:txBody>
      </p:sp>
      <p:sp>
        <p:nvSpPr>
          <p:cNvPr id="1196" name="Google Shape;1196;p197"/>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en" sz="2300"/>
              <a:t>Sample IAM Group Structure</a:t>
            </a:r>
            <a:br>
              <a:rPr lang="en"/>
            </a:br>
            <a:endParaRPr/>
          </a:p>
          <a:p>
            <a:pPr indent="-254000" lvl="0" marL="254000" rtl="0" algn="l">
              <a:spcBef>
                <a:spcPts val="800"/>
              </a:spcBef>
              <a:spcAft>
                <a:spcPts val="0"/>
              </a:spcAft>
              <a:buSzPts val="1200"/>
              <a:buChar char="►"/>
            </a:pPr>
            <a:r>
              <a:rPr lang="en"/>
              <a:t>Only Payer/Root account can:</a:t>
            </a:r>
            <a:endParaRPr/>
          </a:p>
          <a:p>
            <a:pPr indent="-222250" lvl="1" marL="558800" rtl="0" algn="l">
              <a:spcBef>
                <a:spcPts val="800"/>
              </a:spcBef>
              <a:spcAft>
                <a:spcPts val="0"/>
              </a:spcAft>
              <a:buSzPts val="1100"/>
              <a:buChar char="►"/>
            </a:pPr>
            <a:r>
              <a:rPr lang="en"/>
              <a:t>Change account Settings</a:t>
            </a:r>
            <a:endParaRPr/>
          </a:p>
          <a:p>
            <a:pPr indent="-222250" lvl="1" marL="558800" rtl="0" algn="l">
              <a:spcBef>
                <a:spcPts val="800"/>
              </a:spcBef>
              <a:spcAft>
                <a:spcPts val="0"/>
              </a:spcAft>
              <a:buSzPts val="1100"/>
              <a:buChar char="►"/>
            </a:pPr>
            <a:r>
              <a:rPr lang="en"/>
              <a:t>Restore IAM User permissions</a:t>
            </a:r>
            <a:endParaRPr/>
          </a:p>
          <a:p>
            <a:pPr indent="-222250" lvl="1" marL="558800" rtl="0" algn="l">
              <a:spcBef>
                <a:spcPts val="800"/>
              </a:spcBef>
              <a:spcAft>
                <a:spcPts val="0"/>
              </a:spcAft>
              <a:buSzPts val="1100"/>
              <a:buChar char="►"/>
            </a:pPr>
            <a:r>
              <a:rPr lang="en"/>
              <a:t>Activate IAM access to the Billing and Cost Management Console</a:t>
            </a:r>
            <a:endParaRPr/>
          </a:p>
          <a:p>
            <a:pPr indent="-222250" lvl="1" marL="558800" rtl="0" algn="l">
              <a:spcBef>
                <a:spcPts val="800"/>
              </a:spcBef>
              <a:spcAft>
                <a:spcPts val="0"/>
              </a:spcAft>
              <a:buSzPts val="1100"/>
              <a:buChar char="►"/>
            </a:pPr>
            <a:r>
              <a:rPr lang="en"/>
              <a:t>Close the AWS account</a:t>
            </a:r>
            <a:endParaRPr/>
          </a:p>
          <a:p>
            <a:pPr indent="-222250" lvl="1" marL="558800" rtl="0" algn="l">
              <a:spcBef>
                <a:spcPts val="800"/>
              </a:spcBef>
              <a:spcAft>
                <a:spcPts val="0"/>
              </a:spcAft>
              <a:buSzPts val="1100"/>
              <a:buChar char="►"/>
            </a:pPr>
            <a:r>
              <a:rPr lang="en"/>
              <a:t>Change the AWS Support plan</a:t>
            </a:r>
            <a:endParaRPr/>
          </a:p>
          <a:p>
            <a:pPr indent="-222250" lvl="1" marL="558800" rtl="0" algn="l">
              <a:spcBef>
                <a:spcPts val="800"/>
              </a:spcBef>
              <a:spcAft>
                <a:spcPts val="0"/>
              </a:spcAft>
              <a:buSzPts val="1100"/>
              <a:buChar char="►"/>
            </a:pPr>
            <a:r>
              <a:rPr lang="en"/>
              <a:t>Register as a seller</a:t>
            </a:r>
            <a:endParaRPr/>
          </a:p>
          <a:p>
            <a:pPr indent="-222250" lvl="1" marL="558800" rtl="0" algn="l">
              <a:spcBef>
                <a:spcPts val="800"/>
              </a:spcBef>
              <a:spcAft>
                <a:spcPts val="0"/>
              </a:spcAft>
              <a:buSzPts val="1100"/>
              <a:buChar char="►"/>
            </a:pPr>
            <a:r>
              <a:rPr lang="en"/>
              <a:t>Configure an Amazon S3 bucket to enable MFA</a:t>
            </a:r>
            <a:endParaRPr/>
          </a:p>
          <a:p>
            <a:pPr indent="-177800" lvl="0" marL="2540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0" st="0"/>
                                            </p:txEl>
                                          </p:spTgt>
                                        </p:tgtEl>
                                        <p:attrNameLst>
                                          <p:attrName>style.visibility</p:attrName>
                                        </p:attrNameLst>
                                      </p:cBhvr>
                                      <p:to>
                                        <p:strVal val="visible"/>
                                      </p:to>
                                    </p:set>
                                    <p:animEffect filter="fade" transition="in">
                                      <p:cBhvr>
                                        <p:cTn dur="500"/>
                                        <p:tgtEl>
                                          <p:spTgt spid="1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1" st="1"/>
                                            </p:txEl>
                                          </p:spTgt>
                                        </p:tgtEl>
                                        <p:attrNameLst>
                                          <p:attrName>style.visibility</p:attrName>
                                        </p:attrNameLst>
                                      </p:cBhvr>
                                      <p:to>
                                        <p:strVal val="visible"/>
                                      </p:to>
                                    </p:set>
                                    <p:animEffect filter="fade" transition="in">
                                      <p:cBhvr>
                                        <p:cTn dur="500"/>
                                        <p:tgtEl>
                                          <p:spTgt spid="1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2" st="2"/>
                                            </p:txEl>
                                          </p:spTgt>
                                        </p:tgtEl>
                                        <p:attrNameLst>
                                          <p:attrName>style.visibility</p:attrName>
                                        </p:attrNameLst>
                                      </p:cBhvr>
                                      <p:to>
                                        <p:strVal val="visible"/>
                                      </p:to>
                                    </p:set>
                                    <p:animEffect filter="fade" transition="in">
                                      <p:cBhvr>
                                        <p:cTn dur="500"/>
                                        <p:tgtEl>
                                          <p:spTgt spid="1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3" st="3"/>
                                            </p:txEl>
                                          </p:spTgt>
                                        </p:tgtEl>
                                        <p:attrNameLst>
                                          <p:attrName>style.visibility</p:attrName>
                                        </p:attrNameLst>
                                      </p:cBhvr>
                                      <p:to>
                                        <p:strVal val="visible"/>
                                      </p:to>
                                    </p:set>
                                    <p:animEffect filter="fade" transition="in">
                                      <p:cBhvr>
                                        <p:cTn dur="500"/>
                                        <p:tgtEl>
                                          <p:spTgt spid="11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4" st="4"/>
                                            </p:txEl>
                                          </p:spTgt>
                                        </p:tgtEl>
                                        <p:attrNameLst>
                                          <p:attrName>style.visibility</p:attrName>
                                        </p:attrNameLst>
                                      </p:cBhvr>
                                      <p:to>
                                        <p:strVal val="visible"/>
                                      </p:to>
                                    </p:set>
                                    <p:animEffect filter="fade" transition="in">
                                      <p:cBhvr>
                                        <p:cTn dur="500"/>
                                        <p:tgtEl>
                                          <p:spTgt spid="11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5" st="5"/>
                                            </p:txEl>
                                          </p:spTgt>
                                        </p:tgtEl>
                                        <p:attrNameLst>
                                          <p:attrName>style.visibility</p:attrName>
                                        </p:attrNameLst>
                                      </p:cBhvr>
                                      <p:to>
                                        <p:strVal val="visible"/>
                                      </p:to>
                                    </p:set>
                                    <p:animEffect filter="fade" transition="in">
                                      <p:cBhvr>
                                        <p:cTn dur="500"/>
                                        <p:tgtEl>
                                          <p:spTgt spid="11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6" st="6"/>
                                            </p:txEl>
                                          </p:spTgt>
                                        </p:tgtEl>
                                        <p:attrNameLst>
                                          <p:attrName>style.visibility</p:attrName>
                                        </p:attrNameLst>
                                      </p:cBhvr>
                                      <p:to>
                                        <p:strVal val="visible"/>
                                      </p:to>
                                    </p:set>
                                    <p:animEffect filter="fade" transition="in">
                                      <p:cBhvr>
                                        <p:cTn dur="500"/>
                                        <p:tgtEl>
                                          <p:spTgt spid="11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7" st="7"/>
                                            </p:txEl>
                                          </p:spTgt>
                                        </p:tgtEl>
                                        <p:attrNameLst>
                                          <p:attrName>style.visibility</p:attrName>
                                        </p:attrNameLst>
                                      </p:cBhvr>
                                      <p:to>
                                        <p:strVal val="visible"/>
                                      </p:to>
                                    </p:set>
                                    <p:animEffect filter="fade" transition="in">
                                      <p:cBhvr>
                                        <p:cTn dur="500"/>
                                        <p:tgtEl>
                                          <p:spTgt spid="119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8" st="8"/>
                                            </p:txEl>
                                          </p:spTgt>
                                        </p:tgtEl>
                                        <p:attrNameLst>
                                          <p:attrName>style.visibility</p:attrName>
                                        </p:attrNameLst>
                                      </p:cBhvr>
                                      <p:to>
                                        <p:strVal val="visible"/>
                                      </p:to>
                                    </p:set>
                                    <p:animEffect filter="fade" transition="in">
                                      <p:cBhvr>
                                        <p:cTn dur="500"/>
                                        <p:tgtEl>
                                          <p:spTgt spid="119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9" st="9"/>
                                            </p:txEl>
                                          </p:spTgt>
                                        </p:tgtEl>
                                        <p:attrNameLst>
                                          <p:attrName>style.visibility</p:attrName>
                                        </p:attrNameLst>
                                      </p:cBhvr>
                                      <p:to>
                                        <p:strVal val="visible"/>
                                      </p:to>
                                    </p:set>
                                    <p:animEffect filter="fade" transition="in">
                                      <p:cBhvr>
                                        <p:cTn dur="500"/>
                                        <p:tgtEl>
                                          <p:spTgt spid="119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10" st="10"/>
                                            </p:txEl>
                                          </p:spTgt>
                                        </p:tgtEl>
                                        <p:attrNameLst>
                                          <p:attrName>style.visibility</p:attrName>
                                        </p:attrNameLst>
                                      </p:cBhvr>
                                      <p:to>
                                        <p:strVal val="visible"/>
                                      </p:to>
                                    </p:set>
                                    <p:animEffect filter="fade" transition="in">
                                      <p:cBhvr>
                                        <p:cTn dur="500"/>
                                        <p:tgtEl>
                                          <p:spTgt spid="119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xEl>
                                              <p:pRg end="11" st="11"/>
                                            </p:txEl>
                                          </p:spTgt>
                                        </p:tgtEl>
                                        <p:attrNameLst>
                                          <p:attrName>style.visibility</p:attrName>
                                        </p:attrNameLst>
                                      </p:cBhvr>
                                      <p:to>
                                        <p:strVal val="visible"/>
                                      </p:to>
                                    </p:set>
                                    <p:animEffect filter="fade" transition="in">
                                      <p:cBhvr>
                                        <p:cTn dur="500"/>
                                        <p:tgtEl>
                                          <p:spTgt spid="119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19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Groups</a:t>
            </a:r>
            <a:endParaRPr sz="2100">
              <a:solidFill>
                <a:srgbClr val="F589C1"/>
              </a:solidFill>
            </a:endParaRPr>
          </a:p>
        </p:txBody>
      </p:sp>
      <p:sp>
        <p:nvSpPr>
          <p:cNvPr id="1202" name="Google Shape;1202;p198"/>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en" sz="2300"/>
              <a:t>Sample IAM Group Structure</a:t>
            </a:r>
            <a:br>
              <a:rPr lang="en"/>
            </a:br>
            <a:endParaRPr/>
          </a:p>
          <a:p>
            <a:pPr indent="-254000" lvl="0" marL="254000" rtl="0" algn="l">
              <a:spcBef>
                <a:spcPts val="800"/>
              </a:spcBef>
              <a:spcAft>
                <a:spcPts val="0"/>
              </a:spcAft>
              <a:buSzPts val="1200"/>
              <a:buChar char="►"/>
            </a:pPr>
            <a:r>
              <a:rPr lang="en"/>
              <a:t>Administrator Group members have all administrative controls granted under the “AdministratorAccess” policy. </a:t>
            </a:r>
            <a:endParaRPr/>
          </a:p>
          <a:p>
            <a:pPr indent="-254000" lvl="0" marL="254000" rtl="0" algn="l">
              <a:spcBef>
                <a:spcPts val="800"/>
              </a:spcBef>
              <a:spcAft>
                <a:spcPts val="0"/>
              </a:spcAft>
              <a:buSzPts val="1200"/>
              <a:buChar char="►"/>
            </a:pPr>
            <a:r>
              <a:rPr lang="en"/>
              <a:t>This includes access to 275+ services on AWS.</a:t>
            </a:r>
            <a:endParaRPr/>
          </a:p>
          <a:p>
            <a:pPr indent="-254000" lvl="0" marL="254000" rtl="0" algn="l">
              <a:spcBef>
                <a:spcPts val="800"/>
              </a:spcBef>
              <a:spcAft>
                <a:spcPts val="0"/>
              </a:spcAft>
              <a:buSzPts val="1200"/>
              <a:buChar char="►"/>
            </a:pPr>
            <a:r>
              <a:rPr lang="en"/>
              <a:t>Developer Group is governed under the “AmazonEC2FullAccess” and “AWSCodeBuildDeveloperAccess” policies. </a:t>
            </a:r>
            <a:endParaRPr/>
          </a:p>
          <a:p>
            <a:pPr indent="-254000" lvl="0" marL="254000" rtl="0" algn="l">
              <a:spcBef>
                <a:spcPts val="800"/>
              </a:spcBef>
              <a:spcAft>
                <a:spcPts val="0"/>
              </a:spcAft>
              <a:buSzPts val="1200"/>
              <a:buChar char="►"/>
            </a:pPr>
            <a:r>
              <a:rPr lang="en"/>
              <a:t>Developer Group members have access to 17 services under these policies.</a:t>
            </a:r>
            <a:endParaRPr/>
          </a:p>
          <a:p>
            <a:pPr indent="-222250" lvl="1" marL="558800" rtl="0" algn="l">
              <a:spcBef>
                <a:spcPts val="800"/>
              </a:spcBef>
              <a:spcAft>
                <a:spcPts val="0"/>
              </a:spcAft>
              <a:buSzPts val="1100"/>
              <a:buChar char="►"/>
            </a:pPr>
            <a:r>
              <a:rPr lang="en"/>
              <a:t>Includes: EC2 access, and other services for development purposes. </a:t>
            </a:r>
            <a:endParaRPr/>
          </a:p>
          <a:p>
            <a:pPr indent="-177800" lvl="0" marL="2540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xEl>
                                              <p:pRg end="0" st="0"/>
                                            </p:txEl>
                                          </p:spTgt>
                                        </p:tgtEl>
                                        <p:attrNameLst>
                                          <p:attrName>style.visibility</p:attrName>
                                        </p:attrNameLst>
                                      </p:cBhvr>
                                      <p:to>
                                        <p:strVal val="visible"/>
                                      </p:to>
                                    </p:set>
                                    <p:animEffect filter="fade" transition="in">
                                      <p:cBhvr>
                                        <p:cTn dur="500"/>
                                        <p:tgtEl>
                                          <p:spTgt spid="1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xEl>
                                              <p:pRg end="1" st="1"/>
                                            </p:txEl>
                                          </p:spTgt>
                                        </p:tgtEl>
                                        <p:attrNameLst>
                                          <p:attrName>style.visibility</p:attrName>
                                        </p:attrNameLst>
                                      </p:cBhvr>
                                      <p:to>
                                        <p:strVal val="visible"/>
                                      </p:to>
                                    </p:set>
                                    <p:animEffect filter="fade" transition="in">
                                      <p:cBhvr>
                                        <p:cTn dur="500"/>
                                        <p:tgtEl>
                                          <p:spTgt spid="1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xEl>
                                              <p:pRg end="2" st="2"/>
                                            </p:txEl>
                                          </p:spTgt>
                                        </p:tgtEl>
                                        <p:attrNameLst>
                                          <p:attrName>style.visibility</p:attrName>
                                        </p:attrNameLst>
                                      </p:cBhvr>
                                      <p:to>
                                        <p:strVal val="visible"/>
                                      </p:to>
                                    </p:set>
                                    <p:animEffect filter="fade" transition="in">
                                      <p:cBhvr>
                                        <p:cTn dur="500"/>
                                        <p:tgtEl>
                                          <p:spTgt spid="1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xEl>
                                              <p:pRg end="3" st="3"/>
                                            </p:txEl>
                                          </p:spTgt>
                                        </p:tgtEl>
                                        <p:attrNameLst>
                                          <p:attrName>style.visibility</p:attrName>
                                        </p:attrNameLst>
                                      </p:cBhvr>
                                      <p:to>
                                        <p:strVal val="visible"/>
                                      </p:to>
                                    </p:set>
                                    <p:animEffect filter="fade" transition="in">
                                      <p:cBhvr>
                                        <p:cTn dur="500"/>
                                        <p:tgtEl>
                                          <p:spTgt spid="1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xEl>
                                              <p:pRg end="4" st="4"/>
                                            </p:txEl>
                                          </p:spTgt>
                                        </p:tgtEl>
                                        <p:attrNameLst>
                                          <p:attrName>style.visibility</p:attrName>
                                        </p:attrNameLst>
                                      </p:cBhvr>
                                      <p:to>
                                        <p:strVal val="visible"/>
                                      </p:to>
                                    </p:set>
                                    <p:animEffect filter="fade" transition="in">
                                      <p:cBhvr>
                                        <p:cTn dur="500"/>
                                        <p:tgtEl>
                                          <p:spTgt spid="1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xEl>
                                              <p:pRg end="5" st="5"/>
                                            </p:txEl>
                                          </p:spTgt>
                                        </p:tgtEl>
                                        <p:attrNameLst>
                                          <p:attrName>style.visibility</p:attrName>
                                        </p:attrNameLst>
                                      </p:cBhvr>
                                      <p:to>
                                        <p:strVal val="visible"/>
                                      </p:to>
                                    </p:set>
                                    <p:animEffect filter="fade" transition="in">
                                      <p:cBhvr>
                                        <p:cTn dur="500"/>
                                        <p:tgtEl>
                                          <p:spTgt spid="1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xEl>
                                              <p:pRg end="6" st="6"/>
                                            </p:txEl>
                                          </p:spTgt>
                                        </p:tgtEl>
                                        <p:attrNameLst>
                                          <p:attrName>style.visibility</p:attrName>
                                        </p:attrNameLst>
                                      </p:cBhvr>
                                      <p:to>
                                        <p:strVal val="visible"/>
                                      </p:to>
                                    </p:set>
                                    <p:animEffect filter="fade" transition="in">
                                      <p:cBhvr>
                                        <p:cTn dur="500"/>
                                        <p:tgtEl>
                                          <p:spTgt spid="1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xEl>
                                              <p:pRg end="7" st="7"/>
                                            </p:txEl>
                                          </p:spTgt>
                                        </p:tgtEl>
                                        <p:attrNameLst>
                                          <p:attrName>style.visibility</p:attrName>
                                        </p:attrNameLst>
                                      </p:cBhvr>
                                      <p:to>
                                        <p:strVal val="visible"/>
                                      </p:to>
                                    </p:set>
                                    <p:animEffect filter="fade" transition="in">
                                      <p:cBhvr>
                                        <p:cTn dur="500"/>
                                        <p:tgtEl>
                                          <p:spTgt spid="12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xEl>
                                              <p:pRg end="8" st="8"/>
                                            </p:txEl>
                                          </p:spTgt>
                                        </p:tgtEl>
                                        <p:attrNameLst>
                                          <p:attrName>style.visibility</p:attrName>
                                        </p:attrNameLst>
                                      </p:cBhvr>
                                      <p:to>
                                        <p:strVal val="visible"/>
                                      </p:to>
                                    </p:set>
                                    <p:animEffect filter="fade" transition="in">
                                      <p:cBhvr>
                                        <p:cTn dur="500"/>
                                        <p:tgtEl>
                                          <p:spTgt spid="120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19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Groups</a:t>
            </a:r>
            <a:endParaRPr sz="2100">
              <a:solidFill>
                <a:srgbClr val="F589C1"/>
              </a:solidFill>
            </a:endParaRPr>
          </a:p>
        </p:txBody>
      </p:sp>
      <p:sp>
        <p:nvSpPr>
          <p:cNvPr id="1208" name="Google Shape;1208;p199"/>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en" sz="2300"/>
              <a:t>Sample IAM Group Structure</a:t>
            </a:r>
            <a:br>
              <a:rPr lang="en"/>
            </a:br>
            <a:endParaRPr/>
          </a:p>
          <a:p>
            <a:pPr indent="-254000" lvl="0" marL="254000" rtl="0" algn="l">
              <a:spcBef>
                <a:spcPts val="800"/>
              </a:spcBef>
              <a:spcAft>
                <a:spcPts val="0"/>
              </a:spcAft>
              <a:buSzPts val="1200"/>
              <a:buChar char="►"/>
            </a:pPr>
            <a:r>
              <a:rPr lang="en"/>
              <a:t>Users under the Test group only have access to resources under the “AmazonSESFullAccess” policy. </a:t>
            </a:r>
            <a:endParaRPr/>
          </a:p>
          <a:p>
            <a:pPr indent="-222250" lvl="1" marL="558800" rtl="0" algn="l">
              <a:spcBef>
                <a:spcPts val="800"/>
              </a:spcBef>
              <a:spcAft>
                <a:spcPts val="0"/>
              </a:spcAft>
              <a:buSzPts val="1100"/>
              <a:buChar char="►"/>
            </a:pPr>
            <a:r>
              <a:rPr lang="en"/>
              <a:t>Example: Testing email applications built by developers that run on Amazon SES. </a:t>
            </a:r>
            <a:endParaRPr/>
          </a:p>
          <a:p>
            <a:pPr indent="-177800" lvl="0" marL="2540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xEl>
                                              <p:pRg end="0" st="0"/>
                                            </p:txEl>
                                          </p:spTgt>
                                        </p:tgtEl>
                                        <p:attrNameLst>
                                          <p:attrName>style.visibility</p:attrName>
                                        </p:attrNameLst>
                                      </p:cBhvr>
                                      <p:to>
                                        <p:strVal val="visible"/>
                                      </p:to>
                                    </p:set>
                                    <p:animEffect filter="fade" transition="in">
                                      <p:cBhvr>
                                        <p:cTn dur="500"/>
                                        <p:tgtEl>
                                          <p:spTgt spid="1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xEl>
                                              <p:pRg end="1" st="1"/>
                                            </p:txEl>
                                          </p:spTgt>
                                        </p:tgtEl>
                                        <p:attrNameLst>
                                          <p:attrName>style.visibility</p:attrName>
                                        </p:attrNameLst>
                                      </p:cBhvr>
                                      <p:to>
                                        <p:strVal val="visible"/>
                                      </p:to>
                                    </p:set>
                                    <p:animEffect filter="fade" transition="in">
                                      <p:cBhvr>
                                        <p:cTn dur="500"/>
                                        <p:tgtEl>
                                          <p:spTgt spid="1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xEl>
                                              <p:pRg end="2" st="2"/>
                                            </p:txEl>
                                          </p:spTgt>
                                        </p:tgtEl>
                                        <p:attrNameLst>
                                          <p:attrName>style.visibility</p:attrName>
                                        </p:attrNameLst>
                                      </p:cBhvr>
                                      <p:to>
                                        <p:strVal val="visible"/>
                                      </p:to>
                                    </p:set>
                                    <p:animEffect filter="fade" transition="in">
                                      <p:cBhvr>
                                        <p:cTn dur="500"/>
                                        <p:tgtEl>
                                          <p:spTgt spid="1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xEl>
                                              <p:pRg end="3" st="3"/>
                                            </p:txEl>
                                          </p:spTgt>
                                        </p:tgtEl>
                                        <p:attrNameLst>
                                          <p:attrName>style.visibility</p:attrName>
                                        </p:attrNameLst>
                                      </p:cBhvr>
                                      <p:to>
                                        <p:strVal val="visible"/>
                                      </p:to>
                                    </p:set>
                                    <p:animEffect filter="fade" transition="in">
                                      <p:cBhvr>
                                        <p:cTn dur="500"/>
                                        <p:tgtEl>
                                          <p:spTgt spid="1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xEl>
                                              <p:pRg end="4" st="4"/>
                                            </p:txEl>
                                          </p:spTgt>
                                        </p:tgtEl>
                                        <p:attrNameLst>
                                          <p:attrName>style.visibility</p:attrName>
                                        </p:attrNameLst>
                                      </p:cBhvr>
                                      <p:to>
                                        <p:strVal val="visible"/>
                                      </p:to>
                                    </p:set>
                                    <p:animEffect filter="fade" transition="in">
                                      <p:cBhvr>
                                        <p:cTn dur="500"/>
                                        <p:tgtEl>
                                          <p:spTgt spid="1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xEl>
                                              <p:pRg end="5" st="5"/>
                                            </p:txEl>
                                          </p:spTgt>
                                        </p:tgtEl>
                                        <p:attrNameLst>
                                          <p:attrName>style.visibility</p:attrName>
                                        </p:attrNameLst>
                                      </p:cBhvr>
                                      <p:to>
                                        <p:strVal val="visible"/>
                                      </p:to>
                                    </p:set>
                                    <p:animEffect filter="fade" transition="in">
                                      <p:cBhvr>
                                        <p:cTn dur="500"/>
                                        <p:tgtEl>
                                          <p:spTgt spid="120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lt2"/>
              </a:buClr>
              <a:buSzPts val="3200"/>
              <a:buFont typeface="Century Gothic"/>
              <a:buNone/>
            </a:pPr>
            <a:r>
              <a:rPr lang="en"/>
              <a:t>Companies using AWS</a:t>
            </a:r>
            <a:endParaRPr/>
          </a:p>
        </p:txBody>
      </p:sp>
      <p:sp>
        <p:nvSpPr>
          <p:cNvPr id="289" name="Google Shape;289;p47"/>
          <p:cNvSpPr txBox="1"/>
          <p:nvPr>
            <p:ph idx="2" type="body"/>
          </p:nvPr>
        </p:nvSpPr>
        <p:spPr>
          <a:xfrm>
            <a:off x="489347" y="1081216"/>
            <a:ext cx="2195513" cy="3611037"/>
          </a:xfrm>
          <a:prstGeom prst="rect">
            <a:avLst/>
          </a:prstGeom>
          <a:noFill/>
          <a:ln>
            <a:noFill/>
          </a:ln>
        </p:spPr>
        <p:txBody>
          <a:bodyPr anchorCtr="0" anchor="t" bIns="34275" lIns="68575" spcFirstLastPara="1" rIns="68575" wrap="square" tIns="34275">
            <a:normAutofit/>
          </a:bodyPr>
          <a:lstStyle/>
          <a:p>
            <a:pPr indent="-215900" lvl="0" marL="215900" rtl="0" algn="l">
              <a:spcBef>
                <a:spcPts val="0"/>
              </a:spcBef>
              <a:spcAft>
                <a:spcPts val="0"/>
              </a:spcAft>
              <a:buSzPts val="800"/>
              <a:buFont typeface="Arial"/>
              <a:buChar char="•"/>
            </a:pPr>
            <a:r>
              <a:rPr lang="en"/>
              <a:t>British Gas</a:t>
            </a:r>
            <a:endParaRPr/>
          </a:p>
          <a:p>
            <a:pPr indent="-215900" lvl="0" marL="215900" rtl="0" algn="l">
              <a:spcBef>
                <a:spcPts val="800"/>
              </a:spcBef>
              <a:spcAft>
                <a:spcPts val="0"/>
              </a:spcAft>
              <a:buSzPts val="800"/>
              <a:buFont typeface="Arial"/>
              <a:buChar char="•"/>
            </a:pPr>
            <a:r>
              <a:rPr lang="en"/>
              <a:t>Baidu</a:t>
            </a:r>
            <a:endParaRPr/>
          </a:p>
          <a:p>
            <a:pPr indent="-215900" lvl="0" marL="215900" rtl="0" algn="l">
              <a:spcBef>
                <a:spcPts val="800"/>
              </a:spcBef>
              <a:spcAft>
                <a:spcPts val="0"/>
              </a:spcAft>
              <a:buSzPts val="800"/>
              <a:buFont typeface="Arial"/>
              <a:buChar char="•"/>
            </a:pPr>
            <a:r>
              <a:rPr lang="en"/>
              <a:t>Bristol-Myers Squibb</a:t>
            </a:r>
            <a:endParaRPr/>
          </a:p>
          <a:p>
            <a:pPr indent="-215900" lvl="0" marL="215900" rtl="0" algn="l">
              <a:spcBef>
                <a:spcPts val="800"/>
              </a:spcBef>
              <a:spcAft>
                <a:spcPts val="0"/>
              </a:spcAft>
              <a:buSzPts val="800"/>
              <a:buFont typeface="Arial"/>
              <a:buChar char="•"/>
            </a:pPr>
            <a:r>
              <a:rPr lang="en"/>
              <a:t>Canon</a:t>
            </a:r>
            <a:endParaRPr/>
          </a:p>
          <a:p>
            <a:pPr indent="-215900" lvl="0" marL="215900" rtl="0" algn="l">
              <a:spcBef>
                <a:spcPts val="800"/>
              </a:spcBef>
              <a:spcAft>
                <a:spcPts val="0"/>
              </a:spcAft>
              <a:buSzPts val="800"/>
              <a:buFont typeface="Arial"/>
              <a:buChar char="•"/>
            </a:pPr>
            <a:r>
              <a:rPr lang="en"/>
              <a:t>Capital One</a:t>
            </a:r>
            <a:endParaRPr/>
          </a:p>
          <a:p>
            <a:pPr indent="-215900" lvl="0" marL="215900" rtl="0" algn="l">
              <a:spcBef>
                <a:spcPts val="800"/>
              </a:spcBef>
              <a:spcAft>
                <a:spcPts val="0"/>
              </a:spcAft>
              <a:buSzPts val="800"/>
              <a:buFont typeface="Arial"/>
              <a:buChar char="•"/>
            </a:pPr>
            <a:r>
              <a:rPr lang="en"/>
              <a:t>Channel 4</a:t>
            </a:r>
            <a:endParaRPr/>
          </a:p>
          <a:p>
            <a:pPr indent="-215900" lvl="0" marL="215900" rtl="0" algn="l">
              <a:spcBef>
                <a:spcPts val="800"/>
              </a:spcBef>
              <a:spcAft>
                <a:spcPts val="0"/>
              </a:spcAft>
              <a:buSzPts val="800"/>
              <a:buFont typeface="Arial"/>
              <a:buChar char="•"/>
            </a:pPr>
            <a:r>
              <a:rPr lang="en"/>
              <a:t>Chef</a:t>
            </a:r>
            <a:endParaRPr/>
          </a:p>
          <a:p>
            <a:pPr indent="-215900" lvl="0" marL="215900" rtl="0" algn="l">
              <a:spcBef>
                <a:spcPts val="800"/>
              </a:spcBef>
              <a:spcAft>
                <a:spcPts val="0"/>
              </a:spcAft>
              <a:buSzPts val="800"/>
              <a:buFont typeface="Arial"/>
              <a:buChar char="•"/>
            </a:pPr>
            <a:r>
              <a:rPr lang="en"/>
              <a:t>Citrix</a:t>
            </a:r>
            <a:endParaRPr/>
          </a:p>
          <a:p>
            <a:pPr indent="-215900" lvl="0" marL="215900" rtl="0" algn="l">
              <a:spcBef>
                <a:spcPts val="800"/>
              </a:spcBef>
              <a:spcAft>
                <a:spcPts val="0"/>
              </a:spcAft>
              <a:buSzPts val="800"/>
              <a:buFont typeface="Arial"/>
              <a:buChar char="•"/>
            </a:pPr>
            <a:r>
              <a:rPr lang="en"/>
              <a:t>Coinbase</a:t>
            </a:r>
            <a:endParaRPr/>
          </a:p>
          <a:p>
            <a:pPr indent="-215900" lvl="0" marL="215900" rtl="0" algn="l">
              <a:spcBef>
                <a:spcPts val="800"/>
              </a:spcBef>
              <a:spcAft>
                <a:spcPts val="0"/>
              </a:spcAft>
              <a:buSzPts val="800"/>
              <a:buFont typeface="Arial"/>
              <a:buChar char="•"/>
            </a:pPr>
            <a:r>
              <a:rPr lang="en"/>
              <a:t>Comcast</a:t>
            </a:r>
            <a:endParaRPr/>
          </a:p>
          <a:p>
            <a:pPr indent="-215900" lvl="0" marL="215900" rtl="0" algn="l">
              <a:spcBef>
                <a:spcPts val="800"/>
              </a:spcBef>
              <a:spcAft>
                <a:spcPts val="0"/>
              </a:spcAft>
              <a:buSzPts val="800"/>
              <a:buFont typeface="Arial"/>
              <a:buChar char="•"/>
            </a:pPr>
            <a:r>
              <a:rPr lang="en"/>
              <a:t>Coursera</a:t>
            </a:r>
            <a:endParaRPr/>
          </a:p>
          <a:p>
            <a:pPr indent="-215900" lvl="0" marL="215900" rtl="0" algn="l">
              <a:spcBef>
                <a:spcPts val="800"/>
              </a:spcBef>
              <a:spcAft>
                <a:spcPts val="0"/>
              </a:spcAft>
              <a:buSzPts val="800"/>
              <a:buFont typeface="Arial"/>
              <a:buChar char="•"/>
            </a:pPr>
            <a:r>
              <a:rPr lang="en"/>
              <a:t>Disney</a:t>
            </a:r>
            <a:endParaRPr/>
          </a:p>
          <a:p>
            <a:pPr indent="-215900" lvl="0" marL="215900" rtl="0" algn="l">
              <a:spcBef>
                <a:spcPts val="800"/>
              </a:spcBef>
              <a:spcAft>
                <a:spcPts val="0"/>
              </a:spcAft>
              <a:buSzPts val="800"/>
              <a:buFont typeface="Arial"/>
              <a:buChar char="•"/>
            </a:pPr>
            <a:r>
              <a:rPr lang="en"/>
              <a:t>Docker</a:t>
            </a:r>
            <a:endParaRPr/>
          </a:p>
        </p:txBody>
      </p:sp>
      <p:sp>
        <p:nvSpPr>
          <p:cNvPr id="290" name="Google Shape;290;p47"/>
          <p:cNvSpPr txBox="1"/>
          <p:nvPr>
            <p:ph idx="4" type="body"/>
          </p:nvPr>
        </p:nvSpPr>
        <p:spPr>
          <a:xfrm>
            <a:off x="2904830" y="1081216"/>
            <a:ext cx="2210096" cy="3611037"/>
          </a:xfrm>
          <a:prstGeom prst="rect">
            <a:avLst/>
          </a:prstGeom>
          <a:noFill/>
          <a:ln>
            <a:noFill/>
          </a:ln>
        </p:spPr>
        <p:txBody>
          <a:bodyPr anchorCtr="0" anchor="t" bIns="34275" lIns="68575" spcFirstLastPara="1" rIns="68575" wrap="square" tIns="34275">
            <a:normAutofit/>
          </a:bodyPr>
          <a:lstStyle/>
          <a:p>
            <a:pPr indent="-215900" lvl="0" marL="215900" rtl="0" algn="l">
              <a:spcBef>
                <a:spcPts val="0"/>
              </a:spcBef>
              <a:spcAft>
                <a:spcPts val="0"/>
              </a:spcAft>
              <a:buSzPts val="800"/>
              <a:buFont typeface="Arial"/>
              <a:buChar char="•"/>
            </a:pPr>
            <a:r>
              <a:rPr lang="en"/>
              <a:t>Dow Jones</a:t>
            </a:r>
            <a:endParaRPr/>
          </a:p>
          <a:p>
            <a:pPr indent="-215900" lvl="0" marL="215900" rtl="0" algn="l">
              <a:spcBef>
                <a:spcPts val="800"/>
              </a:spcBef>
              <a:spcAft>
                <a:spcPts val="0"/>
              </a:spcAft>
              <a:buSzPts val="800"/>
              <a:buFont typeface="Arial"/>
              <a:buChar char="•"/>
            </a:pPr>
            <a:r>
              <a:rPr lang="en"/>
              <a:t>European Space Agency</a:t>
            </a:r>
            <a:endParaRPr/>
          </a:p>
          <a:p>
            <a:pPr indent="-215900" lvl="0" marL="215900" rtl="0" algn="l">
              <a:spcBef>
                <a:spcPts val="800"/>
              </a:spcBef>
              <a:spcAft>
                <a:spcPts val="0"/>
              </a:spcAft>
              <a:buSzPts val="800"/>
              <a:buFont typeface="Arial"/>
              <a:buChar char="•"/>
            </a:pPr>
            <a:r>
              <a:rPr lang="en"/>
              <a:t>ESPN</a:t>
            </a:r>
            <a:endParaRPr/>
          </a:p>
          <a:p>
            <a:pPr indent="-215900" lvl="0" marL="215900" rtl="0" algn="l">
              <a:spcBef>
                <a:spcPts val="800"/>
              </a:spcBef>
              <a:spcAft>
                <a:spcPts val="0"/>
              </a:spcAft>
              <a:buSzPts val="800"/>
              <a:buFont typeface="Arial"/>
              <a:buChar char="•"/>
            </a:pPr>
            <a:r>
              <a:rPr lang="en"/>
              <a:t>Expedia</a:t>
            </a:r>
            <a:endParaRPr/>
          </a:p>
          <a:p>
            <a:pPr indent="-215900" lvl="0" marL="215900" rtl="0" algn="l">
              <a:spcBef>
                <a:spcPts val="800"/>
              </a:spcBef>
              <a:spcAft>
                <a:spcPts val="0"/>
              </a:spcAft>
              <a:buSzPts val="800"/>
              <a:buFont typeface="Arial"/>
              <a:buChar char="•"/>
            </a:pPr>
            <a:r>
              <a:rPr lang="en"/>
              <a:t>Financial Times</a:t>
            </a:r>
            <a:endParaRPr/>
          </a:p>
          <a:p>
            <a:pPr indent="-215900" lvl="0" marL="215900" rtl="0" algn="l">
              <a:spcBef>
                <a:spcPts val="800"/>
              </a:spcBef>
              <a:spcAft>
                <a:spcPts val="0"/>
              </a:spcAft>
              <a:buSzPts val="800"/>
              <a:buFont typeface="Arial"/>
              <a:buChar char="•"/>
            </a:pPr>
            <a:r>
              <a:rPr lang="en"/>
              <a:t>FINRA</a:t>
            </a:r>
            <a:endParaRPr/>
          </a:p>
          <a:p>
            <a:pPr indent="-215900" lvl="0" marL="215900" rtl="0" algn="l">
              <a:spcBef>
                <a:spcPts val="800"/>
              </a:spcBef>
              <a:spcAft>
                <a:spcPts val="0"/>
              </a:spcAft>
              <a:buSzPts val="800"/>
              <a:buFont typeface="Arial"/>
              <a:buChar char="•"/>
            </a:pPr>
            <a:r>
              <a:rPr lang="en"/>
              <a:t>General Electric</a:t>
            </a:r>
            <a:endParaRPr/>
          </a:p>
          <a:p>
            <a:pPr indent="-215900" lvl="0" marL="215900" rtl="0" algn="l">
              <a:spcBef>
                <a:spcPts val="800"/>
              </a:spcBef>
              <a:spcAft>
                <a:spcPts val="0"/>
              </a:spcAft>
              <a:buSzPts val="800"/>
              <a:buFont typeface="Arial"/>
              <a:buChar char="•"/>
            </a:pPr>
            <a:r>
              <a:rPr lang="en"/>
              <a:t>GoSquared</a:t>
            </a:r>
            <a:endParaRPr/>
          </a:p>
          <a:p>
            <a:pPr indent="-215900" lvl="0" marL="215900" rtl="0" algn="l">
              <a:spcBef>
                <a:spcPts val="800"/>
              </a:spcBef>
              <a:spcAft>
                <a:spcPts val="0"/>
              </a:spcAft>
              <a:buSzPts val="800"/>
              <a:buFont typeface="Arial"/>
              <a:buChar char="•"/>
            </a:pPr>
            <a:r>
              <a:rPr lang="en"/>
              <a:t>Guardian News &amp; Media</a:t>
            </a:r>
            <a:endParaRPr/>
          </a:p>
          <a:p>
            <a:pPr indent="-215900" lvl="0" marL="215900" rtl="0" algn="l">
              <a:spcBef>
                <a:spcPts val="800"/>
              </a:spcBef>
              <a:spcAft>
                <a:spcPts val="0"/>
              </a:spcAft>
              <a:buSzPts val="800"/>
              <a:buFont typeface="Arial"/>
              <a:buChar char="•"/>
            </a:pPr>
            <a:r>
              <a:rPr lang="en"/>
              <a:t>Harvard Medical School</a:t>
            </a:r>
            <a:endParaRPr/>
          </a:p>
          <a:p>
            <a:pPr indent="-215900" lvl="0" marL="215900" rtl="0" algn="l">
              <a:spcBef>
                <a:spcPts val="800"/>
              </a:spcBef>
              <a:spcAft>
                <a:spcPts val="0"/>
              </a:spcAft>
              <a:buSzPts val="800"/>
              <a:buFont typeface="Arial"/>
              <a:buChar char="•"/>
            </a:pPr>
            <a:r>
              <a:rPr lang="en"/>
              <a:t>Johnson &amp; Johnson</a:t>
            </a:r>
            <a:endParaRPr/>
          </a:p>
          <a:p>
            <a:pPr indent="-215900" lvl="0" marL="215900" rtl="0" algn="l">
              <a:spcBef>
                <a:spcPts val="800"/>
              </a:spcBef>
              <a:spcAft>
                <a:spcPts val="0"/>
              </a:spcAft>
              <a:buSzPts val="800"/>
              <a:buFont typeface="Arial"/>
              <a:buChar char="•"/>
            </a:pPr>
            <a:r>
              <a:rPr lang="en"/>
              <a:t>Kellogg’s</a:t>
            </a:r>
            <a:endParaRPr/>
          </a:p>
          <a:p>
            <a:pPr indent="-215900" lvl="0" marL="215900" rtl="0" algn="l">
              <a:spcBef>
                <a:spcPts val="800"/>
              </a:spcBef>
              <a:spcAft>
                <a:spcPts val="0"/>
              </a:spcAft>
              <a:buSzPts val="800"/>
              <a:buFont typeface="Arial"/>
              <a:buChar char="•"/>
            </a:pPr>
            <a:r>
              <a:rPr lang="en"/>
              <a:t>Lamborghini</a:t>
            </a:r>
            <a:endParaRPr/>
          </a:p>
          <a:p>
            <a:pPr indent="0" lvl="0" marL="0" rtl="0" algn="l">
              <a:spcBef>
                <a:spcPts val="800"/>
              </a:spcBef>
              <a:spcAft>
                <a:spcPts val="0"/>
              </a:spcAft>
              <a:buSzPts val="800"/>
              <a:buNone/>
            </a:pPr>
            <a:r>
              <a:t/>
            </a:r>
            <a:endParaRPr/>
          </a:p>
        </p:txBody>
      </p:sp>
      <p:sp>
        <p:nvSpPr>
          <p:cNvPr id="291" name="Google Shape;291;p47"/>
          <p:cNvSpPr txBox="1"/>
          <p:nvPr>
            <p:ph idx="6" type="body"/>
          </p:nvPr>
        </p:nvSpPr>
        <p:spPr>
          <a:xfrm>
            <a:off x="5343525" y="1081216"/>
            <a:ext cx="2199085" cy="3611037"/>
          </a:xfrm>
          <a:prstGeom prst="rect">
            <a:avLst/>
          </a:prstGeom>
          <a:noFill/>
          <a:ln>
            <a:noFill/>
          </a:ln>
        </p:spPr>
        <p:txBody>
          <a:bodyPr anchorCtr="0" anchor="t" bIns="34275" lIns="68575" spcFirstLastPara="1" rIns="68575" wrap="square" tIns="34275">
            <a:normAutofit/>
          </a:bodyPr>
          <a:lstStyle/>
          <a:p>
            <a:pPr indent="-215900" lvl="0" marL="215900" rtl="0" algn="l">
              <a:spcBef>
                <a:spcPts val="0"/>
              </a:spcBef>
              <a:spcAft>
                <a:spcPts val="0"/>
              </a:spcAft>
              <a:buSzPts val="800"/>
              <a:buFont typeface="Arial"/>
              <a:buChar char="•"/>
            </a:pPr>
            <a:r>
              <a:rPr lang="en"/>
              <a:t>Lonely Planet</a:t>
            </a:r>
            <a:endParaRPr/>
          </a:p>
          <a:p>
            <a:pPr indent="-215900" lvl="0" marL="215900" rtl="0" algn="l">
              <a:spcBef>
                <a:spcPts val="800"/>
              </a:spcBef>
              <a:spcAft>
                <a:spcPts val="0"/>
              </a:spcAft>
              <a:buSzPts val="800"/>
              <a:buFont typeface="Arial"/>
              <a:buChar char="•"/>
            </a:pPr>
            <a:r>
              <a:rPr lang="en"/>
              <a:t>Lyft</a:t>
            </a:r>
            <a:endParaRPr/>
          </a:p>
          <a:p>
            <a:pPr indent="-215900" lvl="0" marL="215900" rtl="0" algn="l">
              <a:spcBef>
                <a:spcPts val="800"/>
              </a:spcBef>
              <a:spcAft>
                <a:spcPts val="0"/>
              </a:spcAft>
              <a:buSzPts val="800"/>
              <a:buFont typeface="Arial"/>
              <a:buChar char="•"/>
            </a:pPr>
            <a:r>
              <a:rPr lang="en"/>
              <a:t>Made.com</a:t>
            </a:r>
            <a:endParaRPr/>
          </a:p>
          <a:p>
            <a:pPr indent="-215900" lvl="0" marL="215900" rtl="0" algn="l">
              <a:spcBef>
                <a:spcPts val="800"/>
              </a:spcBef>
              <a:spcAft>
                <a:spcPts val="0"/>
              </a:spcAft>
              <a:buSzPts val="800"/>
              <a:buFont typeface="Arial"/>
              <a:buChar char="•"/>
            </a:pPr>
            <a:r>
              <a:rPr lang="en"/>
              <a:t>McDonalds</a:t>
            </a:r>
            <a:endParaRPr/>
          </a:p>
          <a:p>
            <a:pPr indent="-215900" lvl="0" marL="215900" rtl="0" algn="l">
              <a:spcBef>
                <a:spcPts val="800"/>
              </a:spcBef>
              <a:spcAft>
                <a:spcPts val="0"/>
              </a:spcAft>
              <a:buSzPts val="800"/>
              <a:buFont typeface="Arial"/>
              <a:buChar char="•"/>
            </a:pPr>
            <a:r>
              <a:rPr lang="en"/>
              <a:t>NASA</a:t>
            </a:r>
            <a:endParaRPr/>
          </a:p>
          <a:p>
            <a:pPr indent="-215900" lvl="0" marL="215900" rtl="0" algn="l">
              <a:spcBef>
                <a:spcPts val="800"/>
              </a:spcBef>
              <a:spcAft>
                <a:spcPts val="0"/>
              </a:spcAft>
              <a:buSzPts val="800"/>
              <a:buFont typeface="Arial"/>
              <a:buChar char="•"/>
            </a:pPr>
            <a:r>
              <a:rPr lang="en"/>
              <a:t>NASDAQ OMX</a:t>
            </a:r>
            <a:endParaRPr/>
          </a:p>
          <a:p>
            <a:pPr indent="-215900" lvl="0" marL="215900" rtl="0" algn="l">
              <a:spcBef>
                <a:spcPts val="800"/>
              </a:spcBef>
              <a:spcAft>
                <a:spcPts val="0"/>
              </a:spcAft>
              <a:buSzPts val="800"/>
              <a:buFont typeface="Arial"/>
              <a:buChar char="•"/>
            </a:pPr>
            <a:r>
              <a:rPr lang="en"/>
              <a:t>WeTransfer</a:t>
            </a:r>
            <a:endParaRPr/>
          </a:p>
          <a:p>
            <a:pPr indent="-215900" lvl="0" marL="215900" rtl="0" algn="l">
              <a:spcBef>
                <a:spcPts val="800"/>
              </a:spcBef>
              <a:spcAft>
                <a:spcPts val="0"/>
              </a:spcAft>
              <a:buSzPts val="800"/>
              <a:buFont typeface="Arial"/>
              <a:buChar char="•"/>
            </a:pPr>
            <a:r>
              <a:rPr lang="en"/>
              <a:t>WIX</a:t>
            </a:r>
            <a:endParaRPr/>
          </a:p>
          <a:p>
            <a:pPr indent="-215900" lvl="0" marL="215900" rtl="0" algn="l">
              <a:spcBef>
                <a:spcPts val="800"/>
              </a:spcBef>
              <a:spcAft>
                <a:spcPts val="0"/>
              </a:spcAft>
              <a:buSzPts val="800"/>
              <a:buFont typeface="Arial"/>
              <a:buChar char="•"/>
            </a:pPr>
            <a:r>
              <a:rPr lang="en"/>
              <a:t>National Rail Enquiries</a:t>
            </a:r>
            <a:endParaRPr/>
          </a:p>
          <a:p>
            <a:pPr indent="-215900" lvl="0" marL="215900" rtl="0" algn="l">
              <a:spcBef>
                <a:spcPts val="800"/>
              </a:spcBef>
              <a:spcAft>
                <a:spcPts val="0"/>
              </a:spcAft>
              <a:buSzPts val="800"/>
              <a:buFont typeface="Arial"/>
              <a:buChar char="•"/>
            </a:pPr>
            <a:r>
              <a:rPr lang="en"/>
              <a:t>National Trust</a:t>
            </a:r>
            <a:endParaRPr/>
          </a:p>
          <a:p>
            <a:pPr indent="-215900" lvl="0" marL="215900" rtl="0" algn="l">
              <a:spcBef>
                <a:spcPts val="800"/>
              </a:spcBef>
              <a:spcAft>
                <a:spcPts val="0"/>
              </a:spcAft>
              <a:buSzPts val="800"/>
              <a:buFont typeface="Arial"/>
              <a:buChar char="•"/>
            </a:pPr>
            <a:r>
              <a:rPr lang="en"/>
              <a:t>Netflix</a:t>
            </a:r>
            <a:endParaRPr/>
          </a:p>
          <a:p>
            <a:pPr indent="-215900" lvl="0" marL="215900" rtl="0" algn="l">
              <a:spcBef>
                <a:spcPts val="800"/>
              </a:spcBef>
              <a:spcAft>
                <a:spcPts val="0"/>
              </a:spcAft>
              <a:buSzPts val="800"/>
              <a:buFont typeface="Arial"/>
              <a:buChar char="•"/>
            </a:pPr>
            <a:r>
              <a:rPr lang="en"/>
              <a:t>SoundCloud</a:t>
            </a:r>
            <a:endParaRPr/>
          </a:p>
          <a:p>
            <a:pPr indent="-215900" lvl="0" marL="215900" rtl="0" algn="l">
              <a:spcBef>
                <a:spcPts val="800"/>
              </a:spcBef>
              <a:spcAft>
                <a:spcPts val="0"/>
              </a:spcAft>
              <a:buSzPts val="800"/>
              <a:buFont typeface="Arial"/>
              <a:buChar char="•"/>
            </a:pPr>
            <a:r>
              <a:rPr lang="en"/>
              <a:t>Spotify</a:t>
            </a:r>
            <a:endParaRPr/>
          </a:p>
          <a:p>
            <a:pPr indent="-165100" lvl="0" marL="215900" rtl="0" algn="l">
              <a:spcBef>
                <a:spcPts val="800"/>
              </a:spcBef>
              <a:spcAft>
                <a:spcPts val="0"/>
              </a:spcAft>
              <a:buSzPts val="800"/>
              <a:buFont typeface="Arial"/>
              <a:buNone/>
            </a:pPr>
            <a:r>
              <a:t/>
            </a:r>
            <a:endParaRPr/>
          </a:p>
          <a:p>
            <a:pPr indent="-165100" lvl="0" marL="215900" rtl="0" algn="l">
              <a:spcBef>
                <a:spcPts val="800"/>
              </a:spcBef>
              <a:spcAft>
                <a:spcPts val="0"/>
              </a:spcAft>
              <a:buSzPts val="800"/>
              <a:buFont typeface="Arial"/>
              <a:buNone/>
            </a:pPr>
            <a:r>
              <a:t/>
            </a:r>
            <a:endParaRPr/>
          </a:p>
          <a:p>
            <a:pPr indent="-165100" lvl="0" marL="215900" rtl="0" algn="l">
              <a:spcBef>
                <a:spcPts val="800"/>
              </a:spcBef>
              <a:spcAft>
                <a:spcPts val="0"/>
              </a:spcAft>
              <a:buSzPts val="800"/>
              <a:buFont typeface="Arial"/>
              <a:buNone/>
            </a:pPr>
            <a:r>
              <a:t/>
            </a:r>
            <a:endParaRPr/>
          </a:p>
          <a:p>
            <a:pPr indent="0" lvl="0" marL="0" rtl="0" algn="l">
              <a:spcBef>
                <a:spcPts val="800"/>
              </a:spcBef>
              <a:spcAft>
                <a:spcPts val="0"/>
              </a:spcAft>
              <a:buSzPts val="800"/>
              <a:buNone/>
            </a:pPr>
            <a:r>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200"/>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214" name="Google Shape;1214;p200"/>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GROUP ADMINISTRATION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20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Group Administration (Guide)</a:t>
            </a:r>
            <a:endParaRPr sz="2100">
              <a:solidFill>
                <a:srgbClr val="F589C1"/>
              </a:solidFill>
            </a:endParaRPr>
          </a:p>
        </p:txBody>
      </p:sp>
      <p:sp>
        <p:nvSpPr>
          <p:cNvPr id="1220" name="Google Shape;1220;p201"/>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en" sz="2300"/>
              <a:t>Learning Objectives:</a:t>
            </a:r>
            <a:br>
              <a:rPr lang="en"/>
            </a:br>
            <a:endParaRPr/>
          </a:p>
          <a:p>
            <a:pPr indent="-254000" lvl="0" marL="254000" rtl="0" algn="l">
              <a:spcBef>
                <a:spcPts val="800"/>
              </a:spcBef>
              <a:spcAft>
                <a:spcPts val="0"/>
              </a:spcAft>
              <a:buSzPts val="1200"/>
              <a:buChar char="►"/>
            </a:pPr>
            <a:r>
              <a:rPr lang="en"/>
              <a:t>Listing IAM Groups</a:t>
            </a:r>
            <a:endParaRPr/>
          </a:p>
          <a:p>
            <a:pPr indent="-254000" lvl="0" marL="254000" rtl="0" algn="l">
              <a:spcBef>
                <a:spcPts val="800"/>
              </a:spcBef>
              <a:spcAft>
                <a:spcPts val="0"/>
              </a:spcAft>
              <a:buSzPts val="1200"/>
              <a:buChar char="►"/>
            </a:pPr>
            <a:r>
              <a:rPr lang="en"/>
              <a:t>Renaming IAM Groups</a:t>
            </a:r>
            <a:endParaRPr/>
          </a:p>
          <a:p>
            <a:pPr indent="-254000" lvl="0" marL="254000" rtl="0" algn="l">
              <a:spcBef>
                <a:spcPts val="800"/>
              </a:spcBef>
              <a:spcAft>
                <a:spcPts val="0"/>
              </a:spcAft>
              <a:buSzPts val="1200"/>
              <a:buChar char="►"/>
            </a:pPr>
            <a:r>
              <a:rPr lang="en"/>
              <a:t>Deleting IAM Groups</a:t>
            </a:r>
            <a:endParaRPr/>
          </a:p>
          <a:p>
            <a:pPr indent="-254000" lvl="0" marL="254000" rtl="0" algn="l">
              <a:spcBef>
                <a:spcPts val="800"/>
              </a:spcBef>
              <a:spcAft>
                <a:spcPts val="0"/>
              </a:spcAft>
              <a:buSzPts val="1200"/>
              <a:buChar char="►"/>
            </a:pPr>
            <a:r>
              <a:rPr lang="en"/>
              <a:t>Adding and Removing Users in IAM Groups</a:t>
            </a:r>
            <a:endParaRPr/>
          </a:p>
          <a:p>
            <a:pPr indent="-254000" lvl="0" marL="254000" rtl="0" algn="l">
              <a:spcBef>
                <a:spcPts val="800"/>
              </a:spcBef>
              <a:spcAft>
                <a:spcPts val="0"/>
              </a:spcAft>
              <a:buSzPts val="1200"/>
              <a:buChar char="►"/>
            </a:pPr>
            <a:r>
              <a:rPr lang="en"/>
              <a:t>Attaching a Policy to IAM Groups</a:t>
            </a:r>
            <a:endParaRPr/>
          </a:p>
          <a:p>
            <a:pPr indent="-177800" lvl="0" marL="254000" rtl="0" algn="l">
              <a:spcBef>
                <a:spcPts val="800"/>
              </a:spcBef>
              <a:spcAft>
                <a:spcPts val="0"/>
              </a:spcAft>
              <a:buSzPts val="1200"/>
              <a:buNone/>
            </a:pPr>
            <a:r>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xEl>
                                              <p:pRg end="0" st="0"/>
                                            </p:txEl>
                                          </p:spTgt>
                                        </p:tgtEl>
                                        <p:attrNameLst>
                                          <p:attrName>style.visibility</p:attrName>
                                        </p:attrNameLst>
                                      </p:cBhvr>
                                      <p:to>
                                        <p:strVal val="visible"/>
                                      </p:to>
                                    </p:set>
                                    <p:animEffect filter="fade" transition="in">
                                      <p:cBhvr>
                                        <p:cTn dur="500"/>
                                        <p:tgtEl>
                                          <p:spTgt spid="1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xEl>
                                              <p:pRg end="1" st="1"/>
                                            </p:txEl>
                                          </p:spTgt>
                                        </p:tgtEl>
                                        <p:attrNameLst>
                                          <p:attrName>style.visibility</p:attrName>
                                        </p:attrNameLst>
                                      </p:cBhvr>
                                      <p:to>
                                        <p:strVal val="visible"/>
                                      </p:to>
                                    </p:set>
                                    <p:animEffect filter="fade" transition="in">
                                      <p:cBhvr>
                                        <p:cTn dur="500"/>
                                        <p:tgtEl>
                                          <p:spTgt spid="1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xEl>
                                              <p:pRg end="2" st="2"/>
                                            </p:txEl>
                                          </p:spTgt>
                                        </p:tgtEl>
                                        <p:attrNameLst>
                                          <p:attrName>style.visibility</p:attrName>
                                        </p:attrNameLst>
                                      </p:cBhvr>
                                      <p:to>
                                        <p:strVal val="visible"/>
                                      </p:to>
                                    </p:set>
                                    <p:animEffect filter="fade" transition="in">
                                      <p:cBhvr>
                                        <p:cTn dur="500"/>
                                        <p:tgtEl>
                                          <p:spTgt spid="1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xEl>
                                              <p:pRg end="3" st="3"/>
                                            </p:txEl>
                                          </p:spTgt>
                                        </p:tgtEl>
                                        <p:attrNameLst>
                                          <p:attrName>style.visibility</p:attrName>
                                        </p:attrNameLst>
                                      </p:cBhvr>
                                      <p:to>
                                        <p:strVal val="visible"/>
                                      </p:to>
                                    </p:set>
                                    <p:animEffect filter="fade" transition="in">
                                      <p:cBhvr>
                                        <p:cTn dur="500"/>
                                        <p:tgtEl>
                                          <p:spTgt spid="1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xEl>
                                              <p:pRg end="4" st="4"/>
                                            </p:txEl>
                                          </p:spTgt>
                                        </p:tgtEl>
                                        <p:attrNameLst>
                                          <p:attrName>style.visibility</p:attrName>
                                        </p:attrNameLst>
                                      </p:cBhvr>
                                      <p:to>
                                        <p:strVal val="visible"/>
                                      </p:to>
                                    </p:set>
                                    <p:animEffect filter="fade" transition="in">
                                      <p:cBhvr>
                                        <p:cTn dur="500"/>
                                        <p:tgtEl>
                                          <p:spTgt spid="12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xEl>
                                              <p:pRg end="5" st="5"/>
                                            </p:txEl>
                                          </p:spTgt>
                                        </p:tgtEl>
                                        <p:attrNameLst>
                                          <p:attrName>style.visibility</p:attrName>
                                        </p:attrNameLst>
                                      </p:cBhvr>
                                      <p:to>
                                        <p:strVal val="visible"/>
                                      </p:to>
                                    </p:set>
                                    <p:animEffect filter="fade" transition="in">
                                      <p:cBhvr>
                                        <p:cTn dur="500"/>
                                        <p:tgtEl>
                                          <p:spTgt spid="12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xEl>
                                              <p:pRg end="6" st="6"/>
                                            </p:txEl>
                                          </p:spTgt>
                                        </p:tgtEl>
                                        <p:attrNameLst>
                                          <p:attrName>style.visibility</p:attrName>
                                        </p:attrNameLst>
                                      </p:cBhvr>
                                      <p:to>
                                        <p:strVal val="visible"/>
                                      </p:to>
                                    </p:set>
                                    <p:animEffect filter="fade" transition="in">
                                      <p:cBhvr>
                                        <p:cTn dur="500"/>
                                        <p:tgtEl>
                                          <p:spTgt spid="12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xEl>
                                              <p:pRg end="7" st="7"/>
                                            </p:txEl>
                                          </p:spTgt>
                                        </p:tgtEl>
                                        <p:attrNameLst>
                                          <p:attrName>style.visibility</p:attrName>
                                        </p:attrNameLst>
                                      </p:cBhvr>
                                      <p:to>
                                        <p:strVal val="visible"/>
                                      </p:to>
                                    </p:set>
                                    <p:animEffect filter="fade" transition="in">
                                      <p:cBhvr>
                                        <p:cTn dur="500"/>
                                        <p:tgtEl>
                                          <p:spTgt spid="12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xEl>
                                              <p:pRg end="8" st="8"/>
                                            </p:txEl>
                                          </p:spTgt>
                                        </p:tgtEl>
                                        <p:attrNameLst>
                                          <p:attrName>style.visibility</p:attrName>
                                        </p:attrNameLst>
                                      </p:cBhvr>
                                      <p:to>
                                        <p:strVal val="visible"/>
                                      </p:to>
                                    </p:set>
                                    <p:animEffect filter="fade" transition="in">
                                      <p:cBhvr>
                                        <p:cTn dur="500"/>
                                        <p:tgtEl>
                                          <p:spTgt spid="122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202"/>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226" name="Google Shape;1226;p202"/>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GROUPS (LAB EXERCISE)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pic>
        <p:nvPicPr>
          <p:cNvPr id="1231" name="Google Shape;1231;p203"/>
          <p:cNvPicPr preferRelativeResize="0"/>
          <p:nvPr/>
        </p:nvPicPr>
        <p:blipFill rotWithShape="1">
          <a:blip r:embed="rId3">
            <a:alphaModFix/>
          </a:blip>
          <a:srcRect b="0" l="0" r="0" t="0"/>
          <a:stretch/>
        </p:blipFill>
        <p:spPr>
          <a:xfrm>
            <a:off x="2462479" y="0"/>
            <a:ext cx="4219042" cy="5143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04"/>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237" name="Google Shape;1237;p204"/>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POLICIES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20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Policies</a:t>
            </a:r>
            <a:endParaRPr sz="2100">
              <a:solidFill>
                <a:srgbClr val="F589C1"/>
              </a:solidFill>
            </a:endParaRPr>
          </a:p>
        </p:txBody>
      </p:sp>
      <p:sp>
        <p:nvSpPr>
          <p:cNvPr id="1243" name="Google Shape;1243;p205"/>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lnSpcReduction="10000"/>
          </a:bodyPr>
          <a:lstStyle/>
          <a:p>
            <a:pPr indent="-254000" lvl="0" marL="254000" rtl="0" algn="l">
              <a:spcBef>
                <a:spcPts val="0"/>
              </a:spcBef>
              <a:spcAft>
                <a:spcPts val="0"/>
              </a:spcAft>
              <a:buSzPts val="1200"/>
              <a:buChar char="►"/>
            </a:pPr>
            <a:r>
              <a:rPr lang="en"/>
              <a:t>Policies are used to manage access rights in an AWS account.</a:t>
            </a:r>
            <a:endParaRPr/>
          </a:p>
          <a:p>
            <a:pPr indent="-254000" lvl="0" marL="254000" rtl="0" algn="l">
              <a:spcBef>
                <a:spcPts val="800"/>
              </a:spcBef>
              <a:spcAft>
                <a:spcPts val="0"/>
              </a:spcAft>
              <a:buSzPts val="1200"/>
              <a:buChar char="►"/>
            </a:pPr>
            <a:r>
              <a:rPr lang="en"/>
              <a:t>A policy is an “Object” in AWS. </a:t>
            </a:r>
            <a:endParaRPr/>
          </a:p>
          <a:p>
            <a:pPr indent="-254000" lvl="0" marL="254000" rtl="0" algn="l">
              <a:spcBef>
                <a:spcPts val="800"/>
              </a:spcBef>
              <a:spcAft>
                <a:spcPts val="0"/>
              </a:spcAft>
              <a:buSzPts val="1200"/>
              <a:buChar char="►"/>
            </a:pPr>
            <a:r>
              <a:rPr lang="en"/>
              <a:t>A policy can be attached to an identity in AWS, including both Groups and IAM users.</a:t>
            </a:r>
            <a:endParaRPr/>
          </a:p>
          <a:p>
            <a:pPr indent="-254000" lvl="0" marL="254000" rtl="0" algn="l">
              <a:spcBef>
                <a:spcPts val="800"/>
              </a:spcBef>
              <a:spcAft>
                <a:spcPts val="0"/>
              </a:spcAft>
              <a:buSzPts val="1200"/>
              <a:buChar char="►"/>
            </a:pPr>
            <a:r>
              <a:rPr lang="en"/>
              <a:t>A policy can also be attached to a resource.</a:t>
            </a:r>
            <a:endParaRPr/>
          </a:p>
          <a:p>
            <a:pPr indent="-254000" lvl="0" marL="254000" rtl="0" algn="l">
              <a:spcBef>
                <a:spcPts val="800"/>
              </a:spcBef>
              <a:spcAft>
                <a:spcPts val="0"/>
              </a:spcAft>
              <a:buSzPts val="1200"/>
              <a:buChar char="►"/>
            </a:pPr>
            <a:r>
              <a:rPr lang="en"/>
              <a:t>A policy defines the permissions and access rights of the identities and resources it is attached to. </a:t>
            </a:r>
            <a:endParaRPr/>
          </a:p>
          <a:p>
            <a:pPr indent="-254000" lvl="0" marL="254000" rtl="0" algn="l">
              <a:spcBef>
                <a:spcPts val="800"/>
              </a:spcBef>
              <a:spcAft>
                <a:spcPts val="0"/>
              </a:spcAft>
              <a:buSzPts val="1200"/>
              <a:buChar char="►"/>
            </a:pPr>
            <a:r>
              <a:rPr lang="en"/>
              <a:t>AWS will evaluate a policy when an IAM user or role makes a request to a service or resource.</a:t>
            </a:r>
            <a:endParaRPr/>
          </a:p>
          <a:p>
            <a:pPr indent="-254000" lvl="0" marL="254000" rtl="0" algn="l">
              <a:spcBef>
                <a:spcPts val="800"/>
              </a:spcBef>
              <a:spcAft>
                <a:spcPts val="0"/>
              </a:spcAft>
              <a:buSzPts val="1200"/>
              <a:buChar char="►"/>
            </a:pPr>
            <a:r>
              <a:rPr lang="en"/>
              <a:t>An AWS policy will either accept or deny a request.</a:t>
            </a:r>
            <a:endParaRPr/>
          </a:p>
          <a:p>
            <a:pPr indent="-254000" lvl="0" marL="254000" rtl="0" algn="l">
              <a:spcBef>
                <a:spcPts val="800"/>
              </a:spcBef>
              <a:spcAft>
                <a:spcPts val="0"/>
              </a:spcAft>
              <a:buSzPts val="1200"/>
              <a:buChar char="►"/>
            </a:pPr>
            <a:r>
              <a:rPr lang="en"/>
              <a:t>Most policies in AWS are stored as JSON documents.</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0" st="0"/>
                                            </p:txEl>
                                          </p:spTgt>
                                        </p:tgtEl>
                                        <p:attrNameLst>
                                          <p:attrName>style.visibility</p:attrName>
                                        </p:attrNameLst>
                                      </p:cBhvr>
                                      <p:to>
                                        <p:strVal val="visible"/>
                                      </p:to>
                                    </p:set>
                                    <p:animEffect filter="fade" transition="in">
                                      <p:cBhvr>
                                        <p:cTn dur="500"/>
                                        <p:tgtEl>
                                          <p:spTgt spid="1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1" st="1"/>
                                            </p:txEl>
                                          </p:spTgt>
                                        </p:tgtEl>
                                        <p:attrNameLst>
                                          <p:attrName>style.visibility</p:attrName>
                                        </p:attrNameLst>
                                      </p:cBhvr>
                                      <p:to>
                                        <p:strVal val="visible"/>
                                      </p:to>
                                    </p:set>
                                    <p:animEffect filter="fade" transition="in">
                                      <p:cBhvr>
                                        <p:cTn dur="500"/>
                                        <p:tgtEl>
                                          <p:spTgt spid="1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2" st="2"/>
                                            </p:txEl>
                                          </p:spTgt>
                                        </p:tgtEl>
                                        <p:attrNameLst>
                                          <p:attrName>style.visibility</p:attrName>
                                        </p:attrNameLst>
                                      </p:cBhvr>
                                      <p:to>
                                        <p:strVal val="visible"/>
                                      </p:to>
                                    </p:set>
                                    <p:animEffect filter="fade" transition="in">
                                      <p:cBhvr>
                                        <p:cTn dur="500"/>
                                        <p:tgtEl>
                                          <p:spTgt spid="1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3" st="3"/>
                                            </p:txEl>
                                          </p:spTgt>
                                        </p:tgtEl>
                                        <p:attrNameLst>
                                          <p:attrName>style.visibility</p:attrName>
                                        </p:attrNameLst>
                                      </p:cBhvr>
                                      <p:to>
                                        <p:strVal val="visible"/>
                                      </p:to>
                                    </p:set>
                                    <p:animEffect filter="fade" transition="in">
                                      <p:cBhvr>
                                        <p:cTn dur="500"/>
                                        <p:tgtEl>
                                          <p:spTgt spid="1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4" st="4"/>
                                            </p:txEl>
                                          </p:spTgt>
                                        </p:tgtEl>
                                        <p:attrNameLst>
                                          <p:attrName>style.visibility</p:attrName>
                                        </p:attrNameLst>
                                      </p:cBhvr>
                                      <p:to>
                                        <p:strVal val="visible"/>
                                      </p:to>
                                    </p:set>
                                    <p:animEffect filter="fade" transition="in">
                                      <p:cBhvr>
                                        <p:cTn dur="500"/>
                                        <p:tgtEl>
                                          <p:spTgt spid="1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5" st="5"/>
                                            </p:txEl>
                                          </p:spTgt>
                                        </p:tgtEl>
                                        <p:attrNameLst>
                                          <p:attrName>style.visibility</p:attrName>
                                        </p:attrNameLst>
                                      </p:cBhvr>
                                      <p:to>
                                        <p:strVal val="visible"/>
                                      </p:to>
                                    </p:set>
                                    <p:animEffect filter="fade" transition="in">
                                      <p:cBhvr>
                                        <p:cTn dur="500"/>
                                        <p:tgtEl>
                                          <p:spTgt spid="12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6" st="6"/>
                                            </p:txEl>
                                          </p:spTgt>
                                        </p:tgtEl>
                                        <p:attrNameLst>
                                          <p:attrName>style.visibility</p:attrName>
                                        </p:attrNameLst>
                                      </p:cBhvr>
                                      <p:to>
                                        <p:strVal val="visible"/>
                                      </p:to>
                                    </p:set>
                                    <p:animEffect filter="fade" transition="in">
                                      <p:cBhvr>
                                        <p:cTn dur="500"/>
                                        <p:tgtEl>
                                          <p:spTgt spid="12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7" st="7"/>
                                            </p:txEl>
                                          </p:spTgt>
                                        </p:tgtEl>
                                        <p:attrNameLst>
                                          <p:attrName>style.visibility</p:attrName>
                                        </p:attrNameLst>
                                      </p:cBhvr>
                                      <p:to>
                                        <p:strVal val="visible"/>
                                      </p:to>
                                    </p:set>
                                    <p:animEffect filter="fade" transition="in">
                                      <p:cBhvr>
                                        <p:cTn dur="500"/>
                                        <p:tgtEl>
                                          <p:spTgt spid="12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8" st="8"/>
                                            </p:txEl>
                                          </p:spTgt>
                                        </p:tgtEl>
                                        <p:attrNameLst>
                                          <p:attrName>style.visibility</p:attrName>
                                        </p:attrNameLst>
                                      </p:cBhvr>
                                      <p:to>
                                        <p:strVal val="visible"/>
                                      </p:to>
                                    </p:set>
                                    <p:animEffect filter="fade" transition="in">
                                      <p:cBhvr>
                                        <p:cTn dur="500"/>
                                        <p:tgtEl>
                                          <p:spTgt spid="12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xEl>
                                              <p:pRg end="9" st="9"/>
                                            </p:txEl>
                                          </p:spTgt>
                                        </p:tgtEl>
                                        <p:attrNameLst>
                                          <p:attrName>style.visibility</p:attrName>
                                        </p:attrNameLst>
                                      </p:cBhvr>
                                      <p:to>
                                        <p:strVal val="visible"/>
                                      </p:to>
                                    </p:set>
                                    <p:animEffect filter="fade" transition="in">
                                      <p:cBhvr>
                                        <p:cTn dur="500"/>
                                        <p:tgtEl>
                                          <p:spTgt spid="124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20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Policies</a:t>
            </a:r>
            <a:endParaRPr sz="2100">
              <a:solidFill>
                <a:srgbClr val="F589C1"/>
              </a:solidFill>
            </a:endParaRPr>
          </a:p>
        </p:txBody>
      </p:sp>
      <p:sp>
        <p:nvSpPr>
          <p:cNvPr id="1249" name="Google Shape;1249;p206"/>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spcBef>
                <a:spcPts val="0"/>
              </a:spcBef>
              <a:spcAft>
                <a:spcPts val="0"/>
              </a:spcAft>
              <a:buSzPct val="80952"/>
              <a:buNone/>
            </a:pPr>
            <a:r>
              <a:rPr lang="en" sz="2100"/>
              <a:t>Six Policy Types:</a:t>
            </a:r>
            <a:br>
              <a:rPr lang="en"/>
            </a:br>
            <a:endParaRPr/>
          </a:p>
          <a:p>
            <a:pPr indent="-248284" lvl="0" marL="254000" rtl="0" algn="l">
              <a:spcBef>
                <a:spcPts val="800"/>
              </a:spcBef>
              <a:spcAft>
                <a:spcPts val="0"/>
              </a:spcAft>
              <a:buSzPct val="80000"/>
              <a:buChar char="►"/>
            </a:pPr>
            <a:r>
              <a:rPr lang="en"/>
              <a:t>Identity-based Policies</a:t>
            </a:r>
            <a:endParaRPr/>
          </a:p>
          <a:p>
            <a:pPr indent="-248284" lvl="0" marL="254000" rtl="0" algn="l">
              <a:spcBef>
                <a:spcPts val="800"/>
              </a:spcBef>
              <a:spcAft>
                <a:spcPts val="0"/>
              </a:spcAft>
              <a:buSzPct val="80000"/>
              <a:buChar char="►"/>
            </a:pPr>
            <a:r>
              <a:rPr lang="en"/>
              <a:t>Resource-based Policies</a:t>
            </a:r>
            <a:endParaRPr/>
          </a:p>
          <a:p>
            <a:pPr indent="-248284" lvl="0" marL="254000" rtl="0" algn="l">
              <a:spcBef>
                <a:spcPts val="800"/>
              </a:spcBef>
              <a:spcAft>
                <a:spcPts val="0"/>
              </a:spcAft>
              <a:buSzPct val="80000"/>
              <a:buChar char="►"/>
            </a:pPr>
            <a:r>
              <a:rPr lang="en"/>
              <a:t>Permission Boundaries</a:t>
            </a:r>
            <a:endParaRPr/>
          </a:p>
          <a:p>
            <a:pPr indent="-248284" lvl="0" marL="254000" rtl="0" algn="l">
              <a:spcBef>
                <a:spcPts val="800"/>
              </a:spcBef>
              <a:spcAft>
                <a:spcPts val="0"/>
              </a:spcAft>
              <a:buSzPct val="80000"/>
              <a:buChar char="►"/>
            </a:pPr>
            <a:r>
              <a:rPr lang="en"/>
              <a:t>Organization SCPs</a:t>
            </a:r>
            <a:endParaRPr/>
          </a:p>
          <a:p>
            <a:pPr indent="-248284" lvl="0" marL="254000" rtl="0" algn="l">
              <a:spcBef>
                <a:spcPts val="800"/>
              </a:spcBef>
              <a:spcAft>
                <a:spcPts val="0"/>
              </a:spcAft>
              <a:buSzPct val="80000"/>
              <a:buChar char="►"/>
            </a:pPr>
            <a:r>
              <a:rPr lang="en"/>
              <a:t>Access Control Lists (ACLs)</a:t>
            </a:r>
            <a:endParaRPr/>
          </a:p>
          <a:p>
            <a:pPr indent="-248284" lvl="0" marL="254000" rtl="0" algn="l">
              <a:spcBef>
                <a:spcPts val="800"/>
              </a:spcBef>
              <a:spcAft>
                <a:spcPts val="0"/>
              </a:spcAft>
              <a:buSzPct val="80000"/>
              <a:buChar char="►"/>
            </a:pPr>
            <a:r>
              <a:rPr lang="en"/>
              <a:t>Session Policies</a:t>
            </a:r>
            <a:endParaRPr/>
          </a:p>
          <a:p>
            <a:pPr indent="-177800" lvl="0" marL="254000" rtl="0" algn="l">
              <a:spcBef>
                <a:spcPts val="800"/>
              </a:spcBef>
              <a:spcAft>
                <a:spcPts val="0"/>
              </a:spcAft>
              <a:buSzPct val="80000"/>
              <a:buNone/>
            </a:pPr>
            <a:r>
              <a:t/>
            </a:r>
            <a:endParaRPr/>
          </a:p>
          <a:p>
            <a:pPr indent="-248284" lvl="0" marL="254000" rtl="0" algn="l">
              <a:spcBef>
                <a:spcPts val="800"/>
              </a:spcBef>
              <a:spcAft>
                <a:spcPts val="0"/>
              </a:spcAft>
              <a:buSzPct val="80000"/>
              <a:buChar char="►"/>
            </a:pPr>
            <a:r>
              <a:rPr lang="en"/>
              <a:t>Cloud Practitioner exam focuses primarily on identity-based policies &amp; resource-based policies. </a:t>
            </a:r>
            <a:endParaRPr/>
          </a:p>
          <a:p>
            <a:pPr indent="-177800" lvl="0" marL="254000" rtl="0" algn="l">
              <a:spcBef>
                <a:spcPts val="800"/>
              </a:spcBef>
              <a:spcAft>
                <a:spcPts val="0"/>
              </a:spcAft>
              <a:buSzPct val="80000"/>
              <a:buNone/>
            </a:pPr>
            <a:r>
              <a:t/>
            </a:r>
            <a:endParaRPr/>
          </a:p>
          <a:p>
            <a:pPr indent="-190500" lvl="0" marL="304800" rtl="0" algn="l">
              <a:spcBef>
                <a:spcPts val="800"/>
              </a:spcBef>
              <a:spcAft>
                <a:spcPts val="0"/>
              </a:spcAft>
              <a:buSzPct val="80000"/>
              <a:buNone/>
            </a:pPr>
            <a:r>
              <a:t/>
            </a:r>
            <a:endParaRPr/>
          </a:p>
          <a:p>
            <a:pPr indent="-190500" lvl="0" marL="304800" rtl="0" algn="l">
              <a:spcBef>
                <a:spcPts val="800"/>
              </a:spcBef>
              <a:spcAft>
                <a:spcPts val="0"/>
              </a:spcAft>
              <a:buSzPct val="800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0" st="0"/>
                                            </p:txEl>
                                          </p:spTgt>
                                        </p:tgtEl>
                                        <p:attrNameLst>
                                          <p:attrName>style.visibility</p:attrName>
                                        </p:attrNameLst>
                                      </p:cBhvr>
                                      <p:to>
                                        <p:strVal val="visible"/>
                                      </p:to>
                                    </p:set>
                                    <p:animEffect filter="fade" transition="in">
                                      <p:cBhvr>
                                        <p:cTn dur="500"/>
                                        <p:tgtEl>
                                          <p:spTgt spid="1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1" st="1"/>
                                            </p:txEl>
                                          </p:spTgt>
                                        </p:tgtEl>
                                        <p:attrNameLst>
                                          <p:attrName>style.visibility</p:attrName>
                                        </p:attrNameLst>
                                      </p:cBhvr>
                                      <p:to>
                                        <p:strVal val="visible"/>
                                      </p:to>
                                    </p:set>
                                    <p:animEffect filter="fade" transition="in">
                                      <p:cBhvr>
                                        <p:cTn dur="500"/>
                                        <p:tgtEl>
                                          <p:spTgt spid="1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2" st="2"/>
                                            </p:txEl>
                                          </p:spTgt>
                                        </p:tgtEl>
                                        <p:attrNameLst>
                                          <p:attrName>style.visibility</p:attrName>
                                        </p:attrNameLst>
                                      </p:cBhvr>
                                      <p:to>
                                        <p:strVal val="visible"/>
                                      </p:to>
                                    </p:set>
                                    <p:animEffect filter="fade" transition="in">
                                      <p:cBhvr>
                                        <p:cTn dur="500"/>
                                        <p:tgtEl>
                                          <p:spTgt spid="1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3" st="3"/>
                                            </p:txEl>
                                          </p:spTgt>
                                        </p:tgtEl>
                                        <p:attrNameLst>
                                          <p:attrName>style.visibility</p:attrName>
                                        </p:attrNameLst>
                                      </p:cBhvr>
                                      <p:to>
                                        <p:strVal val="visible"/>
                                      </p:to>
                                    </p:set>
                                    <p:animEffect filter="fade" transition="in">
                                      <p:cBhvr>
                                        <p:cTn dur="500"/>
                                        <p:tgtEl>
                                          <p:spTgt spid="12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4" st="4"/>
                                            </p:txEl>
                                          </p:spTgt>
                                        </p:tgtEl>
                                        <p:attrNameLst>
                                          <p:attrName>style.visibility</p:attrName>
                                        </p:attrNameLst>
                                      </p:cBhvr>
                                      <p:to>
                                        <p:strVal val="visible"/>
                                      </p:to>
                                    </p:set>
                                    <p:animEffect filter="fade" transition="in">
                                      <p:cBhvr>
                                        <p:cTn dur="500"/>
                                        <p:tgtEl>
                                          <p:spTgt spid="12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5" st="5"/>
                                            </p:txEl>
                                          </p:spTgt>
                                        </p:tgtEl>
                                        <p:attrNameLst>
                                          <p:attrName>style.visibility</p:attrName>
                                        </p:attrNameLst>
                                      </p:cBhvr>
                                      <p:to>
                                        <p:strVal val="visible"/>
                                      </p:to>
                                    </p:set>
                                    <p:animEffect filter="fade" transition="in">
                                      <p:cBhvr>
                                        <p:cTn dur="500"/>
                                        <p:tgtEl>
                                          <p:spTgt spid="12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6" st="6"/>
                                            </p:txEl>
                                          </p:spTgt>
                                        </p:tgtEl>
                                        <p:attrNameLst>
                                          <p:attrName>style.visibility</p:attrName>
                                        </p:attrNameLst>
                                      </p:cBhvr>
                                      <p:to>
                                        <p:strVal val="visible"/>
                                      </p:to>
                                    </p:set>
                                    <p:animEffect filter="fade" transition="in">
                                      <p:cBhvr>
                                        <p:cTn dur="500"/>
                                        <p:tgtEl>
                                          <p:spTgt spid="12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7" st="7"/>
                                            </p:txEl>
                                          </p:spTgt>
                                        </p:tgtEl>
                                        <p:attrNameLst>
                                          <p:attrName>style.visibility</p:attrName>
                                        </p:attrNameLst>
                                      </p:cBhvr>
                                      <p:to>
                                        <p:strVal val="visible"/>
                                      </p:to>
                                    </p:set>
                                    <p:animEffect filter="fade" transition="in">
                                      <p:cBhvr>
                                        <p:cTn dur="500"/>
                                        <p:tgtEl>
                                          <p:spTgt spid="124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8" st="8"/>
                                            </p:txEl>
                                          </p:spTgt>
                                        </p:tgtEl>
                                        <p:attrNameLst>
                                          <p:attrName>style.visibility</p:attrName>
                                        </p:attrNameLst>
                                      </p:cBhvr>
                                      <p:to>
                                        <p:strVal val="visible"/>
                                      </p:to>
                                    </p:set>
                                    <p:animEffect filter="fade" transition="in">
                                      <p:cBhvr>
                                        <p:cTn dur="500"/>
                                        <p:tgtEl>
                                          <p:spTgt spid="124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9" st="9"/>
                                            </p:txEl>
                                          </p:spTgt>
                                        </p:tgtEl>
                                        <p:attrNameLst>
                                          <p:attrName>style.visibility</p:attrName>
                                        </p:attrNameLst>
                                      </p:cBhvr>
                                      <p:to>
                                        <p:strVal val="visible"/>
                                      </p:to>
                                    </p:set>
                                    <p:animEffect filter="fade" transition="in">
                                      <p:cBhvr>
                                        <p:cTn dur="500"/>
                                        <p:tgtEl>
                                          <p:spTgt spid="124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10" st="10"/>
                                            </p:txEl>
                                          </p:spTgt>
                                        </p:tgtEl>
                                        <p:attrNameLst>
                                          <p:attrName>style.visibility</p:attrName>
                                        </p:attrNameLst>
                                      </p:cBhvr>
                                      <p:to>
                                        <p:strVal val="visible"/>
                                      </p:to>
                                    </p:set>
                                    <p:animEffect filter="fade" transition="in">
                                      <p:cBhvr>
                                        <p:cTn dur="500"/>
                                        <p:tgtEl>
                                          <p:spTgt spid="124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xEl>
                                              <p:pRg end="11" st="11"/>
                                            </p:txEl>
                                          </p:spTgt>
                                        </p:tgtEl>
                                        <p:attrNameLst>
                                          <p:attrName>style.visibility</p:attrName>
                                        </p:attrNameLst>
                                      </p:cBhvr>
                                      <p:to>
                                        <p:strVal val="visible"/>
                                      </p:to>
                                    </p:set>
                                    <p:animEffect filter="fade" transition="in">
                                      <p:cBhvr>
                                        <p:cTn dur="500"/>
                                        <p:tgtEl>
                                          <p:spTgt spid="124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20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Policies</a:t>
            </a:r>
            <a:endParaRPr sz="2100">
              <a:solidFill>
                <a:srgbClr val="F589C1"/>
              </a:solidFill>
            </a:endParaRPr>
          </a:p>
        </p:txBody>
      </p:sp>
      <p:sp>
        <p:nvSpPr>
          <p:cNvPr id="1255" name="Google Shape;1255;p207"/>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Identity-based Policies:</a:t>
            </a:r>
            <a:br>
              <a:rPr lang="en"/>
            </a:br>
            <a:endParaRPr/>
          </a:p>
          <a:p>
            <a:pPr indent="-254000" lvl="0" marL="254000" rtl="0" algn="l">
              <a:spcBef>
                <a:spcPts val="800"/>
              </a:spcBef>
              <a:spcAft>
                <a:spcPts val="0"/>
              </a:spcAft>
              <a:buSzPts val="1200"/>
              <a:buChar char="►"/>
            </a:pPr>
            <a:r>
              <a:rPr lang="en"/>
              <a:t>Identity-based policies specify the permissions of IAM identities. </a:t>
            </a:r>
            <a:endParaRPr/>
          </a:p>
          <a:p>
            <a:pPr indent="-254000" lvl="0" marL="254000" rtl="0" algn="l">
              <a:spcBef>
                <a:spcPts val="800"/>
              </a:spcBef>
              <a:spcAft>
                <a:spcPts val="0"/>
              </a:spcAft>
              <a:buSzPts val="1200"/>
              <a:buChar char="►"/>
            </a:pPr>
            <a:r>
              <a:rPr lang="en"/>
              <a:t>This includes Users, Groups to which users belong, and roles). </a:t>
            </a:r>
            <a:endParaRPr/>
          </a:p>
          <a:p>
            <a:pPr indent="-254000" lvl="0" marL="254000" rtl="0" algn="l">
              <a:spcBef>
                <a:spcPts val="800"/>
              </a:spcBef>
              <a:spcAft>
                <a:spcPts val="0"/>
              </a:spcAft>
              <a:buSzPts val="1200"/>
              <a:buChar char="►"/>
            </a:pPr>
            <a:r>
              <a:rPr lang="en"/>
              <a:t>Example: </a:t>
            </a:r>
            <a:br>
              <a:rPr lang="en"/>
            </a:br>
            <a:br>
              <a:rPr lang="en"/>
            </a:br>
            <a:r>
              <a:rPr lang="en"/>
              <a:t>We could attach a policy to an IAM user named John, which grants the ability to perform various actions on the EC2 service. We could also attach that same policy to a group. This would mean all users within the group could perform specific actions on the EC2 service. </a:t>
            </a:r>
            <a:endParaRPr/>
          </a:p>
          <a:p>
            <a:pPr indent="-190500" lvl="0" marL="304800" rtl="0" algn="l">
              <a:spcBef>
                <a:spcPts val="800"/>
              </a:spcBef>
              <a:spcAft>
                <a:spcPts val="0"/>
              </a:spcAft>
              <a:buSzPts val="1200"/>
              <a:buNone/>
            </a:pPr>
            <a:r>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5">
                                            <p:txEl>
                                              <p:pRg end="0" st="0"/>
                                            </p:txEl>
                                          </p:spTgt>
                                        </p:tgtEl>
                                        <p:attrNameLst>
                                          <p:attrName>style.visibility</p:attrName>
                                        </p:attrNameLst>
                                      </p:cBhvr>
                                      <p:to>
                                        <p:strVal val="visible"/>
                                      </p:to>
                                    </p:set>
                                    <p:animEffect filter="fade" transition="in">
                                      <p:cBhvr>
                                        <p:cTn dur="500"/>
                                        <p:tgtEl>
                                          <p:spTgt spid="1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5">
                                            <p:txEl>
                                              <p:pRg end="1" st="1"/>
                                            </p:txEl>
                                          </p:spTgt>
                                        </p:tgtEl>
                                        <p:attrNameLst>
                                          <p:attrName>style.visibility</p:attrName>
                                        </p:attrNameLst>
                                      </p:cBhvr>
                                      <p:to>
                                        <p:strVal val="visible"/>
                                      </p:to>
                                    </p:set>
                                    <p:animEffect filter="fade" transition="in">
                                      <p:cBhvr>
                                        <p:cTn dur="500"/>
                                        <p:tgtEl>
                                          <p:spTgt spid="1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5">
                                            <p:txEl>
                                              <p:pRg end="2" st="2"/>
                                            </p:txEl>
                                          </p:spTgt>
                                        </p:tgtEl>
                                        <p:attrNameLst>
                                          <p:attrName>style.visibility</p:attrName>
                                        </p:attrNameLst>
                                      </p:cBhvr>
                                      <p:to>
                                        <p:strVal val="visible"/>
                                      </p:to>
                                    </p:set>
                                    <p:animEffect filter="fade" transition="in">
                                      <p:cBhvr>
                                        <p:cTn dur="500"/>
                                        <p:tgtEl>
                                          <p:spTgt spid="1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5">
                                            <p:txEl>
                                              <p:pRg end="3" st="3"/>
                                            </p:txEl>
                                          </p:spTgt>
                                        </p:tgtEl>
                                        <p:attrNameLst>
                                          <p:attrName>style.visibility</p:attrName>
                                        </p:attrNameLst>
                                      </p:cBhvr>
                                      <p:to>
                                        <p:strVal val="visible"/>
                                      </p:to>
                                    </p:set>
                                    <p:animEffect filter="fade" transition="in">
                                      <p:cBhvr>
                                        <p:cTn dur="500"/>
                                        <p:tgtEl>
                                          <p:spTgt spid="1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5">
                                            <p:txEl>
                                              <p:pRg end="4" st="4"/>
                                            </p:txEl>
                                          </p:spTgt>
                                        </p:tgtEl>
                                        <p:attrNameLst>
                                          <p:attrName>style.visibility</p:attrName>
                                        </p:attrNameLst>
                                      </p:cBhvr>
                                      <p:to>
                                        <p:strVal val="visible"/>
                                      </p:to>
                                    </p:set>
                                    <p:animEffect filter="fade" transition="in">
                                      <p:cBhvr>
                                        <p:cTn dur="500"/>
                                        <p:tgtEl>
                                          <p:spTgt spid="12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5">
                                            <p:txEl>
                                              <p:pRg end="5" st="5"/>
                                            </p:txEl>
                                          </p:spTgt>
                                        </p:tgtEl>
                                        <p:attrNameLst>
                                          <p:attrName>style.visibility</p:attrName>
                                        </p:attrNameLst>
                                      </p:cBhvr>
                                      <p:to>
                                        <p:strVal val="visible"/>
                                      </p:to>
                                    </p:set>
                                    <p:animEffect filter="fade" transition="in">
                                      <p:cBhvr>
                                        <p:cTn dur="500"/>
                                        <p:tgtEl>
                                          <p:spTgt spid="12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20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Policies</a:t>
            </a:r>
            <a:endParaRPr sz="2100">
              <a:solidFill>
                <a:srgbClr val="F589C1"/>
              </a:solidFill>
            </a:endParaRPr>
          </a:p>
        </p:txBody>
      </p:sp>
      <p:sp>
        <p:nvSpPr>
          <p:cNvPr id="1261" name="Google Shape;1261;p208"/>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Resource-based Policies:</a:t>
            </a:r>
            <a:br>
              <a:rPr lang="en"/>
            </a:br>
            <a:endParaRPr/>
          </a:p>
          <a:p>
            <a:pPr indent="-254000" lvl="0" marL="254000" rtl="0" algn="l">
              <a:spcBef>
                <a:spcPts val="800"/>
              </a:spcBef>
              <a:spcAft>
                <a:spcPts val="0"/>
              </a:spcAft>
              <a:buSzPts val="1200"/>
              <a:buChar char="►"/>
            </a:pPr>
            <a:r>
              <a:rPr lang="en"/>
              <a:t>Resource-based policies grant resource level permissions to the principal identity specified on the policy. </a:t>
            </a:r>
            <a:endParaRPr/>
          </a:p>
          <a:p>
            <a:pPr indent="-254000" lvl="0" marL="254000" rtl="0" algn="l">
              <a:spcBef>
                <a:spcPts val="800"/>
              </a:spcBef>
              <a:spcAft>
                <a:spcPts val="0"/>
              </a:spcAft>
              <a:buSzPts val="1200"/>
              <a:buChar char="►"/>
            </a:pPr>
            <a:r>
              <a:rPr lang="en"/>
              <a:t>A resource-based policy is also known as an inline policy. </a:t>
            </a:r>
            <a:endParaRPr/>
          </a:p>
          <a:p>
            <a:pPr indent="-254000" lvl="0" marL="254000" rtl="0" algn="l">
              <a:spcBef>
                <a:spcPts val="800"/>
              </a:spcBef>
              <a:spcAft>
                <a:spcPts val="0"/>
              </a:spcAft>
              <a:buSzPts val="1200"/>
              <a:buChar char="►"/>
            </a:pPr>
            <a:r>
              <a:rPr lang="en"/>
              <a:t>The policy must be embedded in an IAM identity. </a:t>
            </a:r>
            <a:endParaRPr/>
          </a:p>
          <a:p>
            <a:pPr indent="-254000" lvl="0" marL="254000" rtl="0" algn="l">
              <a:spcBef>
                <a:spcPts val="800"/>
              </a:spcBef>
              <a:spcAft>
                <a:spcPts val="0"/>
              </a:spcAft>
              <a:buSzPts val="1200"/>
              <a:buChar char="►"/>
            </a:pPr>
            <a:r>
              <a:rPr lang="en"/>
              <a:t>The policy itself is an inherent part of the identity. </a:t>
            </a:r>
            <a:endParaRPr/>
          </a:p>
          <a:p>
            <a:pPr indent="-254000" lvl="0" marL="254000" rtl="0" algn="l">
              <a:spcBef>
                <a:spcPts val="800"/>
              </a:spcBef>
              <a:spcAft>
                <a:spcPts val="0"/>
              </a:spcAft>
              <a:buSzPts val="1200"/>
              <a:buChar char="►"/>
            </a:pPr>
            <a:r>
              <a:rPr lang="en"/>
              <a:t>Use resource-based policies when it’s important to have a strict one-to-one relationship between the policy and the identity. </a:t>
            </a:r>
            <a:endParaRPr/>
          </a:p>
          <a:p>
            <a:pPr indent="-254000" lvl="0" marL="254000" rtl="0" algn="l">
              <a:spcBef>
                <a:spcPts val="800"/>
              </a:spcBef>
              <a:spcAft>
                <a:spcPts val="0"/>
              </a:spcAft>
              <a:buSzPts val="1200"/>
              <a:buChar char="►"/>
            </a:pPr>
            <a:r>
              <a:rPr lang="en"/>
              <a:t>This ensures that the policy is not mistakenly attached to the wrong identity.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xEl>
                                              <p:pRg end="0" st="0"/>
                                            </p:txEl>
                                          </p:spTgt>
                                        </p:tgtEl>
                                        <p:attrNameLst>
                                          <p:attrName>style.visibility</p:attrName>
                                        </p:attrNameLst>
                                      </p:cBhvr>
                                      <p:to>
                                        <p:strVal val="visible"/>
                                      </p:to>
                                    </p:set>
                                    <p:animEffect filter="fade" transition="in">
                                      <p:cBhvr>
                                        <p:cTn dur="500"/>
                                        <p:tgtEl>
                                          <p:spTgt spid="1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xEl>
                                              <p:pRg end="1" st="1"/>
                                            </p:txEl>
                                          </p:spTgt>
                                        </p:tgtEl>
                                        <p:attrNameLst>
                                          <p:attrName>style.visibility</p:attrName>
                                        </p:attrNameLst>
                                      </p:cBhvr>
                                      <p:to>
                                        <p:strVal val="visible"/>
                                      </p:to>
                                    </p:set>
                                    <p:animEffect filter="fade" transition="in">
                                      <p:cBhvr>
                                        <p:cTn dur="500"/>
                                        <p:tgtEl>
                                          <p:spTgt spid="1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xEl>
                                              <p:pRg end="2" st="2"/>
                                            </p:txEl>
                                          </p:spTgt>
                                        </p:tgtEl>
                                        <p:attrNameLst>
                                          <p:attrName>style.visibility</p:attrName>
                                        </p:attrNameLst>
                                      </p:cBhvr>
                                      <p:to>
                                        <p:strVal val="visible"/>
                                      </p:to>
                                    </p:set>
                                    <p:animEffect filter="fade" transition="in">
                                      <p:cBhvr>
                                        <p:cTn dur="500"/>
                                        <p:tgtEl>
                                          <p:spTgt spid="1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xEl>
                                              <p:pRg end="3" st="3"/>
                                            </p:txEl>
                                          </p:spTgt>
                                        </p:tgtEl>
                                        <p:attrNameLst>
                                          <p:attrName>style.visibility</p:attrName>
                                        </p:attrNameLst>
                                      </p:cBhvr>
                                      <p:to>
                                        <p:strVal val="visible"/>
                                      </p:to>
                                    </p:set>
                                    <p:animEffect filter="fade" transition="in">
                                      <p:cBhvr>
                                        <p:cTn dur="500"/>
                                        <p:tgtEl>
                                          <p:spTgt spid="1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xEl>
                                              <p:pRg end="4" st="4"/>
                                            </p:txEl>
                                          </p:spTgt>
                                        </p:tgtEl>
                                        <p:attrNameLst>
                                          <p:attrName>style.visibility</p:attrName>
                                        </p:attrNameLst>
                                      </p:cBhvr>
                                      <p:to>
                                        <p:strVal val="visible"/>
                                      </p:to>
                                    </p:set>
                                    <p:animEffect filter="fade" transition="in">
                                      <p:cBhvr>
                                        <p:cTn dur="500"/>
                                        <p:tgtEl>
                                          <p:spTgt spid="12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xEl>
                                              <p:pRg end="5" st="5"/>
                                            </p:txEl>
                                          </p:spTgt>
                                        </p:tgtEl>
                                        <p:attrNameLst>
                                          <p:attrName>style.visibility</p:attrName>
                                        </p:attrNameLst>
                                      </p:cBhvr>
                                      <p:to>
                                        <p:strVal val="visible"/>
                                      </p:to>
                                    </p:set>
                                    <p:animEffect filter="fade" transition="in">
                                      <p:cBhvr>
                                        <p:cTn dur="500"/>
                                        <p:tgtEl>
                                          <p:spTgt spid="12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xEl>
                                              <p:pRg end="6" st="6"/>
                                            </p:txEl>
                                          </p:spTgt>
                                        </p:tgtEl>
                                        <p:attrNameLst>
                                          <p:attrName>style.visibility</p:attrName>
                                        </p:attrNameLst>
                                      </p:cBhvr>
                                      <p:to>
                                        <p:strVal val="visible"/>
                                      </p:to>
                                    </p:set>
                                    <p:animEffect filter="fade" transition="in">
                                      <p:cBhvr>
                                        <p:cTn dur="500"/>
                                        <p:tgtEl>
                                          <p:spTgt spid="12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xEl>
                                              <p:pRg end="7" st="7"/>
                                            </p:txEl>
                                          </p:spTgt>
                                        </p:tgtEl>
                                        <p:attrNameLst>
                                          <p:attrName>style.visibility</p:attrName>
                                        </p:attrNameLst>
                                      </p:cBhvr>
                                      <p:to>
                                        <p:strVal val="visible"/>
                                      </p:to>
                                    </p:set>
                                    <p:animEffect filter="fade" transition="in">
                                      <p:cBhvr>
                                        <p:cTn dur="500"/>
                                        <p:tgtEl>
                                          <p:spTgt spid="126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209"/>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267" name="Google Shape;1267;p209"/>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INLINE POLICIES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ctrTitle"/>
          </p:nvPr>
        </p:nvSpPr>
        <p:spPr>
          <a:xfrm>
            <a:off x="1156598" y="10858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The Cloud Computing Phenomenon</a:t>
            </a:r>
            <a:endParaRPr sz="5000"/>
          </a:p>
        </p:txBody>
      </p:sp>
      <p:sp>
        <p:nvSpPr>
          <p:cNvPr id="297" name="Google Shape;297;p48"/>
          <p:cNvSpPr txBox="1"/>
          <p:nvPr>
            <p:ph idx="1" type="subTitle"/>
          </p:nvPr>
        </p:nvSpPr>
        <p:spPr>
          <a:xfrm>
            <a:off x="1156598" y="3583035"/>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CLOUD CASE STUDY: NETFLIX</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21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Inline Policies</a:t>
            </a:r>
            <a:endParaRPr sz="2100">
              <a:solidFill>
                <a:srgbClr val="F589C1"/>
              </a:solidFill>
            </a:endParaRPr>
          </a:p>
        </p:txBody>
      </p:sp>
      <p:sp>
        <p:nvSpPr>
          <p:cNvPr id="1273" name="Google Shape;1273;p210"/>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Resource-based policies are inline policies.</a:t>
            </a:r>
            <a:endParaRPr/>
          </a:p>
          <a:p>
            <a:pPr indent="-254000" lvl="0" marL="254000" rtl="0" algn="l">
              <a:spcBef>
                <a:spcPts val="800"/>
              </a:spcBef>
              <a:spcAft>
                <a:spcPts val="0"/>
              </a:spcAft>
              <a:buSzPts val="1200"/>
              <a:buChar char="►"/>
            </a:pPr>
            <a:r>
              <a:rPr lang="en"/>
              <a:t>Resource-based policies can only be added directly to a single user, group, or role.</a:t>
            </a:r>
            <a:endParaRPr/>
          </a:p>
          <a:p>
            <a:pPr indent="-254000" lvl="0" marL="254000" rtl="0" algn="l">
              <a:spcBef>
                <a:spcPts val="800"/>
              </a:spcBef>
              <a:spcAft>
                <a:spcPts val="0"/>
              </a:spcAft>
              <a:buSzPts val="1200"/>
              <a:buChar char="►"/>
            </a:pPr>
            <a:r>
              <a:rPr lang="en"/>
              <a:t>In addition to custom inline policies, AWS has managed policies which fall into two categories:</a:t>
            </a:r>
            <a:endParaRPr/>
          </a:p>
          <a:p>
            <a:pPr indent="-222250" lvl="1" marL="558800" rtl="0" algn="l">
              <a:spcBef>
                <a:spcPts val="800"/>
              </a:spcBef>
              <a:spcAft>
                <a:spcPts val="0"/>
              </a:spcAft>
              <a:buSzPts val="1100"/>
              <a:buChar char="►"/>
            </a:pPr>
            <a:r>
              <a:rPr lang="en"/>
              <a:t>AWS Managed Policies – Preconfigured policies that are created and managed by AWS.</a:t>
            </a:r>
            <a:endParaRPr/>
          </a:p>
          <a:p>
            <a:pPr indent="-222250" lvl="1" marL="558800" rtl="0" algn="l">
              <a:spcBef>
                <a:spcPts val="800"/>
              </a:spcBef>
              <a:spcAft>
                <a:spcPts val="0"/>
              </a:spcAft>
              <a:buSzPts val="1100"/>
              <a:buChar char="►"/>
            </a:pPr>
            <a:r>
              <a:rPr lang="en"/>
              <a:t>Customer Managed policies – Policies that are managed by the AWS customer. Offer more precise control than AWS managed policies. </a:t>
            </a:r>
            <a:endParaRPr/>
          </a:p>
          <a:p>
            <a:pPr indent="-254000" lvl="0" marL="254000" rtl="0" algn="l">
              <a:spcBef>
                <a:spcPts val="800"/>
              </a:spcBef>
              <a:spcAft>
                <a:spcPts val="0"/>
              </a:spcAft>
              <a:buSzPts val="1200"/>
              <a:buChar char="►"/>
            </a:pPr>
            <a:r>
              <a:rPr lang="en"/>
              <a:t>Identity-based policies can be either managed or inline. </a:t>
            </a:r>
            <a:endParaRPr/>
          </a:p>
          <a:p>
            <a:pPr indent="-190500" lvl="0" marL="304800" rtl="0" algn="l">
              <a:spcBef>
                <a:spcPts val="800"/>
              </a:spcBef>
              <a:spcAft>
                <a:spcPts val="0"/>
              </a:spcAft>
              <a:buSzPts val="1200"/>
              <a:buFont typeface="Century Gothic"/>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3">
                                            <p:txEl>
                                              <p:pRg end="0" st="0"/>
                                            </p:txEl>
                                          </p:spTgt>
                                        </p:tgtEl>
                                        <p:attrNameLst>
                                          <p:attrName>style.visibility</p:attrName>
                                        </p:attrNameLst>
                                      </p:cBhvr>
                                      <p:to>
                                        <p:strVal val="visible"/>
                                      </p:to>
                                    </p:set>
                                    <p:animEffect filter="fade" transition="in">
                                      <p:cBhvr>
                                        <p:cTn dur="500"/>
                                        <p:tgtEl>
                                          <p:spTgt spid="1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3">
                                            <p:txEl>
                                              <p:pRg end="1" st="1"/>
                                            </p:txEl>
                                          </p:spTgt>
                                        </p:tgtEl>
                                        <p:attrNameLst>
                                          <p:attrName>style.visibility</p:attrName>
                                        </p:attrNameLst>
                                      </p:cBhvr>
                                      <p:to>
                                        <p:strVal val="visible"/>
                                      </p:to>
                                    </p:set>
                                    <p:animEffect filter="fade" transition="in">
                                      <p:cBhvr>
                                        <p:cTn dur="500"/>
                                        <p:tgtEl>
                                          <p:spTgt spid="12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3">
                                            <p:txEl>
                                              <p:pRg end="2" st="2"/>
                                            </p:txEl>
                                          </p:spTgt>
                                        </p:tgtEl>
                                        <p:attrNameLst>
                                          <p:attrName>style.visibility</p:attrName>
                                        </p:attrNameLst>
                                      </p:cBhvr>
                                      <p:to>
                                        <p:strVal val="visible"/>
                                      </p:to>
                                    </p:set>
                                    <p:animEffect filter="fade" transition="in">
                                      <p:cBhvr>
                                        <p:cTn dur="500"/>
                                        <p:tgtEl>
                                          <p:spTgt spid="12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3">
                                            <p:txEl>
                                              <p:pRg end="3" st="3"/>
                                            </p:txEl>
                                          </p:spTgt>
                                        </p:tgtEl>
                                        <p:attrNameLst>
                                          <p:attrName>style.visibility</p:attrName>
                                        </p:attrNameLst>
                                      </p:cBhvr>
                                      <p:to>
                                        <p:strVal val="visible"/>
                                      </p:to>
                                    </p:set>
                                    <p:animEffect filter="fade" transition="in">
                                      <p:cBhvr>
                                        <p:cTn dur="500"/>
                                        <p:tgtEl>
                                          <p:spTgt spid="12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3">
                                            <p:txEl>
                                              <p:pRg end="4" st="4"/>
                                            </p:txEl>
                                          </p:spTgt>
                                        </p:tgtEl>
                                        <p:attrNameLst>
                                          <p:attrName>style.visibility</p:attrName>
                                        </p:attrNameLst>
                                      </p:cBhvr>
                                      <p:to>
                                        <p:strVal val="visible"/>
                                      </p:to>
                                    </p:set>
                                    <p:animEffect filter="fade" transition="in">
                                      <p:cBhvr>
                                        <p:cTn dur="500"/>
                                        <p:tgtEl>
                                          <p:spTgt spid="12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3">
                                            <p:txEl>
                                              <p:pRg end="5" st="5"/>
                                            </p:txEl>
                                          </p:spTgt>
                                        </p:tgtEl>
                                        <p:attrNameLst>
                                          <p:attrName>style.visibility</p:attrName>
                                        </p:attrNameLst>
                                      </p:cBhvr>
                                      <p:to>
                                        <p:strVal val="visible"/>
                                      </p:to>
                                    </p:set>
                                    <p:animEffect filter="fade" transition="in">
                                      <p:cBhvr>
                                        <p:cTn dur="500"/>
                                        <p:tgtEl>
                                          <p:spTgt spid="12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3">
                                            <p:txEl>
                                              <p:pRg end="6" st="6"/>
                                            </p:txEl>
                                          </p:spTgt>
                                        </p:tgtEl>
                                        <p:attrNameLst>
                                          <p:attrName>style.visibility</p:attrName>
                                        </p:attrNameLst>
                                      </p:cBhvr>
                                      <p:to>
                                        <p:strVal val="visible"/>
                                      </p:to>
                                    </p:set>
                                    <p:animEffect filter="fade" transition="in">
                                      <p:cBhvr>
                                        <p:cTn dur="500"/>
                                        <p:tgtEl>
                                          <p:spTgt spid="127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211"/>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279" name="Google Shape;1279;p211"/>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CUSTOM POLICY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21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Custom Policy (Guide)</a:t>
            </a:r>
            <a:endParaRPr sz="2100">
              <a:solidFill>
                <a:srgbClr val="F589C1"/>
              </a:solidFill>
            </a:endParaRPr>
          </a:p>
        </p:txBody>
      </p:sp>
      <p:sp>
        <p:nvSpPr>
          <p:cNvPr id="1285" name="Google Shape;1285;p212"/>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Objectives:</a:t>
            </a:r>
            <a:endParaRPr/>
          </a:p>
          <a:p>
            <a:pPr indent="-222250" lvl="1" marL="558800" rtl="0" algn="l">
              <a:spcBef>
                <a:spcPts val="800"/>
              </a:spcBef>
              <a:spcAft>
                <a:spcPts val="0"/>
              </a:spcAft>
              <a:buSzPts val="1100"/>
              <a:buChar char="►"/>
            </a:pPr>
            <a:r>
              <a:rPr lang="en"/>
              <a:t>Create a new user named Sam, who will be assigned a custom inline policy to access a resource on AWS.</a:t>
            </a:r>
            <a:endParaRPr/>
          </a:p>
          <a:p>
            <a:pPr indent="-222250" lvl="1" marL="558800" rtl="0" algn="l">
              <a:spcBef>
                <a:spcPts val="800"/>
              </a:spcBef>
              <a:spcAft>
                <a:spcPts val="0"/>
              </a:spcAft>
              <a:buSzPts val="1100"/>
              <a:buChar char="►"/>
            </a:pPr>
            <a:r>
              <a:rPr lang="en"/>
              <a:t>Sam will be given permission to perform get/put requests to all S3 File Storage Bucket.</a:t>
            </a:r>
            <a:endParaRPr/>
          </a:p>
          <a:p>
            <a:pPr indent="-222250" lvl="1" marL="558800" rtl="0" algn="l">
              <a:spcBef>
                <a:spcPts val="800"/>
              </a:spcBef>
              <a:spcAft>
                <a:spcPts val="0"/>
              </a:spcAft>
              <a:buSzPts val="1100"/>
              <a:buChar char="►"/>
            </a:pPr>
            <a:r>
              <a:rPr lang="en"/>
              <a:t>The policy will start on April 13 2021 and expire on June 06, 2021</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5">
                                            <p:txEl>
                                              <p:pRg end="0" st="0"/>
                                            </p:txEl>
                                          </p:spTgt>
                                        </p:tgtEl>
                                        <p:attrNameLst>
                                          <p:attrName>style.visibility</p:attrName>
                                        </p:attrNameLst>
                                      </p:cBhvr>
                                      <p:to>
                                        <p:strVal val="visible"/>
                                      </p:to>
                                    </p:set>
                                    <p:animEffect filter="fade" transition="in">
                                      <p:cBhvr>
                                        <p:cTn dur="500"/>
                                        <p:tgtEl>
                                          <p:spTgt spid="1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5">
                                            <p:txEl>
                                              <p:pRg end="1" st="1"/>
                                            </p:txEl>
                                          </p:spTgt>
                                        </p:tgtEl>
                                        <p:attrNameLst>
                                          <p:attrName>style.visibility</p:attrName>
                                        </p:attrNameLst>
                                      </p:cBhvr>
                                      <p:to>
                                        <p:strVal val="visible"/>
                                      </p:to>
                                    </p:set>
                                    <p:animEffect filter="fade" transition="in">
                                      <p:cBhvr>
                                        <p:cTn dur="500"/>
                                        <p:tgtEl>
                                          <p:spTgt spid="1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5">
                                            <p:txEl>
                                              <p:pRg end="2" st="2"/>
                                            </p:txEl>
                                          </p:spTgt>
                                        </p:tgtEl>
                                        <p:attrNameLst>
                                          <p:attrName>style.visibility</p:attrName>
                                        </p:attrNameLst>
                                      </p:cBhvr>
                                      <p:to>
                                        <p:strVal val="visible"/>
                                      </p:to>
                                    </p:set>
                                    <p:animEffect filter="fade" transition="in">
                                      <p:cBhvr>
                                        <p:cTn dur="500"/>
                                        <p:tgtEl>
                                          <p:spTgt spid="1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5">
                                            <p:txEl>
                                              <p:pRg end="3" st="3"/>
                                            </p:txEl>
                                          </p:spTgt>
                                        </p:tgtEl>
                                        <p:attrNameLst>
                                          <p:attrName>style.visibility</p:attrName>
                                        </p:attrNameLst>
                                      </p:cBhvr>
                                      <p:to>
                                        <p:strVal val="visible"/>
                                      </p:to>
                                    </p:set>
                                    <p:animEffect filter="fade" transition="in">
                                      <p:cBhvr>
                                        <p:cTn dur="500"/>
                                        <p:tgtEl>
                                          <p:spTgt spid="12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21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Custom Policy (Guide)</a:t>
            </a:r>
            <a:endParaRPr sz="2100">
              <a:solidFill>
                <a:srgbClr val="F589C1"/>
              </a:solidFill>
            </a:endParaRPr>
          </a:p>
        </p:txBody>
      </p:sp>
      <p:sp>
        <p:nvSpPr>
          <p:cNvPr id="1291" name="Google Shape;1291;p213"/>
          <p:cNvSpPr txBox="1"/>
          <p:nvPr>
            <p:ph idx="1" type="body"/>
          </p:nvPr>
        </p:nvSpPr>
        <p:spPr>
          <a:xfrm>
            <a:off x="827484" y="1389936"/>
            <a:ext cx="7685144" cy="3471862"/>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spcBef>
                <a:spcPts val="0"/>
              </a:spcBef>
              <a:spcAft>
                <a:spcPts val="0"/>
              </a:spcAft>
              <a:buSzPct val="80000"/>
              <a:buNone/>
            </a:pPr>
            <a:r>
              <a:rPr b="1" lang="en"/>
              <a:t>JSON POLICY</a:t>
            </a:r>
            <a:br>
              <a:rPr lang="en"/>
            </a:br>
            <a:br>
              <a:rPr lang="en"/>
            </a:br>
            <a:r>
              <a:rPr lang="en"/>
              <a:t>{</a:t>
            </a:r>
            <a:endParaRPr/>
          </a:p>
          <a:p>
            <a:pPr indent="0" lvl="0" marL="0" rtl="0" algn="l">
              <a:spcBef>
                <a:spcPts val="800"/>
              </a:spcBef>
              <a:spcAft>
                <a:spcPts val="0"/>
              </a:spcAft>
              <a:buSzPct val="80000"/>
              <a:buNone/>
            </a:pPr>
            <a:r>
              <a:rPr lang="en"/>
              <a:t>    "Version": "2012-10-17",</a:t>
            </a:r>
            <a:endParaRPr/>
          </a:p>
          <a:p>
            <a:pPr indent="0" lvl="0" marL="0" rtl="0" algn="l">
              <a:spcBef>
                <a:spcPts val="800"/>
              </a:spcBef>
              <a:spcAft>
                <a:spcPts val="0"/>
              </a:spcAft>
              <a:buSzPct val="80000"/>
              <a:buNone/>
            </a:pPr>
            <a:r>
              <a:rPr lang="en"/>
              <a:t>    "Statement": [</a:t>
            </a:r>
            <a:endParaRPr/>
          </a:p>
          <a:p>
            <a:pPr indent="0" lvl="0" marL="0" rtl="0" algn="l">
              <a:spcBef>
                <a:spcPts val="800"/>
              </a:spcBef>
              <a:spcAft>
                <a:spcPts val="0"/>
              </a:spcAft>
              <a:buSzPct val="80000"/>
              <a:buNone/>
            </a:pPr>
            <a:r>
              <a:rPr lang="en"/>
              <a:t>        {</a:t>
            </a:r>
            <a:endParaRPr/>
          </a:p>
          <a:p>
            <a:pPr indent="0" lvl="0" marL="0" rtl="0" algn="l">
              <a:spcBef>
                <a:spcPts val="800"/>
              </a:spcBef>
              <a:spcAft>
                <a:spcPts val="0"/>
              </a:spcAft>
              <a:buSzPct val="80000"/>
              <a:buNone/>
            </a:pPr>
            <a:r>
              <a:rPr lang="en"/>
              <a:t>            "Effect": "Allow",</a:t>
            </a:r>
            <a:endParaRPr/>
          </a:p>
          <a:p>
            <a:pPr indent="0" lvl="0" marL="0" rtl="0" algn="l">
              <a:spcBef>
                <a:spcPts val="800"/>
              </a:spcBef>
              <a:spcAft>
                <a:spcPts val="0"/>
              </a:spcAft>
              <a:buSzPct val="80000"/>
              <a:buNone/>
            </a:pPr>
            <a:r>
              <a:rPr lang="en"/>
              <a:t>            "Action": "s3:*",</a:t>
            </a:r>
            <a:endParaRPr/>
          </a:p>
          <a:p>
            <a:pPr indent="0" lvl="0" marL="0" rtl="0" algn="l">
              <a:spcBef>
                <a:spcPts val="800"/>
              </a:spcBef>
              <a:spcAft>
                <a:spcPts val="0"/>
              </a:spcAft>
              <a:buSzPct val="80000"/>
              <a:buNone/>
            </a:pPr>
            <a:r>
              <a:rPr lang="en"/>
              <a:t>            "Resource": "*",</a:t>
            </a:r>
            <a:endParaRPr/>
          </a:p>
          <a:p>
            <a:pPr indent="0" lvl="0" marL="0" rtl="0" algn="l">
              <a:spcBef>
                <a:spcPts val="800"/>
              </a:spcBef>
              <a:spcAft>
                <a:spcPts val="0"/>
              </a:spcAft>
              <a:buSzPct val="80000"/>
              <a:buNone/>
            </a:pPr>
            <a:r>
              <a:rPr lang="en"/>
              <a:t>            "Condition": {</a:t>
            </a:r>
            <a:endParaRPr/>
          </a:p>
          <a:p>
            <a:pPr indent="0" lvl="0" marL="0" rtl="0" algn="l">
              <a:spcBef>
                <a:spcPts val="800"/>
              </a:spcBef>
              <a:spcAft>
                <a:spcPts val="0"/>
              </a:spcAft>
              <a:buSzPct val="80000"/>
              <a:buNone/>
            </a:pPr>
            <a:r>
              <a:rPr lang="en"/>
              <a:t>                "DateGreaterThan": {"aws:CurrentTime": "2021-04-13T00:00:00Z"},</a:t>
            </a:r>
            <a:endParaRPr/>
          </a:p>
          <a:p>
            <a:pPr indent="0" lvl="0" marL="0" rtl="0" algn="l">
              <a:spcBef>
                <a:spcPts val="800"/>
              </a:spcBef>
              <a:spcAft>
                <a:spcPts val="0"/>
              </a:spcAft>
              <a:buSzPct val="80000"/>
              <a:buNone/>
            </a:pPr>
            <a:r>
              <a:rPr lang="en"/>
              <a:t>                "DateLessThan": {"aws:CurrentTime": "2021-06-30T23:59:59Z"}</a:t>
            </a:r>
            <a:endParaRPr/>
          </a:p>
          <a:p>
            <a:pPr indent="0" lvl="0" marL="0" rtl="0" algn="l">
              <a:spcBef>
                <a:spcPts val="800"/>
              </a:spcBef>
              <a:spcAft>
                <a:spcPts val="0"/>
              </a:spcAft>
              <a:buSzPct val="80000"/>
              <a:buNone/>
            </a:pPr>
            <a:r>
              <a:rPr lang="en"/>
              <a:t>            }</a:t>
            </a:r>
            <a:endParaRPr/>
          </a:p>
          <a:p>
            <a:pPr indent="0" lvl="0" marL="0" rtl="0" algn="l">
              <a:spcBef>
                <a:spcPts val="800"/>
              </a:spcBef>
              <a:spcAft>
                <a:spcPts val="0"/>
              </a:spcAft>
              <a:buSzPct val="80000"/>
              <a:buNone/>
            </a:pPr>
            <a:r>
              <a:rPr lang="en"/>
              <a:t>        }</a:t>
            </a:r>
            <a:endParaRPr/>
          </a:p>
          <a:p>
            <a:pPr indent="0" lvl="0" marL="0" rtl="0" algn="l">
              <a:spcBef>
                <a:spcPts val="800"/>
              </a:spcBef>
              <a:spcAft>
                <a:spcPts val="0"/>
              </a:spcAft>
              <a:buSzPct val="80000"/>
              <a:buNone/>
            </a:pPr>
            <a:r>
              <a:rPr lang="en"/>
              <a:t>    ]</a:t>
            </a:r>
            <a:endParaRPr/>
          </a:p>
          <a:p>
            <a:pPr indent="0" lvl="0" marL="0" rtl="0" algn="l">
              <a:spcBef>
                <a:spcPts val="800"/>
              </a:spcBef>
              <a:spcAft>
                <a:spcPts val="0"/>
              </a:spcAft>
              <a:buSzPct val="80000"/>
              <a:buNone/>
            </a:pPr>
            <a:r>
              <a:rPr lang="en"/>
              <a: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0" st="0"/>
                                            </p:txEl>
                                          </p:spTgt>
                                        </p:tgtEl>
                                        <p:attrNameLst>
                                          <p:attrName>style.visibility</p:attrName>
                                        </p:attrNameLst>
                                      </p:cBhvr>
                                      <p:to>
                                        <p:strVal val="visible"/>
                                      </p:to>
                                    </p:set>
                                    <p:animEffect filter="fade" transition="in">
                                      <p:cBhvr>
                                        <p:cTn dur="500"/>
                                        <p:tgtEl>
                                          <p:spTgt spid="1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1" st="1"/>
                                            </p:txEl>
                                          </p:spTgt>
                                        </p:tgtEl>
                                        <p:attrNameLst>
                                          <p:attrName>style.visibility</p:attrName>
                                        </p:attrNameLst>
                                      </p:cBhvr>
                                      <p:to>
                                        <p:strVal val="visible"/>
                                      </p:to>
                                    </p:set>
                                    <p:animEffect filter="fade" transition="in">
                                      <p:cBhvr>
                                        <p:cTn dur="500"/>
                                        <p:tgtEl>
                                          <p:spTgt spid="1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2" st="2"/>
                                            </p:txEl>
                                          </p:spTgt>
                                        </p:tgtEl>
                                        <p:attrNameLst>
                                          <p:attrName>style.visibility</p:attrName>
                                        </p:attrNameLst>
                                      </p:cBhvr>
                                      <p:to>
                                        <p:strVal val="visible"/>
                                      </p:to>
                                    </p:set>
                                    <p:animEffect filter="fade" transition="in">
                                      <p:cBhvr>
                                        <p:cTn dur="500"/>
                                        <p:tgtEl>
                                          <p:spTgt spid="1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3" st="3"/>
                                            </p:txEl>
                                          </p:spTgt>
                                        </p:tgtEl>
                                        <p:attrNameLst>
                                          <p:attrName>style.visibility</p:attrName>
                                        </p:attrNameLst>
                                      </p:cBhvr>
                                      <p:to>
                                        <p:strVal val="visible"/>
                                      </p:to>
                                    </p:set>
                                    <p:animEffect filter="fade" transition="in">
                                      <p:cBhvr>
                                        <p:cTn dur="500"/>
                                        <p:tgtEl>
                                          <p:spTgt spid="1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4" st="4"/>
                                            </p:txEl>
                                          </p:spTgt>
                                        </p:tgtEl>
                                        <p:attrNameLst>
                                          <p:attrName>style.visibility</p:attrName>
                                        </p:attrNameLst>
                                      </p:cBhvr>
                                      <p:to>
                                        <p:strVal val="visible"/>
                                      </p:to>
                                    </p:set>
                                    <p:animEffect filter="fade" transition="in">
                                      <p:cBhvr>
                                        <p:cTn dur="500"/>
                                        <p:tgtEl>
                                          <p:spTgt spid="12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5" st="5"/>
                                            </p:txEl>
                                          </p:spTgt>
                                        </p:tgtEl>
                                        <p:attrNameLst>
                                          <p:attrName>style.visibility</p:attrName>
                                        </p:attrNameLst>
                                      </p:cBhvr>
                                      <p:to>
                                        <p:strVal val="visible"/>
                                      </p:to>
                                    </p:set>
                                    <p:animEffect filter="fade" transition="in">
                                      <p:cBhvr>
                                        <p:cTn dur="500"/>
                                        <p:tgtEl>
                                          <p:spTgt spid="12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6" st="6"/>
                                            </p:txEl>
                                          </p:spTgt>
                                        </p:tgtEl>
                                        <p:attrNameLst>
                                          <p:attrName>style.visibility</p:attrName>
                                        </p:attrNameLst>
                                      </p:cBhvr>
                                      <p:to>
                                        <p:strVal val="visible"/>
                                      </p:to>
                                    </p:set>
                                    <p:animEffect filter="fade" transition="in">
                                      <p:cBhvr>
                                        <p:cTn dur="500"/>
                                        <p:tgtEl>
                                          <p:spTgt spid="12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7" st="7"/>
                                            </p:txEl>
                                          </p:spTgt>
                                        </p:tgtEl>
                                        <p:attrNameLst>
                                          <p:attrName>style.visibility</p:attrName>
                                        </p:attrNameLst>
                                      </p:cBhvr>
                                      <p:to>
                                        <p:strVal val="visible"/>
                                      </p:to>
                                    </p:set>
                                    <p:animEffect filter="fade" transition="in">
                                      <p:cBhvr>
                                        <p:cTn dur="500"/>
                                        <p:tgtEl>
                                          <p:spTgt spid="12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8" st="8"/>
                                            </p:txEl>
                                          </p:spTgt>
                                        </p:tgtEl>
                                        <p:attrNameLst>
                                          <p:attrName>style.visibility</p:attrName>
                                        </p:attrNameLst>
                                      </p:cBhvr>
                                      <p:to>
                                        <p:strVal val="visible"/>
                                      </p:to>
                                    </p:set>
                                    <p:animEffect filter="fade" transition="in">
                                      <p:cBhvr>
                                        <p:cTn dur="500"/>
                                        <p:tgtEl>
                                          <p:spTgt spid="12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9" st="9"/>
                                            </p:txEl>
                                          </p:spTgt>
                                        </p:tgtEl>
                                        <p:attrNameLst>
                                          <p:attrName>style.visibility</p:attrName>
                                        </p:attrNameLst>
                                      </p:cBhvr>
                                      <p:to>
                                        <p:strVal val="visible"/>
                                      </p:to>
                                    </p:set>
                                    <p:animEffect filter="fade" transition="in">
                                      <p:cBhvr>
                                        <p:cTn dur="500"/>
                                        <p:tgtEl>
                                          <p:spTgt spid="129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10" st="10"/>
                                            </p:txEl>
                                          </p:spTgt>
                                        </p:tgtEl>
                                        <p:attrNameLst>
                                          <p:attrName>style.visibility</p:attrName>
                                        </p:attrNameLst>
                                      </p:cBhvr>
                                      <p:to>
                                        <p:strVal val="visible"/>
                                      </p:to>
                                    </p:set>
                                    <p:animEffect filter="fade" transition="in">
                                      <p:cBhvr>
                                        <p:cTn dur="500"/>
                                        <p:tgtEl>
                                          <p:spTgt spid="129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11" st="11"/>
                                            </p:txEl>
                                          </p:spTgt>
                                        </p:tgtEl>
                                        <p:attrNameLst>
                                          <p:attrName>style.visibility</p:attrName>
                                        </p:attrNameLst>
                                      </p:cBhvr>
                                      <p:to>
                                        <p:strVal val="visible"/>
                                      </p:to>
                                    </p:set>
                                    <p:animEffect filter="fade" transition="in">
                                      <p:cBhvr>
                                        <p:cTn dur="500"/>
                                        <p:tgtEl>
                                          <p:spTgt spid="129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12" st="12"/>
                                            </p:txEl>
                                          </p:spTgt>
                                        </p:tgtEl>
                                        <p:attrNameLst>
                                          <p:attrName>style.visibility</p:attrName>
                                        </p:attrNameLst>
                                      </p:cBhvr>
                                      <p:to>
                                        <p:strVal val="visible"/>
                                      </p:to>
                                    </p:set>
                                    <p:animEffect filter="fade" transition="in">
                                      <p:cBhvr>
                                        <p:cTn dur="500"/>
                                        <p:tgtEl>
                                          <p:spTgt spid="129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xEl>
                                              <p:pRg end="13" st="13"/>
                                            </p:txEl>
                                          </p:spTgt>
                                        </p:tgtEl>
                                        <p:attrNameLst>
                                          <p:attrName>style.visibility</p:attrName>
                                        </p:attrNameLst>
                                      </p:cBhvr>
                                      <p:to>
                                        <p:strVal val="visible"/>
                                      </p:to>
                                    </p:set>
                                    <p:animEffect filter="fade" transition="in">
                                      <p:cBhvr>
                                        <p:cTn dur="500"/>
                                        <p:tgtEl>
                                          <p:spTgt spid="1291">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214"/>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297" name="Google Shape;1297;p214"/>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ROLES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21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Roles</a:t>
            </a:r>
            <a:endParaRPr sz="2100">
              <a:solidFill>
                <a:srgbClr val="F589C1"/>
              </a:solidFill>
            </a:endParaRPr>
          </a:p>
        </p:txBody>
      </p:sp>
      <p:sp>
        <p:nvSpPr>
          <p:cNvPr id="1303" name="Google Shape;1303;p215"/>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An IAM role is an IAM identity that is linked to a policy which governs access permissions.</a:t>
            </a:r>
            <a:endParaRPr/>
          </a:p>
          <a:p>
            <a:pPr indent="-254000" lvl="0" marL="254000" rtl="0" algn="l">
              <a:spcBef>
                <a:spcPts val="800"/>
              </a:spcBef>
              <a:spcAft>
                <a:spcPts val="0"/>
              </a:spcAft>
              <a:buSzPts val="1200"/>
              <a:buChar char="►"/>
            </a:pPr>
            <a:r>
              <a:rPr lang="en"/>
              <a:t>A role is intended to be used by any person OR application that needs the permissions and policies associated with it.</a:t>
            </a:r>
            <a:endParaRPr/>
          </a:p>
          <a:p>
            <a:pPr indent="-254000" lvl="0" marL="254000" rtl="0" algn="l">
              <a:spcBef>
                <a:spcPts val="800"/>
              </a:spcBef>
              <a:spcAft>
                <a:spcPts val="0"/>
              </a:spcAft>
              <a:buSzPts val="1200"/>
              <a:buChar char="►"/>
            </a:pPr>
            <a:r>
              <a:rPr lang="en"/>
              <a:t>Unlike an IAM user, a role does not have standard long-term credentials such as a password or access key. </a:t>
            </a:r>
            <a:endParaRPr/>
          </a:p>
          <a:p>
            <a:pPr indent="-254000" lvl="0" marL="254000" rtl="0" algn="l">
              <a:spcBef>
                <a:spcPts val="800"/>
              </a:spcBef>
              <a:spcAft>
                <a:spcPts val="0"/>
              </a:spcAft>
              <a:buSzPts val="1200"/>
              <a:buChar char="►"/>
            </a:pPr>
            <a:r>
              <a:rPr lang="en"/>
              <a:t>When a role is assumed by an application or user, temporary credentials are created for the role session.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0" st="0"/>
                                            </p:txEl>
                                          </p:spTgt>
                                        </p:tgtEl>
                                        <p:attrNameLst>
                                          <p:attrName>style.visibility</p:attrName>
                                        </p:attrNameLst>
                                      </p:cBhvr>
                                      <p:to>
                                        <p:strVal val="visible"/>
                                      </p:to>
                                    </p:set>
                                    <p:animEffect filter="fade" transition="in">
                                      <p:cBhvr>
                                        <p:cTn dur="500"/>
                                        <p:tgtEl>
                                          <p:spTgt spid="1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1" st="1"/>
                                            </p:txEl>
                                          </p:spTgt>
                                        </p:tgtEl>
                                        <p:attrNameLst>
                                          <p:attrName>style.visibility</p:attrName>
                                        </p:attrNameLst>
                                      </p:cBhvr>
                                      <p:to>
                                        <p:strVal val="visible"/>
                                      </p:to>
                                    </p:set>
                                    <p:animEffect filter="fade" transition="in">
                                      <p:cBhvr>
                                        <p:cTn dur="500"/>
                                        <p:tgtEl>
                                          <p:spTgt spid="1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2" st="2"/>
                                            </p:txEl>
                                          </p:spTgt>
                                        </p:tgtEl>
                                        <p:attrNameLst>
                                          <p:attrName>style.visibility</p:attrName>
                                        </p:attrNameLst>
                                      </p:cBhvr>
                                      <p:to>
                                        <p:strVal val="visible"/>
                                      </p:to>
                                    </p:set>
                                    <p:animEffect filter="fade" transition="in">
                                      <p:cBhvr>
                                        <p:cTn dur="500"/>
                                        <p:tgtEl>
                                          <p:spTgt spid="1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3" st="3"/>
                                            </p:txEl>
                                          </p:spTgt>
                                        </p:tgtEl>
                                        <p:attrNameLst>
                                          <p:attrName>style.visibility</p:attrName>
                                        </p:attrNameLst>
                                      </p:cBhvr>
                                      <p:to>
                                        <p:strVal val="visible"/>
                                      </p:to>
                                    </p:set>
                                    <p:animEffect filter="fade" transition="in">
                                      <p:cBhvr>
                                        <p:cTn dur="500"/>
                                        <p:tgtEl>
                                          <p:spTgt spid="13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21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Roles</a:t>
            </a:r>
            <a:endParaRPr sz="2100">
              <a:solidFill>
                <a:srgbClr val="F589C1"/>
              </a:solidFill>
            </a:endParaRPr>
          </a:p>
        </p:txBody>
      </p:sp>
      <p:sp>
        <p:nvSpPr>
          <p:cNvPr id="1309" name="Google Shape;1309;p216"/>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1700"/>
              <a:buNone/>
            </a:pPr>
            <a:r>
              <a:rPr lang="en" sz="2100"/>
              <a:t>Example Use Cases:</a:t>
            </a:r>
            <a:br>
              <a:rPr lang="en"/>
            </a:br>
            <a:endParaRPr/>
          </a:p>
          <a:p>
            <a:pPr indent="-254000" lvl="0" marL="254000" rtl="0" algn="l">
              <a:spcBef>
                <a:spcPts val="800"/>
              </a:spcBef>
              <a:spcAft>
                <a:spcPts val="0"/>
              </a:spcAft>
              <a:buSzPts val="1200"/>
              <a:buChar char="►"/>
            </a:pPr>
            <a:r>
              <a:rPr lang="en"/>
              <a:t>When we need to grant permissions to users, applications, or services that don’t typically have access to your AWS resources.</a:t>
            </a:r>
            <a:endParaRPr/>
          </a:p>
          <a:p>
            <a:pPr indent="-254000" lvl="0" marL="254000" rtl="0" algn="l">
              <a:spcBef>
                <a:spcPts val="800"/>
              </a:spcBef>
              <a:spcAft>
                <a:spcPts val="0"/>
              </a:spcAft>
              <a:buSzPts val="1200"/>
              <a:buChar char="►"/>
            </a:pPr>
            <a:r>
              <a:rPr lang="en"/>
              <a:t>Granting users in one AWS account, access to resources in another AWS account.</a:t>
            </a:r>
            <a:endParaRPr/>
          </a:p>
          <a:p>
            <a:pPr indent="-254000" lvl="0" marL="254000" rtl="0" algn="l">
              <a:spcBef>
                <a:spcPts val="800"/>
              </a:spcBef>
              <a:spcAft>
                <a:spcPts val="0"/>
              </a:spcAft>
              <a:buSzPts val="1200"/>
              <a:buChar char="►"/>
            </a:pPr>
            <a:r>
              <a:rPr lang="en"/>
              <a:t>Granting access to an application running on an EC2 instance that needs to perform actions on AWS resources.</a:t>
            </a:r>
            <a:endParaRPr/>
          </a:p>
          <a:p>
            <a:pPr indent="-254000" lvl="0" marL="254000" rtl="0" algn="l">
              <a:spcBef>
                <a:spcPts val="800"/>
              </a:spcBef>
              <a:spcAft>
                <a:spcPts val="0"/>
              </a:spcAft>
              <a:buSzPts val="1200"/>
              <a:buChar char="►"/>
            </a:pPr>
            <a:r>
              <a:rPr lang="en"/>
              <a:t>Allowing mobile apps to use AWS resources without having to embed AWS keys within the app.</a:t>
            </a:r>
            <a:endParaRPr/>
          </a:p>
          <a:p>
            <a:pPr indent="-254000" lvl="0" marL="254000" rtl="0" algn="l">
              <a:spcBef>
                <a:spcPts val="800"/>
              </a:spcBef>
              <a:spcAft>
                <a:spcPts val="0"/>
              </a:spcAft>
              <a:buSzPts val="1200"/>
              <a:buChar char="►"/>
            </a:pPr>
            <a:r>
              <a:rPr lang="en"/>
              <a:t>Granting access to an AWS account to third parties for the purposes of auditing resources deployed in the account.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9">
                                            <p:txEl>
                                              <p:pRg end="0" st="0"/>
                                            </p:txEl>
                                          </p:spTgt>
                                        </p:tgtEl>
                                        <p:attrNameLst>
                                          <p:attrName>style.visibility</p:attrName>
                                        </p:attrNameLst>
                                      </p:cBhvr>
                                      <p:to>
                                        <p:strVal val="visible"/>
                                      </p:to>
                                    </p:set>
                                    <p:animEffect filter="fade" transition="in">
                                      <p:cBhvr>
                                        <p:cTn dur="500"/>
                                        <p:tgtEl>
                                          <p:spTgt spid="1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9">
                                            <p:txEl>
                                              <p:pRg end="1" st="1"/>
                                            </p:txEl>
                                          </p:spTgt>
                                        </p:tgtEl>
                                        <p:attrNameLst>
                                          <p:attrName>style.visibility</p:attrName>
                                        </p:attrNameLst>
                                      </p:cBhvr>
                                      <p:to>
                                        <p:strVal val="visible"/>
                                      </p:to>
                                    </p:set>
                                    <p:animEffect filter="fade" transition="in">
                                      <p:cBhvr>
                                        <p:cTn dur="500"/>
                                        <p:tgtEl>
                                          <p:spTgt spid="1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9">
                                            <p:txEl>
                                              <p:pRg end="2" st="2"/>
                                            </p:txEl>
                                          </p:spTgt>
                                        </p:tgtEl>
                                        <p:attrNameLst>
                                          <p:attrName>style.visibility</p:attrName>
                                        </p:attrNameLst>
                                      </p:cBhvr>
                                      <p:to>
                                        <p:strVal val="visible"/>
                                      </p:to>
                                    </p:set>
                                    <p:animEffect filter="fade" transition="in">
                                      <p:cBhvr>
                                        <p:cTn dur="500"/>
                                        <p:tgtEl>
                                          <p:spTgt spid="13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9">
                                            <p:txEl>
                                              <p:pRg end="3" st="3"/>
                                            </p:txEl>
                                          </p:spTgt>
                                        </p:tgtEl>
                                        <p:attrNameLst>
                                          <p:attrName>style.visibility</p:attrName>
                                        </p:attrNameLst>
                                      </p:cBhvr>
                                      <p:to>
                                        <p:strVal val="visible"/>
                                      </p:to>
                                    </p:set>
                                    <p:animEffect filter="fade" transition="in">
                                      <p:cBhvr>
                                        <p:cTn dur="500"/>
                                        <p:tgtEl>
                                          <p:spTgt spid="13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9">
                                            <p:txEl>
                                              <p:pRg end="4" st="4"/>
                                            </p:txEl>
                                          </p:spTgt>
                                        </p:tgtEl>
                                        <p:attrNameLst>
                                          <p:attrName>style.visibility</p:attrName>
                                        </p:attrNameLst>
                                      </p:cBhvr>
                                      <p:to>
                                        <p:strVal val="visible"/>
                                      </p:to>
                                    </p:set>
                                    <p:animEffect filter="fade" transition="in">
                                      <p:cBhvr>
                                        <p:cTn dur="500"/>
                                        <p:tgtEl>
                                          <p:spTgt spid="13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9">
                                            <p:txEl>
                                              <p:pRg end="5" st="5"/>
                                            </p:txEl>
                                          </p:spTgt>
                                        </p:tgtEl>
                                        <p:attrNameLst>
                                          <p:attrName>style.visibility</p:attrName>
                                        </p:attrNameLst>
                                      </p:cBhvr>
                                      <p:to>
                                        <p:strVal val="visible"/>
                                      </p:to>
                                    </p:set>
                                    <p:animEffect filter="fade" transition="in">
                                      <p:cBhvr>
                                        <p:cTn dur="500"/>
                                        <p:tgtEl>
                                          <p:spTgt spid="130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21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Roles</a:t>
            </a:r>
            <a:endParaRPr sz="2100">
              <a:solidFill>
                <a:srgbClr val="F589C1"/>
              </a:solidFill>
            </a:endParaRPr>
          </a:p>
        </p:txBody>
      </p:sp>
      <p:sp>
        <p:nvSpPr>
          <p:cNvPr id="1315" name="Google Shape;1315;p217"/>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Roles can be used by:</a:t>
            </a:r>
            <a:br>
              <a:rPr lang="en" sz="2100"/>
            </a:br>
            <a:endParaRPr/>
          </a:p>
          <a:p>
            <a:pPr indent="-254000" lvl="0" marL="254000" rtl="0" algn="l">
              <a:spcBef>
                <a:spcPts val="800"/>
              </a:spcBef>
              <a:spcAft>
                <a:spcPts val="0"/>
              </a:spcAft>
              <a:buSzPts val="1200"/>
              <a:buChar char="►"/>
            </a:pPr>
            <a:r>
              <a:rPr lang="en"/>
              <a:t>An IAM user in the same AWS account as the role</a:t>
            </a:r>
            <a:endParaRPr/>
          </a:p>
          <a:p>
            <a:pPr indent="-254000" lvl="0" marL="254000" rtl="0" algn="l">
              <a:spcBef>
                <a:spcPts val="800"/>
              </a:spcBef>
              <a:spcAft>
                <a:spcPts val="0"/>
              </a:spcAft>
              <a:buSzPts val="1200"/>
              <a:buChar char="►"/>
            </a:pPr>
            <a:r>
              <a:rPr lang="en"/>
              <a:t>An IAM user in a different AWS account than the role</a:t>
            </a:r>
            <a:endParaRPr/>
          </a:p>
          <a:p>
            <a:pPr indent="-254000" lvl="0" marL="254000" rtl="0" algn="l">
              <a:spcBef>
                <a:spcPts val="800"/>
              </a:spcBef>
              <a:spcAft>
                <a:spcPts val="0"/>
              </a:spcAft>
              <a:buSzPts val="1200"/>
              <a:buChar char="►"/>
            </a:pPr>
            <a:r>
              <a:rPr lang="en"/>
              <a:t>A web service offered by AWS such as Amazon Elastic Compute Cloud (Amazon EC2)</a:t>
            </a:r>
            <a:endParaRPr/>
          </a:p>
          <a:p>
            <a:pPr indent="-254000" lvl="0" marL="254000" rtl="0" algn="l">
              <a:spcBef>
                <a:spcPts val="800"/>
              </a:spcBef>
              <a:spcAft>
                <a:spcPts val="0"/>
              </a:spcAft>
              <a:buSzPts val="1200"/>
              <a:buChar char="►"/>
            </a:pPr>
            <a:r>
              <a:rPr lang="en"/>
              <a:t>An external user authenticated by an external identity provider (IdP) service that is compatible with SAML 2.0 or OpenID Connect, or a custom-built identity broker.</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0" st="0"/>
                                            </p:txEl>
                                          </p:spTgt>
                                        </p:tgtEl>
                                        <p:attrNameLst>
                                          <p:attrName>style.visibility</p:attrName>
                                        </p:attrNameLst>
                                      </p:cBhvr>
                                      <p:to>
                                        <p:strVal val="visible"/>
                                      </p:to>
                                    </p:set>
                                    <p:animEffect filter="fade" transition="in">
                                      <p:cBhvr>
                                        <p:cTn dur="500"/>
                                        <p:tgtEl>
                                          <p:spTgt spid="1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1" st="1"/>
                                            </p:txEl>
                                          </p:spTgt>
                                        </p:tgtEl>
                                        <p:attrNameLst>
                                          <p:attrName>style.visibility</p:attrName>
                                        </p:attrNameLst>
                                      </p:cBhvr>
                                      <p:to>
                                        <p:strVal val="visible"/>
                                      </p:to>
                                    </p:set>
                                    <p:animEffect filter="fade" transition="in">
                                      <p:cBhvr>
                                        <p:cTn dur="500"/>
                                        <p:tgtEl>
                                          <p:spTgt spid="1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2" st="2"/>
                                            </p:txEl>
                                          </p:spTgt>
                                        </p:tgtEl>
                                        <p:attrNameLst>
                                          <p:attrName>style.visibility</p:attrName>
                                        </p:attrNameLst>
                                      </p:cBhvr>
                                      <p:to>
                                        <p:strVal val="visible"/>
                                      </p:to>
                                    </p:set>
                                    <p:animEffect filter="fade" transition="in">
                                      <p:cBhvr>
                                        <p:cTn dur="500"/>
                                        <p:tgtEl>
                                          <p:spTgt spid="1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3" st="3"/>
                                            </p:txEl>
                                          </p:spTgt>
                                        </p:tgtEl>
                                        <p:attrNameLst>
                                          <p:attrName>style.visibility</p:attrName>
                                        </p:attrNameLst>
                                      </p:cBhvr>
                                      <p:to>
                                        <p:strVal val="visible"/>
                                      </p:to>
                                    </p:set>
                                    <p:animEffect filter="fade" transition="in">
                                      <p:cBhvr>
                                        <p:cTn dur="500"/>
                                        <p:tgtEl>
                                          <p:spTgt spid="1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xEl>
                                              <p:pRg end="4" st="4"/>
                                            </p:txEl>
                                          </p:spTgt>
                                        </p:tgtEl>
                                        <p:attrNameLst>
                                          <p:attrName>style.visibility</p:attrName>
                                        </p:attrNameLst>
                                      </p:cBhvr>
                                      <p:to>
                                        <p:strVal val="visible"/>
                                      </p:to>
                                    </p:set>
                                    <p:animEffect filter="fade" transition="in">
                                      <p:cBhvr>
                                        <p:cTn dur="500"/>
                                        <p:tgtEl>
                                          <p:spTgt spid="13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218"/>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321" name="Google Shape;1321;p218"/>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ROLES (PRACTICAL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21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Roles (Practical Guide)</a:t>
            </a:r>
            <a:endParaRPr sz="2100">
              <a:solidFill>
                <a:srgbClr val="F589C1"/>
              </a:solidFill>
            </a:endParaRPr>
          </a:p>
        </p:txBody>
      </p:sp>
      <p:sp>
        <p:nvSpPr>
          <p:cNvPr id="1327" name="Google Shape;1327;p219"/>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Roles are commonly used to grant EC2 instances, permission to execute actions on S3 Storage.</a:t>
            </a:r>
            <a:endParaRPr/>
          </a:p>
          <a:p>
            <a:pPr indent="-254000" lvl="0" marL="254000" rtl="0" algn="l">
              <a:spcBef>
                <a:spcPts val="800"/>
              </a:spcBef>
              <a:spcAft>
                <a:spcPts val="0"/>
              </a:spcAft>
              <a:buSzPts val="1200"/>
              <a:buChar char="►"/>
            </a:pPr>
            <a:r>
              <a:rPr lang="en"/>
              <a:t>Example:</a:t>
            </a:r>
            <a:endParaRPr/>
          </a:p>
          <a:p>
            <a:pPr indent="-222250" lvl="1" marL="558800" rtl="0" algn="l">
              <a:spcBef>
                <a:spcPts val="800"/>
              </a:spcBef>
              <a:spcAft>
                <a:spcPts val="0"/>
              </a:spcAft>
              <a:buSzPts val="1100"/>
              <a:buChar char="►"/>
            </a:pPr>
            <a:r>
              <a:rPr lang="en"/>
              <a:t>Giving an EC2 Instances permission to Read/Write objects to an S3 bucket.</a:t>
            </a:r>
            <a:endParaRPr/>
          </a:p>
          <a:p>
            <a:pPr indent="-254000" lvl="0" marL="254000" rtl="0" algn="l">
              <a:spcBef>
                <a:spcPts val="800"/>
              </a:spcBef>
              <a:spcAft>
                <a:spcPts val="0"/>
              </a:spcAft>
              <a:buSzPts val="1200"/>
              <a:buChar char="►"/>
            </a:pPr>
            <a:r>
              <a:rPr lang="en"/>
              <a:t>Be default an EC2 Instance deployed by an IAM identity, does not have permission to execute any action on S3.</a:t>
            </a:r>
            <a:endParaRPr/>
          </a:p>
          <a:p>
            <a:pPr indent="-254000" lvl="0" marL="254000" rtl="0" algn="l">
              <a:spcBef>
                <a:spcPts val="800"/>
              </a:spcBef>
              <a:spcAft>
                <a:spcPts val="0"/>
              </a:spcAft>
              <a:buSzPts val="1200"/>
              <a:buChar char="►"/>
            </a:pPr>
            <a:r>
              <a:rPr lang="en"/>
              <a:t>Creating a role for this purpose is a good way to learn how roles work. </a:t>
            </a:r>
            <a:endParaRPr/>
          </a:p>
          <a:p>
            <a:pPr indent="-254000" lvl="0" marL="254000" rtl="0" algn="l">
              <a:spcBef>
                <a:spcPts val="800"/>
              </a:spcBef>
              <a:spcAft>
                <a:spcPts val="0"/>
              </a:spcAft>
              <a:buSzPts val="1200"/>
              <a:buChar char="►"/>
            </a:pPr>
            <a:r>
              <a:rPr lang="en"/>
              <a:t>In this exercise we will demonstrate how to create a role to give an EC2 instance permission to access all resources on the S3 service. </a:t>
            </a:r>
            <a:endParaRPr/>
          </a:p>
          <a:p>
            <a:pPr indent="-152400" lvl="1" marL="558800" rtl="0" algn="l">
              <a:spcBef>
                <a:spcPts val="800"/>
              </a:spcBef>
              <a:spcAft>
                <a:spcPts val="0"/>
              </a:spcAft>
              <a:buSzPts val="11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7">
                                            <p:txEl>
                                              <p:pRg end="0" st="0"/>
                                            </p:txEl>
                                          </p:spTgt>
                                        </p:tgtEl>
                                        <p:attrNameLst>
                                          <p:attrName>style.visibility</p:attrName>
                                        </p:attrNameLst>
                                      </p:cBhvr>
                                      <p:to>
                                        <p:strVal val="visible"/>
                                      </p:to>
                                    </p:set>
                                    <p:animEffect filter="fade" transition="in">
                                      <p:cBhvr>
                                        <p:cTn dur="500"/>
                                        <p:tgtEl>
                                          <p:spTgt spid="13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7">
                                            <p:txEl>
                                              <p:pRg end="1" st="1"/>
                                            </p:txEl>
                                          </p:spTgt>
                                        </p:tgtEl>
                                        <p:attrNameLst>
                                          <p:attrName>style.visibility</p:attrName>
                                        </p:attrNameLst>
                                      </p:cBhvr>
                                      <p:to>
                                        <p:strVal val="visible"/>
                                      </p:to>
                                    </p:set>
                                    <p:animEffect filter="fade" transition="in">
                                      <p:cBhvr>
                                        <p:cTn dur="500"/>
                                        <p:tgtEl>
                                          <p:spTgt spid="13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7">
                                            <p:txEl>
                                              <p:pRg end="2" st="2"/>
                                            </p:txEl>
                                          </p:spTgt>
                                        </p:tgtEl>
                                        <p:attrNameLst>
                                          <p:attrName>style.visibility</p:attrName>
                                        </p:attrNameLst>
                                      </p:cBhvr>
                                      <p:to>
                                        <p:strVal val="visible"/>
                                      </p:to>
                                    </p:set>
                                    <p:animEffect filter="fade" transition="in">
                                      <p:cBhvr>
                                        <p:cTn dur="500"/>
                                        <p:tgtEl>
                                          <p:spTgt spid="13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7">
                                            <p:txEl>
                                              <p:pRg end="3" st="3"/>
                                            </p:txEl>
                                          </p:spTgt>
                                        </p:tgtEl>
                                        <p:attrNameLst>
                                          <p:attrName>style.visibility</p:attrName>
                                        </p:attrNameLst>
                                      </p:cBhvr>
                                      <p:to>
                                        <p:strVal val="visible"/>
                                      </p:to>
                                    </p:set>
                                    <p:animEffect filter="fade" transition="in">
                                      <p:cBhvr>
                                        <p:cTn dur="500"/>
                                        <p:tgtEl>
                                          <p:spTgt spid="13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7">
                                            <p:txEl>
                                              <p:pRg end="4" st="4"/>
                                            </p:txEl>
                                          </p:spTgt>
                                        </p:tgtEl>
                                        <p:attrNameLst>
                                          <p:attrName>style.visibility</p:attrName>
                                        </p:attrNameLst>
                                      </p:cBhvr>
                                      <p:to>
                                        <p:strVal val="visible"/>
                                      </p:to>
                                    </p:set>
                                    <p:animEffect filter="fade" transition="in">
                                      <p:cBhvr>
                                        <p:cTn dur="500"/>
                                        <p:tgtEl>
                                          <p:spTgt spid="13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7">
                                            <p:txEl>
                                              <p:pRg end="5" st="5"/>
                                            </p:txEl>
                                          </p:spTgt>
                                        </p:tgtEl>
                                        <p:attrNameLst>
                                          <p:attrName>style.visibility</p:attrName>
                                        </p:attrNameLst>
                                      </p:cBhvr>
                                      <p:to>
                                        <p:strVal val="visible"/>
                                      </p:to>
                                    </p:set>
                                    <p:animEffect filter="fade" transition="in">
                                      <p:cBhvr>
                                        <p:cTn dur="500"/>
                                        <p:tgtEl>
                                          <p:spTgt spid="13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7">
                                            <p:txEl>
                                              <p:pRg end="6" st="6"/>
                                            </p:txEl>
                                          </p:spTgt>
                                        </p:tgtEl>
                                        <p:attrNameLst>
                                          <p:attrName>style.visibility</p:attrName>
                                        </p:attrNameLst>
                                      </p:cBhvr>
                                      <p:to>
                                        <p:strVal val="visible"/>
                                      </p:to>
                                    </p:set>
                                    <p:animEffect filter="fade" transition="in">
                                      <p:cBhvr>
                                        <p:cTn dur="500"/>
                                        <p:tgtEl>
                                          <p:spTgt spid="132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Cloud Case Study: Netflix</a:t>
            </a:r>
            <a:endParaRPr sz="2100">
              <a:solidFill>
                <a:srgbClr val="F589C1"/>
              </a:solidFill>
            </a:endParaRPr>
          </a:p>
        </p:txBody>
      </p:sp>
      <p:sp>
        <p:nvSpPr>
          <p:cNvPr id="303" name="Google Shape;303;p4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Netflix:</a:t>
            </a:r>
            <a:br>
              <a:rPr lang="en"/>
            </a:br>
            <a:endParaRPr/>
          </a:p>
          <a:p>
            <a:pPr indent="-254000" lvl="0" marL="254000" rtl="0" algn="l">
              <a:spcBef>
                <a:spcPts val="800"/>
              </a:spcBef>
              <a:spcAft>
                <a:spcPts val="0"/>
              </a:spcAft>
              <a:buSzPts val="1200"/>
              <a:buChar char="►"/>
            </a:pPr>
            <a:r>
              <a:rPr lang="en"/>
              <a:t>Netflix uses AWS to serve millions of users globally.</a:t>
            </a:r>
            <a:endParaRPr/>
          </a:p>
          <a:p>
            <a:pPr indent="-254000" lvl="0" marL="254000" rtl="0" algn="l">
              <a:spcBef>
                <a:spcPts val="800"/>
              </a:spcBef>
              <a:spcAft>
                <a:spcPts val="0"/>
              </a:spcAft>
              <a:buSzPts val="1200"/>
              <a:buChar char="►"/>
            </a:pPr>
            <a:r>
              <a:rPr lang="en"/>
              <a:t>Netflix is an online video streaming service. </a:t>
            </a:r>
            <a:endParaRPr/>
          </a:p>
          <a:p>
            <a:pPr indent="-254000" lvl="0" marL="254000" rtl="0" algn="l">
              <a:spcBef>
                <a:spcPts val="800"/>
              </a:spcBef>
              <a:spcAft>
                <a:spcPts val="0"/>
              </a:spcAft>
              <a:buSzPts val="1200"/>
              <a:buChar char="►"/>
            </a:pPr>
            <a:r>
              <a:rPr lang="en"/>
              <a:t>Netflix hosts on-demand video content to it’s end users.</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5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500"/>
                                        <p:tgtEl>
                                          <p:spTgt spid="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Effect filter="fade" transition="in">
                                      <p:cBhvr>
                                        <p:cTn dur="500"/>
                                        <p:tgtEl>
                                          <p:spTgt spid="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Effect filter="fade" transition="in">
                                      <p:cBhvr>
                                        <p:cTn dur="500"/>
                                        <p:tgtEl>
                                          <p:spTgt spid="3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animEffect filter="fade" transition="in">
                                      <p:cBhvr>
                                        <p:cTn dur="500"/>
                                        <p:tgtEl>
                                          <p:spTgt spid="3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5" st="5"/>
                                            </p:txEl>
                                          </p:spTgt>
                                        </p:tgtEl>
                                        <p:attrNameLst>
                                          <p:attrName>style.visibility</p:attrName>
                                        </p:attrNameLst>
                                      </p:cBhvr>
                                      <p:to>
                                        <p:strVal val="visible"/>
                                      </p:to>
                                    </p:set>
                                    <p:animEffect filter="fade" transition="in">
                                      <p:cBhvr>
                                        <p:cTn dur="500"/>
                                        <p:tgtEl>
                                          <p:spTgt spid="30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220"/>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333" name="Google Shape;1333;p220"/>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AUTHENTICATION &amp; SECURITY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22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Authentication &amp; Security</a:t>
            </a:r>
            <a:endParaRPr sz="2100">
              <a:solidFill>
                <a:srgbClr val="F589C1"/>
              </a:solidFill>
            </a:endParaRPr>
          </a:p>
        </p:txBody>
      </p:sp>
      <p:sp>
        <p:nvSpPr>
          <p:cNvPr id="1339" name="Google Shape;1339;p221"/>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Two main types of authentication include console and programmatic.</a:t>
            </a:r>
            <a:endParaRPr/>
          </a:p>
          <a:p>
            <a:pPr indent="-254000" lvl="0" marL="254000" rtl="0" algn="l">
              <a:spcBef>
                <a:spcPts val="800"/>
              </a:spcBef>
              <a:spcAft>
                <a:spcPts val="0"/>
              </a:spcAft>
              <a:buSzPts val="1200"/>
              <a:buChar char="►"/>
            </a:pPr>
            <a:r>
              <a:rPr lang="en"/>
              <a:t>So far, we’ve worked with authentication through console with MFA enabled.</a:t>
            </a:r>
            <a:endParaRPr/>
          </a:p>
          <a:p>
            <a:pPr indent="-254000" lvl="0" marL="254000" rtl="0" algn="l">
              <a:spcBef>
                <a:spcPts val="800"/>
              </a:spcBef>
              <a:spcAft>
                <a:spcPts val="0"/>
              </a:spcAft>
              <a:buSzPts val="1200"/>
              <a:buChar char="►"/>
            </a:pPr>
            <a:r>
              <a:rPr lang="en"/>
              <a:t>Later in this section, we will demonstrate how to access programmatically using AWS CLI, and AWS PowerShell tools. </a:t>
            </a:r>
            <a:endParaRPr/>
          </a:p>
          <a:p>
            <a:pPr indent="-254000" lvl="0" marL="254000" rtl="0" algn="l">
              <a:spcBef>
                <a:spcPts val="800"/>
              </a:spcBef>
              <a:spcAft>
                <a:spcPts val="0"/>
              </a:spcAft>
              <a:buSzPts val="1200"/>
              <a:buChar char="►"/>
            </a:pPr>
            <a:r>
              <a:rPr lang="en"/>
              <a:t>Console access authenticates using a password, and MFA if enabled.</a:t>
            </a:r>
            <a:endParaRPr/>
          </a:p>
          <a:p>
            <a:pPr indent="-254000" lvl="0" marL="254000" rtl="0" algn="l">
              <a:spcBef>
                <a:spcPts val="800"/>
              </a:spcBef>
              <a:spcAft>
                <a:spcPts val="0"/>
              </a:spcAft>
              <a:buSzPts val="1200"/>
              <a:buChar char="►"/>
            </a:pPr>
            <a:r>
              <a:rPr lang="en"/>
              <a:t>Programmatic access authenticates using an Access Key ID, and Secret Access Key.</a:t>
            </a:r>
            <a:endParaRPr/>
          </a:p>
          <a:p>
            <a:pPr indent="-152400" lvl="1" marL="558800" rtl="0" algn="l">
              <a:spcBef>
                <a:spcPts val="800"/>
              </a:spcBef>
              <a:spcAft>
                <a:spcPts val="0"/>
              </a:spcAft>
              <a:buSzPts val="11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0" st="0"/>
                                            </p:txEl>
                                          </p:spTgt>
                                        </p:tgtEl>
                                        <p:attrNameLst>
                                          <p:attrName>style.visibility</p:attrName>
                                        </p:attrNameLst>
                                      </p:cBhvr>
                                      <p:to>
                                        <p:strVal val="visible"/>
                                      </p:to>
                                    </p:set>
                                    <p:animEffect filter="fade" transition="in">
                                      <p:cBhvr>
                                        <p:cTn dur="500"/>
                                        <p:tgtEl>
                                          <p:spTgt spid="1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1" st="1"/>
                                            </p:txEl>
                                          </p:spTgt>
                                        </p:tgtEl>
                                        <p:attrNameLst>
                                          <p:attrName>style.visibility</p:attrName>
                                        </p:attrNameLst>
                                      </p:cBhvr>
                                      <p:to>
                                        <p:strVal val="visible"/>
                                      </p:to>
                                    </p:set>
                                    <p:animEffect filter="fade" transition="in">
                                      <p:cBhvr>
                                        <p:cTn dur="500"/>
                                        <p:tgtEl>
                                          <p:spTgt spid="1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2" st="2"/>
                                            </p:txEl>
                                          </p:spTgt>
                                        </p:tgtEl>
                                        <p:attrNameLst>
                                          <p:attrName>style.visibility</p:attrName>
                                        </p:attrNameLst>
                                      </p:cBhvr>
                                      <p:to>
                                        <p:strVal val="visible"/>
                                      </p:to>
                                    </p:set>
                                    <p:animEffect filter="fade" transition="in">
                                      <p:cBhvr>
                                        <p:cTn dur="500"/>
                                        <p:tgtEl>
                                          <p:spTgt spid="1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3" st="3"/>
                                            </p:txEl>
                                          </p:spTgt>
                                        </p:tgtEl>
                                        <p:attrNameLst>
                                          <p:attrName>style.visibility</p:attrName>
                                        </p:attrNameLst>
                                      </p:cBhvr>
                                      <p:to>
                                        <p:strVal val="visible"/>
                                      </p:to>
                                    </p:set>
                                    <p:animEffect filter="fade" transition="in">
                                      <p:cBhvr>
                                        <p:cTn dur="500"/>
                                        <p:tgtEl>
                                          <p:spTgt spid="1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4" st="4"/>
                                            </p:txEl>
                                          </p:spTgt>
                                        </p:tgtEl>
                                        <p:attrNameLst>
                                          <p:attrName>style.visibility</p:attrName>
                                        </p:attrNameLst>
                                      </p:cBhvr>
                                      <p:to>
                                        <p:strVal val="visible"/>
                                      </p:to>
                                    </p:set>
                                    <p:animEffect filter="fade" transition="in">
                                      <p:cBhvr>
                                        <p:cTn dur="500"/>
                                        <p:tgtEl>
                                          <p:spTgt spid="13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5" st="5"/>
                                            </p:txEl>
                                          </p:spTgt>
                                        </p:tgtEl>
                                        <p:attrNameLst>
                                          <p:attrName>style.visibility</p:attrName>
                                        </p:attrNameLst>
                                      </p:cBhvr>
                                      <p:to>
                                        <p:strVal val="visible"/>
                                      </p:to>
                                    </p:set>
                                    <p:animEffect filter="fade" transition="in">
                                      <p:cBhvr>
                                        <p:cTn dur="500"/>
                                        <p:tgtEl>
                                          <p:spTgt spid="133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22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Authentication &amp; Security</a:t>
            </a:r>
            <a:endParaRPr sz="2100">
              <a:solidFill>
                <a:srgbClr val="F589C1"/>
              </a:solidFill>
            </a:endParaRPr>
          </a:p>
        </p:txBody>
      </p:sp>
      <p:sp>
        <p:nvSpPr>
          <p:cNvPr id="1345" name="Google Shape;1345;p222"/>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Authentication best practices:</a:t>
            </a:r>
            <a:endParaRPr/>
          </a:p>
          <a:p>
            <a:pPr indent="-254000" lvl="0" marL="254000" rtl="0" algn="l">
              <a:spcBef>
                <a:spcPts val="800"/>
              </a:spcBef>
              <a:spcAft>
                <a:spcPts val="0"/>
              </a:spcAft>
              <a:buSzPts val="1200"/>
              <a:buChar char="►"/>
            </a:pPr>
            <a:r>
              <a:rPr lang="en"/>
              <a:t>Making sure each IAM user has their own account. Ie. No sharing of accounts between multiple users.</a:t>
            </a:r>
            <a:endParaRPr/>
          </a:p>
          <a:p>
            <a:pPr indent="-254000" lvl="0" marL="254000" rtl="0" algn="l">
              <a:spcBef>
                <a:spcPts val="800"/>
              </a:spcBef>
              <a:spcAft>
                <a:spcPts val="0"/>
              </a:spcAft>
              <a:buSzPts val="1200"/>
              <a:buChar char="►"/>
            </a:pPr>
            <a:r>
              <a:rPr lang="en"/>
              <a:t>Never sharing or publicly posting either a password or secret access key.</a:t>
            </a:r>
            <a:endParaRPr/>
          </a:p>
          <a:p>
            <a:pPr indent="-254000" lvl="0" marL="254000" rtl="0" algn="l">
              <a:spcBef>
                <a:spcPts val="800"/>
              </a:spcBef>
              <a:spcAft>
                <a:spcPts val="0"/>
              </a:spcAft>
              <a:buSzPts val="1200"/>
              <a:buChar char="►"/>
            </a:pPr>
            <a:r>
              <a:rPr lang="en"/>
              <a:t>Always store access keys and secret access keys securely. Preferably in an encrypted file. </a:t>
            </a:r>
            <a:endParaRPr/>
          </a:p>
          <a:p>
            <a:pPr indent="-254000" lvl="0" marL="254000" rtl="0" algn="l">
              <a:spcBef>
                <a:spcPts val="800"/>
              </a:spcBef>
              <a:spcAft>
                <a:spcPts val="0"/>
              </a:spcAft>
              <a:buSzPts val="1200"/>
              <a:buChar char="►"/>
            </a:pPr>
            <a:r>
              <a:rPr lang="en"/>
              <a:t>Disable access keys that have not been used for some time. </a:t>
            </a:r>
            <a:endParaRPr/>
          </a:p>
          <a:p>
            <a:pPr indent="-254000" lvl="0" marL="254000" rtl="0" algn="l">
              <a:spcBef>
                <a:spcPts val="800"/>
              </a:spcBef>
              <a:spcAft>
                <a:spcPts val="0"/>
              </a:spcAft>
              <a:buSzPts val="1200"/>
              <a:buChar char="►"/>
            </a:pPr>
            <a:r>
              <a:rPr lang="en"/>
              <a:t>Delete IAM users that are no longer needed on the AWS account. </a:t>
            </a:r>
            <a:endParaRPr/>
          </a:p>
          <a:p>
            <a:pPr indent="-254000" lvl="0" marL="254000" rtl="0" algn="l">
              <a:spcBef>
                <a:spcPts val="800"/>
              </a:spcBef>
              <a:spcAft>
                <a:spcPts val="0"/>
              </a:spcAft>
              <a:buSzPts val="1200"/>
              <a:buChar char="►"/>
            </a:pPr>
            <a:r>
              <a:rPr lang="en"/>
              <a:t>Enabling MFA on the main root account, and any IAM user accounts.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5">
                                            <p:txEl>
                                              <p:pRg end="0" st="0"/>
                                            </p:txEl>
                                          </p:spTgt>
                                        </p:tgtEl>
                                        <p:attrNameLst>
                                          <p:attrName>style.visibility</p:attrName>
                                        </p:attrNameLst>
                                      </p:cBhvr>
                                      <p:to>
                                        <p:strVal val="visible"/>
                                      </p:to>
                                    </p:set>
                                    <p:animEffect filter="fade" transition="in">
                                      <p:cBhvr>
                                        <p:cTn dur="500"/>
                                        <p:tgtEl>
                                          <p:spTgt spid="1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5">
                                            <p:txEl>
                                              <p:pRg end="1" st="1"/>
                                            </p:txEl>
                                          </p:spTgt>
                                        </p:tgtEl>
                                        <p:attrNameLst>
                                          <p:attrName>style.visibility</p:attrName>
                                        </p:attrNameLst>
                                      </p:cBhvr>
                                      <p:to>
                                        <p:strVal val="visible"/>
                                      </p:to>
                                    </p:set>
                                    <p:animEffect filter="fade" transition="in">
                                      <p:cBhvr>
                                        <p:cTn dur="500"/>
                                        <p:tgtEl>
                                          <p:spTgt spid="1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5">
                                            <p:txEl>
                                              <p:pRg end="2" st="2"/>
                                            </p:txEl>
                                          </p:spTgt>
                                        </p:tgtEl>
                                        <p:attrNameLst>
                                          <p:attrName>style.visibility</p:attrName>
                                        </p:attrNameLst>
                                      </p:cBhvr>
                                      <p:to>
                                        <p:strVal val="visible"/>
                                      </p:to>
                                    </p:set>
                                    <p:animEffect filter="fade" transition="in">
                                      <p:cBhvr>
                                        <p:cTn dur="500"/>
                                        <p:tgtEl>
                                          <p:spTgt spid="13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5">
                                            <p:txEl>
                                              <p:pRg end="3" st="3"/>
                                            </p:txEl>
                                          </p:spTgt>
                                        </p:tgtEl>
                                        <p:attrNameLst>
                                          <p:attrName>style.visibility</p:attrName>
                                        </p:attrNameLst>
                                      </p:cBhvr>
                                      <p:to>
                                        <p:strVal val="visible"/>
                                      </p:to>
                                    </p:set>
                                    <p:animEffect filter="fade" transition="in">
                                      <p:cBhvr>
                                        <p:cTn dur="500"/>
                                        <p:tgtEl>
                                          <p:spTgt spid="13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5">
                                            <p:txEl>
                                              <p:pRg end="4" st="4"/>
                                            </p:txEl>
                                          </p:spTgt>
                                        </p:tgtEl>
                                        <p:attrNameLst>
                                          <p:attrName>style.visibility</p:attrName>
                                        </p:attrNameLst>
                                      </p:cBhvr>
                                      <p:to>
                                        <p:strVal val="visible"/>
                                      </p:to>
                                    </p:set>
                                    <p:animEffect filter="fade" transition="in">
                                      <p:cBhvr>
                                        <p:cTn dur="500"/>
                                        <p:tgtEl>
                                          <p:spTgt spid="13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5">
                                            <p:txEl>
                                              <p:pRg end="5" st="5"/>
                                            </p:txEl>
                                          </p:spTgt>
                                        </p:tgtEl>
                                        <p:attrNameLst>
                                          <p:attrName>style.visibility</p:attrName>
                                        </p:attrNameLst>
                                      </p:cBhvr>
                                      <p:to>
                                        <p:strVal val="visible"/>
                                      </p:to>
                                    </p:set>
                                    <p:animEffect filter="fade" transition="in">
                                      <p:cBhvr>
                                        <p:cTn dur="500"/>
                                        <p:tgtEl>
                                          <p:spTgt spid="13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5">
                                            <p:txEl>
                                              <p:pRg end="6" st="6"/>
                                            </p:txEl>
                                          </p:spTgt>
                                        </p:tgtEl>
                                        <p:attrNameLst>
                                          <p:attrName>style.visibility</p:attrName>
                                        </p:attrNameLst>
                                      </p:cBhvr>
                                      <p:to>
                                        <p:strVal val="visible"/>
                                      </p:to>
                                    </p:set>
                                    <p:animEffect filter="fade" transition="in">
                                      <p:cBhvr>
                                        <p:cTn dur="500"/>
                                        <p:tgtEl>
                                          <p:spTgt spid="134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22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Authentication &amp; Security</a:t>
            </a:r>
            <a:endParaRPr sz="2100">
              <a:solidFill>
                <a:srgbClr val="F589C1"/>
              </a:solidFill>
            </a:endParaRPr>
          </a:p>
        </p:txBody>
      </p:sp>
      <p:sp>
        <p:nvSpPr>
          <p:cNvPr id="1351" name="Google Shape;1351;p223"/>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Authentication best practices:</a:t>
            </a:r>
            <a:endParaRPr/>
          </a:p>
          <a:p>
            <a:pPr indent="-254000" lvl="0" marL="254000" rtl="0" algn="l">
              <a:spcBef>
                <a:spcPts val="800"/>
              </a:spcBef>
              <a:spcAft>
                <a:spcPts val="0"/>
              </a:spcAft>
              <a:buSzPts val="1200"/>
              <a:buChar char="►"/>
            </a:pPr>
            <a:r>
              <a:rPr lang="en"/>
              <a:t>When possible, use IAM roles to access AWS resources, rather than programmatically.</a:t>
            </a:r>
            <a:br>
              <a:rPr lang="en"/>
            </a:br>
            <a:r>
              <a:rPr lang="en"/>
              <a:t>This way the access key ID does not have to be hardcoded into the application.</a:t>
            </a:r>
            <a:endParaRPr/>
          </a:p>
          <a:p>
            <a:pPr indent="-222250" lvl="1" marL="558800" rtl="0" algn="l">
              <a:spcBef>
                <a:spcPts val="800"/>
              </a:spcBef>
              <a:spcAft>
                <a:spcPts val="0"/>
              </a:spcAft>
              <a:buSzPts val="1100"/>
              <a:buChar char="►"/>
            </a:pPr>
            <a:r>
              <a:rPr lang="en"/>
              <a:t>When configured correctly IAM will dynamically manage the credentials for you with temporary credentials that are rotated automatically.</a:t>
            </a:r>
            <a:endParaRPr/>
          </a:p>
          <a:p>
            <a:pPr indent="-254000" lvl="0" marL="254000" rtl="0" algn="l">
              <a:spcBef>
                <a:spcPts val="800"/>
              </a:spcBef>
              <a:spcAft>
                <a:spcPts val="0"/>
              </a:spcAft>
              <a:buSzPts val="1200"/>
              <a:buChar char="►"/>
            </a:pPr>
            <a:r>
              <a:rPr lang="en"/>
              <a:t>This method is only possible if the resources requiring access are running inside AWS.</a:t>
            </a:r>
            <a:endParaRPr/>
          </a:p>
          <a:p>
            <a:pPr indent="-254000" lvl="0" marL="254000" rtl="0" algn="l">
              <a:spcBef>
                <a:spcPts val="800"/>
              </a:spcBef>
              <a:spcAft>
                <a:spcPts val="0"/>
              </a:spcAft>
              <a:buSzPts val="1200"/>
              <a:buChar char="►"/>
            </a:pPr>
            <a:r>
              <a:rPr lang="en"/>
              <a:t>If services outside of AWS require programmatic access, it’s best to create dedicated service accounts and policies specifically for each use case.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1">
                                            <p:txEl>
                                              <p:pRg end="0" st="0"/>
                                            </p:txEl>
                                          </p:spTgt>
                                        </p:tgtEl>
                                        <p:attrNameLst>
                                          <p:attrName>style.visibility</p:attrName>
                                        </p:attrNameLst>
                                      </p:cBhvr>
                                      <p:to>
                                        <p:strVal val="visible"/>
                                      </p:to>
                                    </p:set>
                                    <p:animEffect filter="fade" transition="in">
                                      <p:cBhvr>
                                        <p:cTn dur="500"/>
                                        <p:tgtEl>
                                          <p:spTgt spid="1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1">
                                            <p:txEl>
                                              <p:pRg end="1" st="1"/>
                                            </p:txEl>
                                          </p:spTgt>
                                        </p:tgtEl>
                                        <p:attrNameLst>
                                          <p:attrName>style.visibility</p:attrName>
                                        </p:attrNameLst>
                                      </p:cBhvr>
                                      <p:to>
                                        <p:strVal val="visible"/>
                                      </p:to>
                                    </p:set>
                                    <p:animEffect filter="fade" transition="in">
                                      <p:cBhvr>
                                        <p:cTn dur="500"/>
                                        <p:tgtEl>
                                          <p:spTgt spid="1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1">
                                            <p:txEl>
                                              <p:pRg end="2" st="2"/>
                                            </p:txEl>
                                          </p:spTgt>
                                        </p:tgtEl>
                                        <p:attrNameLst>
                                          <p:attrName>style.visibility</p:attrName>
                                        </p:attrNameLst>
                                      </p:cBhvr>
                                      <p:to>
                                        <p:strVal val="visible"/>
                                      </p:to>
                                    </p:set>
                                    <p:animEffect filter="fade" transition="in">
                                      <p:cBhvr>
                                        <p:cTn dur="500"/>
                                        <p:tgtEl>
                                          <p:spTgt spid="1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1">
                                            <p:txEl>
                                              <p:pRg end="3" st="3"/>
                                            </p:txEl>
                                          </p:spTgt>
                                        </p:tgtEl>
                                        <p:attrNameLst>
                                          <p:attrName>style.visibility</p:attrName>
                                        </p:attrNameLst>
                                      </p:cBhvr>
                                      <p:to>
                                        <p:strVal val="visible"/>
                                      </p:to>
                                    </p:set>
                                    <p:animEffect filter="fade" transition="in">
                                      <p:cBhvr>
                                        <p:cTn dur="500"/>
                                        <p:tgtEl>
                                          <p:spTgt spid="13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1">
                                            <p:txEl>
                                              <p:pRg end="4" st="4"/>
                                            </p:txEl>
                                          </p:spTgt>
                                        </p:tgtEl>
                                        <p:attrNameLst>
                                          <p:attrName>style.visibility</p:attrName>
                                        </p:attrNameLst>
                                      </p:cBhvr>
                                      <p:to>
                                        <p:strVal val="visible"/>
                                      </p:to>
                                    </p:set>
                                    <p:animEffect filter="fade" transition="in">
                                      <p:cBhvr>
                                        <p:cTn dur="500"/>
                                        <p:tgtEl>
                                          <p:spTgt spid="13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2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Authentication &amp; Security</a:t>
            </a:r>
            <a:endParaRPr sz="2100">
              <a:solidFill>
                <a:srgbClr val="F589C1"/>
              </a:solidFill>
            </a:endParaRPr>
          </a:p>
        </p:txBody>
      </p:sp>
      <p:sp>
        <p:nvSpPr>
          <p:cNvPr id="1357" name="Google Shape;1357;p224"/>
          <p:cNvSpPr txBox="1"/>
          <p:nvPr>
            <p:ph idx="1" type="body"/>
          </p:nvPr>
        </p:nvSpPr>
        <p:spPr>
          <a:xfrm>
            <a:off x="827484" y="1214438"/>
            <a:ext cx="7685144" cy="3750469"/>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spcBef>
                <a:spcPts val="0"/>
              </a:spcBef>
              <a:spcAft>
                <a:spcPts val="0"/>
              </a:spcAft>
              <a:buSzPct val="79761"/>
              <a:buNone/>
            </a:pPr>
            <a:r>
              <a:rPr lang="en" sz="8400"/>
              <a:t>Authentication best practices:</a:t>
            </a:r>
            <a:endParaRPr/>
          </a:p>
          <a:p>
            <a:pPr indent="0" lvl="0" marL="0" rtl="0" algn="l">
              <a:spcBef>
                <a:spcPts val="800"/>
              </a:spcBef>
              <a:spcAft>
                <a:spcPts val="0"/>
              </a:spcAft>
              <a:buSzPct val="79166"/>
              <a:buNone/>
            </a:pPr>
            <a:r>
              <a:rPr lang="en" sz="4800"/>
              <a:t>Example: Here is a policy for an application running outside AWS that puts objects in a specific S3 bucket. </a:t>
            </a:r>
            <a:br>
              <a:rPr lang="en" sz="2800"/>
            </a:br>
            <a:br>
              <a:rPr lang="en" sz="2800"/>
            </a:br>
            <a:br>
              <a:rPr lang="en" sz="2800"/>
            </a:br>
            <a:r>
              <a:rPr lang="en" sz="2800"/>
              <a:t>{</a:t>
            </a:r>
            <a:endParaRPr sz="2800"/>
          </a:p>
          <a:p>
            <a:pPr indent="0" lvl="0" marL="0" rtl="0" algn="l">
              <a:spcBef>
                <a:spcPts val="800"/>
              </a:spcBef>
              <a:spcAft>
                <a:spcPts val="0"/>
              </a:spcAft>
              <a:buSzPct val="78571"/>
              <a:buNone/>
            </a:pPr>
            <a:r>
              <a:rPr lang="en" sz="2800"/>
              <a:t>    "Version": "2012-10-17",</a:t>
            </a:r>
            <a:endParaRPr/>
          </a:p>
          <a:p>
            <a:pPr indent="0" lvl="0" marL="0" rtl="0" algn="l">
              <a:spcBef>
                <a:spcPts val="800"/>
              </a:spcBef>
              <a:spcAft>
                <a:spcPts val="0"/>
              </a:spcAft>
              <a:buSzPct val="78571"/>
              <a:buNone/>
            </a:pPr>
            <a:r>
              <a:rPr lang="en" sz="2800"/>
              <a:t>    "Id": "S3PolicyRestrictPut",</a:t>
            </a:r>
            <a:endParaRPr/>
          </a:p>
          <a:p>
            <a:pPr indent="0" lvl="0" marL="0" rtl="0" algn="l">
              <a:spcBef>
                <a:spcPts val="800"/>
              </a:spcBef>
              <a:spcAft>
                <a:spcPts val="0"/>
              </a:spcAft>
              <a:buSzPct val="78571"/>
              <a:buNone/>
            </a:pPr>
            <a:r>
              <a:rPr lang="en" sz="2800"/>
              <a:t>    "Statement": [</a:t>
            </a:r>
            <a:endParaRPr/>
          </a:p>
          <a:p>
            <a:pPr indent="0" lvl="0" marL="0" rtl="0" algn="l">
              <a:spcBef>
                <a:spcPts val="800"/>
              </a:spcBef>
              <a:spcAft>
                <a:spcPts val="0"/>
              </a:spcAft>
              <a:buSzPct val="78571"/>
              <a:buNone/>
            </a:pPr>
            <a:r>
              <a:rPr lang="en" sz="2800"/>
              <a:t>            {</a:t>
            </a:r>
            <a:endParaRPr/>
          </a:p>
          <a:p>
            <a:pPr indent="0" lvl="0" marL="0" rtl="0" algn="l">
              <a:spcBef>
                <a:spcPts val="800"/>
              </a:spcBef>
              <a:spcAft>
                <a:spcPts val="0"/>
              </a:spcAft>
              <a:buSzPct val="78571"/>
              <a:buNone/>
            </a:pPr>
            <a:r>
              <a:rPr lang="en" sz="2800"/>
              <a:t>            "Sid": "IPAllow",</a:t>
            </a:r>
            <a:endParaRPr/>
          </a:p>
          <a:p>
            <a:pPr indent="0" lvl="0" marL="0" rtl="0" algn="l">
              <a:spcBef>
                <a:spcPts val="800"/>
              </a:spcBef>
              <a:spcAft>
                <a:spcPts val="0"/>
              </a:spcAft>
              <a:buSzPct val="78571"/>
              <a:buNone/>
            </a:pPr>
            <a:r>
              <a:rPr lang="en" sz="2800"/>
              <a:t>            "Effect": "Allow",</a:t>
            </a:r>
            <a:endParaRPr/>
          </a:p>
          <a:p>
            <a:pPr indent="0" lvl="0" marL="0" rtl="0" algn="l">
              <a:spcBef>
                <a:spcPts val="800"/>
              </a:spcBef>
              <a:spcAft>
                <a:spcPts val="0"/>
              </a:spcAft>
              <a:buSzPct val="78571"/>
              <a:buNone/>
            </a:pPr>
            <a:r>
              <a:rPr lang="en" sz="2800"/>
              <a:t>            "Principal": "*",</a:t>
            </a:r>
            <a:endParaRPr/>
          </a:p>
          <a:p>
            <a:pPr indent="0" lvl="0" marL="0" rtl="0" algn="l">
              <a:spcBef>
                <a:spcPts val="800"/>
              </a:spcBef>
              <a:spcAft>
                <a:spcPts val="0"/>
              </a:spcAft>
              <a:buSzPct val="78571"/>
              <a:buNone/>
            </a:pPr>
            <a:r>
              <a:rPr lang="en" sz="2800"/>
              <a:t>            "Action": "s3:PutObject",</a:t>
            </a:r>
            <a:endParaRPr/>
          </a:p>
          <a:p>
            <a:pPr indent="0" lvl="0" marL="0" rtl="0" algn="l">
              <a:spcBef>
                <a:spcPts val="800"/>
              </a:spcBef>
              <a:spcAft>
                <a:spcPts val="0"/>
              </a:spcAft>
              <a:buSzPct val="78571"/>
              <a:buNone/>
            </a:pPr>
            <a:r>
              <a:rPr lang="en" sz="2800"/>
              <a:t>            "Resource": "arn:aws:s3:::examplebucket/*",</a:t>
            </a:r>
            <a:endParaRPr/>
          </a:p>
          <a:p>
            <a:pPr indent="0" lvl="0" marL="0" rtl="0" algn="l">
              <a:spcBef>
                <a:spcPts val="800"/>
              </a:spcBef>
              <a:spcAft>
                <a:spcPts val="0"/>
              </a:spcAft>
              <a:buSzPct val="78571"/>
              <a:buNone/>
            </a:pPr>
            <a:r>
              <a:rPr lang="en" sz="2800"/>
              <a:t>            "Condition": {</a:t>
            </a:r>
            <a:endParaRPr/>
          </a:p>
          <a:p>
            <a:pPr indent="0" lvl="0" marL="0" rtl="0" algn="l">
              <a:spcBef>
                <a:spcPts val="800"/>
              </a:spcBef>
              <a:spcAft>
                <a:spcPts val="0"/>
              </a:spcAft>
              <a:buSzPct val="78571"/>
              <a:buNone/>
            </a:pPr>
            <a:r>
              <a:rPr lang="en" sz="2800"/>
              <a:t>                "IpAddress": {"aws:SourceIp": "203.0.113.0/24"}</a:t>
            </a:r>
            <a:endParaRPr/>
          </a:p>
          <a:p>
            <a:pPr indent="0" lvl="0" marL="0" rtl="0" algn="l">
              <a:spcBef>
                <a:spcPts val="800"/>
              </a:spcBef>
              <a:spcAft>
                <a:spcPts val="0"/>
              </a:spcAft>
              <a:buSzPct val="78571"/>
              <a:buNone/>
            </a:pPr>
            <a:r>
              <a:rPr lang="en" sz="2800"/>
              <a:t>            } </a:t>
            </a:r>
            <a:endParaRPr/>
          </a:p>
          <a:p>
            <a:pPr indent="0" lvl="0" marL="0" rtl="0" algn="l">
              <a:spcBef>
                <a:spcPts val="800"/>
              </a:spcBef>
              <a:spcAft>
                <a:spcPts val="0"/>
              </a:spcAft>
              <a:buSzPct val="78571"/>
              <a:buNone/>
            </a:pPr>
            <a:r>
              <a:rPr lang="en" sz="2800"/>
              <a:t>        } </a:t>
            </a:r>
            <a:endParaRPr/>
          </a:p>
          <a:p>
            <a:pPr indent="0" lvl="0" marL="0" rtl="0" algn="l">
              <a:spcBef>
                <a:spcPts val="800"/>
              </a:spcBef>
              <a:spcAft>
                <a:spcPts val="0"/>
              </a:spcAft>
              <a:buSzPct val="78571"/>
              <a:buNone/>
            </a:pPr>
            <a:r>
              <a:rPr lang="en" sz="2800"/>
              <a:t>    ]</a:t>
            </a:r>
            <a:endParaRPr/>
          </a:p>
          <a:p>
            <a:pPr indent="0" lvl="0" marL="0" rtl="0" algn="l">
              <a:spcBef>
                <a:spcPts val="800"/>
              </a:spcBef>
              <a:spcAft>
                <a:spcPts val="0"/>
              </a:spcAft>
              <a:buSzPct val="78571"/>
              <a:buNone/>
            </a:pPr>
            <a:r>
              <a:rPr lang="en" sz="2800"/>
              <a: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0" st="0"/>
                                            </p:txEl>
                                          </p:spTgt>
                                        </p:tgtEl>
                                        <p:attrNameLst>
                                          <p:attrName>style.visibility</p:attrName>
                                        </p:attrNameLst>
                                      </p:cBhvr>
                                      <p:to>
                                        <p:strVal val="visible"/>
                                      </p:to>
                                    </p:set>
                                    <p:animEffect filter="fade" transition="in">
                                      <p:cBhvr>
                                        <p:cTn dur="500"/>
                                        <p:tgtEl>
                                          <p:spTgt spid="1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1" st="1"/>
                                            </p:txEl>
                                          </p:spTgt>
                                        </p:tgtEl>
                                        <p:attrNameLst>
                                          <p:attrName>style.visibility</p:attrName>
                                        </p:attrNameLst>
                                      </p:cBhvr>
                                      <p:to>
                                        <p:strVal val="visible"/>
                                      </p:to>
                                    </p:set>
                                    <p:animEffect filter="fade" transition="in">
                                      <p:cBhvr>
                                        <p:cTn dur="500"/>
                                        <p:tgtEl>
                                          <p:spTgt spid="1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2" st="2"/>
                                            </p:txEl>
                                          </p:spTgt>
                                        </p:tgtEl>
                                        <p:attrNameLst>
                                          <p:attrName>style.visibility</p:attrName>
                                        </p:attrNameLst>
                                      </p:cBhvr>
                                      <p:to>
                                        <p:strVal val="visible"/>
                                      </p:to>
                                    </p:set>
                                    <p:animEffect filter="fade" transition="in">
                                      <p:cBhvr>
                                        <p:cTn dur="500"/>
                                        <p:tgtEl>
                                          <p:spTgt spid="1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3" st="3"/>
                                            </p:txEl>
                                          </p:spTgt>
                                        </p:tgtEl>
                                        <p:attrNameLst>
                                          <p:attrName>style.visibility</p:attrName>
                                        </p:attrNameLst>
                                      </p:cBhvr>
                                      <p:to>
                                        <p:strVal val="visible"/>
                                      </p:to>
                                    </p:set>
                                    <p:animEffect filter="fade" transition="in">
                                      <p:cBhvr>
                                        <p:cTn dur="500"/>
                                        <p:tgtEl>
                                          <p:spTgt spid="1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4" st="4"/>
                                            </p:txEl>
                                          </p:spTgt>
                                        </p:tgtEl>
                                        <p:attrNameLst>
                                          <p:attrName>style.visibility</p:attrName>
                                        </p:attrNameLst>
                                      </p:cBhvr>
                                      <p:to>
                                        <p:strVal val="visible"/>
                                      </p:to>
                                    </p:set>
                                    <p:animEffect filter="fade" transition="in">
                                      <p:cBhvr>
                                        <p:cTn dur="500"/>
                                        <p:tgtEl>
                                          <p:spTgt spid="13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5" st="5"/>
                                            </p:txEl>
                                          </p:spTgt>
                                        </p:tgtEl>
                                        <p:attrNameLst>
                                          <p:attrName>style.visibility</p:attrName>
                                        </p:attrNameLst>
                                      </p:cBhvr>
                                      <p:to>
                                        <p:strVal val="visible"/>
                                      </p:to>
                                    </p:set>
                                    <p:animEffect filter="fade" transition="in">
                                      <p:cBhvr>
                                        <p:cTn dur="500"/>
                                        <p:tgtEl>
                                          <p:spTgt spid="13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6" st="6"/>
                                            </p:txEl>
                                          </p:spTgt>
                                        </p:tgtEl>
                                        <p:attrNameLst>
                                          <p:attrName>style.visibility</p:attrName>
                                        </p:attrNameLst>
                                      </p:cBhvr>
                                      <p:to>
                                        <p:strVal val="visible"/>
                                      </p:to>
                                    </p:set>
                                    <p:animEffect filter="fade" transition="in">
                                      <p:cBhvr>
                                        <p:cTn dur="500"/>
                                        <p:tgtEl>
                                          <p:spTgt spid="13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7" st="7"/>
                                            </p:txEl>
                                          </p:spTgt>
                                        </p:tgtEl>
                                        <p:attrNameLst>
                                          <p:attrName>style.visibility</p:attrName>
                                        </p:attrNameLst>
                                      </p:cBhvr>
                                      <p:to>
                                        <p:strVal val="visible"/>
                                      </p:to>
                                    </p:set>
                                    <p:animEffect filter="fade" transition="in">
                                      <p:cBhvr>
                                        <p:cTn dur="500"/>
                                        <p:tgtEl>
                                          <p:spTgt spid="13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8" st="8"/>
                                            </p:txEl>
                                          </p:spTgt>
                                        </p:tgtEl>
                                        <p:attrNameLst>
                                          <p:attrName>style.visibility</p:attrName>
                                        </p:attrNameLst>
                                      </p:cBhvr>
                                      <p:to>
                                        <p:strVal val="visible"/>
                                      </p:to>
                                    </p:set>
                                    <p:animEffect filter="fade" transition="in">
                                      <p:cBhvr>
                                        <p:cTn dur="500"/>
                                        <p:tgtEl>
                                          <p:spTgt spid="13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9" st="9"/>
                                            </p:txEl>
                                          </p:spTgt>
                                        </p:tgtEl>
                                        <p:attrNameLst>
                                          <p:attrName>style.visibility</p:attrName>
                                        </p:attrNameLst>
                                      </p:cBhvr>
                                      <p:to>
                                        <p:strVal val="visible"/>
                                      </p:to>
                                    </p:set>
                                    <p:animEffect filter="fade" transition="in">
                                      <p:cBhvr>
                                        <p:cTn dur="500"/>
                                        <p:tgtEl>
                                          <p:spTgt spid="135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10" st="10"/>
                                            </p:txEl>
                                          </p:spTgt>
                                        </p:tgtEl>
                                        <p:attrNameLst>
                                          <p:attrName>style.visibility</p:attrName>
                                        </p:attrNameLst>
                                      </p:cBhvr>
                                      <p:to>
                                        <p:strVal val="visible"/>
                                      </p:to>
                                    </p:set>
                                    <p:animEffect filter="fade" transition="in">
                                      <p:cBhvr>
                                        <p:cTn dur="500"/>
                                        <p:tgtEl>
                                          <p:spTgt spid="135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11" st="11"/>
                                            </p:txEl>
                                          </p:spTgt>
                                        </p:tgtEl>
                                        <p:attrNameLst>
                                          <p:attrName>style.visibility</p:attrName>
                                        </p:attrNameLst>
                                      </p:cBhvr>
                                      <p:to>
                                        <p:strVal val="visible"/>
                                      </p:to>
                                    </p:set>
                                    <p:animEffect filter="fade" transition="in">
                                      <p:cBhvr>
                                        <p:cTn dur="500"/>
                                        <p:tgtEl>
                                          <p:spTgt spid="135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12" st="12"/>
                                            </p:txEl>
                                          </p:spTgt>
                                        </p:tgtEl>
                                        <p:attrNameLst>
                                          <p:attrName>style.visibility</p:attrName>
                                        </p:attrNameLst>
                                      </p:cBhvr>
                                      <p:to>
                                        <p:strVal val="visible"/>
                                      </p:to>
                                    </p:set>
                                    <p:animEffect filter="fade" transition="in">
                                      <p:cBhvr>
                                        <p:cTn dur="500"/>
                                        <p:tgtEl>
                                          <p:spTgt spid="135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13" st="13"/>
                                            </p:txEl>
                                          </p:spTgt>
                                        </p:tgtEl>
                                        <p:attrNameLst>
                                          <p:attrName>style.visibility</p:attrName>
                                        </p:attrNameLst>
                                      </p:cBhvr>
                                      <p:to>
                                        <p:strVal val="visible"/>
                                      </p:to>
                                    </p:set>
                                    <p:animEffect filter="fade" transition="in">
                                      <p:cBhvr>
                                        <p:cTn dur="500"/>
                                        <p:tgtEl>
                                          <p:spTgt spid="135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14" st="14"/>
                                            </p:txEl>
                                          </p:spTgt>
                                        </p:tgtEl>
                                        <p:attrNameLst>
                                          <p:attrName>style.visibility</p:attrName>
                                        </p:attrNameLst>
                                      </p:cBhvr>
                                      <p:to>
                                        <p:strVal val="visible"/>
                                      </p:to>
                                    </p:set>
                                    <p:animEffect filter="fade" transition="in">
                                      <p:cBhvr>
                                        <p:cTn dur="500"/>
                                        <p:tgtEl>
                                          <p:spTgt spid="135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15" st="15"/>
                                            </p:txEl>
                                          </p:spTgt>
                                        </p:tgtEl>
                                        <p:attrNameLst>
                                          <p:attrName>style.visibility</p:attrName>
                                        </p:attrNameLst>
                                      </p:cBhvr>
                                      <p:to>
                                        <p:strVal val="visible"/>
                                      </p:to>
                                    </p:set>
                                    <p:animEffect filter="fade" transition="in">
                                      <p:cBhvr>
                                        <p:cTn dur="500"/>
                                        <p:tgtEl>
                                          <p:spTgt spid="135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16" st="16"/>
                                            </p:txEl>
                                          </p:spTgt>
                                        </p:tgtEl>
                                        <p:attrNameLst>
                                          <p:attrName>style.visibility</p:attrName>
                                        </p:attrNameLst>
                                      </p:cBhvr>
                                      <p:to>
                                        <p:strVal val="visible"/>
                                      </p:to>
                                    </p:set>
                                    <p:animEffect filter="fade" transition="in">
                                      <p:cBhvr>
                                        <p:cTn dur="500"/>
                                        <p:tgtEl>
                                          <p:spTgt spid="1357">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22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Authentication &amp; Security</a:t>
            </a:r>
            <a:endParaRPr sz="2100">
              <a:solidFill>
                <a:srgbClr val="F589C1"/>
              </a:solidFill>
            </a:endParaRPr>
          </a:p>
        </p:txBody>
      </p:sp>
      <p:sp>
        <p:nvSpPr>
          <p:cNvPr id="1363" name="Google Shape;1363;p225"/>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Authentication best practices:</a:t>
            </a:r>
            <a:endParaRPr/>
          </a:p>
          <a:p>
            <a:pPr indent="-254000" lvl="0" marL="254000" rtl="0" algn="l">
              <a:spcBef>
                <a:spcPts val="800"/>
              </a:spcBef>
              <a:spcAft>
                <a:spcPts val="0"/>
              </a:spcAft>
              <a:buSzPts val="1200"/>
              <a:buChar char="►"/>
            </a:pPr>
            <a:r>
              <a:rPr lang="en"/>
              <a:t>Use temporary access credentials from AWS STS (AWS Security Token Services). </a:t>
            </a:r>
            <a:endParaRPr/>
          </a:p>
          <a:p>
            <a:pPr indent="-222250" lvl="1" marL="558800" rtl="0" algn="l">
              <a:spcBef>
                <a:spcPts val="800"/>
              </a:spcBef>
              <a:spcAft>
                <a:spcPts val="0"/>
              </a:spcAft>
              <a:buSzPts val="1100"/>
              <a:buChar char="►"/>
            </a:pPr>
            <a:r>
              <a:rPr lang="en"/>
              <a:t>This service is meant to be used with IAM roles, where a trusted relationship between identities and resources is established. </a:t>
            </a:r>
            <a:endParaRPr/>
          </a:p>
          <a:p>
            <a:pPr indent="-222250" lvl="1" marL="558800" rtl="0" algn="l">
              <a:spcBef>
                <a:spcPts val="800"/>
              </a:spcBef>
              <a:spcAft>
                <a:spcPts val="0"/>
              </a:spcAft>
              <a:buSzPts val="1100"/>
              <a:buChar char="►"/>
            </a:pPr>
            <a:r>
              <a:rPr lang="en"/>
              <a:t>These access tokens are only valid for a certain period of time, which reduces any future risk of misuse. </a:t>
            </a:r>
            <a:endParaRPr/>
          </a:p>
          <a:p>
            <a:pPr indent="-222250" lvl="1" marL="558800" rtl="0" algn="l">
              <a:spcBef>
                <a:spcPts val="800"/>
              </a:spcBef>
              <a:spcAft>
                <a:spcPts val="0"/>
              </a:spcAft>
              <a:buSzPts val="1100"/>
              <a:buChar char="►"/>
            </a:pPr>
            <a:r>
              <a:rPr lang="en"/>
              <a:t>We will demonstrate how to work with AWS STS later in this section. </a:t>
            </a:r>
            <a:endParaRPr/>
          </a:p>
          <a:p>
            <a:pPr indent="-254000" lvl="0" marL="254000" rtl="0" algn="l">
              <a:spcBef>
                <a:spcPts val="800"/>
              </a:spcBef>
              <a:spcAft>
                <a:spcPts val="0"/>
              </a:spcAft>
              <a:buSzPts val="1200"/>
              <a:buChar char="►"/>
            </a:pPr>
            <a:r>
              <a:rPr lang="en"/>
              <a:t>Assign permissions to IAM users using groups.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3">
                                            <p:txEl>
                                              <p:pRg end="0" st="0"/>
                                            </p:txEl>
                                          </p:spTgt>
                                        </p:tgtEl>
                                        <p:attrNameLst>
                                          <p:attrName>style.visibility</p:attrName>
                                        </p:attrNameLst>
                                      </p:cBhvr>
                                      <p:to>
                                        <p:strVal val="visible"/>
                                      </p:to>
                                    </p:set>
                                    <p:animEffect filter="fade" transition="in">
                                      <p:cBhvr>
                                        <p:cTn dur="500"/>
                                        <p:tgtEl>
                                          <p:spTgt spid="1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3">
                                            <p:txEl>
                                              <p:pRg end="1" st="1"/>
                                            </p:txEl>
                                          </p:spTgt>
                                        </p:tgtEl>
                                        <p:attrNameLst>
                                          <p:attrName>style.visibility</p:attrName>
                                        </p:attrNameLst>
                                      </p:cBhvr>
                                      <p:to>
                                        <p:strVal val="visible"/>
                                      </p:to>
                                    </p:set>
                                    <p:animEffect filter="fade" transition="in">
                                      <p:cBhvr>
                                        <p:cTn dur="500"/>
                                        <p:tgtEl>
                                          <p:spTgt spid="13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3">
                                            <p:txEl>
                                              <p:pRg end="2" st="2"/>
                                            </p:txEl>
                                          </p:spTgt>
                                        </p:tgtEl>
                                        <p:attrNameLst>
                                          <p:attrName>style.visibility</p:attrName>
                                        </p:attrNameLst>
                                      </p:cBhvr>
                                      <p:to>
                                        <p:strVal val="visible"/>
                                      </p:to>
                                    </p:set>
                                    <p:animEffect filter="fade" transition="in">
                                      <p:cBhvr>
                                        <p:cTn dur="500"/>
                                        <p:tgtEl>
                                          <p:spTgt spid="13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3">
                                            <p:txEl>
                                              <p:pRg end="3" st="3"/>
                                            </p:txEl>
                                          </p:spTgt>
                                        </p:tgtEl>
                                        <p:attrNameLst>
                                          <p:attrName>style.visibility</p:attrName>
                                        </p:attrNameLst>
                                      </p:cBhvr>
                                      <p:to>
                                        <p:strVal val="visible"/>
                                      </p:to>
                                    </p:set>
                                    <p:animEffect filter="fade" transition="in">
                                      <p:cBhvr>
                                        <p:cTn dur="500"/>
                                        <p:tgtEl>
                                          <p:spTgt spid="13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3">
                                            <p:txEl>
                                              <p:pRg end="4" st="4"/>
                                            </p:txEl>
                                          </p:spTgt>
                                        </p:tgtEl>
                                        <p:attrNameLst>
                                          <p:attrName>style.visibility</p:attrName>
                                        </p:attrNameLst>
                                      </p:cBhvr>
                                      <p:to>
                                        <p:strVal val="visible"/>
                                      </p:to>
                                    </p:set>
                                    <p:animEffect filter="fade" transition="in">
                                      <p:cBhvr>
                                        <p:cTn dur="500"/>
                                        <p:tgtEl>
                                          <p:spTgt spid="13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3">
                                            <p:txEl>
                                              <p:pRg end="5" st="5"/>
                                            </p:txEl>
                                          </p:spTgt>
                                        </p:tgtEl>
                                        <p:attrNameLst>
                                          <p:attrName>style.visibility</p:attrName>
                                        </p:attrNameLst>
                                      </p:cBhvr>
                                      <p:to>
                                        <p:strVal val="visible"/>
                                      </p:to>
                                    </p:set>
                                    <p:animEffect filter="fade" transition="in">
                                      <p:cBhvr>
                                        <p:cTn dur="500"/>
                                        <p:tgtEl>
                                          <p:spTgt spid="136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2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Authentication &amp; Security</a:t>
            </a:r>
            <a:endParaRPr sz="2100">
              <a:solidFill>
                <a:srgbClr val="F589C1"/>
              </a:solidFill>
            </a:endParaRPr>
          </a:p>
        </p:txBody>
      </p:sp>
      <p:sp>
        <p:nvSpPr>
          <p:cNvPr id="1369" name="Google Shape;1369;p226"/>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1700"/>
              <a:buNone/>
            </a:pPr>
            <a:r>
              <a:rPr lang="en" sz="2100"/>
              <a:t>Authentication best practices:</a:t>
            </a:r>
            <a:endParaRPr/>
          </a:p>
          <a:p>
            <a:pPr indent="-254000" lvl="0" marL="254000" rtl="0" algn="l">
              <a:spcBef>
                <a:spcPts val="800"/>
              </a:spcBef>
              <a:spcAft>
                <a:spcPts val="0"/>
              </a:spcAft>
              <a:buSzPts val="1200"/>
              <a:buChar char="►"/>
            </a:pPr>
            <a:r>
              <a:rPr lang="en"/>
              <a:t>Grant Least privilege - This concept refers to granting the lowest level of permissions to an IAM identity to begin with, and gradually increasing them as the need arises.</a:t>
            </a:r>
            <a:endParaRPr/>
          </a:p>
          <a:p>
            <a:pPr indent="-222250" lvl="1" marL="558800" rtl="0" algn="l">
              <a:spcBef>
                <a:spcPts val="800"/>
              </a:spcBef>
              <a:spcAft>
                <a:spcPts val="0"/>
              </a:spcAft>
              <a:buSzPts val="1100"/>
              <a:buChar char="►"/>
            </a:pPr>
            <a:r>
              <a:rPr lang="en"/>
              <a:t>Most AWS policies come with different options regarding the actions that can be performed within the service or resource. For example, options can include:</a:t>
            </a:r>
            <a:endParaRPr/>
          </a:p>
          <a:p>
            <a:pPr indent="-177800" lvl="2" marL="863600" rtl="0" algn="l">
              <a:spcBef>
                <a:spcPts val="800"/>
              </a:spcBef>
              <a:spcAft>
                <a:spcPts val="0"/>
              </a:spcAft>
              <a:buSzPts val="1000"/>
              <a:buChar char="►"/>
            </a:pPr>
            <a:r>
              <a:rPr lang="en"/>
              <a:t>List, Read, Write, Permissions Management, or Tagging.</a:t>
            </a:r>
            <a:endParaRPr/>
          </a:p>
          <a:p>
            <a:pPr indent="-254000" lvl="0" marL="254000" rtl="0" algn="l">
              <a:spcBef>
                <a:spcPts val="800"/>
              </a:spcBef>
              <a:spcAft>
                <a:spcPts val="0"/>
              </a:spcAft>
              <a:buSzPts val="1200"/>
              <a:buChar char="►"/>
            </a:pPr>
            <a:r>
              <a:rPr lang="en"/>
              <a:t>Check policy access dates and delete policies that have not been used for some time. </a:t>
            </a:r>
            <a:endParaRPr/>
          </a:p>
          <a:p>
            <a:pPr indent="-254000" lvl="0" marL="254000" rtl="0" algn="l">
              <a:spcBef>
                <a:spcPts val="800"/>
              </a:spcBef>
              <a:spcAft>
                <a:spcPts val="0"/>
              </a:spcAft>
              <a:buSzPts val="1200"/>
              <a:buChar char="►"/>
            </a:pPr>
            <a:r>
              <a:rPr lang="en"/>
              <a:t>Use customer managed policies instead of inline policies</a:t>
            </a:r>
            <a:endParaRPr/>
          </a:p>
          <a:p>
            <a:pPr indent="-254000" lvl="0" marL="254000" rtl="0" algn="l">
              <a:spcBef>
                <a:spcPts val="800"/>
              </a:spcBef>
              <a:spcAft>
                <a:spcPts val="0"/>
              </a:spcAft>
              <a:buSzPts val="1200"/>
              <a:buChar char="►"/>
            </a:pPr>
            <a:r>
              <a:rPr lang="en"/>
              <a:t>Frequently changing passwords and rotating Access keys.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xEl>
                                              <p:pRg end="0" st="0"/>
                                            </p:txEl>
                                          </p:spTgt>
                                        </p:tgtEl>
                                        <p:attrNameLst>
                                          <p:attrName>style.visibility</p:attrName>
                                        </p:attrNameLst>
                                      </p:cBhvr>
                                      <p:to>
                                        <p:strVal val="visible"/>
                                      </p:to>
                                    </p:set>
                                    <p:animEffect filter="fade" transition="in">
                                      <p:cBhvr>
                                        <p:cTn dur="500"/>
                                        <p:tgtEl>
                                          <p:spTgt spid="1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xEl>
                                              <p:pRg end="1" st="1"/>
                                            </p:txEl>
                                          </p:spTgt>
                                        </p:tgtEl>
                                        <p:attrNameLst>
                                          <p:attrName>style.visibility</p:attrName>
                                        </p:attrNameLst>
                                      </p:cBhvr>
                                      <p:to>
                                        <p:strVal val="visible"/>
                                      </p:to>
                                    </p:set>
                                    <p:animEffect filter="fade" transition="in">
                                      <p:cBhvr>
                                        <p:cTn dur="500"/>
                                        <p:tgtEl>
                                          <p:spTgt spid="1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xEl>
                                              <p:pRg end="2" st="2"/>
                                            </p:txEl>
                                          </p:spTgt>
                                        </p:tgtEl>
                                        <p:attrNameLst>
                                          <p:attrName>style.visibility</p:attrName>
                                        </p:attrNameLst>
                                      </p:cBhvr>
                                      <p:to>
                                        <p:strVal val="visible"/>
                                      </p:to>
                                    </p:set>
                                    <p:animEffect filter="fade" transition="in">
                                      <p:cBhvr>
                                        <p:cTn dur="500"/>
                                        <p:tgtEl>
                                          <p:spTgt spid="1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xEl>
                                              <p:pRg end="3" st="3"/>
                                            </p:txEl>
                                          </p:spTgt>
                                        </p:tgtEl>
                                        <p:attrNameLst>
                                          <p:attrName>style.visibility</p:attrName>
                                        </p:attrNameLst>
                                      </p:cBhvr>
                                      <p:to>
                                        <p:strVal val="visible"/>
                                      </p:to>
                                    </p:set>
                                    <p:animEffect filter="fade" transition="in">
                                      <p:cBhvr>
                                        <p:cTn dur="500"/>
                                        <p:tgtEl>
                                          <p:spTgt spid="1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xEl>
                                              <p:pRg end="4" st="4"/>
                                            </p:txEl>
                                          </p:spTgt>
                                        </p:tgtEl>
                                        <p:attrNameLst>
                                          <p:attrName>style.visibility</p:attrName>
                                        </p:attrNameLst>
                                      </p:cBhvr>
                                      <p:to>
                                        <p:strVal val="visible"/>
                                      </p:to>
                                    </p:set>
                                    <p:animEffect filter="fade" transition="in">
                                      <p:cBhvr>
                                        <p:cTn dur="500"/>
                                        <p:tgtEl>
                                          <p:spTgt spid="1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xEl>
                                              <p:pRg end="5" st="5"/>
                                            </p:txEl>
                                          </p:spTgt>
                                        </p:tgtEl>
                                        <p:attrNameLst>
                                          <p:attrName>style.visibility</p:attrName>
                                        </p:attrNameLst>
                                      </p:cBhvr>
                                      <p:to>
                                        <p:strVal val="visible"/>
                                      </p:to>
                                    </p:set>
                                    <p:animEffect filter="fade" transition="in">
                                      <p:cBhvr>
                                        <p:cTn dur="500"/>
                                        <p:tgtEl>
                                          <p:spTgt spid="13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xEl>
                                              <p:pRg end="6" st="6"/>
                                            </p:txEl>
                                          </p:spTgt>
                                        </p:tgtEl>
                                        <p:attrNameLst>
                                          <p:attrName>style.visibility</p:attrName>
                                        </p:attrNameLst>
                                      </p:cBhvr>
                                      <p:to>
                                        <p:strVal val="visible"/>
                                      </p:to>
                                    </p:set>
                                    <p:animEffect filter="fade" transition="in">
                                      <p:cBhvr>
                                        <p:cTn dur="500"/>
                                        <p:tgtEl>
                                          <p:spTgt spid="136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227"/>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375" name="Google Shape;1375;p227"/>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ROTATING ACCESS KEYS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28"/>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381" name="Google Shape;1381;p228"/>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fontScale="85000" lnSpcReduction="10000"/>
          </a:bodyPr>
          <a:lstStyle/>
          <a:p>
            <a:pPr indent="0" lvl="0" marL="0" rtl="0" algn="ctr">
              <a:spcBef>
                <a:spcPts val="0"/>
              </a:spcBef>
              <a:spcAft>
                <a:spcPts val="0"/>
              </a:spcAft>
              <a:buSzPct val="81481"/>
              <a:buNone/>
            </a:pPr>
            <a:r>
              <a:rPr lang="en" sz="2700"/>
              <a:t>IAM MULTI-FACTOR AUTHENTICATION (MFA)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pic>
        <p:nvPicPr>
          <p:cNvPr id="1386" name="Google Shape;1386;p229"/>
          <p:cNvPicPr preferRelativeResize="0"/>
          <p:nvPr/>
        </p:nvPicPr>
        <p:blipFill rotWithShape="1">
          <a:blip r:embed="rId3">
            <a:alphaModFix/>
          </a:blip>
          <a:srcRect b="0" l="0" r="0" t="0"/>
          <a:stretch/>
        </p:blipFill>
        <p:spPr>
          <a:xfrm>
            <a:off x="1797629" y="101204"/>
            <a:ext cx="5274684" cy="48351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ctrTitle"/>
          </p:nvPr>
        </p:nvSpPr>
        <p:spPr>
          <a:xfrm>
            <a:off x="866216" y="10858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The Cloud Computing Phenomenon</a:t>
            </a:r>
            <a:endParaRPr sz="5000"/>
          </a:p>
        </p:txBody>
      </p:sp>
      <p:sp>
        <p:nvSpPr>
          <p:cNvPr id="199" name="Google Shape;199;p32"/>
          <p:cNvSpPr txBox="1"/>
          <p:nvPr>
            <p:ph idx="1" type="subTitle"/>
          </p:nvPr>
        </p:nvSpPr>
        <p:spPr>
          <a:xfrm>
            <a:off x="866216" y="3583035"/>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BEFORE THE CLOUD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Cloud Case Study: Netflix</a:t>
            </a:r>
            <a:endParaRPr sz="2100">
              <a:solidFill>
                <a:srgbClr val="F589C1"/>
              </a:solidFill>
            </a:endParaRPr>
          </a:p>
        </p:txBody>
      </p:sp>
      <p:sp>
        <p:nvSpPr>
          <p:cNvPr id="309" name="Google Shape;309;p5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spcBef>
                <a:spcPts val="0"/>
              </a:spcBef>
              <a:spcAft>
                <a:spcPts val="0"/>
              </a:spcAft>
              <a:buSzPct val="77777"/>
              <a:buNone/>
            </a:pPr>
            <a:r>
              <a:rPr lang="en" sz="1800"/>
              <a:t>Netflix Resource Needs:</a:t>
            </a:r>
            <a:br>
              <a:rPr lang="en"/>
            </a:br>
            <a:endParaRPr/>
          </a:p>
          <a:p>
            <a:pPr indent="-248284" lvl="0" marL="254000" rtl="0" algn="l">
              <a:spcBef>
                <a:spcPts val="800"/>
              </a:spcBef>
              <a:spcAft>
                <a:spcPts val="0"/>
              </a:spcAft>
              <a:buSzPct val="80000"/>
              <a:buChar char="►"/>
            </a:pPr>
            <a:r>
              <a:rPr lang="en"/>
              <a:t>Scalable High Capacity Storage.</a:t>
            </a:r>
            <a:endParaRPr/>
          </a:p>
          <a:p>
            <a:pPr indent="-248284" lvl="0" marL="254000" rtl="0" algn="l">
              <a:spcBef>
                <a:spcPts val="800"/>
              </a:spcBef>
              <a:spcAft>
                <a:spcPts val="0"/>
              </a:spcAft>
              <a:buSzPct val="80000"/>
              <a:buChar char="►"/>
            </a:pPr>
            <a:r>
              <a:rPr lang="en"/>
              <a:t>Scalable Memory (RAM) and Computation Power (CPU).</a:t>
            </a:r>
            <a:endParaRPr/>
          </a:p>
          <a:p>
            <a:pPr indent="-248284" lvl="0" marL="254000" rtl="0" algn="l">
              <a:spcBef>
                <a:spcPts val="800"/>
              </a:spcBef>
              <a:spcAft>
                <a:spcPts val="0"/>
              </a:spcAft>
              <a:buSzPct val="80000"/>
              <a:buChar char="►"/>
            </a:pPr>
            <a:r>
              <a:rPr lang="en"/>
              <a:t>Delivery of content from servers in close proximity to end users.</a:t>
            </a:r>
            <a:endParaRPr/>
          </a:p>
          <a:p>
            <a:pPr indent="-248284" lvl="0" marL="254000" rtl="0" algn="l">
              <a:spcBef>
                <a:spcPts val="800"/>
              </a:spcBef>
              <a:spcAft>
                <a:spcPts val="0"/>
              </a:spcAft>
              <a:buSzPct val="80000"/>
              <a:buChar char="►"/>
            </a:pPr>
            <a:r>
              <a:rPr lang="en"/>
              <a:t>Additional Resources:</a:t>
            </a:r>
            <a:endParaRPr/>
          </a:p>
          <a:p>
            <a:pPr indent="-217011" lvl="1" marL="558800" rtl="0" algn="l">
              <a:spcBef>
                <a:spcPts val="800"/>
              </a:spcBef>
              <a:spcAft>
                <a:spcPts val="0"/>
              </a:spcAft>
              <a:buSzPct val="78571"/>
              <a:buChar char="►"/>
            </a:pPr>
            <a:r>
              <a:rPr lang="en"/>
              <a:t>Bandwidth</a:t>
            </a:r>
            <a:endParaRPr/>
          </a:p>
          <a:p>
            <a:pPr indent="-217011" lvl="1" marL="558800" rtl="0" algn="l">
              <a:spcBef>
                <a:spcPts val="800"/>
              </a:spcBef>
              <a:spcAft>
                <a:spcPts val="0"/>
              </a:spcAft>
              <a:buSzPct val="78571"/>
              <a:buChar char="►"/>
            </a:pPr>
            <a:r>
              <a:rPr lang="en"/>
              <a:t>Database Storage</a:t>
            </a:r>
            <a:endParaRPr/>
          </a:p>
          <a:p>
            <a:pPr indent="-217011" lvl="1" marL="558800" rtl="0" algn="l">
              <a:spcBef>
                <a:spcPts val="800"/>
              </a:spcBef>
              <a:spcAft>
                <a:spcPts val="0"/>
              </a:spcAft>
              <a:buSzPct val="78571"/>
              <a:buChar char="►"/>
            </a:pPr>
            <a:r>
              <a:rPr lang="en"/>
              <a:t>Performance Analytics</a:t>
            </a:r>
            <a:endParaRPr/>
          </a:p>
          <a:p>
            <a:pPr indent="-217011" lvl="1" marL="558800" rtl="0" algn="l">
              <a:spcBef>
                <a:spcPts val="800"/>
              </a:spcBef>
              <a:spcAft>
                <a:spcPts val="0"/>
              </a:spcAft>
              <a:buSzPct val="78571"/>
              <a:buChar char="►"/>
            </a:pPr>
            <a:r>
              <a:rPr lang="en"/>
              <a:t>Security Policies with enforced compliance</a:t>
            </a:r>
            <a:endParaRPr/>
          </a:p>
          <a:p>
            <a:pPr indent="-217011" lvl="1" marL="558800" rtl="0" algn="l">
              <a:spcBef>
                <a:spcPts val="800"/>
              </a:spcBef>
              <a:spcAft>
                <a:spcPts val="0"/>
              </a:spcAft>
              <a:buSzPct val="78571"/>
              <a:buChar char="►"/>
            </a:pPr>
            <a:r>
              <a:rPr lang="en"/>
              <a:t>Resource Monitoring and Budget Controls</a:t>
            </a:r>
            <a:endParaRPr/>
          </a:p>
          <a:p>
            <a:pPr indent="-248284" lvl="0" marL="254000" rtl="0" algn="l">
              <a:spcBef>
                <a:spcPts val="800"/>
              </a:spcBef>
              <a:spcAft>
                <a:spcPts val="0"/>
              </a:spcAft>
              <a:buSzPct val="80000"/>
              <a:buChar char="►"/>
            </a:pPr>
            <a:r>
              <a:rPr lang="en"/>
              <a:t>All encompassing IT solutions with Pay-as-you-go billing.  </a:t>
            </a:r>
            <a:endParaRPr/>
          </a:p>
          <a:p>
            <a:pPr indent="-177800" lvl="0" marL="254000" rtl="0" algn="l">
              <a:spcBef>
                <a:spcPts val="800"/>
              </a:spcBef>
              <a:spcAft>
                <a:spcPts val="0"/>
              </a:spcAft>
              <a:buSzPct val="80000"/>
              <a:buNone/>
            </a:pPr>
            <a:r>
              <a:t/>
            </a:r>
            <a:endParaRPr/>
          </a:p>
          <a:p>
            <a:pPr indent="-177800" lvl="0" marL="254000" rtl="0" algn="l">
              <a:spcBef>
                <a:spcPts val="8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500"/>
                                        <p:tgtEl>
                                          <p:spTgt spid="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500"/>
                                        <p:tgtEl>
                                          <p:spTgt spid="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500"/>
                                        <p:tgtEl>
                                          <p:spTgt spid="3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animEffect filter="fade" transition="in">
                                      <p:cBhvr>
                                        <p:cTn dur="500"/>
                                        <p:tgtEl>
                                          <p:spTgt spid="3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animEffect filter="fade" transition="in">
                                      <p:cBhvr>
                                        <p:cTn dur="500"/>
                                        <p:tgtEl>
                                          <p:spTgt spid="3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5" st="5"/>
                                            </p:txEl>
                                          </p:spTgt>
                                        </p:tgtEl>
                                        <p:attrNameLst>
                                          <p:attrName>style.visibility</p:attrName>
                                        </p:attrNameLst>
                                      </p:cBhvr>
                                      <p:to>
                                        <p:strVal val="visible"/>
                                      </p:to>
                                    </p:set>
                                    <p:animEffect filter="fade" transition="in">
                                      <p:cBhvr>
                                        <p:cTn dur="500"/>
                                        <p:tgtEl>
                                          <p:spTgt spid="3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6" st="6"/>
                                            </p:txEl>
                                          </p:spTgt>
                                        </p:tgtEl>
                                        <p:attrNameLst>
                                          <p:attrName>style.visibility</p:attrName>
                                        </p:attrNameLst>
                                      </p:cBhvr>
                                      <p:to>
                                        <p:strVal val="visible"/>
                                      </p:to>
                                    </p:set>
                                    <p:animEffect filter="fade" transition="in">
                                      <p:cBhvr>
                                        <p:cTn dur="500"/>
                                        <p:tgtEl>
                                          <p:spTgt spid="3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7" st="7"/>
                                            </p:txEl>
                                          </p:spTgt>
                                        </p:tgtEl>
                                        <p:attrNameLst>
                                          <p:attrName>style.visibility</p:attrName>
                                        </p:attrNameLst>
                                      </p:cBhvr>
                                      <p:to>
                                        <p:strVal val="visible"/>
                                      </p:to>
                                    </p:set>
                                    <p:animEffect filter="fade" transition="in">
                                      <p:cBhvr>
                                        <p:cTn dur="500"/>
                                        <p:tgtEl>
                                          <p:spTgt spid="3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8" st="8"/>
                                            </p:txEl>
                                          </p:spTgt>
                                        </p:tgtEl>
                                        <p:attrNameLst>
                                          <p:attrName>style.visibility</p:attrName>
                                        </p:attrNameLst>
                                      </p:cBhvr>
                                      <p:to>
                                        <p:strVal val="visible"/>
                                      </p:to>
                                    </p:set>
                                    <p:animEffect filter="fade" transition="in">
                                      <p:cBhvr>
                                        <p:cTn dur="500"/>
                                        <p:tgtEl>
                                          <p:spTgt spid="3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9" st="9"/>
                                            </p:txEl>
                                          </p:spTgt>
                                        </p:tgtEl>
                                        <p:attrNameLst>
                                          <p:attrName>style.visibility</p:attrName>
                                        </p:attrNameLst>
                                      </p:cBhvr>
                                      <p:to>
                                        <p:strVal val="visible"/>
                                      </p:to>
                                    </p:set>
                                    <p:animEffect filter="fade" transition="in">
                                      <p:cBhvr>
                                        <p:cTn dur="500"/>
                                        <p:tgtEl>
                                          <p:spTgt spid="3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0" st="10"/>
                                            </p:txEl>
                                          </p:spTgt>
                                        </p:tgtEl>
                                        <p:attrNameLst>
                                          <p:attrName>style.visibility</p:attrName>
                                        </p:attrNameLst>
                                      </p:cBhvr>
                                      <p:to>
                                        <p:strVal val="visible"/>
                                      </p:to>
                                    </p:set>
                                    <p:animEffect filter="fade" transition="in">
                                      <p:cBhvr>
                                        <p:cTn dur="500"/>
                                        <p:tgtEl>
                                          <p:spTgt spid="30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1" st="11"/>
                                            </p:txEl>
                                          </p:spTgt>
                                        </p:tgtEl>
                                        <p:attrNameLst>
                                          <p:attrName>style.visibility</p:attrName>
                                        </p:attrNameLst>
                                      </p:cBhvr>
                                      <p:to>
                                        <p:strVal val="visible"/>
                                      </p:to>
                                    </p:set>
                                    <p:animEffect filter="fade" transition="in">
                                      <p:cBhvr>
                                        <p:cTn dur="500"/>
                                        <p:tgtEl>
                                          <p:spTgt spid="30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2" st="12"/>
                                            </p:txEl>
                                          </p:spTgt>
                                        </p:tgtEl>
                                        <p:attrNameLst>
                                          <p:attrName>style.visibility</p:attrName>
                                        </p:attrNameLst>
                                      </p:cBhvr>
                                      <p:to>
                                        <p:strVal val="visible"/>
                                      </p:to>
                                    </p:set>
                                    <p:animEffect filter="fade" transition="in">
                                      <p:cBhvr>
                                        <p:cTn dur="500"/>
                                        <p:tgtEl>
                                          <p:spTgt spid="30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23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MFA</a:t>
            </a:r>
            <a:endParaRPr sz="2100">
              <a:solidFill>
                <a:srgbClr val="F589C1"/>
              </a:solidFill>
            </a:endParaRPr>
          </a:p>
        </p:txBody>
      </p:sp>
      <p:sp>
        <p:nvSpPr>
          <p:cNvPr id="1392" name="Google Shape;1392;p230"/>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lnSpcReduction="10000"/>
          </a:bodyPr>
          <a:lstStyle/>
          <a:p>
            <a:pPr indent="-254000" lvl="0" marL="254000" rtl="0" algn="l">
              <a:spcBef>
                <a:spcPts val="0"/>
              </a:spcBef>
              <a:spcAft>
                <a:spcPts val="0"/>
              </a:spcAft>
              <a:buSzPts val="1200"/>
              <a:buChar char="►"/>
            </a:pPr>
            <a:r>
              <a:rPr lang="en"/>
              <a:t>Knowledge: Include things like Passwords, PINS, or Knowledge-based authentication, such as security questions.</a:t>
            </a:r>
            <a:br>
              <a:rPr lang="en"/>
            </a:br>
            <a:endParaRPr/>
          </a:p>
          <a:p>
            <a:pPr indent="-254000" lvl="0" marL="254000" rtl="0" algn="l">
              <a:spcBef>
                <a:spcPts val="800"/>
              </a:spcBef>
              <a:spcAft>
                <a:spcPts val="0"/>
              </a:spcAft>
              <a:buSzPts val="1200"/>
              <a:buChar char="►"/>
            </a:pPr>
            <a:r>
              <a:rPr lang="en"/>
              <a:t>Possession: Includes things you have. For example a key fob, mobile phone, bracelet or other physical devices. These types of utilities are quite effective in protecting an account, because it’s quite unlikely that someone would be able to obtain physical authentication devices from the account owner's possession. </a:t>
            </a:r>
            <a:br>
              <a:rPr lang="en"/>
            </a:br>
            <a:endParaRPr/>
          </a:p>
          <a:p>
            <a:pPr indent="-254000" lvl="0" marL="254000" rtl="0" algn="l">
              <a:spcBef>
                <a:spcPts val="800"/>
              </a:spcBef>
              <a:spcAft>
                <a:spcPts val="0"/>
              </a:spcAft>
              <a:buSzPts val="1200"/>
              <a:buChar char="►"/>
            </a:pPr>
            <a:r>
              <a:rPr lang="en"/>
              <a:t>Inheritance: Refers to “what you are”. This type of verification method uses biometric data, such as fingerprints, voice recognition, or retinal scans as a form of authentication.</a:t>
            </a:r>
            <a:br>
              <a:rPr lang="en"/>
            </a:b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2">
                                            <p:txEl>
                                              <p:pRg end="0" st="0"/>
                                            </p:txEl>
                                          </p:spTgt>
                                        </p:tgtEl>
                                        <p:attrNameLst>
                                          <p:attrName>style.visibility</p:attrName>
                                        </p:attrNameLst>
                                      </p:cBhvr>
                                      <p:to>
                                        <p:strVal val="visible"/>
                                      </p:to>
                                    </p:set>
                                    <p:animEffect filter="fade" transition="in">
                                      <p:cBhvr>
                                        <p:cTn dur="500"/>
                                        <p:tgtEl>
                                          <p:spTgt spid="13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2">
                                            <p:txEl>
                                              <p:pRg end="1" st="1"/>
                                            </p:txEl>
                                          </p:spTgt>
                                        </p:tgtEl>
                                        <p:attrNameLst>
                                          <p:attrName>style.visibility</p:attrName>
                                        </p:attrNameLst>
                                      </p:cBhvr>
                                      <p:to>
                                        <p:strVal val="visible"/>
                                      </p:to>
                                    </p:set>
                                    <p:animEffect filter="fade" transition="in">
                                      <p:cBhvr>
                                        <p:cTn dur="500"/>
                                        <p:tgtEl>
                                          <p:spTgt spid="13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2">
                                            <p:txEl>
                                              <p:pRg end="2" st="2"/>
                                            </p:txEl>
                                          </p:spTgt>
                                        </p:tgtEl>
                                        <p:attrNameLst>
                                          <p:attrName>style.visibility</p:attrName>
                                        </p:attrNameLst>
                                      </p:cBhvr>
                                      <p:to>
                                        <p:strVal val="visible"/>
                                      </p:to>
                                    </p:set>
                                    <p:animEffect filter="fade" transition="in">
                                      <p:cBhvr>
                                        <p:cTn dur="500"/>
                                        <p:tgtEl>
                                          <p:spTgt spid="139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23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MFA</a:t>
            </a:r>
            <a:endParaRPr sz="2100">
              <a:solidFill>
                <a:srgbClr val="F589C1"/>
              </a:solidFill>
            </a:endParaRPr>
          </a:p>
        </p:txBody>
      </p:sp>
      <p:sp>
        <p:nvSpPr>
          <p:cNvPr id="1398" name="Google Shape;1398;p231"/>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lnSpcReduction="10000"/>
          </a:bodyPr>
          <a:lstStyle/>
          <a:p>
            <a:pPr indent="-254000" lvl="0" marL="254000" rtl="0" algn="l">
              <a:spcBef>
                <a:spcPts val="0"/>
              </a:spcBef>
              <a:spcAft>
                <a:spcPts val="0"/>
              </a:spcAft>
              <a:buSzPts val="1200"/>
              <a:buChar char="►"/>
            </a:pPr>
            <a:r>
              <a:rPr lang="en"/>
              <a:t>User &gt; Password Credential &gt; MFA &gt; Success</a:t>
            </a:r>
            <a:br>
              <a:rPr lang="en"/>
            </a:br>
            <a:endParaRPr/>
          </a:p>
          <a:p>
            <a:pPr indent="-254000" lvl="0" marL="254000" rtl="0" algn="l">
              <a:spcBef>
                <a:spcPts val="800"/>
              </a:spcBef>
              <a:spcAft>
                <a:spcPts val="0"/>
              </a:spcAft>
              <a:buSzPts val="1200"/>
              <a:buChar char="►"/>
            </a:pPr>
            <a:r>
              <a:rPr lang="en"/>
              <a:t>Knowledge based credentials include:</a:t>
            </a:r>
            <a:endParaRPr/>
          </a:p>
          <a:p>
            <a:pPr indent="-222250" lvl="1" marL="558800" rtl="0" algn="l">
              <a:spcBef>
                <a:spcPts val="800"/>
              </a:spcBef>
              <a:spcAft>
                <a:spcPts val="0"/>
              </a:spcAft>
              <a:buSzPts val="1100"/>
              <a:buChar char="►"/>
            </a:pPr>
            <a:r>
              <a:rPr lang="en"/>
              <a:t>Account ID or account alias</a:t>
            </a:r>
            <a:endParaRPr/>
          </a:p>
          <a:p>
            <a:pPr indent="-222250" lvl="1" marL="558800" rtl="0" algn="l">
              <a:spcBef>
                <a:spcPts val="800"/>
              </a:spcBef>
              <a:spcAft>
                <a:spcPts val="0"/>
              </a:spcAft>
              <a:buSzPts val="1100"/>
              <a:buChar char="►"/>
            </a:pPr>
            <a:r>
              <a:rPr lang="en"/>
              <a:t>Email/Password Combo</a:t>
            </a:r>
            <a:br>
              <a:rPr lang="en"/>
            </a:br>
            <a:endParaRPr/>
          </a:p>
          <a:p>
            <a:pPr indent="-254000" lvl="0" marL="254000" rtl="0" algn="l">
              <a:spcBef>
                <a:spcPts val="800"/>
              </a:spcBef>
              <a:spcAft>
                <a:spcPts val="0"/>
              </a:spcAft>
              <a:buSzPts val="1200"/>
              <a:buChar char="►"/>
            </a:pPr>
            <a:r>
              <a:rPr lang="en"/>
              <a:t>MFA includes Possession or Inheritance Test. </a:t>
            </a:r>
            <a:br>
              <a:rPr lang="en"/>
            </a:br>
            <a:endParaRPr/>
          </a:p>
          <a:p>
            <a:pPr indent="-254000" lvl="0" marL="254000" rtl="0" algn="l">
              <a:spcBef>
                <a:spcPts val="800"/>
              </a:spcBef>
              <a:spcAft>
                <a:spcPts val="0"/>
              </a:spcAft>
              <a:buSzPts val="1200"/>
              <a:buChar char="►"/>
            </a:pPr>
            <a:r>
              <a:rPr lang="en"/>
              <a:t>User is granted access upon successful authentication of both security layers. </a:t>
            </a:r>
            <a:br>
              <a:rPr lang="en"/>
            </a:br>
            <a:br>
              <a:rPr lang="en"/>
            </a:b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xEl>
                                              <p:pRg end="0" st="0"/>
                                            </p:txEl>
                                          </p:spTgt>
                                        </p:tgtEl>
                                        <p:attrNameLst>
                                          <p:attrName>style.visibility</p:attrName>
                                        </p:attrNameLst>
                                      </p:cBhvr>
                                      <p:to>
                                        <p:strVal val="visible"/>
                                      </p:to>
                                    </p:set>
                                    <p:animEffect filter="fade" transition="in">
                                      <p:cBhvr>
                                        <p:cTn dur="500"/>
                                        <p:tgtEl>
                                          <p:spTgt spid="1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xEl>
                                              <p:pRg end="1" st="1"/>
                                            </p:txEl>
                                          </p:spTgt>
                                        </p:tgtEl>
                                        <p:attrNameLst>
                                          <p:attrName>style.visibility</p:attrName>
                                        </p:attrNameLst>
                                      </p:cBhvr>
                                      <p:to>
                                        <p:strVal val="visible"/>
                                      </p:to>
                                    </p:set>
                                    <p:animEffect filter="fade" transition="in">
                                      <p:cBhvr>
                                        <p:cTn dur="500"/>
                                        <p:tgtEl>
                                          <p:spTgt spid="13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xEl>
                                              <p:pRg end="2" st="2"/>
                                            </p:txEl>
                                          </p:spTgt>
                                        </p:tgtEl>
                                        <p:attrNameLst>
                                          <p:attrName>style.visibility</p:attrName>
                                        </p:attrNameLst>
                                      </p:cBhvr>
                                      <p:to>
                                        <p:strVal val="visible"/>
                                      </p:to>
                                    </p:set>
                                    <p:animEffect filter="fade" transition="in">
                                      <p:cBhvr>
                                        <p:cTn dur="500"/>
                                        <p:tgtEl>
                                          <p:spTgt spid="13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xEl>
                                              <p:pRg end="3" st="3"/>
                                            </p:txEl>
                                          </p:spTgt>
                                        </p:tgtEl>
                                        <p:attrNameLst>
                                          <p:attrName>style.visibility</p:attrName>
                                        </p:attrNameLst>
                                      </p:cBhvr>
                                      <p:to>
                                        <p:strVal val="visible"/>
                                      </p:to>
                                    </p:set>
                                    <p:animEffect filter="fade" transition="in">
                                      <p:cBhvr>
                                        <p:cTn dur="500"/>
                                        <p:tgtEl>
                                          <p:spTgt spid="13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xEl>
                                              <p:pRg end="4" st="4"/>
                                            </p:txEl>
                                          </p:spTgt>
                                        </p:tgtEl>
                                        <p:attrNameLst>
                                          <p:attrName>style.visibility</p:attrName>
                                        </p:attrNameLst>
                                      </p:cBhvr>
                                      <p:to>
                                        <p:strVal val="visible"/>
                                      </p:to>
                                    </p:set>
                                    <p:animEffect filter="fade" transition="in">
                                      <p:cBhvr>
                                        <p:cTn dur="500"/>
                                        <p:tgtEl>
                                          <p:spTgt spid="13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xEl>
                                              <p:pRg end="5" st="5"/>
                                            </p:txEl>
                                          </p:spTgt>
                                        </p:tgtEl>
                                        <p:attrNameLst>
                                          <p:attrName>style.visibility</p:attrName>
                                        </p:attrNameLst>
                                      </p:cBhvr>
                                      <p:to>
                                        <p:strVal val="visible"/>
                                      </p:to>
                                    </p:set>
                                    <p:animEffect filter="fade" transition="in">
                                      <p:cBhvr>
                                        <p:cTn dur="500"/>
                                        <p:tgtEl>
                                          <p:spTgt spid="139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23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IAM MFA</a:t>
            </a:r>
            <a:endParaRPr sz="2100">
              <a:solidFill>
                <a:srgbClr val="F589C1"/>
              </a:solidFill>
            </a:endParaRPr>
          </a:p>
        </p:txBody>
      </p:sp>
      <p:sp>
        <p:nvSpPr>
          <p:cNvPr id="1404" name="Google Shape;1404;p232"/>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200"/>
              <a:buNone/>
            </a:pPr>
            <a:r>
              <a:rPr lang="en"/>
              <a:t>AWS MFA Compatible Devices</a:t>
            </a:r>
            <a:br>
              <a:rPr lang="en"/>
            </a:br>
            <a:endParaRPr/>
          </a:p>
          <a:p>
            <a:pPr indent="-254000" lvl="0" marL="254000" rtl="0" algn="l">
              <a:spcBef>
                <a:spcPts val="800"/>
              </a:spcBef>
              <a:spcAft>
                <a:spcPts val="0"/>
              </a:spcAft>
              <a:buSzPts val="1200"/>
              <a:buChar char="►"/>
            </a:pPr>
            <a:r>
              <a:rPr lang="en"/>
              <a:t>Virtual MFA</a:t>
            </a:r>
            <a:endParaRPr/>
          </a:p>
          <a:p>
            <a:pPr indent="-222250" lvl="1" marL="558800" rtl="0" algn="l">
              <a:spcBef>
                <a:spcPts val="800"/>
              </a:spcBef>
              <a:spcAft>
                <a:spcPts val="0"/>
              </a:spcAft>
              <a:buSzPts val="1100"/>
              <a:buChar char="►"/>
            </a:pPr>
            <a:r>
              <a:rPr lang="en"/>
              <a:t>Example: Google Authenticator, Authy</a:t>
            </a:r>
            <a:br>
              <a:rPr lang="en"/>
            </a:br>
            <a:endParaRPr/>
          </a:p>
          <a:p>
            <a:pPr indent="-254000" lvl="0" marL="254000" rtl="0" algn="l">
              <a:spcBef>
                <a:spcPts val="800"/>
              </a:spcBef>
              <a:spcAft>
                <a:spcPts val="0"/>
              </a:spcAft>
              <a:buSzPts val="1200"/>
              <a:buChar char="►"/>
            </a:pPr>
            <a:r>
              <a:rPr lang="en"/>
              <a:t>Universal 2</a:t>
            </a:r>
            <a:r>
              <a:rPr baseline="30000" lang="en"/>
              <a:t>nd</a:t>
            </a:r>
            <a:r>
              <a:rPr lang="en"/>
              <a:t> Factor (U2F) Security Key</a:t>
            </a:r>
            <a:endParaRPr/>
          </a:p>
          <a:p>
            <a:pPr indent="-222250" lvl="1" marL="558800" rtl="0" algn="l">
              <a:spcBef>
                <a:spcPts val="800"/>
              </a:spcBef>
              <a:spcAft>
                <a:spcPts val="0"/>
              </a:spcAft>
              <a:buSzPts val="1100"/>
              <a:buChar char="►"/>
            </a:pPr>
            <a:r>
              <a:rPr lang="en"/>
              <a:t>Example: YubiKey</a:t>
            </a:r>
            <a:br>
              <a:rPr lang="en"/>
            </a:br>
            <a:r>
              <a:rPr lang="en"/>
              <a:t>https://www.yubico.com/authentication-standards/fido-u2f/</a:t>
            </a:r>
            <a:br>
              <a:rPr lang="en"/>
            </a:br>
            <a:endParaRPr/>
          </a:p>
          <a:p>
            <a:pPr indent="-254000" lvl="0" marL="254000" rtl="0" algn="l">
              <a:spcBef>
                <a:spcPts val="800"/>
              </a:spcBef>
              <a:spcAft>
                <a:spcPts val="0"/>
              </a:spcAft>
              <a:buSzPts val="1200"/>
              <a:buChar char="►"/>
            </a:pPr>
            <a:r>
              <a:rPr lang="en"/>
              <a:t>Hardware Key Fob</a:t>
            </a:r>
            <a:endParaRPr/>
          </a:p>
          <a:p>
            <a:pPr indent="-222250" lvl="1" marL="558800" rtl="0" algn="l">
              <a:spcBef>
                <a:spcPts val="800"/>
              </a:spcBef>
              <a:spcAft>
                <a:spcPts val="0"/>
              </a:spcAft>
              <a:buSzPts val="1100"/>
              <a:buChar char="►"/>
            </a:pPr>
            <a:r>
              <a:rPr lang="en"/>
              <a:t>Example: Gemalto Token</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4">
                                            <p:txEl>
                                              <p:pRg end="0" st="0"/>
                                            </p:txEl>
                                          </p:spTgt>
                                        </p:tgtEl>
                                        <p:attrNameLst>
                                          <p:attrName>style.visibility</p:attrName>
                                        </p:attrNameLst>
                                      </p:cBhvr>
                                      <p:to>
                                        <p:strVal val="visible"/>
                                      </p:to>
                                    </p:set>
                                    <p:animEffect filter="fade" transition="in">
                                      <p:cBhvr>
                                        <p:cTn dur="500"/>
                                        <p:tgtEl>
                                          <p:spTgt spid="1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4">
                                            <p:txEl>
                                              <p:pRg end="1" st="1"/>
                                            </p:txEl>
                                          </p:spTgt>
                                        </p:tgtEl>
                                        <p:attrNameLst>
                                          <p:attrName>style.visibility</p:attrName>
                                        </p:attrNameLst>
                                      </p:cBhvr>
                                      <p:to>
                                        <p:strVal val="visible"/>
                                      </p:to>
                                    </p:set>
                                    <p:animEffect filter="fade" transition="in">
                                      <p:cBhvr>
                                        <p:cTn dur="500"/>
                                        <p:tgtEl>
                                          <p:spTgt spid="14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4">
                                            <p:txEl>
                                              <p:pRg end="2" st="2"/>
                                            </p:txEl>
                                          </p:spTgt>
                                        </p:tgtEl>
                                        <p:attrNameLst>
                                          <p:attrName>style.visibility</p:attrName>
                                        </p:attrNameLst>
                                      </p:cBhvr>
                                      <p:to>
                                        <p:strVal val="visible"/>
                                      </p:to>
                                    </p:set>
                                    <p:animEffect filter="fade" transition="in">
                                      <p:cBhvr>
                                        <p:cTn dur="500"/>
                                        <p:tgtEl>
                                          <p:spTgt spid="14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4">
                                            <p:txEl>
                                              <p:pRg end="3" st="3"/>
                                            </p:txEl>
                                          </p:spTgt>
                                        </p:tgtEl>
                                        <p:attrNameLst>
                                          <p:attrName>style.visibility</p:attrName>
                                        </p:attrNameLst>
                                      </p:cBhvr>
                                      <p:to>
                                        <p:strVal val="visible"/>
                                      </p:to>
                                    </p:set>
                                    <p:animEffect filter="fade" transition="in">
                                      <p:cBhvr>
                                        <p:cTn dur="500"/>
                                        <p:tgtEl>
                                          <p:spTgt spid="14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4">
                                            <p:txEl>
                                              <p:pRg end="4" st="4"/>
                                            </p:txEl>
                                          </p:spTgt>
                                        </p:tgtEl>
                                        <p:attrNameLst>
                                          <p:attrName>style.visibility</p:attrName>
                                        </p:attrNameLst>
                                      </p:cBhvr>
                                      <p:to>
                                        <p:strVal val="visible"/>
                                      </p:to>
                                    </p:set>
                                    <p:animEffect filter="fade" transition="in">
                                      <p:cBhvr>
                                        <p:cTn dur="500"/>
                                        <p:tgtEl>
                                          <p:spTgt spid="14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4">
                                            <p:txEl>
                                              <p:pRg end="5" st="5"/>
                                            </p:txEl>
                                          </p:spTgt>
                                        </p:tgtEl>
                                        <p:attrNameLst>
                                          <p:attrName>style.visibility</p:attrName>
                                        </p:attrNameLst>
                                      </p:cBhvr>
                                      <p:to>
                                        <p:strVal val="visible"/>
                                      </p:to>
                                    </p:set>
                                    <p:animEffect filter="fade" transition="in">
                                      <p:cBhvr>
                                        <p:cTn dur="500"/>
                                        <p:tgtEl>
                                          <p:spTgt spid="14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4">
                                            <p:txEl>
                                              <p:pRg end="6" st="6"/>
                                            </p:txEl>
                                          </p:spTgt>
                                        </p:tgtEl>
                                        <p:attrNameLst>
                                          <p:attrName>style.visibility</p:attrName>
                                        </p:attrNameLst>
                                      </p:cBhvr>
                                      <p:to>
                                        <p:strVal val="visible"/>
                                      </p:to>
                                    </p:set>
                                    <p:animEffect filter="fade" transition="in">
                                      <p:cBhvr>
                                        <p:cTn dur="500"/>
                                        <p:tgtEl>
                                          <p:spTgt spid="140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233"/>
          <p:cNvSpPr txBox="1"/>
          <p:nvPr>
            <p:ph type="ctrTitle"/>
          </p:nvPr>
        </p:nvSpPr>
        <p:spPr>
          <a:xfrm>
            <a:off x="1156598" y="492919"/>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Identity &amp; Access Management (IAM)</a:t>
            </a:r>
            <a:endParaRPr sz="5000"/>
          </a:p>
        </p:txBody>
      </p:sp>
      <p:sp>
        <p:nvSpPr>
          <p:cNvPr id="1410" name="Google Shape;1410;p233"/>
          <p:cNvSpPr txBox="1"/>
          <p:nvPr>
            <p:ph idx="1" type="subTitle"/>
          </p:nvPr>
        </p:nvSpPr>
        <p:spPr>
          <a:xfrm>
            <a:off x="1156598" y="3140123"/>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CREDENTIALS REPORT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234"/>
          <p:cNvSpPr txBox="1"/>
          <p:nvPr>
            <p:ph type="ctrTitle"/>
          </p:nvPr>
        </p:nvSpPr>
        <p:spPr>
          <a:xfrm>
            <a:off x="1156598" y="884806"/>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416" name="Google Shape;1416;p234"/>
          <p:cNvSpPr txBox="1"/>
          <p:nvPr>
            <p:ph idx="1" type="subTitle"/>
          </p:nvPr>
        </p:nvSpPr>
        <p:spPr>
          <a:xfrm>
            <a:off x="1156598" y="3532010"/>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INTRODUCTION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23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Introduction</a:t>
            </a:r>
            <a:endParaRPr sz="2100">
              <a:solidFill>
                <a:srgbClr val="F589C1"/>
              </a:solidFill>
            </a:endParaRPr>
          </a:p>
        </p:txBody>
      </p:sp>
      <p:sp>
        <p:nvSpPr>
          <p:cNvPr id="1422" name="Google Shape;1422;p235"/>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EC2 is an essential building block in becoming an AWS Certified Cloud Practitioner.</a:t>
            </a:r>
            <a:endParaRPr/>
          </a:p>
          <a:p>
            <a:pPr indent="-254000" lvl="0" marL="254000" rtl="0" algn="l">
              <a:spcBef>
                <a:spcPts val="800"/>
              </a:spcBef>
              <a:spcAft>
                <a:spcPts val="0"/>
              </a:spcAft>
              <a:buSzPts val="1200"/>
              <a:buChar char="►"/>
            </a:pPr>
            <a:r>
              <a:rPr lang="en"/>
              <a:t>The section starts with key theoretical concepts, followed by a hands-on guide to deploying compute resources on AWS.</a:t>
            </a:r>
            <a:endParaRPr/>
          </a:p>
          <a:p>
            <a:pPr indent="-254000" lvl="0" marL="254000" rtl="0" algn="l">
              <a:spcBef>
                <a:spcPts val="800"/>
              </a:spcBef>
              <a:spcAft>
                <a:spcPts val="0"/>
              </a:spcAft>
              <a:buSzPts val="1200"/>
              <a:buChar char="►"/>
            </a:pPr>
            <a:r>
              <a:rPr lang="en"/>
              <a:t>“Scalable Cloud Computing” is now synonymous with Amazon Web Services.</a:t>
            </a:r>
            <a:endParaRPr/>
          </a:p>
          <a:p>
            <a:pPr indent="-254000" lvl="0" marL="254000" rtl="0" algn="l">
              <a:spcBef>
                <a:spcPts val="800"/>
              </a:spcBef>
              <a:spcAft>
                <a:spcPts val="0"/>
              </a:spcAft>
              <a:buSzPts val="1200"/>
              <a:buChar char="►"/>
            </a:pPr>
            <a:r>
              <a:rPr lang="en"/>
              <a:t>AWS powers some of the world’s most popular websites and applications. </a:t>
            </a:r>
            <a:endParaRPr/>
          </a:p>
          <a:p>
            <a:pPr indent="-254000" lvl="0" marL="254000" rtl="0" algn="l">
              <a:spcBef>
                <a:spcPts val="800"/>
              </a:spcBef>
              <a:spcAft>
                <a:spcPts val="0"/>
              </a:spcAft>
              <a:buSzPts val="1200"/>
              <a:buChar char="►"/>
            </a:pPr>
            <a:r>
              <a:rPr lang="en"/>
              <a:t>Amazon EC2 is the computational backbone of AWS.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2">
                                            <p:txEl>
                                              <p:pRg end="0" st="0"/>
                                            </p:txEl>
                                          </p:spTgt>
                                        </p:tgtEl>
                                        <p:attrNameLst>
                                          <p:attrName>style.visibility</p:attrName>
                                        </p:attrNameLst>
                                      </p:cBhvr>
                                      <p:to>
                                        <p:strVal val="visible"/>
                                      </p:to>
                                    </p:set>
                                    <p:animEffect filter="fade" transition="in">
                                      <p:cBhvr>
                                        <p:cTn dur="500"/>
                                        <p:tgtEl>
                                          <p:spTgt spid="14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2">
                                            <p:txEl>
                                              <p:pRg end="1" st="1"/>
                                            </p:txEl>
                                          </p:spTgt>
                                        </p:tgtEl>
                                        <p:attrNameLst>
                                          <p:attrName>style.visibility</p:attrName>
                                        </p:attrNameLst>
                                      </p:cBhvr>
                                      <p:to>
                                        <p:strVal val="visible"/>
                                      </p:to>
                                    </p:set>
                                    <p:animEffect filter="fade" transition="in">
                                      <p:cBhvr>
                                        <p:cTn dur="500"/>
                                        <p:tgtEl>
                                          <p:spTgt spid="14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2">
                                            <p:txEl>
                                              <p:pRg end="2" st="2"/>
                                            </p:txEl>
                                          </p:spTgt>
                                        </p:tgtEl>
                                        <p:attrNameLst>
                                          <p:attrName>style.visibility</p:attrName>
                                        </p:attrNameLst>
                                      </p:cBhvr>
                                      <p:to>
                                        <p:strVal val="visible"/>
                                      </p:to>
                                    </p:set>
                                    <p:animEffect filter="fade" transition="in">
                                      <p:cBhvr>
                                        <p:cTn dur="500"/>
                                        <p:tgtEl>
                                          <p:spTgt spid="14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2">
                                            <p:txEl>
                                              <p:pRg end="3" st="3"/>
                                            </p:txEl>
                                          </p:spTgt>
                                        </p:tgtEl>
                                        <p:attrNameLst>
                                          <p:attrName>style.visibility</p:attrName>
                                        </p:attrNameLst>
                                      </p:cBhvr>
                                      <p:to>
                                        <p:strVal val="visible"/>
                                      </p:to>
                                    </p:set>
                                    <p:animEffect filter="fade" transition="in">
                                      <p:cBhvr>
                                        <p:cTn dur="500"/>
                                        <p:tgtEl>
                                          <p:spTgt spid="14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2">
                                            <p:txEl>
                                              <p:pRg end="4" st="4"/>
                                            </p:txEl>
                                          </p:spTgt>
                                        </p:tgtEl>
                                        <p:attrNameLst>
                                          <p:attrName>style.visibility</p:attrName>
                                        </p:attrNameLst>
                                      </p:cBhvr>
                                      <p:to>
                                        <p:strVal val="visible"/>
                                      </p:to>
                                    </p:set>
                                    <p:animEffect filter="fade" transition="in">
                                      <p:cBhvr>
                                        <p:cTn dur="500"/>
                                        <p:tgtEl>
                                          <p:spTgt spid="142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23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Introduction</a:t>
            </a:r>
            <a:endParaRPr sz="2100">
              <a:solidFill>
                <a:srgbClr val="F589C1"/>
              </a:solidFill>
            </a:endParaRPr>
          </a:p>
        </p:txBody>
      </p:sp>
      <p:sp>
        <p:nvSpPr>
          <p:cNvPr id="1428" name="Google Shape;1428;p236"/>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Virtualization is the process of creating a software-based virtual representation of a server.</a:t>
            </a:r>
            <a:endParaRPr/>
          </a:p>
          <a:p>
            <a:pPr indent="-254000" lvl="0" marL="254000" rtl="0" algn="l">
              <a:spcBef>
                <a:spcPts val="800"/>
              </a:spcBef>
              <a:spcAft>
                <a:spcPts val="0"/>
              </a:spcAft>
              <a:buSzPts val="1200"/>
              <a:buChar char="►"/>
            </a:pPr>
            <a:r>
              <a:rPr lang="en"/>
              <a:t>When we deploy an EC2 “Instance” we’re creating a virtual representation of a physical server and it’s resources.</a:t>
            </a:r>
            <a:endParaRPr/>
          </a:p>
          <a:p>
            <a:pPr indent="-254000" lvl="0" marL="254000" rtl="0" algn="l">
              <a:spcBef>
                <a:spcPts val="800"/>
              </a:spcBef>
              <a:spcAft>
                <a:spcPts val="0"/>
              </a:spcAft>
              <a:buSzPts val="1200"/>
              <a:buChar char="►"/>
            </a:pPr>
            <a:r>
              <a:rPr lang="en"/>
              <a:t>Resources include: CPU, Memory, Storage, Network</a:t>
            </a:r>
            <a:endParaRPr/>
          </a:p>
          <a:p>
            <a:pPr indent="-254000" lvl="0" marL="254000" rtl="0" algn="l">
              <a:spcBef>
                <a:spcPts val="800"/>
              </a:spcBef>
              <a:spcAft>
                <a:spcPts val="0"/>
              </a:spcAft>
              <a:buSzPts val="1200"/>
              <a:buChar char="►"/>
            </a:pPr>
            <a:r>
              <a:rPr lang="en"/>
              <a:t>Virtual EC2 “Instances” can have different configurations.</a:t>
            </a:r>
            <a:endParaRPr/>
          </a:p>
          <a:p>
            <a:pPr indent="-254000" lvl="0" marL="254000" rtl="0" algn="l">
              <a:spcBef>
                <a:spcPts val="800"/>
              </a:spcBef>
              <a:spcAft>
                <a:spcPts val="0"/>
              </a:spcAft>
              <a:buSzPts val="1200"/>
              <a:buChar char="►"/>
            </a:pPr>
            <a:r>
              <a:rPr lang="en"/>
              <a:t>AWS offers a highly customizable set of configuration options for EC2 Instances.</a:t>
            </a:r>
            <a:endParaRPr/>
          </a:p>
          <a:p>
            <a:pPr indent="-254000" lvl="0" marL="254000" rtl="0" algn="l">
              <a:spcBef>
                <a:spcPts val="800"/>
              </a:spcBef>
              <a:spcAft>
                <a:spcPts val="0"/>
              </a:spcAft>
              <a:buSzPts val="1200"/>
              <a:buChar char="►"/>
            </a:pPr>
            <a:r>
              <a:rPr lang="en"/>
              <a:t>EC2 Configuration settings can be adapted to resource needs in real-time. </a:t>
            </a:r>
            <a:endParaRPr/>
          </a:p>
          <a:p>
            <a:pPr indent="-254000" lvl="0" marL="254000" rtl="0" algn="l">
              <a:spcBef>
                <a:spcPts val="800"/>
              </a:spcBef>
              <a:spcAft>
                <a:spcPts val="0"/>
              </a:spcAft>
              <a:buSzPts val="1200"/>
              <a:buChar char="►"/>
            </a:pPr>
            <a:r>
              <a:rPr lang="en"/>
              <a:t>AWS caters to micro and enterprise level clients through scalable cloud solutions.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8">
                                            <p:txEl>
                                              <p:pRg end="0" st="0"/>
                                            </p:txEl>
                                          </p:spTgt>
                                        </p:tgtEl>
                                        <p:attrNameLst>
                                          <p:attrName>style.visibility</p:attrName>
                                        </p:attrNameLst>
                                      </p:cBhvr>
                                      <p:to>
                                        <p:strVal val="visible"/>
                                      </p:to>
                                    </p:set>
                                    <p:animEffect filter="fade" transition="in">
                                      <p:cBhvr>
                                        <p:cTn dur="500"/>
                                        <p:tgtEl>
                                          <p:spTgt spid="14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8">
                                            <p:txEl>
                                              <p:pRg end="1" st="1"/>
                                            </p:txEl>
                                          </p:spTgt>
                                        </p:tgtEl>
                                        <p:attrNameLst>
                                          <p:attrName>style.visibility</p:attrName>
                                        </p:attrNameLst>
                                      </p:cBhvr>
                                      <p:to>
                                        <p:strVal val="visible"/>
                                      </p:to>
                                    </p:set>
                                    <p:animEffect filter="fade" transition="in">
                                      <p:cBhvr>
                                        <p:cTn dur="500"/>
                                        <p:tgtEl>
                                          <p:spTgt spid="14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8">
                                            <p:txEl>
                                              <p:pRg end="2" st="2"/>
                                            </p:txEl>
                                          </p:spTgt>
                                        </p:tgtEl>
                                        <p:attrNameLst>
                                          <p:attrName>style.visibility</p:attrName>
                                        </p:attrNameLst>
                                      </p:cBhvr>
                                      <p:to>
                                        <p:strVal val="visible"/>
                                      </p:to>
                                    </p:set>
                                    <p:animEffect filter="fade" transition="in">
                                      <p:cBhvr>
                                        <p:cTn dur="500"/>
                                        <p:tgtEl>
                                          <p:spTgt spid="14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8">
                                            <p:txEl>
                                              <p:pRg end="3" st="3"/>
                                            </p:txEl>
                                          </p:spTgt>
                                        </p:tgtEl>
                                        <p:attrNameLst>
                                          <p:attrName>style.visibility</p:attrName>
                                        </p:attrNameLst>
                                      </p:cBhvr>
                                      <p:to>
                                        <p:strVal val="visible"/>
                                      </p:to>
                                    </p:set>
                                    <p:animEffect filter="fade" transition="in">
                                      <p:cBhvr>
                                        <p:cTn dur="500"/>
                                        <p:tgtEl>
                                          <p:spTgt spid="14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8">
                                            <p:txEl>
                                              <p:pRg end="4" st="4"/>
                                            </p:txEl>
                                          </p:spTgt>
                                        </p:tgtEl>
                                        <p:attrNameLst>
                                          <p:attrName>style.visibility</p:attrName>
                                        </p:attrNameLst>
                                      </p:cBhvr>
                                      <p:to>
                                        <p:strVal val="visible"/>
                                      </p:to>
                                    </p:set>
                                    <p:animEffect filter="fade" transition="in">
                                      <p:cBhvr>
                                        <p:cTn dur="500"/>
                                        <p:tgtEl>
                                          <p:spTgt spid="14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8">
                                            <p:txEl>
                                              <p:pRg end="5" st="5"/>
                                            </p:txEl>
                                          </p:spTgt>
                                        </p:tgtEl>
                                        <p:attrNameLst>
                                          <p:attrName>style.visibility</p:attrName>
                                        </p:attrNameLst>
                                      </p:cBhvr>
                                      <p:to>
                                        <p:strVal val="visible"/>
                                      </p:to>
                                    </p:set>
                                    <p:animEffect filter="fade" transition="in">
                                      <p:cBhvr>
                                        <p:cTn dur="500"/>
                                        <p:tgtEl>
                                          <p:spTgt spid="14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8">
                                            <p:txEl>
                                              <p:pRg end="6" st="6"/>
                                            </p:txEl>
                                          </p:spTgt>
                                        </p:tgtEl>
                                        <p:attrNameLst>
                                          <p:attrName>style.visibility</p:attrName>
                                        </p:attrNameLst>
                                      </p:cBhvr>
                                      <p:to>
                                        <p:strVal val="visible"/>
                                      </p:to>
                                    </p:set>
                                    <p:animEffect filter="fade" transition="in">
                                      <p:cBhvr>
                                        <p:cTn dur="500"/>
                                        <p:tgtEl>
                                          <p:spTgt spid="142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23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Introduction</a:t>
            </a:r>
            <a:endParaRPr sz="2100">
              <a:solidFill>
                <a:srgbClr val="F589C1"/>
              </a:solidFill>
            </a:endParaRPr>
          </a:p>
        </p:txBody>
      </p:sp>
      <p:sp>
        <p:nvSpPr>
          <p:cNvPr id="1434" name="Google Shape;1434;p237"/>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Virtual Servers vs. On-Premises Servers</a:t>
            </a:r>
            <a:br>
              <a:rPr lang="en"/>
            </a:br>
            <a:endParaRPr/>
          </a:p>
          <a:p>
            <a:pPr indent="-254000" lvl="0" marL="254000" rtl="0" algn="l">
              <a:spcBef>
                <a:spcPts val="800"/>
              </a:spcBef>
              <a:spcAft>
                <a:spcPts val="0"/>
              </a:spcAft>
              <a:buSzPts val="1200"/>
              <a:buChar char="►"/>
            </a:pPr>
            <a:r>
              <a:rPr lang="en"/>
              <a:t>On-Premises upgrades require new physical components such as CPU, RAM, Storage devices. </a:t>
            </a:r>
            <a:endParaRPr/>
          </a:p>
          <a:p>
            <a:pPr indent="-254000" lvl="0" marL="254000" rtl="0" algn="l">
              <a:spcBef>
                <a:spcPts val="800"/>
              </a:spcBef>
              <a:spcAft>
                <a:spcPts val="0"/>
              </a:spcAft>
              <a:buSzPts val="1200"/>
              <a:buChar char="►"/>
            </a:pPr>
            <a:r>
              <a:rPr lang="en"/>
              <a:t>On-Premises requires increasing amount of physical space, to house more servers as resource needs evolve. </a:t>
            </a:r>
            <a:endParaRPr/>
          </a:p>
          <a:p>
            <a:pPr indent="-254000" lvl="0" marL="254000" rtl="0" algn="l">
              <a:spcBef>
                <a:spcPts val="800"/>
              </a:spcBef>
              <a:spcAft>
                <a:spcPts val="0"/>
              </a:spcAft>
              <a:buSzPts val="1200"/>
              <a:buChar char="►"/>
            </a:pPr>
            <a:r>
              <a:rPr lang="en"/>
              <a:t>AWS Cloud services eliminates the headaches of on-premises data centers.</a:t>
            </a:r>
            <a:endParaRPr/>
          </a:p>
          <a:p>
            <a:pPr indent="-254000" lvl="0" marL="254000" rtl="0" algn="l">
              <a:spcBef>
                <a:spcPts val="800"/>
              </a:spcBef>
              <a:spcAft>
                <a:spcPts val="0"/>
              </a:spcAft>
              <a:buSzPts val="1200"/>
              <a:buChar char="►"/>
            </a:pPr>
            <a:r>
              <a:rPr lang="en"/>
              <a:t>AWS allows administrators to easily provision any amount of resources to instances at the click of a button.</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4">
                                            <p:txEl>
                                              <p:pRg end="0" st="0"/>
                                            </p:txEl>
                                          </p:spTgt>
                                        </p:tgtEl>
                                        <p:attrNameLst>
                                          <p:attrName>style.visibility</p:attrName>
                                        </p:attrNameLst>
                                      </p:cBhvr>
                                      <p:to>
                                        <p:strVal val="visible"/>
                                      </p:to>
                                    </p:set>
                                    <p:animEffect filter="fade" transition="in">
                                      <p:cBhvr>
                                        <p:cTn dur="500"/>
                                        <p:tgtEl>
                                          <p:spTgt spid="14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4">
                                            <p:txEl>
                                              <p:pRg end="1" st="1"/>
                                            </p:txEl>
                                          </p:spTgt>
                                        </p:tgtEl>
                                        <p:attrNameLst>
                                          <p:attrName>style.visibility</p:attrName>
                                        </p:attrNameLst>
                                      </p:cBhvr>
                                      <p:to>
                                        <p:strVal val="visible"/>
                                      </p:to>
                                    </p:set>
                                    <p:animEffect filter="fade" transition="in">
                                      <p:cBhvr>
                                        <p:cTn dur="500"/>
                                        <p:tgtEl>
                                          <p:spTgt spid="14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4">
                                            <p:txEl>
                                              <p:pRg end="2" st="2"/>
                                            </p:txEl>
                                          </p:spTgt>
                                        </p:tgtEl>
                                        <p:attrNameLst>
                                          <p:attrName>style.visibility</p:attrName>
                                        </p:attrNameLst>
                                      </p:cBhvr>
                                      <p:to>
                                        <p:strVal val="visible"/>
                                      </p:to>
                                    </p:set>
                                    <p:animEffect filter="fade" transition="in">
                                      <p:cBhvr>
                                        <p:cTn dur="500"/>
                                        <p:tgtEl>
                                          <p:spTgt spid="14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4">
                                            <p:txEl>
                                              <p:pRg end="3" st="3"/>
                                            </p:txEl>
                                          </p:spTgt>
                                        </p:tgtEl>
                                        <p:attrNameLst>
                                          <p:attrName>style.visibility</p:attrName>
                                        </p:attrNameLst>
                                      </p:cBhvr>
                                      <p:to>
                                        <p:strVal val="visible"/>
                                      </p:to>
                                    </p:set>
                                    <p:animEffect filter="fade" transition="in">
                                      <p:cBhvr>
                                        <p:cTn dur="500"/>
                                        <p:tgtEl>
                                          <p:spTgt spid="14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4">
                                            <p:txEl>
                                              <p:pRg end="4" st="4"/>
                                            </p:txEl>
                                          </p:spTgt>
                                        </p:tgtEl>
                                        <p:attrNameLst>
                                          <p:attrName>style.visibility</p:attrName>
                                        </p:attrNameLst>
                                      </p:cBhvr>
                                      <p:to>
                                        <p:strVal val="visible"/>
                                      </p:to>
                                    </p:set>
                                    <p:animEffect filter="fade" transition="in">
                                      <p:cBhvr>
                                        <p:cTn dur="500"/>
                                        <p:tgtEl>
                                          <p:spTgt spid="143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23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Introduction</a:t>
            </a:r>
            <a:endParaRPr sz="2100">
              <a:solidFill>
                <a:srgbClr val="F589C1"/>
              </a:solidFill>
            </a:endParaRPr>
          </a:p>
        </p:txBody>
      </p:sp>
      <p:sp>
        <p:nvSpPr>
          <p:cNvPr id="1440" name="Google Shape;1440;p238"/>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Virtual Servers vs. On-Premises Servers</a:t>
            </a:r>
            <a:br>
              <a:rPr lang="en"/>
            </a:br>
            <a:endParaRPr/>
          </a:p>
          <a:p>
            <a:pPr indent="-254000" lvl="0" marL="254000" rtl="0" algn="l">
              <a:spcBef>
                <a:spcPts val="800"/>
              </a:spcBef>
              <a:spcAft>
                <a:spcPts val="0"/>
              </a:spcAft>
              <a:buSzPts val="1200"/>
              <a:buChar char="►"/>
            </a:pPr>
            <a:r>
              <a:rPr lang="en"/>
              <a:t>Virtualization is a software based layer that sits between the hardware infrastructure and application. </a:t>
            </a:r>
            <a:endParaRPr/>
          </a:p>
          <a:p>
            <a:pPr indent="-254000" lvl="0" marL="254000" rtl="0" algn="l">
              <a:spcBef>
                <a:spcPts val="800"/>
              </a:spcBef>
              <a:spcAft>
                <a:spcPts val="0"/>
              </a:spcAft>
              <a:buSzPts val="1200"/>
              <a:buChar char="►"/>
            </a:pPr>
            <a:r>
              <a:rPr lang="en"/>
              <a:t>AWS instances can extrapolate nearly infinite resources from the totality of physical hardware within it’s expansive network of data centers. </a:t>
            </a:r>
            <a:endParaRPr/>
          </a:p>
          <a:p>
            <a:pPr indent="-254000" lvl="0" marL="254000" rtl="0" algn="l">
              <a:spcBef>
                <a:spcPts val="800"/>
              </a:spcBef>
              <a:spcAft>
                <a:spcPts val="0"/>
              </a:spcAft>
              <a:buSzPts val="1200"/>
              <a:buChar char="►"/>
            </a:pPr>
            <a:r>
              <a:rPr lang="en"/>
              <a:t>Each tenant in the AWS multi-tenant cloud model, can provision exactly the amount of resources they need, when they need it.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0">
                                            <p:txEl>
                                              <p:pRg end="0" st="0"/>
                                            </p:txEl>
                                          </p:spTgt>
                                        </p:tgtEl>
                                        <p:attrNameLst>
                                          <p:attrName>style.visibility</p:attrName>
                                        </p:attrNameLst>
                                      </p:cBhvr>
                                      <p:to>
                                        <p:strVal val="visible"/>
                                      </p:to>
                                    </p:set>
                                    <p:animEffect filter="fade" transition="in">
                                      <p:cBhvr>
                                        <p:cTn dur="500"/>
                                        <p:tgtEl>
                                          <p:spTgt spid="14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0">
                                            <p:txEl>
                                              <p:pRg end="1" st="1"/>
                                            </p:txEl>
                                          </p:spTgt>
                                        </p:tgtEl>
                                        <p:attrNameLst>
                                          <p:attrName>style.visibility</p:attrName>
                                        </p:attrNameLst>
                                      </p:cBhvr>
                                      <p:to>
                                        <p:strVal val="visible"/>
                                      </p:to>
                                    </p:set>
                                    <p:animEffect filter="fade" transition="in">
                                      <p:cBhvr>
                                        <p:cTn dur="500"/>
                                        <p:tgtEl>
                                          <p:spTgt spid="14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0">
                                            <p:txEl>
                                              <p:pRg end="2" st="2"/>
                                            </p:txEl>
                                          </p:spTgt>
                                        </p:tgtEl>
                                        <p:attrNameLst>
                                          <p:attrName>style.visibility</p:attrName>
                                        </p:attrNameLst>
                                      </p:cBhvr>
                                      <p:to>
                                        <p:strVal val="visible"/>
                                      </p:to>
                                    </p:set>
                                    <p:animEffect filter="fade" transition="in">
                                      <p:cBhvr>
                                        <p:cTn dur="500"/>
                                        <p:tgtEl>
                                          <p:spTgt spid="14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0">
                                            <p:txEl>
                                              <p:pRg end="3" st="3"/>
                                            </p:txEl>
                                          </p:spTgt>
                                        </p:tgtEl>
                                        <p:attrNameLst>
                                          <p:attrName>style.visibility</p:attrName>
                                        </p:attrNameLst>
                                      </p:cBhvr>
                                      <p:to>
                                        <p:strVal val="visible"/>
                                      </p:to>
                                    </p:set>
                                    <p:animEffect filter="fade" transition="in">
                                      <p:cBhvr>
                                        <p:cTn dur="500"/>
                                        <p:tgtEl>
                                          <p:spTgt spid="14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23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Introduction</a:t>
            </a:r>
            <a:endParaRPr sz="2100">
              <a:solidFill>
                <a:srgbClr val="F589C1"/>
              </a:solidFill>
            </a:endParaRPr>
          </a:p>
        </p:txBody>
      </p:sp>
      <p:sp>
        <p:nvSpPr>
          <p:cNvPr id="1446" name="Google Shape;1446;p239"/>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Virtual Servers vs. On-Premises Servers</a:t>
            </a:r>
            <a:br>
              <a:rPr lang="en"/>
            </a:br>
            <a:endParaRPr/>
          </a:p>
          <a:p>
            <a:pPr indent="-254000" lvl="0" marL="254000" rtl="0" algn="l">
              <a:spcBef>
                <a:spcPts val="800"/>
              </a:spcBef>
              <a:spcAft>
                <a:spcPts val="0"/>
              </a:spcAft>
              <a:buSzPts val="1200"/>
              <a:buChar char="►"/>
            </a:pPr>
            <a:r>
              <a:rPr lang="en"/>
              <a:t>Virtualization allows the deployment of any operating system to power the instance. This includes both Linux and Windows. </a:t>
            </a:r>
            <a:endParaRPr/>
          </a:p>
          <a:p>
            <a:pPr indent="-254000" lvl="0" marL="254000" rtl="0" algn="l">
              <a:spcBef>
                <a:spcPts val="800"/>
              </a:spcBef>
              <a:spcAft>
                <a:spcPts val="0"/>
              </a:spcAft>
              <a:buSzPts val="1200"/>
              <a:buChar char="►"/>
            </a:pPr>
            <a:r>
              <a:rPr lang="en"/>
              <a:t>AWS offers a multitude of pre-configured virtual applications known as Amazon Machine Images (AMIs)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6">
                                            <p:txEl>
                                              <p:pRg end="0" st="0"/>
                                            </p:txEl>
                                          </p:spTgt>
                                        </p:tgtEl>
                                        <p:attrNameLst>
                                          <p:attrName>style.visibility</p:attrName>
                                        </p:attrNameLst>
                                      </p:cBhvr>
                                      <p:to>
                                        <p:strVal val="visible"/>
                                      </p:to>
                                    </p:set>
                                    <p:animEffect filter="fade" transition="in">
                                      <p:cBhvr>
                                        <p:cTn dur="500"/>
                                        <p:tgtEl>
                                          <p:spTgt spid="14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6">
                                            <p:txEl>
                                              <p:pRg end="1" st="1"/>
                                            </p:txEl>
                                          </p:spTgt>
                                        </p:tgtEl>
                                        <p:attrNameLst>
                                          <p:attrName>style.visibility</p:attrName>
                                        </p:attrNameLst>
                                      </p:cBhvr>
                                      <p:to>
                                        <p:strVal val="visible"/>
                                      </p:to>
                                    </p:set>
                                    <p:animEffect filter="fade" transition="in">
                                      <p:cBhvr>
                                        <p:cTn dur="500"/>
                                        <p:tgtEl>
                                          <p:spTgt spid="14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6">
                                            <p:txEl>
                                              <p:pRg end="2" st="2"/>
                                            </p:txEl>
                                          </p:spTgt>
                                        </p:tgtEl>
                                        <p:attrNameLst>
                                          <p:attrName>style.visibility</p:attrName>
                                        </p:attrNameLst>
                                      </p:cBhvr>
                                      <p:to>
                                        <p:strVal val="visible"/>
                                      </p:to>
                                    </p:set>
                                    <p:animEffect filter="fade" transition="in">
                                      <p:cBhvr>
                                        <p:cTn dur="500"/>
                                        <p:tgtEl>
                                          <p:spTgt spid="14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Cloud Case Study: Netflix</a:t>
            </a:r>
            <a:endParaRPr sz="2100">
              <a:solidFill>
                <a:srgbClr val="F589C1"/>
              </a:solidFill>
            </a:endParaRPr>
          </a:p>
        </p:txBody>
      </p:sp>
      <p:sp>
        <p:nvSpPr>
          <p:cNvPr id="315" name="Google Shape;315;p5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Netflix Benefits from AWS:</a:t>
            </a:r>
            <a:br>
              <a:rPr lang="en"/>
            </a:br>
            <a:endParaRPr/>
          </a:p>
          <a:p>
            <a:pPr indent="-254000" lvl="0" marL="254000" rtl="0" algn="l">
              <a:spcBef>
                <a:spcPts val="800"/>
              </a:spcBef>
              <a:spcAft>
                <a:spcPts val="0"/>
              </a:spcAft>
              <a:buSzPts val="1200"/>
              <a:buChar char="►"/>
            </a:pPr>
            <a:r>
              <a:rPr lang="en"/>
              <a:t>AWS Storage is infinitely scalable.</a:t>
            </a:r>
            <a:endParaRPr/>
          </a:p>
          <a:p>
            <a:pPr indent="-254000" lvl="0" marL="254000" rtl="0" algn="l">
              <a:spcBef>
                <a:spcPts val="800"/>
              </a:spcBef>
              <a:spcAft>
                <a:spcPts val="0"/>
              </a:spcAft>
              <a:buSzPts val="1200"/>
              <a:buChar char="►"/>
            </a:pPr>
            <a:r>
              <a:rPr lang="en"/>
              <a:t>AWS offers utility style billing – Only pay for what is used.</a:t>
            </a:r>
            <a:endParaRPr/>
          </a:p>
          <a:p>
            <a:pPr indent="-254000" lvl="0" marL="254000" rtl="0" algn="l">
              <a:spcBef>
                <a:spcPts val="800"/>
              </a:spcBef>
              <a:spcAft>
                <a:spcPts val="0"/>
              </a:spcAft>
              <a:buSzPts val="1200"/>
              <a:buChar char="►"/>
            </a:pPr>
            <a:r>
              <a:rPr lang="en"/>
              <a:t>AWS offers several storage solutions: EBS, EFS, S3.</a:t>
            </a:r>
            <a:endParaRPr/>
          </a:p>
          <a:p>
            <a:pPr indent="-254000" lvl="0" marL="254000" rtl="0" algn="l">
              <a:spcBef>
                <a:spcPts val="800"/>
              </a:spcBef>
              <a:spcAft>
                <a:spcPts val="0"/>
              </a:spcAft>
              <a:buSzPts val="1200"/>
              <a:buChar char="►"/>
            </a:pPr>
            <a:r>
              <a:rPr lang="en"/>
              <a:t>AWS offers auto scalable computing and memory resources.</a:t>
            </a:r>
            <a:endParaRPr/>
          </a:p>
          <a:p>
            <a:pPr indent="-254000" lvl="0" marL="254000" rtl="0" algn="l">
              <a:spcBef>
                <a:spcPts val="800"/>
              </a:spcBef>
              <a:spcAft>
                <a:spcPts val="0"/>
              </a:spcAft>
              <a:buSzPts val="1200"/>
              <a:buChar char="►"/>
            </a:pPr>
            <a:r>
              <a:rPr lang="en"/>
              <a:t>AWS offers load balancers to distribute network traffic across multiple data centers in different geographic locations.</a:t>
            </a:r>
            <a:endParaRPr/>
          </a:p>
          <a:p>
            <a:pPr indent="-254000" lvl="0" marL="254000" rtl="0" algn="l">
              <a:spcBef>
                <a:spcPts val="800"/>
              </a:spcBef>
              <a:spcAft>
                <a:spcPts val="0"/>
              </a:spcAft>
              <a:buSzPts val="1200"/>
              <a:buChar char="►"/>
            </a:pPr>
            <a:r>
              <a:rPr lang="en"/>
              <a:t>AWS offers detailed network monitoring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500"/>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500"/>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500"/>
                                        <p:tgtEl>
                                          <p:spTgt spid="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Effect filter="fade" transition="in">
                                      <p:cBhvr>
                                        <p:cTn dur="500"/>
                                        <p:tgtEl>
                                          <p:spTgt spid="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animEffect filter="fade" transition="in">
                                      <p:cBhvr>
                                        <p:cTn dur="500"/>
                                        <p:tgtEl>
                                          <p:spTgt spid="3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animEffect filter="fade" transition="in">
                                      <p:cBhvr>
                                        <p:cTn dur="500"/>
                                        <p:tgtEl>
                                          <p:spTgt spid="3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6" st="6"/>
                                            </p:txEl>
                                          </p:spTgt>
                                        </p:tgtEl>
                                        <p:attrNameLst>
                                          <p:attrName>style.visibility</p:attrName>
                                        </p:attrNameLst>
                                      </p:cBhvr>
                                      <p:to>
                                        <p:strVal val="visible"/>
                                      </p:to>
                                    </p:set>
                                    <p:animEffect filter="fade" transition="in">
                                      <p:cBhvr>
                                        <p:cTn dur="500"/>
                                        <p:tgtEl>
                                          <p:spTgt spid="3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7" st="7"/>
                                            </p:txEl>
                                          </p:spTgt>
                                        </p:tgtEl>
                                        <p:attrNameLst>
                                          <p:attrName>style.visibility</p:attrName>
                                        </p:attrNameLst>
                                      </p:cBhvr>
                                      <p:to>
                                        <p:strVal val="visible"/>
                                      </p:to>
                                    </p:set>
                                    <p:animEffect filter="fade" transition="in">
                                      <p:cBhvr>
                                        <p:cTn dur="500"/>
                                        <p:tgtEl>
                                          <p:spTgt spid="3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8" st="8"/>
                                            </p:txEl>
                                          </p:spTgt>
                                        </p:tgtEl>
                                        <p:attrNameLst>
                                          <p:attrName>style.visibility</p:attrName>
                                        </p:attrNameLst>
                                      </p:cBhvr>
                                      <p:to>
                                        <p:strVal val="visible"/>
                                      </p:to>
                                    </p:set>
                                    <p:animEffect filter="fade" transition="in">
                                      <p:cBhvr>
                                        <p:cTn dur="500"/>
                                        <p:tgtEl>
                                          <p:spTgt spid="3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240"/>
          <p:cNvSpPr txBox="1"/>
          <p:nvPr>
            <p:ph type="ctrTitle"/>
          </p:nvPr>
        </p:nvSpPr>
        <p:spPr>
          <a:xfrm>
            <a:off x="1156598" y="9392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452" name="Google Shape;1452;p240"/>
          <p:cNvSpPr txBox="1"/>
          <p:nvPr>
            <p:ph idx="1" type="subTitle"/>
          </p:nvPr>
        </p:nvSpPr>
        <p:spPr>
          <a:xfrm>
            <a:off x="1156598" y="35864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EC2 INSTANCE CORE FEATURES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24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EC2 Instance Core Features</a:t>
            </a:r>
            <a:endParaRPr sz="2100">
              <a:solidFill>
                <a:srgbClr val="F589C1"/>
              </a:solidFill>
            </a:endParaRPr>
          </a:p>
        </p:txBody>
      </p:sp>
      <p:sp>
        <p:nvSpPr>
          <p:cNvPr id="1458" name="Google Shape;1458;p241"/>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EC2 Instances are scalable virtual computing environments.</a:t>
            </a:r>
            <a:endParaRPr/>
          </a:p>
          <a:p>
            <a:pPr indent="-254000" lvl="0" marL="254000" rtl="0" algn="l">
              <a:spcBef>
                <a:spcPts val="800"/>
              </a:spcBef>
              <a:spcAft>
                <a:spcPts val="0"/>
              </a:spcAft>
              <a:buSzPts val="1200"/>
              <a:buChar char="►"/>
            </a:pPr>
            <a:r>
              <a:rPr lang="en"/>
              <a:t>AWS offers pre-configured software packages that include an operating system and other applications that are installed on deployment. These templates are called AMIs (Amazon Machine Images)</a:t>
            </a:r>
            <a:endParaRPr/>
          </a:p>
          <a:p>
            <a:pPr indent="-254000" lvl="0" marL="254000" rtl="0" algn="l">
              <a:spcBef>
                <a:spcPts val="800"/>
              </a:spcBef>
              <a:spcAft>
                <a:spcPts val="0"/>
              </a:spcAft>
              <a:buSzPts val="1200"/>
              <a:buChar char="►"/>
            </a:pPr>
            <a:r>
              <a:rPr lang="en"/>
              <a:t>There are a variety of configurations for instances, known as instance types. The configure includes it’s CPU power, memory, storage and networking capacity. </a:t>
            </a:r>
            <a:endParaRPr/>
          </a:p>
          <a:p>
            <a:pPr indent="-254000" lvl="0" marL="254000" rtl="0" algn="l">
              <a:spcBef>
                <a:spcPts val="800"/>
              </a:spcBef>
              <a:spcAft>
                <a:spcPts val="0"/>
              </a:spcAft>
              <a:buSzPts val="1200"/>
              <a:buChar char="►"/>
            </a:pPr>
            <a:r>
              <a:rPr lang="en"/>
              <a:t>An instance can be accessed remotely using an SSH client. Secure login information is stored in key pairs which consist of a public key (Stored by AWS) and a private key (stored by you).</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8">
                                            <p:txEl>
                                              <p:pRg end="0" st="0"/>
                                            </p:txEl>
                                          </p:spTgt>
                                        </p:tgtEl>
                                        <p:attrNameLst>
                                          <p:attrName>style.visibility</p:attrName>
                                        </p:attrNameLst>
                                      </p:cBhvr>
                                      <p:to>
                                        <p:strVal val="visible"/>
                                      </p:to>
                                    </p:set>
                                    <p:animEffect filter="fade" transition="in">
                                      <p:cBhvr>
                                        <p:cTn dur="500"/>
                                        <p:tgtEl>
                                          <p:spTgt spid="14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8">
                                            <p:txEl>
                                              <p:pRg end="1" st="1"/>
                                            </p:txEl>
                                          </p:spTgt>
                                        </p:tgtEl>
                                        <p:attrNameLst>
                                          <p:attrName>style.visibility</p:attrName>
                                        </p:attrNameLst>
                                      </p:cBhvr>
                                      <p:to>
                                        <p:strVal val="visible"/>
                                      </p:to>
                                    </p:set>
                                    <p:animEffect filter="fade" transition="in">
                                      <p:cBhvr>
                                        <p:cTn dur="500"/>
                                        <p:tgtEl>
                                          <p:spTgt spid="14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8">
                                            <p:txEl>
                                              <p:pRg end="2" st="2"/>
                                            </p:txEl>
                                          </p:spTgt>
                                        </p:tgtEl>
                                        <p:attrNameLst>
                                          <p:attrName>style.visibility</p:attrName>
                                        </p:attrNameLst>
                                      </p:cBhvr>
                                      <p:to>
                                        <p:strVal val="visible"/>
                                      </p:to>
                                    </p:set>
                                    <p:animEffect filter="fade" transition="in">
                                      <p:cBhvr>
                                        <p:cTn dur="500"/>
                                        <p:tgtEl>
                                          <p:spTgt spid="14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8">
                                            <p:txEl>
                                              <p:pRg end="3" st="3"/>
                                            </p:txEl>
                                          </p:spTgt>
                                        </p:tgtEl>
                                        <p:attrNameLst>
                                          <p:attrName>style.visibility</p:attrName>
                                        </p:attrNameLst>
                                      </p:cBhvr>
                                      <p:to>
                                        <p:strVal val="visible"/>
                                      </p:to>
                                    </p:set>
                                    <p:animEffect filter="fade" transition="in">
                                      <p:cBhvr>
                                        <p:cTn dur="500"/>
                                        <p:tgtEl>
                                          <p:spTgt spid="14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24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400"/>
              <a:t> </a:t>
            </a:r>
            <a:r>
              <a:rPr lang="en" sz="2100">
                <a:solidFill>
                  <a:srgbClr val="F589C1"/>
                </a:solidFill>
              </a:rPr>
              <a:t>- EC2 Instance Core Features</a:t>
            </a:r>
            <a:endParaRPr sz="2100">
              <a:solidFill>
                <a:srgbClr val="F589C1"/>
              </a:solidFill>
            </a:endParaRPr>
          </a:p>
        </p:txBody>
      </p:sp>
      <p:sp>
        <p:nvSpPr>
          <p:cNvPr id="1464" name="Google Shape;1464;p242"/>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An EC2 instance can have multiple types of storage volumes, both temporary and persistent.</a:t>
            </a:r>
            <a:endParaRPr/>
          </a:p>
          <a:p>
            <a:pPr indent="-222250" lvl="1" marL="558800" rtl="0" algn="l">
              <a:spcBef>
                <a:spcPts val="800"/>
              </a:spcBef>
              <a:spcAft>
                <a:spcPts val="0"/>
              </a:spcAft>
              <a:buSzPts val="1100"/>
              <a:buChar char="►"/>
            </a:pPr>
            <a:r>
              <a:rPr lang="en"/>
              <a:t>A temporary storage volume is known as an instance store volume, because all data is deleted from the storage when the instance is stopped, hibernated, or terminated.</a:t>
            </a:r>
            <a:endParaRPr/>
          </a:p>
          <a:p>
            <a:pPr indent="-222250" lvl="1" marL="558800" rtl="0" algn="l">
              <a:spcBef>
                <a:spcPts val="800"/>
              </a:spcBef>
              <a:spcAft>
                <a:spcPts val="0"/>
              </a:spcAft>
              <a:buSzPts val="1100"/>
              <a:buChar char="►"/>
            </a:pPr>
            <a:r>
              <a:rPr lang="en"/>
              <a:t>EBS (Elastic Block Store) volumes offer persistent storage for data that is not to be deleted when an instance changes its operational state.</a:t>
            </a:r>
            <a:endParaRPr/>
          </a:p>
          <a:p>
            <a:pPr indent="-254000" lvl="0" marL="254000" rtl="0" algn="l">
              <a:spcBef>
                <a:spcPts val="800"/>
              </a:spcBef>
              <a:spcAft>
                <a:spcPts val="0"/>
              </a:spcAft>
              <a:buSzPts val="1200"/>
              <a:buChar char="►"/>
            </a:pPr>
            <a:r>
              <a:rPr lang="en"/>
              <a:t>Instances and volumes can be launched in multiple regions and availability zones.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4">
                                            <p:txEl>
                                              <p:pRg end="0" st="0"/>
                                            </p:txEl>
                                          </p:spTgt>
                                        </p:tgtEl>
                                        <p:attrNameLst>
                                          <p:attrName>style.visibility</p:attrName>
                                        </p:attrNameLst>
                                      </p:cBhvr>
                                      <p:to>
                                        <p:strVal val="visible"/>
                                      </p:to>
                                    </p:set>
                                    <p:animEffect filter="fade" transition="in">
                                      <p:cBhvr>
                                        <p:cTn dur="500"/>
                                        <p:tgtEl>
                                          <p:spTgt spid="14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4">
                                            <p:txEl>
                                              <p:pRg end="1" st="1"/>
                                            </p:txEl>
                                          </p:spTgt>
                                        </p:tgtEl>
                                        <p:attrNameLst>
                                          <p:attrName>style.visibility</p:attrName>
                                        </p:attrNameLst>
                                      </p:cBhvr>
                                      <p:to>
                                        <p:strVal val="visible"/>
                                      </p:to>
                                    </p:set>
                                    <p:animEffect filter="fade" transition="in">
                                      <p:cBhvr>
                                        <p:cTn dur="500"/>
                                        <p:tgtEl>
                                          <p:spTgt spid="14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4">
                                            <p:txEl>
                                              <p:pRg end="2" st="2"/>
                                            </p:txEl>
                                          </p:spTgt>
                                        </p:tgtEl>
                                        <p:attrNameLst>
                                          <p:attrName>style.visibility</p:attrName>
                                        </p:attrNameLst>
                                      </p:cBhvr>
                                      <p:to>
                                        <p:strVal val="visible"/>
                                      </p:to>
                                    </p:set>
                                    <p:animEffect filter="fade" transition="in">
                                      <p:cBhvr>
                                        <p:cTn dur="500"/>
                                        <p:tgtEl>
                                          <p:spTgt spid="14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4">
                                            <p:txEl>
                                              <p:pRg end="3" st="3"/>
                                            </p:txEl>
                                          </p:spTgt>
                                        </p:tgtEl>
                                        <p:attrNameLst>
                                          <p:attrName>style.visibility</p:attrName>
                                        </p:attrNameLst>
                                      </p:cBhvr>
                                      <p:to>
                                        <p:strVal val="visible"/>
                                      </p:to>
                                    </p:set>
                                    <p:animEffect filter="fade" transition="in">
                                      <p:cBhvr>
                                        <p:cTn dur="500"/>
                                        <p:tgtEl>
                                          <p:spTgt spid="146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24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EC2 Instance Core Features</a:t>
            </a:r>
            <a:endParaRPr sz="2100">
              <a:solidFill>
                <a:srgbClr val="F589C1"/>
              </a:solidFill>
            </a:endParaRPr>
          </a:p>
        </p:txBody>
      </p:sp>
      <p:sp>
        <p:nvSpPr>
          <p:cNvPr id="1470" name="Google Shape;1470;p243"/>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Firewalls can be configured through the AWS management console. This helps secure and control the protocols, ports, and source IP ranges that can access the instance using </a:t>
            </a:r>
            <a:r>
              <a:rPr i="1" lang="en"/>
              <a:t>Security Groups</a:t>
            </a:r>
            <a:r>
              <a:rPr lang="en"/>
              <a:t>.</a:t>
            </a:r>
            <a:endParaRPr/>
          </a:p>
          <a:p>
            <a:pPr indent="-254000" lvl="0" marL="254000" rtl="0" algn="l">
              <a:spcBef>
                <a:spcPts val="800"/>
              </a:spcBef>
              <a:spcAft>
                <a:spcPts val="0"/>
              </a:spcAft>
              <a:buSzPts val="1200"/>
              <a:buChar char="►"/>
            </a:pPr>
            <a:r>
              <a:rPr lang="en"/>
              <a:t>When deployed, each instance has a dynamic IPv4 address. This IP can be detached from one instance and attached to another at any time. This feature is known as an “Elastic IP”. </a:t>
            </a: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0">
                                            <p:txEl>
                                              <p:pRg end="0" st="0"/>
                                            </p:txEl>
                                          </p:spTgt>
                                        </p:tgtEl>
                                        <p:attrNameLst>
                                          <p:attrName>style.visibility</p:attrName>
                                        </p:attrNameLst>
                                      </p:cBhvr>
                                      <p:to>
                                        <p:strVal val="visible"/>
                                      </p:to>
                                    </p:set>
                                    <p:animEffect filter="fade" transition="in">
                                      <p:cBhvr>
                                        <p:cTn dur="500"/>
                                        <p:tgtEl>
                                          <p:spTgt spid="14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0">
                                            <p:txEl>
                                              <p:pRg end="1" st="1"/>
                                            </p:txEl>
                                          </p:spTgt>
                                        </p:tgtEl>
                                        <p:attrNameLst>
                                          <p:attrName>style.visibility</p:attrName>
                                        </p:attrNameLst>
                                      </p:cBhvr>
                                      <p:to>
                                        <p:strVal val="visible"/>
                                      </p:to>
                                    </p:set>
                                    <p:animEffect filter="fade" transition="in">
                                      <p:cBhvr>
                                        <p:cTn dur="500"/>
                                        <p:tgtEl>
                                          <p:spTgt spid="147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24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EC2 Instance Core Features</a:t>
            </a:r>
            <a:endParaRPr sz="2100">
              <a:solidFill>
                <a:srgbClr val="F589C1"/>
              </a:solidFill>
            </a:endParaRPr>
          </a:p>
        </p:txBody>
      </p:sp>
      <p:sp>
        <p:nvSpPr>
          <p:cNvPr id="1476" name="Google Shape;1476;p244"/>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Amazon EC2 service consists of several capabilities which includes:</a:t>
            </a:r>
            <a:endParaRPr/>
          </a:p>
          <a:p>
            <a:pPr indent="-222250" lvl="1" marL="558800" rtl="0" algn="l">
              <a:spcBef>
                <a:spcPts val="800"/>
              </a:spcBef>
              <a:spcAft>
                <a:spcPts val="0"/>
              </a:spcAft>
              <a:buSzPts val="1100"/>
              <a:buChar char="►"/>
            </a:pPr>
            <a:r>
              <a:rPr lang="en"/>
              <a:t>Deploying virtual machines (EC2 Instances)</a:t>
            </a:r>
            <a:endParaRPr/>
          </a:p>
          <a:p>
            <a:pPr indent="-222250" lvl="1" marL="558800" rtl="0" algn="l">
              <a:spcBef>
                <a:spcPts val="800"/>
              </a:spcBef>
              <a:spcAft>
                <a:spcPts val="0"/>
              </a:spcAft>
              <a:buSzPts val="1100"/>
              <a:buChar char="►"/>
            </a:pPr>
            <a:r>
              <a:rPr lang="en"/>
              <a:t>Storing Data on both persistent (EBS) and temporary drives (Instance Store Volume).</a:t>
            </a:r>
            <a:endParaRPr/>
          </a:p>
          <a:p>
            <a:pPr indent="-222250" lvl="1" marL="558800" rtl="0" algn="l">
              <a:spcBef>
                <a:spcPts val="800"/>
              </a:spcBef>
              <a:spcAft>
                <a:spcPts val="0"/>
              </a:spcAft>
              <a:buSzPts val="1100"/>
              <a:buChar char="►"/>
            </a:pPr>
            <a:r>
              <a:rPr lang="en"/>
              <a:t>Distributing network load across multiple EC2 Instances through ELB (Elastic Load Balancing)</a:t>
            </a:r>
            <a:endParaRPr/>
          </a:p>
          <a:p>
            <a:pPr indent="-222250" lvl="1" marL="558800" rtl="0" algn="l">
              <a:spcBef>
                <a:spcPts val="800"/>
              </a:spcBef>
              <a:spcAft>
                <a:spcPts val="0"/>
              </a:spcAft>
              <a:buSzPts val="1100"/>
              <a:buChar char="►"/>
            </a:pPr>
            <a:r>
              <a:rPr lang="en"/>
              <a:t>Scaling EC2 services using auto-scaling groups (ASG)</a:t>
            </a:r>
            <a:endParaRPr/>
          </a:p>
          <a:p>
            <a:pPr indent="0" lvl="0" marL="0" rtl="0" algn="l">
              <a:spcBef>
                <a:spcPts val="800"/>
              </a:spcBef>
              <a:spcAft>
                <a:spcPts val="0"/>
              </a:spcAft>
              <a:buSzPts val="1200"/>
              <a:buNone/>
            </a:pP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6">
                                            <p:txEl>
                                              <p:pRg end="0" st="0"/>
                                            </p:txEl>
                                          </p:spTgt>
                                        </p:tgtEl>
                                        <p:attrNameLst>
                                          <p:attrName>style.visibility</p:attrName>
                                        </p:attrNameLst>
                                      </p:cBhvr>
                                      <p:to>
                                        <p:strVal val="visible"/>
                                      </p:to>
                                    </p:set>
                                    <p:animEffect filter="fade" transition="in">
                                      <p:cBhvr>
                                        <p:cTn dur="500"/>
                                        <p:tgtEl>
                                          <p:spTgt spid="14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6">
                                            <p:txEl>
                                              <p:pRg end="1" st="1"/>
                                            </p:txEl>
                                          </p:spTgt>
                                        </p:tgtEl>
                                        <p:attrNameLst>
                                          <p:attrName>style.visibility</p:attrName>
                                        </p:attrNameLst>
                                      </p:cBhvr>
                                      <p:to>
                                        <p:strVal val="visible"/>
                                      </p:to>
                                    </p:set>
                                    <p:animEffect filter="fade" transition="in">
                                      <p:cBhvr>
                                        <p:cTn dur="500"/>
                                        <p:tgtEl>
                                          <p:spTgt spid="14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6">
                                            <p:txEl>
                                              <p:pRg end="2" st="2"/>
                                            </p:txEl>
                                          </p:spTgt>
                                        </p:tgtEl>
                                        <p:attrNameLst>
                                          <p:attrName>style.visibility</p:attrName>
                                        </p:attrNameLst>
                                      </p:cBhvr>
                                      <p:to>
                                        <p:strVal val="visible"/>
                                      </p:to>
                                    </p:set>
                                    <p:animEffect filter="fade" transition="in">
                                      <p:cBhvr>
                                        <p:cTn dur="500"/>
                                        <p:tgtEl>
                                          <p:spTgt spid="14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6">
                                            <p:txEl>
                                              <p:pRg end="3" st="3"/>
                                            </p:txEl>
                                          </p:spTgt>
                                        </p:tgtEl>
                                        <p:attrNameLst>
                                          <p:attrName>style.visibility</p:attrName>
                                        </p:attrNameLst>
                                      </p:cBhvr>
                                      <p:to>
                                        <p:strVal val="visible"/>
                                      </p:to>
                                    </p:set>
                                    <p:animEffect filter="fade" transition="in">
                                      <p:cBhvr>
                                        <p:cTn dur="500"/>
                                        <p:tgtEl>
                                          <p:spTgt spid="14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6">
                                            <p:txEl>
                                              <p:pRg end="4" st="4"/>
                                            </p:txEl>
                                          </p:spTgt>
                                        </p:tgtEl>
                                        <p:attrNameLst>
                                          <p:attrName>style.visibility</p:attrName>
                                        </p:attrNameLst>
                                      </p:cBhvr>
                                      <p:to>
                                        <p:strVal val="visible"/>
                                      </p:to>
                                    </p:set>
                                    <p:animEffect filter="fade" transition="in">
                                      <p:cBhvr>
                                        <p:cTn dur="500"/>
                                        <p:tgtEl>
                                          <p:spTgt spid="14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6">
                                            <p:txEl>
                                              <p:pRg end="5" st="5"/>
                                            </p:txEl>
                                          </p:spTgt>
                                        </p:tgtEl>
                                        <p:attrNameLst>
                                          <p:attrName>style.visibility</p:attrName>
                                        </p:attrNameLst>
                                      </p:cBhvr>
                                      <p:to>
                                        <p:strVal val="visible"/>
                                      </p:to>
                                    </p:set>
                                    <p:animEffect filter="fade" transition="in">
                                      <p:cBhvr>
                                        <p:cTn dur="500"/>
                                        <p:tgtEl>
                                          <p:spTgt spid="14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245"/>
          <p:cNvSpPr txBox="1"/>
          <p:nvPr>
            <p:ph type="ctrTitle"/>
          </p:nvPr>
        </p:nvSpPr>
        <p:spPr>
          <a:xfrm>
            <a:off x="1156598" y="8630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482" name="Google Shape;1482;p245"/>
          <p:cNvSpPr txBox="1"/>
          <p:nvPr>
            <p:ph idx="1" type="subTitle"/>
          </p:nvPr>
        </p:nvSpPr>
        <p:spPr>
          <a:xfrm>
            <a:off x="1156598" y="35102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AMAZON EC2 INSTANCE TYPES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24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Compute</a:t>
            </a:r>
            <a:br>
              <a:rPr lang="en" sz="2400"/>
            </a:br>
            <a:r>
              <a:rPr lang="en" sz="2100">
                <a:solidFill>
                  <a:srgbClr val="F9C4E0"/>
                </a:solidFill>
              </a:rPr>
              <a:t> </a:t>
            </a:r>
            <a:r>
              <a:rPr lang="en" sz="2100">
                <a:solidFill>
                  <a:srgbClr val="F589C1"/>
                </a:solidFill>
              </a:rPr>
              <a:t>- Amazon EC2 Instance Types</a:t>
            </a:r>
            <a:endParaRPr sz="2100">
              <a:solidFill>
                <a:srgbClr val="F589C1"/>
              </a:solidFill>
            </a:endParaRPr>
          </a:p>
        </p:txBody>
      </p:sp>
      <p:sp>
        <p:nvSpPr>
          <p:cNvPr id="1488" name="Google Shape;1488;p246"/>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EC2 instance can be configured with different types of “virtual hardware”.</a:t>
            </a:r>
            <a:endParaRPr/>
          </a:p>
          <a:p>
            <a:pPr indent="-254000" lvl="0" marL="254000" rtl="0" algn="l">
              <a:spcBef>
                <a:spcPts val="800"/>
              </a:spcBef>
              <a:spcAft>
                <a:spcPts val="0"/>
              </a:spcAft>
              <a:buSzPts val="1200"/>
              <a:buChar char="►"/>
            </a:pPr>
            <a:r>
              <a:rPr lang="en"/>
              <a:t>Each instance type offers the ability to customize computer power (CPU), Memory (RAM), storage capacity, and network resources such as bandwidth.</a:t>
            </a:r>
            <a:endParaRPr/>
          </a:p>
          <a:p>
            <a:pPr indent="-254000" lvl="0" marL="254000" rtl="0" algn="l">
              <a:spcBef>
                <a:spcPts val="800"/>
              </a:spcBef>
              <a:spcAft>
                <a:spcPts val="0"/>
              </a:spcAft>
              <a:buSzPts val="1200"/>
              <a:buChar char="►"/>
            </a:pPr>
            <a:r>
              <a:rPr lang="en"/>
              <a:t>Each resource can be scaled up or down at any time, depending on application requirements. </a:t>
            </a:r>
            <a:endParaRPr/>
          </a:p>
          <a:p>
            <a:pPr indent="-254000" lvl="0" marL="254000" rtl="0" algn="l">
              <a:spcBef>
                <a:spcPts val="800"/>
              </a:spcBef>
              <a:spcAft>
                <a:spcPts val="0"/>
              </a:spcAft>
              <a:buSzPts val="1200"/>
              <a:buChar char="►"/>
            </a:pPr>
            <a:r>
              <a:rPr lang="en"/>
              <a:t>AWS offers a substantial number of instance types and AMIs.</a:t>
            </a: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8">
                                            <p:txEl>
                                              <p:pRg end="0" st="0"/>
                                            </p:txEl>
                                          </p:spTgt>
                                        </p:tgtEl>
                                        <p:attrNameLst>
                                          <p:attrName>style.visibility</p:attrName>
                                        </p:attrNameLst>
                                      </p:cBhvr>
                                      <p:to>
                                        <p:strVal val="visible"/>
                                      </p:to>
                                    </p:set>
                                    <p:animEffect filter="fade" transition="in">
                                      <p:cBhvr>
                                        <p:cTn dur="500"/>
                                        <p:tgtEl>
                                          <p:spTgt spid="14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8">
                                            <p:txEl>
                                              <p:pRg end="1" st="1"/>
                                            </p:txEl>
                                          </p:spTgt>
                                        </p:tgtEl>
                                        <p:attrNameLst>
                                          <p:attrName>style.visibility</p:attrName>
                                        </p:attrNameLst>
                                      </p:cBhvr>
                                      <p:to>
                                        <p:strVal val="visible"/>
                                      </p:to>
                                    </p:set>
                                    <p:animEffect filter="fade" transition="in">
                                      <p:cBhvr>
                                        <p:cTn dur="500"/>
                                        <p:tgtEl>
                                          <p:spTgt spid="14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8">
                                            <p:txEl>
                                              <p:pRg end="2" st="2"/>
                                            </p:txEl>
                                          </p:spTgt>
                                        </p:tgtEl>
                                        <p:attrNameLst>
                                          <p:attrName>style.visibility</p:attrName>
                                        </p:attrNameLst>
                                      </p:cBhvr>
                                      <p:to>
                                        <p:strVal val="visible"/>
                                      </p:to>
                                    </p:set>
                                    <p:animEffect filter="fade" transition="in">
                                      <p:cBhvr>
                                        <p:cTn dur="500"/>
                                        <p:tgtEl>
                                          <p:spTgt spid="14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8">
                                            <p:txEl>
                                              <p:pRg end="3" st="3"/>
                                            </p:txEl>
                                          </p:spTgt>
                                        </p:tgtEl>
                                        <p:attrNameLst>
                                          <p:attrName>style.visibility</p:attrName>
                                        </p:attrNameLst>
                                      </p:cBhvr>
                                      <p:to>
                                        <p:strVal val="visible"/>
                                      </p:to>
                                    </p:set>
                                    <p:animEffect filter="fade" transition="in">
                                      <p:cBhvr>
                                        <p:cTn dur="500"/>
                                        <p:tgtEl>
                                          <p:spTgt spid="148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24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Compute</a:t>
            </a:r>
            <a:br>
              <a:rPr lang="en" sz="2400"/>
            </a:br>
            <a:r>
              <a:rPr lang="en" sz="2100">
                <a:solidFill>
                  <a:srgbClr val="F9C4E0"/>
                </a:solidFill>
              </a:rPr>
              <a:t> </a:t>
            </a:r>
            <a:r>
              <a:rPr lang="en" sz="2100">
                <a:solidFill>
                  <a:srgbClr val="F589C1"/>
                </a:solidFill>
              </a:rPr>
              <a:t>- Amazon EC2 Instance Types</a:t>
            </a:r>
            <a:endParaRPr sz="2100">
              <a:solidFill>
                <a:srgbClr val="F589C1"/>
              </a:solidFill>
            </a:endParaRPr>
          </a:p>
        </p:txBody>
      </p:sp>
      <p:sp>
        <p:nvSpPr>
          <p:cNvPr id="1494" name="Google Shape;1494;p247"/>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Instance Types:</a:t>
            </a:r>
            <a:endParaRPr/>
          </a:p>
          <a:p>
            <a:pPr indent="-222250" lvl="1" marL="558800" rtl="0" algn="l">
              <a:spcBef>
                <a:spcPts val="800"/>
              </a:spcBef>
              <a:spcAft>
                <a:spcPts val="0"/>
              </a:spcAft>
              <a:buSzPts val="1100"/>
              <a:buChar char="►"/>
            </a:pPr>
            <a:r>
              <a:rPr lang="en"/>
              <a:t>General Purpose</a:t>
            </a:r>
            <a:endParaRPr/>
          </a:p>
          <a:p>
            <a:pPr indent="-222250" lvl="1" marL="558800" rtl="0" algn="l">
              <a:spcBef>
                <a:spcPts val="800"/>
              </a:spcBef>
              <a:spcAft>
                <a:spcPts val="0"/>
              </a:spcAft>
              <a:buSzPts val="1100"/>
              <a:buChar char="►"/>
            </a:pPr>
            <a:r>
              <a:rPr lang="en"/>
              <a:t>Compute Optimized</a:t>
            </a:r>
            <a:endParaRPr/>
          </a:p>
          <a:p>
            <a:pPr indent="-222250" lvl="1" marL="558800" rtl="0" algn="l">
              <a:spcBef>
                <a:spcPts val="800"/>
              </a:spcBef>
              <a:spcAft>
                <a:spcPts val="0"/>
              </a:spcAft>
              <a:buSzPts val="1100"/>
              <a:buChar char="►"/>
            </a:pPr>
            <a:r>
              <a:rPr lang="en"/>
              <a:t>Memory Optimized</a:t>
            </a:r>
            <a:endParaRPr/>
          </a:p>
          <a:p>
            <a:pPr indent="-222250" lvl="1" marL="558800" rtl="0" algn="l">
              <a:spcBef>
                <a:spcPts val="800"/>
              </a:spcBef>
              <a:spcAft>
                <a:spcPts val="0"/>
              </a:spcAft>
              <a:buSzPts val="1100"/>
              <a:buChar char="►"/>
            </a:pPr>
            <a:r>
              <a:rPr lang="en"/>
              <a:t>Accelerated Computing</a:t>
            </a:r>
            <a:endParaRPr/>
          </a:p>
          <a:p>
            <a:pPr indent="-222250" lvl="1" marL="558800" rtl="0" algn="l">
              <a:spcBef>
                <a:spcPts val="800"/>
              </a:spcBef>
              <a:spcAft>
                <a:spcPts val="0"/>
              </a:spcAft>
              <a:buSzPts val="1100"/>
              <a:buChar char="►"/>
            </a:pPr>
            <a:r>
              <a:rPr lang="en"/>
              <a:t>Storage Optimized</a:t>
            </a:r>
            <a:endParaRPr/>
          </a:p>
          <a:p>
            <a:pPr indent="-152400" lvl="1" marL="558800" rtl="0" algn="l">
              <a:spcBef>
                <a:spcPts val="800"/>
              </a:spcBef>
              <a:spcAft>
                <a:spcPts val="0"/>
              </a:spcAft>
              <a:buSzPts val="1100"/>
              <a:buNone/>
            </a:pPr>
            <a:r>
              <a:t/>
            </a:r>
            <a:endParaRPr/>
          </a:p>
          <a:p>
            <a:pPr indent="-254000" lvl="0" marL="254000" rtl="0" algn="l">
              <a:spcBef>
                <a:spcPts val="800"/>
              </a:spcBef>
              <a:spcAft>
                <a:spcPts val="0"/>
              </a:spcAft>
              <a:buSzPts val="1200"/>
              <a:buChar char="►"/>
            </a:pPr>
            <a:r>
              <a:rPr lang="en"/>
              <a:t>A detailed overview of each instance category can be found at:</a:t>
            </a:r>
            <a:br>
              <a:rPr lang="en"/>
            </a:br>
            <a:r>
              <a:rPr lang="en" u="sng">
                <a:solidFill>
                  <a:schemeClr val="hlink"/>
                </a:solidFill>
                <a:hlinkClick r:id="rId3"/>
              </a:rPr>
              <a:t>https://aws.amazon.com/ec2/instance-types/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4">
                                            <p:txEl>
                                              <p:pRg end="0" st="0"/>
                                            </p:txEl>
                                          </p:spTgt>
                                        </p:tgtEl>
                                        <p:attrNameLst>
                                          <p:attrName>style.visibility</p:attrName>
                                        </p:attrNameLst>
                                      </p:cBhvr>
                                      <p:to>
                                        <p:strVal val="visible"/>
                                      </p:to>
                                    </p:set>
                                    <p:animEffect filter="fade" transition="in">
                                      <p:cBhvr>
                                        <p:cTn dur="500"/>
                                        <p:tgtEl>
                                          <p:spTgt spid="1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4">
                                            <p:txEl>
                                              <p:pRg end="1" st="1"/>
                                            </p:txEl>
                                          </p:spTgt>
                                        </p:tgtEl>
                                        <p:attrNameLst>
                                          <p:attrName>style.visibility</p:attrName>
                                        </p:attrNameLst>
                                      </p:cBhvr>
                                      <p:to>
                                        <p:strVal val="visible"/>
                                      </p:to>
                                    </p:set>
                                    <p:animEffect filter="fade" transition="in">
                                      <p:cBhvr>
                                        <p:cTn dur="500"/>
                                        <p:tgtEl>
                                          <p:spTgt spid="1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4">
                                            <p:txEl>
                                              <p:pRg end="2" st="2"/>
                                            </p:txEl>
                                          </p:spTgt>
                                        </p:tgtEl>
                                        <p:attrNameLst>
                                          <p:attrName>style.visibility</p:attrName>
                                        </p:attrNameLst>
                                      </p:cBhvr>
                                      <p:to>
                                        <p:strVal val="visible"/>
                                      </p:to>
                                    </p:set>
                                    <p:animEffect filter="fade" transition="in">
                                      <p:cBhvr>
                                        <p:cTn dur="500"/>
                                        <p:tgtEl>
                                          <p:spTgt spid="14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4">
                                            <p:txEl>
                                              <p:pRg end="3" st="3"/>
                                            </p:txEl>
                                          </p:spTgt>
                                        </p:tgtEl>
                                        <p:attrNameLst>
                                          <p:attrName>style.visibility</p:attrName>
                                        </p:attrNameLst>
                                      </p:cBhvr>
                                      <p:to>
                                        <p:strVal val="visible"/>
                                      </p:to>
                                    </p:set>
                                    <p:animEffect filter="fade" transition="in">
                                      <p:cBhvr>
                                        <p:cTn dur="500"/>
                                        <p:tgtEl>
                                          <p:spTgt spid="14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4">
                                            <p:txEl>
                                              <p:pRg end="4" st="4"/>
                                            </p:txEl>
                                          </p:spTgt>
                                        </p:tgtEl>
                                        <p:attrNameLst>
                                          <p:attrName>style.visibility</p:attrName>
                                        </p:attrNameLst>
                                      </p:cBhvr>
                                      <p:to>
                                        <p:strVal val="visible"/>
                                      </p:to>
                                    </p:set>
                                    <p:animEffect filter="fade" transition="in">
                                      <p:cBhvr>
                                        <p:cTn dur="500"/>
                                        <p:tgtEl>
                                          <p:spTgt spid="14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4">
                                            <p:txEl>
                                              <p:pRg end="5" st="5"/>
                                            </p:txEl>
                                          </p:spTgt>
                                        </p:tgtEl>
                                        <p:attrNameLst>
                                          <p:attrName>style.visibility</p:attrName>
                                        </p:attrNameLst>
                                      </p:cBhvr>
                                      <p:to>
                                        <p:strVal val="visible"/>
                                      </p:to>
                                    </p:set>
                                    <p:animEffect filter="fade" transition="in">
                                      <p:cBhvr>
                                        <p:cTn dur="500"/>
                                        <p:tgtEl>
                                          <p:spTgt spid="14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4">
                                            <p:txEl>
                                              <p:pRg end="6" st="6"/>
                                            </p:txEl>
                                          </p:spTgt>
                                        </p:tgtEl>
                                        <p:attrNameLst>
                                          <p:attrName>style.visibility</p:attrName>
                                        </p:attrNameLst>
                                      </p:cBhvr>
                                      <p:to>
                                        <p:strVal val="visible"/>
                                      </p:to>
                                    </p:set>
                                    <p:animEffect filter="fade" transition="in">
                                      <p:cBhvr>
                                        <p:cTn dur="500"/>
                                        <p:tgtEl>
                                          <p:spTgt spid="14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4">
                                            <p:txEl>
                                              <p:pRg end="7" st="7"/>
                                            </p:txEl>
                                          </p:spTgt>
                                        </p:tgtEl>
                                        <p:attrNameLst>
                                          <p:attrName>style.visibility</p:attrName>
                                        </p:attrNameLst>
                                      </p:cBhvr>
                                      <p:to>
                                        <p:strVal val="visible"/>
                                      </p:to>
                                    </p:set>
                                    <p:animEffect filter="fade" transition="in">
                                      <p:cBhvr>
                                        <p:cTn dur="500"/>
                                        <p:tgtEl>
                                          <p:spTgt spid="149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248"/>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500" name="Google Shape;1500;p248"/>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AMAZON MACHINE IMAGE (AMI)</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24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Amazon Machine Image (AMI)</a:t>
            </a:r>
            <a:endParaRPr sz="2100">
              <a:solidFill>
                <a:srgbClr val="F589C1"/>
              </a:solidFill>
            </a:endParaRPr>
          </a:p>
        </p:txBody>
      </p:sp>
      <p:sp>
        <p:nvSpPr>
          <p:cNvPr id="1506" name="Google Shape;1506;p249"/>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An AMI contains the initial configuration information required to deploy an EC2 Instance. </a:t>
            </a:r>
            <a:endParaRPr/>
          </a:p>
          <a:p>
            <a:pPr indent="-254000" lvl="0" marL="254000" rtl="0" algn="l">
              <a:spcBef>
                <a:spcPts val="800"/>
              </a:spcBef>
              <a:spcAft>
                <a:spcPts val="0"/>
              </a:spcAft>
              <a:buSzPts val="1200"/>
              <a:buChar char="►"/>
            </a:pPr>
            <a:r>
              <a:rPr lang="en"/>
              <a:t>An AMI must be specified when an Instance is launched.</a:t>
            </a:r>
            <a:endParaRPr sz="2100"/>
          </a:p>
          <a:p>
            <a:pPr indent="0" lvl="0" marL="0" rtl="0" algn="l">
              <a:spcBef>
                <a:spcPts val="800"/>
              </a:spcBef>
              <a:spcAft>
                <a:spcPts val="0"/>
              </a:spcAft>
              <a:buSzPts val="1700"/>
              <a:buNone/>
            </a:pPr>
            <a:r>
              <a:t/>
            </a:r>
            <a:endParaRPr sz="21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6">
                                            <p:txEl>
                                              <p:pRg end="0" st="0"/>
                                            </p:txEl>
                                          </p:spTgt>
                                        </p:tgtEl>
                                        <p:attrNameLst>
                                          <p:attrName>style.visibility</p:attrName>
                                        </p:attrNameLst>
                                      </p:cBhvr>
                                      <p:to>
                                        <p:strVal val="visible"/>
                                      </p:to>
                                    </p:set>
                                    <p:animEffect filter="fade" transition="in">
                                      <p:cBhvr>
                                        <p:cTn dur="500"/>
                                        <p:tgtEl>
                                          <p:spTgt spid="15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6">
                                            <p:txEl>
                                              <p:pRg end="1" st="1"/>
                                            </p:txEl>
                                          </p:spTgt>
                                        </p:tgtEl>
                                        <p:attrNameLst>
                                          <p:attrName>style.visibility</p:attrName>
                                        </p:attrNameLst>
                                      </p:cBhvr>
                                      <p:to>
                                        <p:strVal val="visible"/>
                                      </p:to>
                                    </p:set>
                                    <p:animEffect filter="fade" transition="in">
                                      <p:cBhvr>
                                        <p:cTn dur="500"/>
                                        <p:tgtEl>
                                          <p:spTgt spid="15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6">
                                            <p:txEl>
                                              <p:pRg end="2" st="2"/>
                                            </p:txEl>
                                          </p:spTgt>
                                        </p:tgtEl>
                                        <p:attrNameLst>
                                          <p:attrName>style.visibility</p:attrName>
                                        </p:attrNameLst>
                                      </p:cBhvr>
                                      <p:to>
                                        <p:strVal val="visible"/>
                                      </p:to>
                                    </p:set>
                                    <p:animEffect filter="fade" transition="in">
                                      <p:cBhvr>
                                        <p:cTn dur="500"/>
                                        <p:tgtEl>
                                          <p:spTgt spid="150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Cloud Case Study: Netflix</a:t>
            </a:r>
            <a:endParaRPr sz="2100">
              <a:solidFill>
                <a:srgbClr val="F589C1"/>
              </a:solidFill>
            </a:endParaRPr>
          </a:p>
        </p:txBody>
      </p:sp>
      <p:sp>
        <p:nvSpPr>
          <p:cNvPr id="321" name="Google Shape;321;p5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spcBef>
                <a:spcPts val="0"/>
              </a:spcBef>
              <a:spcAft>
                <a:spcPts val="0"/>
              </a:spcAft>
              <a:buSzPct val="77777"/>
              <a:buNone/>
            </a:pPr>
            <a:r>
              <a:rPr lang="en" sz="1800"/>
              <a:t>Netflix Benefits from AWS:</a:t>
            </a:r>
            <a:br>
              <a:rPr lang="en"/>
            </a:br>
            <a:endParaRPr/>
          </a:p>
          <a:p>
            <a:pPr indent="-248284" lvl="0" marL="254000" rtl="0" algn="l">
              <a:spcBef>
                <a:spcPts val="800"/>
              </a:spcBef>
              <a:spcAft>
                <a:spcPts val="0"/>
              </a:spcAft>
              <a:buSzPct val="80000"/>
              <a:buChar char="►"/>
            </a:pPr>
            <a:r>
              <a:rPr lang="en"/>
              <a:t>AWS clients can </a:t>
            </a:r>
            <a:r>
              <a:rPr lang="en"/>
              <a:t>set-up</a:t>
            </a:r>
            <a:r>
              <a:rPr lang="en"/>
              <a:t> strict account controls using service and resource policies.</a:t>
            </a:r>
            <a:endParaRPr/>
          </a:p>
          <a:p>
            <a:pPr indent="-248284" lvl="0" marL="254000" rtl="0" algn="l">
              <a:spcBef>
                <a:spcPts val="800"/>
              </a:spcBef>
              <a:spcAft>
                <a:spcPts val="0"/>
              </a:spcAft>
              <a:buSzPct val="80000"/>
              <a:buChar char="►"/>
            </a:pPr>
            <a:r>
              <a:rPr lang="en"/>
              <a:t>AWS security policies combined with Identity Access Management (IAM) allows for strict control over resource access privileges. </a:t>
            </a:r>
            <a:endParaRPr/>
          </a:p>
          <a:p>
            <a:pPr indent="-248284" lvl="0" marL="254000" rtl="0" algn="l">
              <a:spcBef>
                <a:spcPts val="800"/>
              </a:spcBef>
              <a:spcAft>
                <a:spcPts val="0"/>
              </a:spcAft>
              <a:buSzPct val="80000"/>
              <a:buChar char="►"/>
            </a:pPr>
            <a:r>
              <a:rPr lang="en"/>
              <a:t>AWS offers a complete utility style “Pay-as-you-go” billing model. </a:t>
            </a:r>
            <a:endParaRPr/>
          </a:p>
          <a:p>
            <a:pPr indent="-248284" lvl="0" marL="254000" rtl="0" algn="l">
              <a:spcBef>
                <a:spcPts val="800"/>
              </a:spcBef>
              <a:spcAft>
                <a:spcPts val="0"/>
              </a:spcAft>
              <a:buSzPct val="80000"/>
              <a:buChar char="►"/>
            </a:pPr>
            <a:r>
              <a:rPr lang="en"/>
              <a:t>AWS clients only pay for the resources they consume during each billing cycle. </a:t>
            </a:r>
            <a:endParaRPr/>
          </a:p>
          <a:p>
            <a:pPr indent="-248284" lvl="0" marL="254000" rtl="0" algn="l">
              <a:spcBef>
                <a:spcPts val="800"/>
              </a:spcBef>
              <a:spcAft>
                <a:spcPts val="0"/>
              </a:spcAft>
              <a:buSzPct val="80000"/>
              <a:buChar char="►"/>
            </a:pPr>
            <a:r>
              <a:rPr lang="en"/>
              <a:t>AWS does not require fixed contracts (Cancel any time). </a:t>
            </a:r>
            <a:endParaRPr/>
          </a:p>
          <a:p>
            <a:pPr indent="-177800" lvl="0" marL="254000" rtl="0" algn="l">
              <a:spcBef>
                <a:spcPts val="800"/>
              </a:spcBef>
              <a:spcAft>
                <a:spcPts val="0"/>
              </a:spcAft>
              <a:buSzPct val="80000"/>
              <a:buNone/>
            </a:pPr>
            <a:r>
              <a:t/>
            </a:r>
            <a:endParaRPr/>
          </a:p>
          <a:p>
            <a:pPr indent="-177800" lvl="0" marL="254000" rtl="0" algn="l">
              <a:spcBef>
                <a:spcPts val="800"/>
              </a:spcBef>
              <a:spcAft>
                <a:spcPts val="0"/>
              </a:spcAft>
              <a:buSzPct val="80000"/>
              <a:buNone/>
            </a:pPr>
            <a:r>
              <a:t/>
            </a:r>
            <a:endParaRPr/>
          </a:p>
          <a:p>
            <a:pPr indent="-177800" lvl="0" marL="254000" rtl="0" algn="l">
              <a:spcBef>
                <a:spcPts val="8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5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5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5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500"/>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Effect filter="fade" transition="in">
                                      <p:cBhvr>
                                        <p:cTn dur="500"/>
                                        <p:tgtEl>
                                          <p:spTgt spid="3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animEffect filter="fade" transition="in">
                                      <p:cBhvr>
                                        <p:cTn dur="500"/>
                                        <p:tgtEl>
                                          <p:spTgt spid="3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6" st="6"/>
                                            </p:txEl>
                                          </p:spTgt>
                                        </p:tgtEl>
                                        <p:attrNameLst>
                                          <p:attrName>style.visibility</p:attrName>
                                        </p:attrNameLst>
                                      </p:cBhvr>
                                      <p:to>
                                        <p:strVal val="visible"/>
                                      </p:to>
                                    </p:set>
                                    <p:animEffect filter="fade" transition="in">
                                      <p:cBhvr>
                                        <p:cTn dur="500"/>
                                        <p:tgtEl>
                                          <p:spTgt spid="3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7" st="7"/>
                                            </p:txEl>
                                          </p:spTgt>
                                        </p:tgtEl>
                                        <p:attrNameLst>
                                          <p:attrName>style.visibility</p:attrName>
                                        </p:attrNameLst>
                                      </p:cBhvr>
                                      <p:to>
                                        <p:strVal val="visible"/>
                                      </p:to>
                                    </p:set>
                                    <p:animEffect filter="fade" transition="in">
                                      <p:cBhvr>
                                        <p:cTn dur="500"/>
                                        <p:tgtEl>
                                          <p:spTgt spid="3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8" st="8"/>
                                            </p:txEl>
                                          </p:spTgt>
                                        </p:tgtEl>
                                        <p:attrNameLst>
                                          <p:attrName>style.visibility</p:attrName>
                                        </p:attrNameLst>
                                      </p:cBhvr>
                                      <p:to>
                                        <p:strVal val="visible"/>
                                      </p:to>
                                    </p:set>
                                    <p:animEffect filter="fade" transition="in">
                                      <p:cBhvr>
                                        <p:cTn dur="500"/>
                                        <p:tgtEl>
                                          <p:spTgt spid="3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25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Amazon Machine Image (AMI)</a:t>
            </a:r>
            <a:endParaRPr/>
          </a:p>
        </p:txBody>
      </p:sp>
      <p:sp>
        <p:nvSpPr>
          <p:cNvPr id="1512" name="Google Shape;1512;p250"/>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An AMI Contains:</a:t>
            </a:r>
            <a:br>
              <a:rPr lang="en"/>
            </a:br>
            <a:endParaRPr/>
          </a:p>
          <a:p>
            <a:pPr indent="-254000" lvl="0" marL="254000" rtl="0" algn="l">
              <a:spcBef>
                <a:spcPts val="800"/>
              </a:spcBef>
              <a:spcAft>
                <a:spcPts val="0"/>
              </a:spcAft>
              <a:buSzPts val="1200"/>
              <a:buChar char="►"/>
            </a:pPr>
            <a:r>
              <a:rPr lang="en"/>
              <a:t>AMIs are categorized as either backed by </a:t>
            </a:r>
            <a:r>
              <a:rPr i="1" lang="en"/>
              <a:t>Amazon EBS</a:t>
            </a:r>
            <a:r>
              <a:rPr lang="en"/>
              <a:t> or backed by </a:t>
            </a:r>
            <a:r>
              <a:rPr i="1" lang="en"/>
              <a:t>Instance Store</a:t>
            </a:r>
            <a:r>
              <a:rPr lang="en"/>
              <a:t>.</a:t>
            </a:r>
            <a:endParaRPr/>
          </a:p>
          <a:p>
            <a:pPr indent="-254000" lvl="0" marL="254000" rtl="0" algn="l">
              <a:spcBef>
                <a:spcPts val="800"/>
              </a:spcBef>
              <a:spcAft>
                <a:spcPts val="0"/>
              </a:spcAft>
              <a:buSzPts val="1200"/>
              <a:buChar char="►"/>
            </a:pPr>
            <a:r>
              <a:rPr lang="en"/>
              <a:t>An AMI deployed using Amazon EBS, is done so using an EBS snapshot. A snapshot is a point-in-time copy of an Amazon EBS volume.</a:t>
            </a:r>
            <a:endParaRPr/>
          </a:p>
          <a:p>
            <a:pPr indent="-254000" lvl="0" marL="254000" rtl="0" algn="l">
              <a:spcBef>
                <a:spcPts val="800"/>
              </a:spcBef>
              <a:spcAft>
                <a:spcPts val="0"/>
              </a:spcAft>
              <a:buSzPts val="1200"/>
              <a:buChar char="►"/>
            </a:pPr>
            <a:r>
              <a:rPr lang="en"/>
              <a:t>An AMI launched from an Instance Store is created using a template stored in Amazon S3. </a:t>
            </a:r>
            <a:endParaRPr/>
          </a:p>
          <a:p>
            <a:pPr indent="-254000" lvl="0" marL="254000" rtl="0" algn="l">
              <a:spcBef>
                <a:spcPts val="800"/>
              </a:spcBef>
              <a:spcAft>
                <a:spcPts val="0"/>
              </a:spcAft>
              <a:buSzPts val="1200"/>
              <a:buChar char="►"/>
            </a:pPr>
            <a:r>
              <a:rPr lang="en"/>
              <a:t>In both cases the EBS or Instance Store contains the data regarding the operating system, application server, and applications to be installed on instance deployment.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2">
                                            <p:txEl>
                                              <p:pRg end="0" st="0"/>
                                            </p:txEl>
                                          </p:spTgt>
                                        </p:tgtEl>
                                        <p:attrNameLst>
                                          <p:attrName>style.visibility</p:attrName>
                                        </p:attrNameLst>
                                      </p:cBhvr>
                                      <p:to>
                                        <p:strVal val="visible"/>
                                      </p:to>
                                    </p:set>
                                    <p:animEffect filter="fade" transition="in">
                                      <p:cBhvr>
                                        <p:cTn dur="500"/>
                                        <p:tgtEl>
                                          <p:spTgt spid="15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2">
                                            <p:txEl>
                                              <p:pRg end="1" st="1"/>
                                            </p:txEl>
                                          </p:spTgt>
                                        </p:tgtEl>
                                        <p:attrNameLst>
                                          <p:attrName>style.visibility</p:attrName>
                                        </p:attrNameLst>
                                      </p:cBhvr>
                                      <p:to>
                                        <p:strVal val="visible"/>
                                      </p:to>
                                    </p:set>
                                    <p:animEffect filter="fade" transition="in">
                                      <p:cBhvr>
                                        <p:cTn dur="500"/>
                                        <p:tgtEl>
                                          <p:spTgt spid="15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2">
                                            <p:txEl>
                                              <p:pRg end="2" st="2"/>
                                            </p:txEl>
                                          </p:spTgt>
                                        </p:tgtEl>
                                        <p:attrNameLst>
                                          <p:attrName>style.visibility</p:attrName>
                                        </p:attrNameLst>
                                      </p:cBhvr>
                                      <p:to>
                                        <p:strVal val="visible"/>
                                      </p:to>
                                    </p:set>
                                    <p:animEffect filter="fade" transition="in">
                                      <p:cBhvr>
                                        <p:cTn dur="500"/>
                                        <p:tgtEl>
                                          <p:spTgt spid="15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2">
                                            <p:txEl>
                                              <p:pRg end="3" st="3"/>
                                            </p:txEl>
                                          </p:spTgt>
                                        </p:tgtEl>
                                        <p:attrNameLst>
                                          <p:attrName>style.visibility</p:attrName>
                                        </p:attrNameLst>
                                      </p:cBhvr>
                                      <p:to>
                                        <p:strVal val="visible"/>
                                      </p:to>
                                    </p:set>
                                    <p:animEffect filter="fade" transition="in">
                                      <p:cBhvr>
                                        <p:cTn dur="500"/>
                                        <p:tgtEl>
                                          <p:spTgt spid="15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2">
                                            <p:txEl>
                                              <p:pRg end="4" st="4"/>
                                            </p:txEl>
                                          </p:spTgt>
                                        </p:tgtEl>
                                        <p:attrNameLst>
                                          <p:attrName>style.visibility</p:attrName>
                                        </p:attrNameLst>
                                      </p:cBhvr>
                                      <p:to>
                                        <p:strVal val="visible"/>
                                      </p:to>
                                    </p:set>
                                    <p:animEffect filter="fade" transition="in">
                                      <p:cBhvr>
                                        <p:cTn dur="500"/>
                                        <p:tgtEl>
                                          <p:spTgt spid="15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25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Amazon Machine Image (AMI)</a:t>
            </a:r>
            <a:endParaRPr/>
          </a:p>
        </p:txBody>
      </p:sp>
      <p:sp>
        <p:nvSpPr>
          <p:cNvPr id="1518" name="Google Shape;1518;p251"/>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An AMI Contains:</a:t>
            </a:r>
            <a:br>
              <a:rPr lang="en"/>
            </a:br>
            <a:endParaRPr/>
          </a:p>
          <a:p>
            <a:pPr indent="-254000" lvl="0" marL="254000" rtl="0" algn="l">
              <a:spcBef>
                <a:spcPts val="800"/>
              </a:spcBef>
              <a:spcAft>
                <a:spcPts val="0"/>
              </a:spcAft>
              <a:buSzPts val="1200"/>
              <a:buChar char="►"/>
            </a:pPr>
            <a:r>
              <a:rPr lang="en"/>
              <a:t>Differences between deploying instances using either of the two methods above, can be found in this table at the link below:</a:t>
            </a:r>
            <a:br>
              <a:rPr lang="en"/>
            </a:br>
            <a:br>
              <a:rPr lang="en"/>
            </a:br>
            <a:r>
              <a:rPr lang="en"/>
              <a:t>https://docs.aws.amazon.com/AWSEC2/latest/UserGuide/ComponentsAMIs.html#storage-for-the-root-device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8">
                                            <p:txEl>
                                              <p:pRg end="0" st="0"/>
                                            </p:txEl>
                                          </p:spTgt>
                                        </p:tgtEl>
                                        <p:attrNameLst>
                                          <p:attrName>style.visibility</p:attrName>
                                        </p:attrNameLst>
                                      </p:cBhvr>
                                      <p:to>
                                        <p:strVal val="visible"/>
                                      </p:to>
                                    </p:set>
                                    <p:animEffect filter="fade" transition="in">
                                      <p:cBhvr>
                                        <p:cTn dur="500"/>
                                        <p:tgtEl>
                                          <p:spTgt spid="15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8">
                                            <p:txEl>
                                              <p:pRg end="1" st="1"/>
                                            </p:txEl>
                                          </p:spTgt>
                                        </p:tgtEl>
                                        <p:attrNameLst>
                                          <p:attrName>style.visibility</p:attrName>
                                        </p:attrNameLst>
                                      </p:cBhvr>
                                      <p:to>
                                        <p:strVal val="visible"/>
                                      </p:to>
                                    </p:set>
                                    <p:animEffect filter="fade" transition="in">
                                      <p:cBhvr>
                                        <p:cTn dur="500"/>
                                        <p:tgtEl>
                                          <p:spTgt spid="151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25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Amazon Machine Image (AMI)</a:t>
            </a:r>
            <a:endParaRPr/>
          </a:p>
        </p:txBody>
      </p:sp>
      <p:sp>
        <p:nvSpPr>
          <p:cNvPr id="1524" name="Google Shape;1524;p252"/>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Launch Permissions:</a:t>
            </a:r>
            <a:br>
              <a:rPr lang="en"/>
            </a:br>
            <a:endParaRPr/>
          </a:p>
          <a:p>
            <a:pPr indent="-254000" lvl="0" marL="254000" rtl="0" algn="l">
              <a:spcBef>
                <a:spcPts val="800"/>
              </a:spcBef>
              <a:spcAft>
                <a:spcPts val="0"/>
              </a:spcAft>
              <a:buSzPts val="1200"/>
              <a:buChar char="►"/>
            </a:pPr>
            <a:r>
              <a:rPr lang="en"/>
              <a:t>Public - The owner grants launch permissions to all AWS accounts.</a:t>
            </a:r>
            <a:endParaRPr/>
          </a:p>
          <a:p>
            <a:pPr indent="-254000" lvl="0" marL="254000" rtl="0" algn="l">
              <a:spcBef>
                <a:spcPts val="800"/>
              </a:spcBef>
              <a:spcAft>
                <a:spcPts val="0"/>
              </a:spcAft>
              <a:buSzPts val="1200"/>
              <a:buChar char="►"/>
            </a:pPr>
            <a:r>
              <a:rPr lang="en"/>
              <a:t>Explicit - The owner grants launch permissions to specific AWS accounts.</a:t>
            </a:r>
            <a:endParaRPr/>
          </a:p>
          <a:p>
            <a:pPr indent="-254000" lvl="0" marL="254000" rtl="0" algn="l">
              <a:spcBef>
                <a:spcPts val="800"/>
              </a:spcBef>
              <a:spcAft>
                <a:spcPts val="0"/>
              </a:spcAft>
              <a:buSzPts val="1200"/>
              <a:buChar char="►"/>
            </a:pPr>
            <a:r>
              <a:rPr lang="en"/>
              <a:t>Implicit - The owner has implicit launch permissions for an AMI.</a:t>
            </a:r>
            <a:endParaRPr/>
          </a:p>
          <a:p>
            <a:pPr indent="-177800" lvl="0" marL="254000" rtl="0" algn="l">
              <a:spcBef>
                <a:spcPts val="800"/>
              </a:spcBef>
              <a:spcAft>
                <a:spcPts val="0"/>
              </a:spcAft>
              <a:buSzPts val="1200"/>
              <a:buNone/>
            </a:pPr>
            <a:r>
              <a:t/>
            </a:r>
            <a:endParaRPr/>
          </a:p>
          <a:p>
            <a:pPr indent="0" lvl="0" marL="0" rtl="0" algn="l">
              <a:spcBef>
                <a:spcPts val="800"/>
              </a:spcBef>
              <a:spcAft>
                <a:spcPts val="0"/>
              </a:spcAft>
              <a:buSzPts val="1700"/>
              <a:buNone/>
            </a:pPr>
            <a:r>
              <a:rPr lang="en" sz="2100"/>
              <a:t>Block Mapping:</a:t>
            </a:r>
            <a:br>
              <a:rPr lang="en"/>
            </a:br>
            <a:endParaRPr/>
          </a:p>
          <a:p>
            <a:pPr indent="-254000" lvl="0" marL="254000" rtl="0" algn="l">
              <a:spcBef>
                <a:spcPts val="800"/>
              </a:spcBef>
              <a:spcAft>
                <a:spcPts val="0"/>
              </a:spcAft>
              <a:buSzPts val="1200"/>
              <a:buChar char="►"/>
            </a:pPr>
            <a:r>
              <a:rPr lang="en"/>
              <a:t>information regarding each volume that is attached to the instance.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4">
                                            <p:txEl>
                                              <p:pRg end="0" st="0"/>
                                            </p:txEl>
                                          </p:spTgt>
                                        </p:tgtEl>
                                        <p:attrNameLst>
                                          <p:attrName>style.visibility</p:attrName>
                                        </p:attrNameLst>
                                      </p:cBhvr>
                                      <p:to>
                                        <p:strVal val="visible"/>
                                      </p:to>
                                    </p:set>
                                    <p:animEffect filter="fade" transition="in">
                                      <p:cBhvr>
                                        <p:cTn dur="500"/>
                                        <p:tgtEl>
                                          <p:spTgt spid="15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4">
                                            <p:txEl>
                                              <p:pRg end="1" st="1"/>
                                            </p:txEl>
                                          </p:spTgt>
                                        </p:tgtEl>
                                        <p:attrNameLst>
                                          <p:attrName>style.visibility</p:attrName>
                                        </p:attrNameLst>
                                      </p:cBhvr>
                                      <p:to>
                                        <p:strVal val="visible"/>
                                      </p:to>
                                    </p:set>
                                    <p:animEffect filter="fade" transition="in">
                                      <p:cBhvr>
                                        <p:cTn dur="500"/>
                                        <p:tgtEl>
                                          <p:spTgt spid="15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4">
                                            <p:txEl>
                                              <p:pRg end="2" st="2"/>
                                            </p:txEl>
                                          </p:spTgt>
                                        </p:tgtEl>
                                        <p:attrNameLst>
                                          <p:attrName>style.visibility</p:attrName>
                                        </p:attrNameLst>
                                      </p:cBhvr>
                                      <p:to>
                                        <p:strVal val="visible"/>
                                      </p:to>
                                    </p:set>
                                    <p:animEffect filter="fade" transition="in">
                                      <p:cBhvr>
                                        <p:cTn dur="500"/>
                                        <p:tgtEl>
                                          <p:spTgt spid="15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4">
                                            <p:txEl>
                                              <p:pRg end="3" st="3"/>
                                            </p:txEl>
                                          </p:spTgt>
                                        </p:tgtEl>
                                        <p:attrNameLst>
                                          <p:attrName>style.visibility</p:attrName>
                                        </p:attrNameLst>
                                      </p:cBhvr>
                                      <p:to>
                                        <p:strVal val="visible"/>
                                      </p:to>
                                    </p:set>
                                    <p:animEffect filter="fade" transition="in">
                                      <p:cBhvr>
                                        <p:cTn dur="500"/>
                                        <p:tgtEl>
                                          <p:spTgt spid="15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4">
                                            <p:txEl>
                                              <p:pRg end="4" st="4"/>
                                            </p:txEl>
                                          </p:spTgt>
                                        </p:tgtEl>
                                        <p:attrNameLst>
                                          <p:attrName>style.visibility</p:attrName>
                                        </p:attrNameLst>
                                      </p:cBhvr>
                                      <p:to>
                                        <p:strVal val="visible"/>
                                      </p:to>
                                    </p:set>
                                    <p:animEffect filter="fade" transition="in">
                                      <p:cBhvr>
                                        <p:cTn dur="500"/>
                                        <p:tgtEl>
                                          <p:spTgt spid="15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4">
                                            <p:txEl>
                                              <p:pRg end="5" st="5"/>
                                            </p:txEl>
                                          </p:spTgt>
                                        </p:tgtEl>
                                        <p:attrNameLst>
                                          <p:attrName>style.visibility</p:attrName>
                                        </p:attrNameLst>
                                      </p:cBhvr>
                                      <p:to>
                                        <p:strVal val="visible"/>
                                      </p:to>
                                    </p:set>
                                    <p:animEffect filter="fade" transition="in">
                                      <p:cBhvr>
                                        <p:cTn dur="500"/>
                                        <p:tgtEl>
                                          <p:spTgt spid="15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4">
                                            <p:txEl>
                                              <p:pRg end="6" st="6"/>
                                            </p:txEl>
                                          </p:spTgt>
                                        </p:tgtEl>
                                        <p:attrNameLst>
                                          <p:attrName>style.visibility</p:attrName>
                                        </p:attrNameLst>
                                      </p:cBhvr>
                                      <p:to>
                                        <p:strVal val="visible"/>
                                      </p:to>
                                    </p:set>
                                    <p:animEffect filter="fade" transition="in">
                                      <p:cBhvr>
                                        <p:cTn dur="500"/>
                                        <p:tgtEl>
                                          <p:spTgt spid="152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25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Amazon Machine Image (AMI)</a:t>
            </a:r>
            <a:endParaRPr/>
          </a:p>
        </p:txBody>
      </p:sp>
      <p:sp>
        <p:nvSpPr>
          <p:cNvPr id="1530" name="Google Shape;1530;p253"/>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1700"/>
              <a:buNone/>
            </a:pPr>
            <a:r>
              <a:rPr lang="en" sz="2100"/>
              <a:t>AMI configuration options:</a:t>
            </a:r>
            <a:br>
              <a:rPr lang="en"/>
            </a:br>
            <a:endParaRPr/>
          </a:p>
          <a:p>
            <a:pPr indent="-254000" lvl="0" marL="254000" rtl="0" algn="l">
              <a:spcBef>
                <a:spcPts val="800"/>
              </a:spcBef>
              <a:spcAft>
                <a:spcPts val="0"/>
              </a:spcAft>
              <a:buSzPts val="1200"/>
              <a:buChar char="►"/>
            </a:pPr>
            <a:r>
              <a:rPr lang="en"/>
              <a:t>AWS Region</a:t>
            </a:r>
            <a:endParaRPr/>
          </a:p>
          <a:p>
            <a:pPr indent="-254000" lvl="0" marL="254000" rtl="0" algn="l">
              <a:spcBef>
                <a:spcPts val="800"/>
              </a:spcBef>
              <a:spcAft>
                <a:spcPts val="0"/>
              </a:spcAft>
              <a:buSzPts val="1200"/>
              <a:buChar char="►"/>
            </a:pPr>
            <a:r>
              <a:rPr lang="en"/>
              <a:t>Operating System (Linux or Windows)</a:t>
            </a:r>
            <a:endParaRPr/>
          </a:p>
          <a:p>
            <a:pPr indent="-254000" lvl="0" marL="254000" rtl="0" algn="l">
              <a:spcBef>
                <a:spcPts val="800"/>
              </a:spcBef>
              <a:spcAft>
                <a:spcPts val="0"/>
              </a:spcAft>
              <a:buSzPts val="1200"/>
              <a:buChar char="►"/>
            </a:pPr>
            <a:r>
              <a:rPr lang="en"/>
              <a:t>CPU, Memory, Storage Space</a:t>
            </a:r>
            <a:endParaRPr/>
          </a:p>
          <a:p>
            <a:pPr indent="-254000" lvl="0" marL="254000" rtl="0" algn="l">
              <a:spcBef>
                <a:spcPts val="800"/>
              </a:spcBef>
              <a:spcAft>
                <a:spcPts val="0"/>
              </a:spcAft>
              <a:buSzPts val="1200"/>
              <a:buChar char="►"/>
            </a:pPr>
            <a:r>
              <a:rPr lang="en"/>
              <a:t>Network Card: Performance, Public IP</a:t>
            </a:r>
            <a:endParaRPr/>
          </a:p>
          <a:p>
            <a:pPr indent="-254000" lvl="0" marL="254000" rtl="0" algn="l">
              <a:spcBef>
                <a:spcPts val="800"/>
              </a:spcBef>
              <a:spcAft>
                <a:spcPts val="0"/>
              </a:spcAft>
              <a:buSzPts val="1200"/>
              <a:buChar char="►"/>
            </a:pPr>
            <a:r>
              <a:rPr lang="en"/>
              <a:t>Firewall Rules: Security Group</a:t>
            </a:r>
            <a:endParaRPr/>
          </a:p>
          <a:p>
            <a:pPr indent="-254000" lvl="0" marL="254000" rtl="0" algn="l">
              <a:spcBef>
                <a:spcPts val="800"/>
              </a:spcBef>
              <a:spcAft>
                <a:spcPts val="0"/>
              </a:spcAft>
              <a:buSzPts val="1200"/>
              <a:buChar char="►"/>
            </a:pPr>
            <a:r>
              <a:rPr lang="en"/>
              <a:t>Architecture (32-bit or 64-bit)</a:t>
            </a:r>
            <a:endParaRPr/>
          </a:p>
          <a:p>
            <a:pPr indent="-254000" lvl="0" marL="254000" rtl="0" algn="l">
              <a:spcBef>
                <a:spcPts val="800"/>
              </a:spcBef>
              <a:spcAft>
                <a:spcPts val="0"/>
              </a:spcAft>
              <a:buSzPts val="1200"/>
              <a:buChar char="►"/>
            </a:pPr>
            <a:r>
              <a:rPr lang="en"/>
              <a:t>Launch Permissions</a:t>
            </a:r>
            <a:endParaRPr/>
          </a:p>
          <a:p>
            <a:pPr indent="-254000" lvl="0" marL="254000" rtl="0" algn="l">
              <a:spcBef>
                <a:spcPts val="800"/>
              </a:spcBef>
              <a:spcAft>
                <a:spcPts val="0"/>
              </a:spcAft>
              <a:buSzPts val="1200"/>
              <a:buChar char="►"/>
            </a:pPr>
            <a:r>
              <a:rPr lang="en"/>
              <a:t>Storage for the root device (EBS or Instance Store-Backed AMI)</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xEl>
                                              <p:pRg end="0" st="0"/>
                                            </p:txEl>
                                          </p:spTgt>
                                        </p:tgtEl>
                                        <p:attrNameLst>
                                          <p:attrName>style.visibility</p:attrName>
                                        </p:attrNameLst>
                                      </p:cBhvr>
                                      <p:to>
                                        <p:strVal val="visible"/>
                                      </p:to>
                                    </p:set>
                                    <p:animEffect filter="fade" transition="in">
                                      <p:cBhvr>
                                        <p:cTn dur="500"/>
                                        <p:tgtEl>
                                          <p:spTgt spid="15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xEl>
                                              <p:pRg end="1" st="1"/>
                                            </p:txEl>
                                          </p:spTgt>
                                        </p:tgtEl>
                                        <p:attrNameLst>
                                          <p:attrName>style.visibility</p:attrName>
                                        </p:attrNameLst>
                                      </p:cBhvr>
                                      <p:to>
                                        <p:strVal val="visible"/>
                                      </p:to>
                                    </p:set>
                                    <p:animEffect filter="fade" transition="in">
                                      <p:cBhvr>
                                        <p:cTn dur="500"/>
                                        <p:tgtEl>
                                          <p:spTgt spid="15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xEl>
                                              <p:pRg end="2" st="2"/>
                                            </p:txEl>
                                          </p:spTgt>
                                        </p:tgtEl>
                                        <p:attrNameLst>
                                          <p:attrName>style.visibility</p:attrName>
                                        </p:attrNameLst>
                                      </p:cBhvr>
                                      <p:to>
                                        <p:strVal val="visible"/>
                                      </p:to>
                                    </p:set>
                                    <p:animEffect filter="fade" transition="in">
                                      <p:cBhvr>
                                        <p:cTn dur="500"/>
                                        <p:tgtEl>
                                          <p:spTgt spid="15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xEl>
                                              <p:pRg end="3" st="3"/>
                                            </p:txEl>
                                          </p:spTgt>
                                        </p:tgtEl>
                                        <p:attrNameLst>
                                          <p:attrName>style.visibility</p:attrName>
                                        </p:attrNameLst>
                                      </p:cBhvr>
                                      <p:to>
                                        <p:strVal val="visible"/>
                                      </p:to>
                                    </p:set>
                                    <p:animEffect filter="fade" transition="in">
                                      <p:cBhvr>
                                        <p:cTn dur="500"/>
                                        <p:tgtEl>
                                          <p:spTgt spid="15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xEl>
                                              <p:pRg end="4" st="4"/>
                                            </p:txEl>
                                          </p:spTgt>
                                        </p:tgtEl>
                                        <p:attrNameLst>
                                          <p:attrName>style.visibility</p:attrName>
                                        </p:attrNameLst>
                                      </p:cBhvr>
                                      <p:to>
                                        <p:strVal val="visible"/>
                                      </p:to>
                                    </p:set>
                                    <p:animEffect filter="fade" transition="in">
                                      <p:cBhvr>
                                        <p:cTn dur="500"/>
                                        <p:tgtEl>
                                          <p:spTgt spid="15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xEl>
                                              <p:pRg end="5" st="5"/>
                                            </p:txEl>
                                          </p:spTgt>
                                        </p:tgtEl>
                                        <p:attrNameLst>
                                          <p:attrName>style.visibility</p:attrName>
                                        </p:attrNameLst>
                                      </p:cBhvr>
                                      <p:to>
                                        <p:strVal val="visible"/>
                                      </p:to>
                                    </p:set>
                                    <p:animEffect filter="fade" transition="in">
                                      <p:cBhvr>
                                        <p:cTn dur="500"/>
                                        <p:tgtEl>
                                          <p:spTgt spid="15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xEl>
                                              <p:pRg end="6" st="6"/>
                                            </p:txEl>
                                          </p:spTgt>
                                        </p:tgtEl>
                                        <p:attrNameLst>
                                          <p:attrName>style.visibility</p:attrName>
                                        </p:attrNameLst>
                                      </p:cBhvr>
                                      <p:to>
                                        <p:strVal val="visible"/>
                                      </p:to>
                                    </p:set>
                                    <p:animEffect filter="fade" transition="in">
                                      <p:cBhvr>
                                        <p:cTn dur="500"/>
                                        <p:tgtEl>
                                          <p:spTgt spid="15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xEl>
                                              <p:pRg end="7" st="7"/>
                                            </p:txEl>
                                          </p:spTgt>
                                        </p:tgtEl>
                                        <p:attrNameLst>
                                          <p:attrName>style.visibility</p:attrName>
                                        </p:attrNameLst>
                                      </p:cBhvr>
                                      <p:to>
                                        <p:strVal val="visible"/>
                                      </p:to>
                                    </p:set>
                                    <p:animEffect filter="fade" transition="in">
                                      <p:cBhvr>
                                        <p:cTn dur="500"/>
                                        <p:tgtEl>
                                          <p:spTgt spid="15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xEl>
                                              <p:pRg end="8" st="8"/>
                                            </p:txEl>
                                          </p:spTgt>
                                        </p:tgtEl>
                                        <p:attrNameLst>
                                          <p:attrName>style.visibility</p:attrName>
                                        </p:attrNameLst>
                                      </p:cBhvr>
                                      <p:to>
                                        <p:strVal val="visible"/>
                                      </p:to>
                                    </p:set>
                                    <p:animEffect filter="fade" transition="in">
                                      <p:cBhvr>
                                        <p:cTn dur="500"/>
                                        <p:tgtEl>
                                          <p:spTgt spid="153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25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Amazon Machine Image (AMI)</a:t>
            </a:r>
            <a:endParaRPr/>
          </a:p>
        </p:txBody>
      </p:sp>
      <p:sp>
        <p:nvSpPr>
          <p:cNvPr id="1536" name="Google Shape;1536;p254"/>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AMI Categories</a:t>
            </a:r>
            <a:endParaRPr/>
          </a:p>
          <a:p>
            <a:pPr indent="-254000" lvl="0" marL="254000" rtl="0" algn="l">
              <a:spcBef>
                <a:spcPts val="800"/>
              </a:spcBef>
              <a:spcAft>
                <a:spcPts val="0"/>
              </a:spcAft>
              <a:buSzPts val="1400"/>
              <a:buChar char="►"/>
            </a:pPr>
            <a:r>
              <a:rPr lang="en" sz="1800"/>
              <a:t>AWS Marketplace AMIs - These are AMIs which are developed by third parties and made available for use on the AWS marketplace. There is normally a cost associated with using an AWS marketplace AMI. </a:t>
            </a:r>
            <a:endParaRPr/>
          </a:p>
          <a:p>
            <a:pPr indent="-254000" lvl="0" marL="254000" rtl="0" algn="l">
              <a:spcBef>
                <a:spcPts val="800"/>
              </a:spcBef>
              <a:spcAft>
                <a:spcPts val="0"/>
              </a:spcAft>
              <a:buSzPts val="1400"/>
              <a:buChar char="►"/>
            </a:pPr>
            <a:r>
              <a:rPr lang="en" sz="1800"/>
              <a:t>Community AMIs - These are free AMIs which are developed as community based projects. They are normally packed with an OS and additional software which can be used under a general license. </a:t>
            </a:r>
            <a:endParaRPr/>
          </a:p>
          <a:p>
            <a:pPr indent="-254000" lvl="0" marL="254000" rtl="0" algn="l">
              <a:spcBef>
                <a:spcPts val="800"/>
              </a:spcBef>
              <a:spcAft>
                <a:spcPts val="0"/>
              </a:spcAft>
              <a:buSzPts val="1400"/>
              <a:buChar char="►"/>
            </a:pPr>
            <a:r>
              <a:rPr lang="en" sz="1800"/>
              <a:t>MyAMIs - These are AMIs which are created by you.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6">
                                            <p:txEl>
                                              <p:pRg end="0" st="0"/>
                                            </p:txEl>
                                          </p:spTgt>
                                        </p:tgtEl>
                                        <p:attrNameLst>
                                          <p:attrName>style.visibility</p:attrName>
                                        </p:attrNameLst>
                                      </p:cBhvr>
                                      <p:to>
                                        <p:strVal val="visible"/>
                                      </p:to>
                                    </p:set>
                                    <p:animEffect filter="fade" transition="in">
                                      <p:cBhvr>
                                        <p:cTn dur="500"/>
                                        <p:tgtEl>
                                          <p:spTgt spid="15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6">
                                            <p:txEl>
                                              <p:pRg end="1" st="1"/>
                                            </p:txEl>
                                          </p:spTgt>
                                        </p:tgtEl>
                                        <p:attrNameLst>
                                          <p:attrName>style.visibility</p:attrName>
                                        </p:attrNameLst>
                                      </p:cBhvr>
                                      <p:to>
                                        <p:strVal val="visible"/>
                                      </p:to>
                                    </p:set>
                                    <p:animEffect filter="fade" transition="in">
                                      <p:cBhvr>
                                        <p:cTn dur="500"/>
                                        <p:tgtEl>
                                          <p:spTgt spid="15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6">
                                            <p:txEl>
                                              <p:pRg end="2" st="2"/>
                                            </p:txEl>
                                          </p:spTgt>
                                        </p:tgtEl>
                                        <p:attrNameLst>
                                          <p:attrName>style.visibility</p:attrName>
                                        </p:attrNameLst>
                                      </p:cBhvr>
                                      <p:to>
                                        <p:strVal val="visible"/>
                                      </p:to>
                                    </p:set>
                                    <p:animEffect filter="fade" transition="in">
                                      <p:cBhvr>
                                        <p:cTn dur="500"/>
                                        <p:tgtEl>
                                          <p:spTgt spid="15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6">
                                            <p:txEl>
                                              <p:pRg end="3" st="3"/>
                                            </p:txEl>
                                          </p:spTgt>
                                        </p:tgtEl>
                                        <p:attrNameLst>
                                          <p:attrName>style.visibility</p:attrName>
                                        </p:attrNameLst>
                                      </p:cBhvr>
                                      <p:to>
                                        <p:strVal val="visible"/>
                                      </p:to>
                                    </p:set>
                                    <p:animEffect filter="fade" transition="in">
                                      <p:cBhvr>
                                        <p:cTn dur="500"/>
                                        <p:tgtEl>
                                          <p:spTgt spid="153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255"/>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542" name="Google Shape;1542;p255"/>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CREATE AN IAM USER FOR EC2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256"/>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548" name="Google Shape;1548;p256"/>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THE EC2 DASHBOARD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257"/>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554" name="Google Shape;1554;p257"/>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DEPLOYING AN EC2 INSTANCE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25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Deploying an EC2 Instance (Guide)</a:t>
            </a:r>
            <a:endParaRPr sz="2100">
              <a:solidFill>
                <a:srgbClr val="F589C1"/>
              </a:solidFill>
            </a:endParaRPr>
          </a:p>
        </p:txBody>
      </p:sp>
      <p:sp>
        <p:nvSpPr>
          <p:cNvPr id="1560" name="Google Shape;1560;p258"/>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Learning Objectives:</a:t>
            </a:r>
            <a:endParaRPr/>
          </a:p>
          <a:p>
            <a:pPr indent="-254000" lvl="0" marL="254000" rtl="0" algn="l">
              <a:spcBef>
                <a:spcPts val="800"/>
              </a:spcBef>
              <a:spcAft>
                <a:spcPts val="0"/>
              </a:spcAft>
              <a:buSzPts val="1400"/>
              <a:buChar char="►"/>
            </a:pPr>
            <a:r>
              <a:rPr lang="en" sz="1800"/>
              <a:t>Launching an Instance and Deploying a Linux based AMI.</a:t>
            </a:r>
            <a:endParaRPr/>
          </a:p>
          <a:p>
            <a:pPr indent="-254000" lvl="0" marL="254000" rtl="0" algn="l">
              <a:spcBef>
                <a:spcPts val="800"/>
              </a:spcBef>
              <a:spcAft>
                <a:spcPts val="0"/>
              </a:spcAft>
              <a:buSzPts val="1400"/>
              <a:buChar char="►"/>
            </a:pPr>
            <a:r>
              <a:rPr lang="en" sz="1800"/>
              <a:t>Deploying a Website using EC2 User Data</a:t>
            </a:r>
            <a:endParaRPr/>
          </a:p>
          <a:p>
            <a:pPr indent="-254000" lvl="0" marL="254000" rtl="0" algn="l">
              <a:spcBef>
                <a:spcPts val="800"/>
              </a:spcBef>
              <a:spcAft>
                <a:spcPts val="0"/>
              </a:spcAft>
              <a:buSzPts val="1400"/>
              <a:buChar char="►"/>
            </a:pPr>
            <a:r>
              <a:rPr lang="en" sz="1800"/>
              <a:t>Performing basic administrative actions on the instance.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0">
                                            <p:txEl>
                                              <p:pRg end="0" st="0"/>
                                            </p:txEl>
                                          </p:spTgt>
                                        </p:tgtEl>
                                        <p:attrNameLst>
                                          <p:attrName>style.visibility</p:attrName>
                                        </p:attrNameLst>
                                      </p:cBhvr>
                                      <p:to>
                                        <p:strVal val="visible"/>
                                      </p:to>
                                    </p:set>
                                    <p:animEffect filter="fade" transition="in">
                                      <p:cBhvr>
                                        <p:cTn dur="500"/>
                                        <p:tgtEl>
                                          <p:spTgt spid="15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0">
                                            <p:txEl>
                                              <p:pRg end="1" st="1"/>
                                            </p:txEl>
                                          </p:spTgt>
                                        </p:tgtEl>
                                        <p:attrNameLst>
                                          <p:attrName>style.visibility</p:attrName>
                                        </p:attrNameLst>
                                      </p:cBhvr>
                                      <p:to>
                                        <p:strVal val="visible"/>
                                      </p:to>
                                    </p:set>
                                    <p:animEffect filter="fade" transition="in">
                                      <p:cBhvr>
                                        <p:cTn dur="500"/>
                                        <p:tgtEl>
                                          <p:spTgt spid="15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0">
                                            <p:txEl>
                                              <p:pRg end="2" st="2"/>
                                            </p:txEl>
                                          </p:spTgt>
                                        </p:tgtEl>
                                        <p:attrNameLst>
                                          <p:attrName>style.visibility</p:attrName>
                                        </p:attrNameLst>
                                      </p:cBhvr>
                                      <p:to>
                                        <p:strVal val="visible"/>
                                      </p:to>
                                    </p:set>
                                    <p:animEffect filter="fade" transition="in">
                                      <p:cBhvr>
                                        <p:cTn dur="500"/>
                                        <p:tgtEl>
                                          <p:spTgt spid="15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0">
                                            <p:txEl>
                                              <p:pRg end="3" st="3"/>
                                            </p:txEl>
                                          </p:spTgt>
                                        </p:tgtEl>
                                        <p:attrNameLst>
                                          <p:attrName>style.visibility</p:attrName>
                                        </p:attrNameLst>
                                      </p:cBhvr>
                                      <p:to>
                                        <p:strVal val="visible"/>
                                      </p:to>
                                    </p:set>
                                    <p:animEffect filter="fade" transition="in">
                                      <p:cBhvr>
                                        <p:cTn dur="500"/>
                                        <p:tgtEl>
                                          <p:spTgt spid="156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259"/>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566" name="Google Shape;1566;p259"/>
          <p:cNvSpPr txBox="1"/>
          <p:nvPr>
            <p:ph idx="1" type="subTitle"/>
          </p:nvPr>
        </p:nvSpPr>
        <p:spPr>
          <a:xfrm>
            <a:off x="1134827" y="3684407"/>
            <a:ext cx="6822630" cy="667496"/>
          </a:xfrm>
          <a:prstGeom prst="rect">
            <a:avLst/>
          </a:prstGeom>
          <a:noFill/>
          <a:ln>
            <a:noFill/>
          </a:ln>
        </p:spPr>
        <p:txBody>
          <a:bodyPr anchorCtr="0" anchor="t" bIns="34275" lIns="68575" spcFirstLastPara="1" rIns="68575" wrap="square" tIns="34275">
            <a:normAutofit fontScale="85000" lnSpcReduction="10000"/>
          </a:bodyPr>
          <a:lstStyle/>
          <a:p>
            <a:pPr indent="0" lvl="0" marL="0" rtl="0" algn="ctr">
              <a:spcBef>
                <a:spcPts val="0"/>
              </a:spcBef>
              <a:spcAft>
                <a:spcPts val="0"/>
              </a:spcAft>
              <a:buSzPct val="81481"/>
              <a:buNone/>
            </a:pPr>
            <a:r>
              <a:rPr lang="en" sz="2700"/>
              <a:t>DEPLOYING AN EC2 INSTANCE CONT.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ctrTitle"/>
          </p:nvPr>
        </p:nvSpPr>
        <p:spPr>
          <a:xfrm>
            <a:off x="1156598" y="10858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The Cloud Computing Phenomenon</a:t>
            </a:r>
            <a:endParaRPr sz="5000"/>
          </a:p>
        </p:txBody>
      </p:sp>
      <p:sp>
        <p:nvSpPr>
          <p:cNvPr id="327" name="Google Shape;327;p53"/>
          <p:cNvSpPr txBox="1"/>
          <p:nvPr>
            <p:ph idx="1" type="subTitle"/>
          </p:nvPr>
        </p:nvSpPr>
        <p:spPr>
          <a:xfrm>
            <a:off x="1156598" y="3583035"/>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CLOUD CASE STUDY: TWITTER</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260"/>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572" name="Google Shape;1572;p260"/>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EC2 INSTANCE DASHBOARD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261"/>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578" name="Google Shape;1578;p261"/>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ELASTIC IP</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26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Elastic IP</a:t>
            </a:r>
            <a:endParaRPr sz="2100">
              <a:solidFill>
                <a:srgbClr val="F589C1"/>
              </a:solidFill>
            </a:endParaRPr>
          </a:p>
        </p:txBody>
      </p:sp>
      <p:sp>
        <p:nvSpPr>
          <p:cNvPr id="1584" name="Google Shape;1584;p262"/>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800"/>
              <a:t>A reserved IP which is assigned to your account, on creation. </a:t>
            </a:r>
            <a:endParaRPr sz="1800"/>
          </a:p>
          <a:p>
            <a:pPr indent="-254000" lvl="0" marL="254000" rtl="0" algn="l">
              <a:spcBef>
                <a:spcPts val="800"/>
              </a:spcBef>
              <a:spcAft>
                <a:spcPts val="0"/>
              </a:spcAft>
              <a:buSzPts val="1400"/>
              <a:buChar char="►"/>
            </a:pPr>
            <a:r>
              <a:rPr lang="en" sz="1800"/>
              <a:t>Can be associated and disassociated from EC2 Instances. </a:t>
            </a:r>
            <a:endParaRPr/>
          </a:p>
          <a:p>
            <a:pPr indent="-254000" lvl="0" marL="254000" rtl="0" algn="l">
              <a:spcBef>
                <a:spcPts val="800"/>
              </a:spcBef>
              <a:spcAft>
                <a:spcPts val="0"/>
              </a:spcAft>
              <a:buSzPts val="1400"/>
              <a:buChar char="►"/>
            </a:pPr>
            <a:r>
              <a:rPr lang="en" sz="1800"/>
              <a:t>Transferable between EC2 Instances within a particular region.</a:t>
            </a:r>
            <a:endParaRPr/>
          </a:p>
          <a:p>
            <a:pPr indent="-254000" lvl="0" marL="254000" rtl="0" algn="l">
              <a:spcBef>
                <a:spcPts val="800"/>
              </a:spcBef>
              <a:spcAft>
                <a:spcPts val="0"/>
              </a:spcAft>
              <a:buSzPts val="1400"/>
              <a:buChar char="►"/>
            </a:pPr>
            <a:r>
              <a:rPr lang="en" sz="1800"/>
              <a:t>You are billed for elastic IPs which are not associated with an instance. </a:t>
            </a:r>
            <a:endParaRPr/>
          </a:p>
          <a:p>
            <a:pPr indent="-254000" lvl="0" marL="254000" rtl="0" algn="l">
              <a:spcBef>
                <a:spcPts val="800"/>
              </a:spcBef>
              <a:spcAft>
                <a:spcPts val="0"/>
              </a:spcAft>
              <a:buSzPts val="1400"/>
              <a:buChar char="►"/>
            </a:pPr>
            <a:r>
              <a:rPr lang="en" sz="1800"/>
              <a:t>An Elastic IP can be easily deleted once created. </a:t>
            </a:r>
            <a:endParaRPr/>
          </a:p>
          <a:p>
            <a:pPr indent="-254000" lvl="0" marL="254000" rtl="0" algn="l">
              <a:spcBef>
                <a:spcPts val="800"/>
              </a:spcBef>
              <a:spcAft>
                <a:spcPts val="0"/>
              </a:spcAft>
              <a:buSzPts val="1400"/>
              <a:buChar char="►"/>
            </a:pPr>
            <a:r>
              <a:rPr lang="en" sz="1800"/>
              <a:t>Before deleting an Elastic IP, it’s a good practice to confirm it is not associated with any operational Instance.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4">
                                            <p:txEl>
                                              <p:pRg end="0" st="0"/>
                                            </p:txEl>
                                          </p:spTgt>
                                        </p:tgtEl>
                                        <p:attrNameLst>
                                          <p:attrName>style.visibility</p:attrName>
                                        </p:attrNameLst>
                                      </p:cBhvr>
                                      <p:to>
                                        <p:strVal val="visible"/>
                                      </p:to>
                                    </p:set>
                                    <p:animEffect filter="fade" transition="in">
                                      <p:cBhvr>
                                        <p:cTn dur="500"/>
                                        <p:tgtEl>
                                          <p:spTgt spid="15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4">
                                            <p:txEl>
                                              <p:pRg end="1" st="1"/>
                                            </p:txEl>
                                          </p:spTgt>
                                        </p:tgtEl>
                                        <p:attrNameLst>
                                          <p:attrName>style.visibility</p:attrName>
                                        </p:attrNameLst>
                                      </p:cBhvr>
                                      <p:to>
                                        <p:strVal val="visible"/>
                                      </p:to>
                                    </p:set>
                                    <p:animEffect filter="fade" transition="in">
                                      <p:cBhvr>
                                        <p:cTn dur="500"/>
                                        <p:tgtEl>
                                          <p:spTgt spid="15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4">
                                            <p:txEl>
                                              <p:pRg end="2" st="2"/>
                                            </p:txEl>
                                          </p:spTgt>
                                        </p:tgtEl>
                                        <p:attrNameLst>
                                          <p:attrName>style.visibility</p:attrName>
                                        </p:attrNameLst>
                                      </p:cBhvr>
                                      <p:to>
                                        <p:strVal val="visible"/>
                                      </p:to>
                                    </p:set>
                                    <p:animEffect filter="fade" transition="in">
                                      <p:cBhvr>
                                        <p:cTn dur="500"/>
                                        <p:tgtEl>
                                          <p:spTgt spid="15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4">
                                            <p:txEl>
                                              <p:pRg end="3" st="3"/>
                                            </p:txEl>
                                          </p:spTgt>
                                        </p:tgtEl>
                                        <p:attrNameLst>
                                          <p:attrName>style.visibility</p:attrName>
                                        </p:attrNameLst>
                                      </p:cBhvr>
                                      <p:to>
                                        <p:strVal val="visible"/>
                                      </p:to>
                                    </p:set>
                                    <p:animEffect filter="fade" transition="in">
                                      <p:cBhvr>
                                        <p:cTn dur="500"/>
                                        <p:tgtEl>
                                          <p:spTgt spid="15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4">
                                            <p:txEl>
                                              <p:pRg end="4" st="4"/>
                                            </p:txEl>
                                          </p:spTgt>
                                        </p:tgtEl>
                                        <p:attrNameLst>
                                          <p:attrName>style.visibility</p:attrName>
                                        </p:attrNameLst>
                                      </p:cBhvr>
                                      <p:to>
                                        <p:strVal val="visible"/>
                                      </p:to>
                                    </p:set>
                                    <p:animEffect filter="fade" transition="in">
                                      <p:cBhvr>
                                        <p:cTn dur="500"/>
                                        <p:tgtEl>
                                          <p:spTgt spid="15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4">
                                            <p:txEl>
                                              <p:pRg end="5" st="5"/>
                                            </p:txEl>
                                          </p:spTgt>
                                        </p:tgtEl>
                                        <p:attrNameLst>
                                          <p:attrName>style.visibility</p:attrName>
                                        </p:attrNameLst>
                                      </p:cBhvr>
                                      <p:to>
                                        <p:strVal val="visible"/>
                                      </p:to>
                                    </p:set>
                                    <p:animEffect filter="fade" transition="in">
                                      <p:cBhvr>
                                        <p:cTn dur="500"/>
                                        <p:tgtEl>
                                          <p:spTgt spid="158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263"/>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590" name="Google Shape;1590;p263"/>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ELASTIC IP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26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Elastic IP (Guide)</a:t>
            </a:r>
            <a:endParaRPr sz="2100">
              <a:solidFill>
                <a:srgbClr val="F589C1"/>
              </a:solidFill>
            </a:endParaRPr>
          </a:p>
        </p:txBody>
      </p:sp>
      <p:sp>
        <p:nvSpPr>
          <p:cNvPr id="1596" name="Google Shape;1596;p264"/>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Learning Objective:</a:t>
            </a:r>
            <a:endParaRPr/>
          </a:p>
          <a:p>
            <a:pPr indent="-254000" lvl="0" marL="254000" rtl="0" algn="l">
              <a:spcBef>
                <a:spcPts val="800"/>
              </a:spcBef>
              <a:spcAft>
                <a:spcPts val="0"/>
              </a:spcAft>
              <a:buSzPts val="1400"/>
              <a:buChar char="►"/>
            </a:pPr>
            <a:r>
              <a:rPr lang="en" sz="1800"/>
              <a:t>Create an elastic IP and attach it to an EC2 Instance.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6">
                                            <p:txEl>
                                              <p:pRg end="0" st="0"/>
                                            </p:txEl>
                                          </p:spTgt>
                                        </p:tgtEl>
                                        <p:attrNameLst>
                                          <p:attrName>style.visibility</p:attrName>
                                        </p:attrNameLst>
                                      </p:cBhvr>
                                      <p:to>
                                        <p:strVal val="visible"/>
                                      </p:to>
                                    </p:set>
                                    <p:animEffect filter="fade" transition="in">
                                      <p:cBhvr>
                                        <p:cTn dur="500"/>
                                        <p:tgtEl>
                                          <p:spTgt spid="15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6">
                                            <p:txEl>
                                              <p:pRg end="1" st="1"/>
                                            </p:txEl>
                                          </p:spTgt>
                                        </p:tgtEl>
                                        <p:attrNameLst>
                                          <p:attrName>style.visibility</p:attrName>
                                        </p:attrNameLst>
                                      </p:cBhvr>
                                      <p:to>
                                        <p:strVal val="visible"/>
                                      </p:to>
                                    </p:set>
                                    <p:animEffect filter="fade" transition="in">
                                      <p:cBhvr>
                                        <p:cTn dur="500"/>
                                        <p:tgtEl>
                                          <p:spTgt spid="159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26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Elastic IP (Guide)</a:t>
            </a:r>
            <a:endParaRPr sz="2100">
              <a:solidFill>
                <a:srgbClr val="F589C1"/>
              </a:solidFill>
            </a:endParaRPr>
          </a:p>
        </p:txBody>
      </p:sp>
      <p:sp>
        <p:nvSpPr>
          <p:cNvPr id="1602" name="Google Shape;1602;p265"/>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Avoid Elastic IP charges:</a:t>
            </a:r>
            <a:endParaRPr/>
          </a:p>
          <a:p>
            <a:pPr indent="-254000" lvl="0" marL="254000" rtl="0" algn="l">
              <a:spcBef>
                <a:spcPts val="800"/>
              </a:spcBef>
              <a:spcAft>
                <a:spcPts val="0"/>
              </a:spcAft>
              <a:buSzPts val="1400"/>
              <a:buChar char="►"/>
            </a:pPr>
            <a:r>
              <a:rPr lang="en" sz="1800"/>
              <a:t>Make sure the Elastic IP is associated with an instance or network interface. </a:t>
            </a:r>
            <a:endParaRPr/>
          </a:p>
          <a:p>
            <a:pPr indent="-254000" lvl="0" marL="254000" rtl="0" algn="l">
              <a:spcBef>
                <a:spcPts val="800"/>
              </a:spcBef>
              <a:spcAft>
                <a:spcPts val="0"/>
              </a:spcAft>
              <a:buSzPts val="1400"/>
              <a:buChar char="►"/>
            </a:pPr>
            <a:r>
              <a:rPr lang="en" sz="1800"/>
              <a:t>Make sure the instance associated with the Elastic IP is running. </a:t>
            </a:r>
            <a:endParaRPr/>
          </a:p>
          <a:p>
            <a:pPr indent="-254000" lvl="0" marL="254000" rtl="0" algn="l">
              <a:spcBef>
                <a:spcPts val="800"/>
              </a:spcBef>
              <a:spcAft>
                <a:spcPts val="0"/>
              </a:spcAft>
              <a:buSzPts val="1400"/>
              <a:buChar char="►"/>
            </a:pPr>
            <a:r>
              <a:rPr lang="en" sz="1800"/>
              <a:t>Only attach one elastic IP to an instance.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2">
                                            <p:txEl>
                                              <p:pRg end="0" st="0"/>
                                            </p:txEl>
                                          </p:spTgt>
                                        </p:tgtEl>
                                        <p:attrNameLst>
                                          <p:attrName>style.visibility</p:attrName>
                                        </p:attrNameLst>
                                      </p:cBhvr>
                                      <p:to>
                                        <p:strVal val="visible"/>
                                      </p:to>
                                    </p:set>
                                    <p:animEffect filter="fade" transition="in">
                                      <p:cBhvr>
                                        <p:cTn dur="500"/>
                                        <p:tgtEl>
                                          <p:spTgt spid="16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2">
                                            <p:txEl>
                                              <p:pRg end="1" st="1"/>
                                            </p:txEl>
                                          </p:spTgt>
                                        </p:tgtEl>
                                        <p:attrNameLst>
                                          <p:attrName>style.visibility</p:attrName>
                                        </p:attrNameLst>
                                      </p:cBhvr>
                                      <p:to>
                                        <p:strVal val="visible"/>
                                      </p:to>
                                    </p:set>
                                    <p:animEffect filter="fade" transition="in">
                                      <p:cBhvr>
                                        <p:cTn dur="500"/>
                                        <p:tgtEl>
                                          <p:spTgt spid="16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2">
                                            <p:txEl>
                                              <p:pRg end="2" st="2"/>
                                            </p:txEl>
                                          </p:spTgt>
                                        </p:tgtEl>
                                        <p:attrNameLst>
                                          <p:attrName>style.visibility</p:attrName>
                                        </p:attrNameLst>
                                      </p:cBhvr>
                                      <p:to>
                                        <p:strVal val="visible"/>
                                      </p:to>
                                    </p:set>
                                    <p:animEffect filter="fade" transition="in">
                                      <p:cBhvr>
                                        <p:cTn dur="500"/>
                                        <p:tgtEl>
                                          <p:spTgt spid="16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2">
                                            <p:txEl>
                                              <p:pRg end="3" st="3"/>
                                            </p:txEl>
                                          </p:spTgt>
                                        </p:tgtEl>
                                        <p:attrNameLst>
                                          <p:attrName>style.visibility</p:attrName>
                                        </p:attrNameLst>
                                      </p:cBhvr>
                                      <p:to>
                                        <p:strVal val="visible"/>
                                      </p:to>
                                    </p:set>
                                    <p:animEffect filter="fade" transition="in">
                                      <p:cBhvr>
                                        <p:cTn dur="500"/>
                                        <p:tgtEl>
                                          <p:spTgt spid="16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266"/>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608" name="Google Shape;1608;p266"/>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fontScale="92500"/>
          </a:bodyPr>
          <a:lstStyle/>
          <a:p>
            <a:pPr indent="0" lvl="0" marL="0" rtl="0" algn="ctr">
              <a:spcBef>
                <a:spcPts val="0"/>
              </a:spcBef>
              <a:spcAft>
                <a:spcPts val="0"/>
              </a:spcAft>
              <a:buSzPct val="81481"/>
              <a:buNone/>
            </a:pPr>
            <a:r>
              <a:rPr lang="en" sz="2700"/>
              <a:t>EC2 INSTANCE ADMINISTRATION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267"/>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614" name="Google Shape;1614;p267"/>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fontScale="85000" lnSpcReduction="20000"/>
          </a:bodyPr>
          <a:lstStyle/>
          <a:p>
            <a:pPr indent="0" lvl="0" marL="0" rtl="0" algn="ctr">
              <a:spcBef>
                <a:spcPts val="0"/>
              </a:spcBef>
              <a:spcAft>
                <a:spcPts val="0"/>
              </a:spcAft>
              <a:buSzPct val="81481"/>
              <a:buNone/>
            </a:pPr>
            <a:r>
              <a:rPr lang="en" sz="2700"/>
              <a:t>LAUNCH AN EC2 INSTANCE FROM A TEMPLATE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26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Launch an EC2 Instance from a Template</a:t>
            </a:r>
            <a:endParaRPr sz="2100">
              <a:solidFill>
                <a:srgbClr val="F589C1"/>
              </a:solidFill>
            </a:endParaRPr>
          </a:p>
        </p:txBody>
      </p:sp>
      <p:sp>
        <p:nvSpPr>
          <p:cNvPr id="1620" name="Google Shape;1620;p268"/>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800"/>
              <a:t>Saves time when deploying instances with identical/similar configurations. </a:t>
            </a:r>
            <a:endParaRPr/>
          </a:p>
          <a:p>
            <a:pPr indent="-254000" lvl="0" marL="254000" rtl="0" algn="l">
              <a:spcBef>
                <a:spcPts val="800"/>
              </a:spcBef>
              <a:spcAft>
                <a:spcPts val="0"/>
              </a:spcAft>
              <a:buSzPts val="1400"/>
              <a:buChar char="►"/>
            </a:pPr>
            <a:r>
              <a:rPr lang="en" sz="1800"/>
              <a:t>Avoids having to specify:</a:t>
            </a:r>
            <a:endParaRPr/>
          </a:p>
          <a:p>
            <a:pPr indent="-209550" lvl="1" marL="558800" rtl="0" algn="l">
              <a:spcBef>
                <a:spcPts val="800"/>
              </a:spcBef>
              <a:spcAft>
                <a:spcPts val="0"/>
              </a:spcAft>
              <a:buSzPts val="1300"/>
              <a:buChar char="►"/>
            </a:pPr>
            <a:r>
              <a:rPr lang="en" sz="1700"/>
              <a:t>Instance Type, Network Settings, Storage, Security Groups, etc.</a:t>
            </a:r>
            <a:endParaRPr/>
          </a:p>
          <a:p>
            <a:pPr indent="-254000" lvl="0" marL="254000" rtl="0" algn="l">
              <a:spcBef>
                <a:spcPts val="800"/>
              </a:spcBef>
              <a:spcAft>
                <a:spcPts val="0"/>
              </a:spcAft>
              <a:buSzPts val="1400"/>
              <a:buChar char="►"/>
            </a:pPr>
            <a:r>
              <a:rPr lang="en" sz="1800"/>
              <a:t>Instance Templates can be versioned.</a:t>
            </a:r>
            <a:endParaRPr/>
          </a:p>
          <a:p>
            <a:pPr indent="-254000" lvl="0" marL="254000" rtl="0" algn="l">
              <a:spcBef>
                <a:spcPts val="800"/>
              </a:spcBef>
              <a:spcAft>
                <a:spcPts val="0"/>
              </a:spcAft>
              <a:buSzPts val="1400"/>
              <a:buChar char="►"/>
            </a:pPr>
            <a:r>
              <a:rPr lang="en" sz="1800"/>
              <a:t>Each version of an Instance Template can have unique launch parameters if needed. </a:t>
            </a:r>
            <a:endParaRPr sz="18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0">
                                            <p:txEl>
                                              <p:pRg end="0" st="0"/>
                                            </p:txEl>
                                          </p:spTgt>
                                        </p:tgtEl>
                                        <p:attrNameLst>
                                          <p:attrName>style.visibility</p:attrName>
                                        </p:attrNameLst>
                                      </p:cBhvr>
                                      <p:to>
                                        <p:strVal val="visible"/>
                                      </p:to>
                                    </p:set>
                                    <p:animEffect filter="fade" transition="in">
                                      <p:cBhvr>
                                        <p:cTn dur="500"/>
                                        <p:tgtEl>
                                          <p:spTgt spid="16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0">
                                            <p:txEl>
                                              <p:pRg end="1" st="1"/>
                                            </p:txEl>
                                          </p:spTgt>
                                        </p:tgtEl>
                                        <p:attrNameLst>
                                          <p:attrName>style.visibility</p:attrName>
                                        </p:attrNameLst>
                                      </p:cBhvr>
                                      <p:to>
                                        <p:strVal val="visible"/>
                                      </p:to>
                                    </p:set>
                                    <p:animEffect filter="fade" transition="in">
                                      <p:cBhvr>
                                        <p:cTn dur="500"/>
                                        <p:tgtEl>
                                          <p:spTgt spid="16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0">
                                            <p:txEl>
                                              <p:pRg end="2" st="2"/>
                                            </p:txEl>
                                          </p:spTgt>
                                        </p:tgtEl>
                                        <p:attrNameLst>
                                          <p:attrName>style.visibility</p:attrName>
                                        </p:attrNameLst>
                                      </p:cBhvr>
                                      <p:to>
                                        <p:strVal val="visible"/>
                                      </p:to>
                                    </p:set>
                                    <p:animEffect filter="fade" transition="in">
                                      <p:cBhvr>
                                        <p:cTn dur="500"/>
                                        <p:tgtEl>
                                          <p:spTgt spid="16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0">
                                            <p:txEl>
                                              <p:pRg end="3" st="3"/>
                                            </p:txEl>
                                          </p:spTgt>
                                        </p:tgtEl>
                                        <p:attrNameLst>
                                          <p:attrName>style.visibility</p:attrName>
                                        </p:attrNameLst>
                                      </p:cBhvr>
                                      <p:to>
                                        <p:strVal val="visible"/>
                                      </p:to>
                                    </p:set>
                                    <p:animEffect filter="fade" transition="in">
                                      <p:cBhvr>
                                        <p:cTn dur="500"/>
                                        <p:tgtEl>
                                          <p:spTgt spid="16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0">
                                            <p:txEl>
                                              <p:pRg end="4" st="4"/>
                                            </p:txEl>
                                          </p:spTgt>
                                        </p:tgtEl>
                                        <p:attrNameLst>
                                          <p:attrName>style.visibility</p:attrName>
                                        </p:attrNameLst>
                                      </p:cBhvr>
                                      <p:to>
                                        <p:strVal val="visible"/>
                                      </p:to>
                                    </p:set>
                                    <p:animEffect filter="fade" transition="in">
                                      <p:cBhvr>
                                        <p:cTn dur="500"/>
                                        <p:tgtEl>
                                          <p:spTgt spid="162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269"/>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626" name="Google Shape;1626;p269"/>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CREATING AN AMI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Cloud Case Study: Twitter</a:t>
            </a:r>
            <a:endParaRPr sz="2100">
              <a:solidFill>
                <a:srgbClr val="F589C1"/>
              </a:solidFill>
            </a:endParaRPr>
          </a:p>
        </p:txBody>
      </p:sp>
      <p:sp>
        <p:nvSpPr>
          <p:cNvPr id="333" name="Google Shape;333;p5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Netflix Resource Requirements Recap:</a:t>
            </a:r>
            <a:endParaRPr/>
          </a:p>
          <a:p>
            <a:pPr indent="-254000" lvl="0" marL="254000" rtl="0" algn="l">
              <a:spcBef>
                <a:spcPts val="800"/>
              </a:spcBef>
              <a:spcAft>
                <a:spcPts val="0"/>
              </a:spcAft>
              <a:buSzPts val="1200"/>
              <a:buChar char="►"/>
            </a:pPr>
            <a:r>
              <a:rPr lang="en"/>
              <a:t>Scalable disk space</a:t>
            </a:r>
            <a:endParaRPr/>
          </a:p>
          <a:p>
            <a:pPr indent="-254000" lvl="0" marL="254000" rtl="0" algn="l">
              <a:spcBef>
                <a:spcPts val="800"/>
              </a:spcBef>
              <a:spcAft>
                <a:spcPts val="0"/>
              </a:spcAft>
              <a:buSzPts val="1200"/>
              <a:buChar char="►"/>
            </a:pPr>
            <a:r>
              <a:rPr lang="en"/>
              <a:t>Scalable Computational Power (CPU) + Memory (RAM)</a:t>
            </a:r>
            <a:endParaRPr/>
          </a:p>
          <a:p>
            <a:pPr indent="-254000" lvl="0" marL="254000" rtl="0" algn="l">
              <a:spcBef>
                <a:spcPts val="800"/>
              </a:spcBef>
              <a:spcAft>
                <a:spcPts val="0"/>
              </a:spcAft>
              <a:buSzPts val="1200"/>
              <a:buChar char="►"/>
            </a:pPr>
            <a:r>
              <a:rPr lang="en"/>
              <a:t>Load Balancing across Global Data Centers</a:t>
            </a:r>
            <a:endParaRPr/>
          </a:p>
          <a:p>
            <a:pPr indent="-254000" lvl="0" marL="254000" rtl="0" algn="l">
              <a:spcBef>
                <a:spcPts val="800"/>
              </a:spcBef>
              <a:spcAft>
                <a:spcPts val="0"/>
              </a:spcAft>
              <a:buSzPts val="1200"/>
              <a:buChar char="►"/>
            </a:pPr>
            <a:r>
              <a:rPr lang="en"/>
              <a:t>Security, Monitoring, Analytics, + Budget controls</a:t>
            </a:r>
            <a:endParaRPr/>
          </a:p>
          <a:p>
            <a:pPr indent="-254000" lvl="0" marL="254000" rtl="0" algn="l">
              <a:spcBef>
                <a:spcPts val="800"/>
              </a:spcBef>
              <a:spcAft>
                <a:spcPts val="0"/>
              </a:spcAft>
              <a:buSzPts val="1200"/>
              <a:buChar char="►"/>
            </a:pPr>
            <a:r>
              <a:rPr lang="en"/>
              <a:t>Utility style billing (Pay-as-you-go)</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5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5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5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500"/>
                                        <p:tgtEl>
                                          <p:spTgt spid="3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4" st="4"/>
                                            </p:txEl>
                                          </p:spTgt>
                                        </p:tgtEl>
                                        <p:attrNameLst>
                                          <p:attrName>style.visibility</p:attrName>
                                        </p:attrNameLst>
                                      </p:cBhvr>
                                      <p:to>
                                        <p:strVal val="visible"/>
                                      </p:to>
                                    </p:set>
                                    <p:animEffect filter="fade" transition="in">
                                      <p:cBhvr>
                                        <p:cTn dur="500"/>
                                        <p:tgtEl>
                                          <p:spTgt spid="3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5" st="5"/>
                                            </p:txEl>
                                          </p:spTgt>
                                        </p:tgtEl>
                                        <p:attrNameLst>
                                          <p:attrName>style.visibility</p:attrName>
                                        </p:attrNameLst>
                                      </p:cBhvr>
                                      <p:to>
                                        <p:strVal val="visible"/>
                                      </p:to>
                                    </p:set>
                                    <p:animEffect filter="fade" transition="in">
                                      <p:cBhvr>
                                        <p:cTn dur="500"/>
                                        <p:tgtEl>
                                          <p:spTgt spid="3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6" st="6"/>
                                            </p:txEl>
                                          </p:spTgt>
                                        </p:tgtEl>
                                        <p:attrNameLst>
                                          <p:attrName>style.visibility</p:attrName>
                                        </p:attrNameLst>
                                      </p:cBhvr>
                                      <p:to>
                                        <p:strVal val="visible"/>
                                      </p:to>
                                    </p:set>
                                    <p:animEffect filter="fade" transition="in">
                                      <p:cBhvr>
                                        <p:cTn dur="500"/>
                                        <p:tgtEl>
                                          <p:spTgt spid="3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7" st="7"/>
                                            </p:txEl>
                                          </p:spTgt>
                                        </p:tgtEl>
                                        <p:attrNameLst>
                                          <p:attrName>style.visibility</p:attrName>
                                        </p:attrNameLst>
                                      </p:cBhvr>
                                      <p:to>
                                        <p:strVal val="visible"/>
                                      </p:to>
                                    </p:set>
                                    <p:animEffect filter="fade" transition="in">
                                      <p:cBhvr>
                                        <p:cTn dur="500"/>
                                        <p:tgtEl>
                                          <p:spTgt spid="33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27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Creating an AMI</a:t>
            </a:r>
            <a:endParaRPr sz="2100">
              <a:solidFill>
                <a:srgbClr val="F589C1"/>
              </a:solidFill>
            </a:endParaRPr>
          </a:p>
        </p:txBody>
      </p:sp>
      <p:sp>
        <p:nvSpPr>
          <p:cNvPr id="1632" name="Google Shape;1632;p270"/>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An AMI Contains:</a:t>
            </a:r>
            <a:endParaRPr/>
          </a:p>
          <a:p>
            <a:pPr indent="-254000" lvl="0" marL="254000" rtl="0" algn="l">
              <a:spcBef>
                <a:spcPts val="800"/>
              </a:spcBef>
              <a:spcAft>
                <a:spcPts val="0"/>
              </a:spcAft>
              <a:buSzPts val="1400"/>
              <a:buChar char="►"/>
            </a:pPr>
            <a:r>
              <a:rPr lang="en" sz="1800"/>
              <a:t>All of the information included in a Launch Template</a:t>
            </a:r>
            <a:endParaRPr sz="1800"/>
          </a:p>
          <a:p>
            <a:pPr indent="-254000" lvl="0" marL="254000" rtl="0" algn="l">
              <a:spcBef>
                <a:spcPts val="800"/>
              </a:spcBef>
              <a:spcAft>
                <a:spcPts val="0"/>
              </a:spcAft>
              <a:buSzPts val="1400"/>
              <a:buChar char="►"/>
            </a:pPr>
            <a:r>
              <a:rPr lang="en" sz="1800"/>
              <a:t>Software related components such as Operating System, Application Server, and any applications</a:t>
            </a:r>
            <a:endParaRPr sz="1800"/>
          </a:p>
          <a:p>
            <a:pPr indent="-254000" lvl="0" marL="254000" rtl="0" algn="l">
              <a:spcBef>
                <a:spcPts val="800"/>
              </a:spcBef>
              <a:spcAft>
                <a:spcPts val="0"/>
              </a:spcAft>
              <a:buSzPts val="1400"/>
              <a:buChar char="►"/>
            </a:pPr>
            <a:r>
              <a:rPr lang="en" sz="1800"/>
              <a:t>One or more Amazon Elastic Block Store (Amazon EBS) snapshots.</a:t>
            </a:r>
            <a:endParaRPr/>
          </a:p>
          <a:p>
            <a:pPr indent="-254000" lvl="0" marL="254000" rtl="0" algn="l">
              <a:spcBef>
                <a:spcPts val="800"/>
              </a:spcBef>
              <a:spcAft>
                <a:spcPts val="0"/>
              </a:spcAft>
              <a:buSzPts val="1400"/>
              <a:buChar char="►"/>
            </a:pPr>
            <a:r>
              <a:rPr lang="en" sz="1800"/>
              <a:t>Launch permissions that control which AWS accounts can use the AMI to launch instances.</a:t>
            </a:r>
            <a:endParaRPr/>
          </a:p>
          <a:p>
            <a:pPr indent="-254000" lvl="0" marL="254000" rtl="0" algn="l">
              <a:spcBef>
                <a:spcPts val="800"/>
              </a:spcBef>
              <a:spcAft>
                <a:spcPts val="0"/>
              </a:spcAft>
              <a:buSzPts val="1400"/>
              <a:buChar char="►"/>
            </a:pPr>
            <a:r>
              <a:rPr lang="en" sz="1800"/>
              <a:t>A block device mapping that specifies the volumes to attach to the instance when it's launched.</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2">
                                            <p:txEl>
                                              <p:pRg end="0" st="0"/>
                                            </p:txEl>
                                          </p:spTgt>
                                        </p:tgtEl>
                                        <p:attrNameLst>
                                          <p:attrName>style.visibility</p:attrName>
                                        </p:attrNameLst>
                                      </p:cBhvr>
                                      <p:to>
                                        <p:strVal val="visible"/>
                                      </p:to>
                                    </p:set>
                                    <p:animEffect filter="fade" transition="in">
                                      <p:cBhvr>
                                        <p:cTn dur="500"/>
                                        <p:tgtEl>
                                          <p:spTgt spid="16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2">
                                            <p:txEl>
                                              <p:pRg end="1" st="1"/>
                                            </p:txEl>
                                          </p:spTgt>
                                        </p:tgtEl>
                                        <p:attrNameLst>
                                          <p:attrName>style.visibility</p:attrName>
                                        </p:attrNameLst>
                                      </p:cBhvr>
                                      <p:to>
                                        <p:strVal val="visible"/>
                                      </p:to>
                                    </p:set>
                                    <p:animEffect filter="fade" transition="in">
                                      <p:cBhvr>
                                        <p:cTn dur="500"/>
                                        <p:tgtEl>
                                          <p:spTgt spid="16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2">
                                            <p:txEl>
                                              <p:pRg end="2" st="2"/>
                                            </p:txEl>
                                          </p:spTgt>
                                        </p:tgtEl>
                                        <p:attrNameLst>
                                          <p:attrName>style.visibility</p:attrName>
                                        </p:attrNameLst>
                                      </p:cBhvr>
                                      <p:to>
                                        <p:strVal val="visible"/>
                                      </p:to>
                                    </p:set>
                                    <p:animEffect filter="fade" transition="in">
                                      <p:cBhvr>
                                        <p:cTn dur="500"/>
                                        <p:tgtEl>
                                          <p:spTgt spid="16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2">
                                            <p:txEl>
                                              <p:pRg end="3" st="3"/>
                                            </p:txEl>
                                          </p:spTgt>
                                        </p:tgtEl>
                                        <p:attrNameLst>
                                          <p:attrName>style.visibility</p:attrName>
                                        </p:attrNameLst>
                                      </p:cBhvr>
                                      <p:to>
                                        <p:strVal val="visible"/>
                                      </p:to>
                                    </p:set>
                                    <p:animEffect filter="fade" transition="in">
                                      <p:cBhvr>
                                        <p:cTn dur="500"/>
                                        <p:tgtEl>
                                          <p:spTgt spid="16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2">
                                            <p:txEl>
                                              <p:pRg end="4" st="4"/>
                                            </p:txEl>
                                          </p:spTgt>
                                        </p:tgtEl>
                                        <p:attrNameLst>
                                          <p:attrName>style.visibility</p:attrName>
                                        </p:attrNameLst>
                                      </p:cBhvr>
                                      <p:to>
                                        <p:strVal val="visible"/>
                                      </p:to>
                                    </p:set>
                                    <p:animEffect filter="fade" transition="in">
                                      <p:cBhvr>
                                        <p:cTn dur="500"/>
                                        <p:tgtEl>
                                          <p:spTgt spid="16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2">
                                            <p:txEl>
                                              <p:pRg end="5" st="5"/>
                                            </p:txEl>
                                          </p:spTgt>
                                        </p:tgtEl>
                                        <p:attrNameLst>
                                          <p:attrName>style.visibility</p:attrName>
                                        </p:attrNameLst>
                                      </p:cBhvr>
                                      <p:to>
                                        <p:strVal val="visible"/>
                                      </p:to>
                                    </p:set>
                                    <p:animEffect filter="fade" transition="in">
                                      <p:cBhvr>
                                        <p:cTn dur="500"/>
                                        <p:tgtEl>
                                          <p:spTgt spid="163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271"/>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638" name="Google Shape;1638;p271"/>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IAM ROLES FOR EC2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272"/>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644" name="Google Shape;1644;p272"/>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SECURITY GROUPS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27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Security Groups</a:t>
            </a:r>
            <a:endParaRPr sz="2100">
              <a:solidFill>
                <a:srgbClr val="F589C1"/>
              </a:solidFill>
            </a:endParaRPr>
          </a:p>
        </p:txBody>
      </p:sp>
      <p:sp>
        <p:nvSpPr>
          <p:cNvPr id="1650" name="Google Shape;1650;p273"/>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lnSpcReduction="10000"/>
          </a:bodyPr>
          <a:lstStyle/>
          <a:p>
            <a:pPr indent="-254000" lvl="0" marL="254000" rtl="0" algn="l">
              <a:spcBef>
                <a:spcPts val="0"/>
              </a:spcBef>
              <a:spcAft>
                <a:spcPts val="0"/>
              </a:spcAft>
              <a:buSzPts val="1400"/>
              <a:buChar char="►"/>
            </a:pPr>
            <a:r>
              <a:rPr lang="en" sz="1800"/>
              <a:t>A security group acts as a virtual firewall for your instance to control inbound and outbound traffic.</a:t>
            </a:r>
            <a:endParaRPr/>
          </a:p>
          <a:p>
            <a:pPr indent="-254000" lvl="0" marL="254000" rtl="0" algn="l">
              <a:spcBef>
                <a:spcPts val="800"/>
              </a:spcBef>
              <a:spcAft>
                <a:spcPts val="0"/>
              </a:spcAft>
              <a:buSzPts val="1400"/>
              <a:buChar char="►"/>
            </a:pPr>
            <a:r>
              <a:rPr lang="en" sz="1800"/>
              <a:t>When an instance is launched within a VPC, it can be assigned to up to five security groups.</a:t>
            </a:r>
            <a:endParaRPr/>
          </a:p>
          <a:p>
            <a:pPr indent="-254000" lvl="0" marL="254000" rtl="0" algn="l">
              <a:spcBef>
                <a:spcPts val="800"/>
              </a:spcBef>
              <a:spcAft>
                <a:spcPts val="0"/>
              </a:spcAft>
              <a:buSzPts val="1400"/>
              <a:buChar char="►"/>
            </a:pPr>
            <a:r>
              <a:rPr lang="en" sz="1800"/>
              <a:t>If an instance is launched using the Amazon EC2 API or a command line tool, and a security group isn’t specified, it will automatically be assigned to the default security group for the VPC. </a:t>
            </a:r>
            <a:endParaRPr/>
          </a:p>
          <a:p>
            <a:pPr indent="-254000" lvl="0" marL="254000" rtl="0" algn="l">
              <a:spcBef>
                <a:spcPts val="800"/>
              </a:spcBef>
              <a:spcAft>
                <a:spcPts val="0"/>
              </a:spcAft>
              <a:buSzPts val="1400"/>
              <a:buChar char="►"/>
            </a:pPr>
            <a:r>
              <a:rPr lang="en" sz="1800"/>
              <a:t>Whenever an instance is launched using the AWS Console, you are presented with the option to create a new security group for the instance.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0">
                                            <p:txEl>
                                              <p:pRg end="0" st="0"/>
                                            </p:txEl>
                                          </p:spTgt>
                                        </p:tgtEl>
                                        <p:attrNameLst>
                                          <p:attrName>style.visibility</p:attrName>
                                        </p:attrNameLst>
                                      </p:cBhvr>
                                      <p:to>
                                        <p:strVal val="visible"/>
                                      </p:to>
                                    </p:set>
                                    <p:animEffect filter="fade" transition="in">
                                      <p:cBhvr>
                                        <p:cTn dur="500"/>
                                        <p:tgtEl>
                                          <p:spTgt spid="16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0">
                                            <p:txEl>
                                              <p:pRg end="1" st="1"/>
                                            </p:txEl>
                                          </p:spTgt>
                                        </p:tgtEl>
                                        <p:attrNameLst>
                                          <p:attrName>style.visibility</p:attrName>
                                        </p:attrNameLst>
                                      </p:cBhvr>
                                      <p:to>
                                        <p:strVal val="visible"/>
                                      </p:to>
                                    </p:set>
                                    <p:animEffect filter="fade" transition="in">
                                      <p:cBhvr>
                                        <p:cTn dur="500"/>
                                        <p:tgtEl>
                                          <p:spTgt spid="16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0">
                                            <p:txEl>
                                              <p:pRg end="2" st="2"/>
                                            </p:txEl>
                                          </p:spTgt>
                                        </p:tgtEl>
                                        <p:attrNameLst>
                                          <p:attrName>style.visibility</p:attrName>
                                        </p:attrNameLst>
                                      </p:cBhvr>
                                      <p:to>
                                        <p:strVal val="visible"/>
                                      </p:to>
                                    </p:set>
                                    <p:animEffect filter="fade" transition="in">
                                      <p:cBhvr>
                                        <p:cTn dur="500"/>
                                        <p:tgtEl>
                                          <p:spTgt spid="16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0">
                                            <p:txEl>
                                              <p:pRg end="3" st="3"/>
                                            </p:txEl>
                                          </p:spTgt>
                                        </p:tgtEl>
                                        <p:attrNameLst>
                                          <p:attrName>style.visibility</p:attrName>
                                        </p:attrNameLst>
                                      </p:cBhvr>
                                      <p:to>
                                        <p:strVal val="visible"/>
                                      </p:to>
                                    </p:set>
                                    <p:animEffect filter="fade" transition="in">
                                      <p:cBhvr>
                                        <p:cTn dur="500"/>
                                        <p:tgtEl>
                                          <p:spTgt spid="16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27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Security Groups</a:t>
            </a:r>
            <a:endParaRPr sz="2100">
              <a:solidFill>
                <a:srgbClr val="F589C1"/>
              </a:solidFill>
            </a:endParaRPr>
          </a:p>
        </p:txBody>
      </p:sp>
      <p:sp>
        <p:nvSpPr>
          <p:cNvPr id="1656" name="Google Shape;1656;p274"/>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fontScale="92500"/>
          </a:bodyPr>
          <a:lstStyle/>
          <a:p>
            <a:pPr indent="-247332" lvl="0" marL="254000" rtl="0" algn="l">
              <a:spcBef>
                <a:spcPts val="0"/>
              </a:spcBef>
              <a:spcAft>
                <a:spcPts val="0"/>
              </a:spcAft>
              <a:buSzPct val="77777"/>
              <a:buChar char="►"/>
            </a:pPr>
            <a:r>
              <a:rPr lang="en" sz="1800"/>
              <a:t>A security group is composed of rules. These rules define the parameters of the firewall which guards your instances.</a:t>
            </a:r>
            <a:endParaRPr/>
          </a:p>
          <a:p>
            <a:pPr indent="-247332" lvl="0" marL="254000" rtl="0" algn="l">
              <a:spcBef>
                <a:spcPts val="800"/>
              </a:spcBef>
              <a:spcAft>
                <a:spcPts val="0"/>
              </a:spcAft>
              <a:buSzPct val="77777"/>
              <a:buChar char="►"/>
            </a:pPr>
            <a:r>
              <a:rPr lang="en" sz="1800"/>
              <a:t>The rules are enforced by filtering traffic based on protocols and port numbers.</a:t>
            </a:r>
            <a:endParaRPr/>
          </a:p>
          <a:p>
            <a:pPr indent="-247332" lvl="0" marL="254000" rtl="0" algn="l">
              <a:spcBef>
                <a:spcPts val="800"/>
              </a:spcBef>
              <a:spcAft>
                <a:spcPts val="0"/>
              </a:spcAft>
              <a:buSzPct val="77777"/>
              <a:buChar char="►"/>
            </a:pPr>
            <a:r>
              <a:rPr lang="en" sz="1800"/>
              <a:t>Rules for a security group can be added and removed (</a:t>
            </a:r>
            <a:r>
              <a:rPr i="1" lang="en" sz="1800"/>
              <a:t>also referred to as authorizing or revoking inbound or outbound access</a:t>
            </a:r>
            <a:r>
              <a:rPr lang="en" sz="1800"/>
              <a:t>)</a:t>
            </a:r>
            <a:endParaRPr/>
          </a:p>
          <a:p>
            <a:pPr indent="-247332" lvl="0" marL="254000" rtl="0" algn="l">
              <a:spcBef>
                <a:spcPts val="800"/>
              </a:spcBef>
              <a:spcAft>
                <a:spcPts val="0"/>
              </a:spcAft>
              <a:buSzPct val="77777"/>
              <a:buChar char="►"/>
            </a:pPr>
            <a:r>
              <a:rPr lang="en" sz="1800"/>
              <a:t>The security group rules are divided into Inbound and Outbound rules.</a:t>
            </a:r>
            <a:endParaRPr/>
          </a:p>
          <a:p>
            <a:pPr indent="-247332" lvl="0" marL="254000" rtl="0" algn="l">
              <a:spcBef>
                <a:spcPts val="800"/>
              </a:spcBef>
              <a:spcAft>
                <a:spcPts val="0"/>
              </a:spcAft>
              <a:buSzPct val="77777"/>
              <a:buChar char="►"/>
            </a:pPr>
            <a:r>
              <a:rPr lang="en" sz="1800"/>
              <a:t>You can specify separate rules for both inbound and outbound traffic.</a:t>
            </a:r>
            <a:endParaRPr/>
          </a:p>
          <a:p>
            <a:pPr indent="-247332" lvl="0" marL="254000" rtl="0" algn="l">
              <a:spcBef>
                <a:spcPts val="800"/>
              </a:spcBef>
              <a:spcAft>
                <a:spcPts val="0"/>
              </a:spcAft>
              <a:buSzPct val="77777"/>
              <a:buChar char="►"/>
            </a:pPr>
            <a:r>
              <a:rPr lang="en" sz="1800"/>
              <a:t>AWS permits specifying “allow rules”, but not “deny rules”.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6">
                                            <p:txEl>
                                              <p:pRg end="0" st="0"/>
                                            </p:txEl>
                                          </p:spTgt>
                                        </p:tgtEl>
                                        <p:attrNameLst>
                                          <p:attrName>style.visibility</p:attrName>
                                        </p:attrNameLst>
                                      </p:cBhvr>
                                      <p:to>
                                        <p:strVal val="visible"/>
                                      </p:to>
                                    </p:set>
                                    <p:animEffect filter="fade" transition="in">
                                      <p:cBhvr>
                                        <p:cTn dur="500"/>
                                        <p:tgtEl>
                                          <p:spTgt spid="16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6">
                                            <p:txEl>
                                              <p:pRg end="1" st="1"/>
                                            </p:txEl>
                                          </p:spTgt>
                                        </p:tgtEl>
                                        <p:attrNameLst>
                                          <p:attrName>style.visibility</p:attrName>
                                        </p:attrNameLst>
                                      </p:cBhvr>
                                      <p:to>
                                        <p:strVal val="visible"/>
                                      </p:to>
                                    </p:set>
                                    <p:animEffect filter="fade" transition="in">
                                      <p:cBhvr>
                                        <p:cTn dur="500"/>
                                        <p:tgtEl>
                                          <p:spTgt spid="16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6">
                                            <p:txEl>
                                              <p:pRg end="2" st="2"/>
                                            </p:txEl>
                                          </p:spTgt>
                                        </p:tgtEl>
                                        <p:attrNameLst>
                                          <p:attrName>style.visibility</p:attrName>
                                        </p:attrNameLst>
                                      </p:cBhvr>
                                      <p:to>
                                        <p:strVal val="visible"/>
                                      </p:to>
                                    </p:set>
                                    <p:animEffect filter="fade" transition="in">
                                      <p:cBhvr>
                                        <p:cTn dur="500"/>
                                        <p:tgtEl>
                                          <p:spTgt spid="16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6">
                                            <p:txEl>
                                              <p:pRg end="3" st="3"/>
                                            </p:txEl>
                                          </p:spTgt>
                                        </p:tgtEl>
                                        <p:attrNameLst>
                                          <p:attrName>style.visibility</p:attrName>
                                        </p:attrNameLst>
                                      </p:cBhvr>
                                      <p:to>
                                        <p:strVal val="visible"/>
                                      </p:to>
                                    </p:set>
                                    <p:animEffect filter="fade" transition="in">
                                      <p:cBhvr>
                                        <p:cTn dur="500"/>
                                        <p:tgtEl>
                                          <p:spTgt spid="16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6">
                                            <p:txEl>
                                              <p:pRg end="4" st="4"/>
                                            </p:txEl>
                                          </p:spTgt>
                                        </p:tgtEl>
                                        <p:attrNameLst>
                                          <p:attrName>style.visibility</p:attrName>
                                        </p:attrNameLst>
                                      </p:cBhvr>
                                      <p:to>
                                        <p:strVal val="visible"/>
                                      </p:to>
                                    </p:set>
                                    <p:animEffect filter="fade" transition="in">
                                      <p:cBhvr>
                                        <p:cTn dur="500"/>
                                        <p:tgtEl>
                                          <p:spTgt spid="16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6">
                                            <p:txEl>
                                              <p:pRg end="5" st="5"/>
                                            </p:txEl>
                                          </p:spTgt>
                                        </p:tgtEl>
                                        <p:attrNameLst>
                                          <p:attrName>style.visibility</p:attrName>
                                        </p:attrNameLst>
                                      </p:cBhvr>
                                      <p:to>
                                        <p:strVal val="visible"/>
                                      </p:to>
                                    </p:set>
                                    <p:animEffect filter="fade" transition="in">
                                      <p:cBhvr>
                                        <p:cTn dur="500"/>
                                        <p:tgtEl>
                                          <p:spTgt spid="165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27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Security Groups</a:t>
            </a:r>
            <a:endParaRPr sz="2100">
              <a:solidFill>
                <a:srgbClr val="F589C1"/>
              </a:solidFill>
            </a:endParaRPr>
          </a:p>
        </p:txBody>
      </p:sp>
      <p:sp>
        <p:nvSpPr>
          <p:cNvPr id="1662" name="Google Shape;1662;p275"/>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800"/>
              <a:t>When a security group is created, it has no inbound rules by default. This means all inbound traffic originating from another host will be denied until inbound rules are configured. </a:t>
            </a:r>
            <a:endParaRPr/>
          </a:p>
          <a:p>
            <a:pPr indent="-254000" lvl="0" marL="254000" rtl="0" algn="l">
              <a:spcBef>
                <a:spcPts val="800"/>
              </a:spcBef>
              <a:spcAft>
                <a:spcPts val="0"/>
              </a:spcAft>
              <a:buSzPts val="1400"/>
              <a:buChar char="►"/>
            </a:pPr>
            <a:r>
              <a:rPr lang="en" sz="1800"/>
              <a:t>By default, a security group will have a rule that allows all outbound traffic.</a:t>
            </a:r>
            <a:endParaRPr/>
          </a:p>
          <a:p>
            <a:pPr indent="-254000" lvl="0" marL="254000" rtl="0" algn="l">
              <a:spcBef>
                <a:spcPts val="800"/>
              </a:spcBef>
              <a:spcAft>
                <a:spcPts val="0"/>
              </a:spcAft>
              <a:buSzPts val="1400"/>
              <a:buChar char="►"/>
            </a:pPr>
            <a:r>
              <a:rPr lang="en" sz="1800"/>
              <a:t>Outbound traffic rules can be configured to restrict outbound traffic. </a:t>
            </a:r>
            <a:endParaRPr/>
          </a:p>
          <a:p>
            <a:pPr indent="-254000" lvl="0" marL="254000" rtl="0" algn="l">
              <a:spcBef>
                <a:spcPts val="800"/>
              </a:spcBef>
              <a:spcAft>
                <a:spcPts val="0"/>
              </a:spcAft>
              <a:buSzPts val="1400"/>
              <a:buChar char="►"/>
            </a:pPr>
            <a:r>
              <a:rPr lang="en" sz="1800"/>
              <a:t>A security group with no outbound traffic rules, will deny all outbound traffic requests made by an instance.</a:t>
            </a:r>
            <a:endParaRPr sz="18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2">
                                            <p:txEl>
                                              <p:pRg end="0" st="0"/>
                                            </p:txEl>
                                          </p:spTgt>
                                        </p:tgtEl>
                                        <p:attrNameLst>
                                          <p:attrName>style.visibility</p:attrName>
                                        </p:attrNameLst>
                                      </p:cBhvr>
                                      <p:to>
                                        <p:strVal val="visible"/>
                                      </p:to>
                                    </p:set>
                                    <p:animEffect filter="fade" transition="in">
                                      <p:cBhvr>
                                        <p:cTn dur="500"/>
                                        <p:tgtEl>
                                          <p:spTgt spid="16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2">
                                            <p:txEl>
                                              <p:pRg end="1" st="1"/>
                                            </p:txEl>
                                          </p:spTgt>
                                        </p:tgtEl>
                                        <p:attrNameLst>
                                          <p:attrName>style.visibility</p:attrName>
                                        </p:attrNameLst>
                                      </p:cBhvr>
                                      <p:to>
                                        <p:strVal val="visible"/>
                                      </p:to>
                                    </p:set>
                                    <p:animEffect filter="fade" transition="in">
                                      <p:cBhvr>
                                        <p:cTn dur="500"/>
                                        <p:tgtEl>
                                          <p:spTgt spid="16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2">
                                            <p:txEl>
                                              <p:pRg end="2" st="2"/>
                                            </p:txEl>
                                          </p:spTgt>
                                        </p:tgtEl>
                                        <p:attrNameLst>
                                          <p:attrName>style.visibility</p:attrName>
                                        </p:attrNameLst>
                                      </p:cBhvr>
                                      <p:to>
                                        <p:strVal val="visible"/>
                                      </p:to>
                                    </p:set>
                                    <p:animEffect filter="fade" transition="in">
                                      <p:cBhvr>
                                        <p:cTn dur="500"/>
                                        <p:tgtEl>
                                          <p:spTgt spid="16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2">
                                            <p:txEl>
                                              <p:pRg end="3" st="3"/>
                                            </p:txEl>
                                          </p:spTgt>
                                        </p:tgtEl>
                                        <p:attrNameLst>
                                          <p:attrName>style.visibility</p:attrName>
                                        </p:attrNameLst>
                                      </p:cBhvr>
                                      <p:to>
                                        <p:strVal val="visible"/>
                                      </p:to>
                                    </p:set>
                                    <p:animEffect filter="fade" transition="in">
                                      <p:cBhvr>
                                        <p:cTn dur="500"/>
                                        <p:tgtEl>
                                          <p:spTgt spid="166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276"/>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668" name="Google Shape;1668;p276"/>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SECURITY GROUPS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277"/>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674" name="Google Shape;1674;p277"/>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SECURE SOCKET SHELL (SSH) OVERVIEW</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27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SSH Overview</a:t>
            </a:r>
            <a:endParaRPr sz="2100">
              <a:solidFill>
                <a:srgbClr val="F589C1"/>
              </a:solidFill>
            </a:endParaRPr>
          </a:p>
        </p:txBody>
      </p:sp>
      <p:sp>
        <p:nvSpPr>
          <p:cNvPr id="1680" name="Google Shape;1680;p278"/>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800"/>
              <a:t>SSH offers a secure way to administer an EC2 Instance through command lines, over an open network, such as the internet.</a:t>
            </a:r>
            <a:endParaRPr/>
          </a:p>
          <a:p>
            <a:pPr indent="-254000" lvl="0" marL="254000" rtl="0" algn="l">
              <a:spcBef>
                <a:spcPts val="800"/>
              </a:spcBef>
              <a:spcAft>
                <a:spcPts val="0"/>
              </a:spcAft>
              <a:buSzPts val="1400"/>
              <a:buChar char="►"/>
            </a:pPr>
            <a:r>
              <a:rPr lang="en" sz="1800"/>
              <a:t>SSH connections between two computers are facilitated through SSH clients.</a:t>
            </a:r>
            <a:endParaRPr/>
          </a:p>
          <a:p>
            <a:pPr indent="-254000" lvl="0" marL="254000" rtl="0" algn="l">
              <a:spcBef>
                <a:spcPts val="800"/>
              </a:spcBef>
              <a:spcAft>
                <a:spcPts val="0"/>
              </a:spcAft>
              <a:buSzPts val="1400"/>
              <a:buChar char="►"/>
            </a:pPr>
            <a:r>
              <a:rPr lang="en" sz="1800"/>
              <a:t>The SSH client you use to connect to your EC2 instance, will depend on the operating system that is installed on your local computer.</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xEl>
                                              <p:pRg end="0" st="0"/>
                                            </p:txEl>
                                          </p:spTgt>
                                        </p:tgtEl>
                                        <p:attrNameLst>
                                          <p:attrName>style.visibility</p:attrName>
                                        </p:attrNameLst>
                                      </p:cBhvr>
                                      <p:to>
                                        <p:strVal val="visible"/>
                                      </p:to>
                                    </p:set>
                                    <p:animEffect filter="fade" transition="in">
                                      <p:cBhvr>
                                        <p:cTn dur="500"/>
                                        <p:tgtEl>
                                          <p:spTgt spid="16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xEl>
                                              <p:pRg end="1" st="1"/>
                                            </p:txEl>
                                          </p:spTgt>
                                        </p:tgtEl>
                                        <p:attrNameLst>
                                          <p:attrName>style.visibility</p:attrName>
                                        </p:attrNameLst>
                                      </p:cBhvr>
                                      <p:to>
                                        <p:strVal val="visible"/>
                                      </p:to>
                                    </p:set>
                                    <p:animEffect filter="fade" transition="in">
                                      <p:cBhvr>
                                        <p:cTn dur="500"/>
                                        <p:tgtEl>
                                          <p:spTgt spid="16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xEl>
                                              <p:pRg end="2" st="2"/>
                                            </p:txEl>
                                          </p:spTgt>
                                        </p:tgtEl>
                                        <p:attrNameLst>
                                          <p:attrName>style.visibility</p:attrName>
                                        </p:attrNameLst>
                                      </p:cBhvr>
                                      <p:to>
                                        <p:strVal val="visible"/>
                                      </p:to>
                                    </p:set>
                                    <p:animEffect filter="fade" transition="in">
                                      <p:cBhvr>
                                        <p:cTn dur="500"/>
                                        <p:tgtEl>
                                          <p:spTgt spid="16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27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SSH Overview</a:t>
            </a:r>
            <a:endParaRPr sz="2100">
              <a:solidFill>
                <a:srgbClr val="F589C1"/>
              </a:solidFill>
            </a:endParaRPr>
          </a:p>
        </p:txBody>
      </p:sp>
      <p:sp>
        <p:nvSpPr>
          <p:cNvPr id="1686" name="Google Shape;1686;p279"/>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800"/>
              <a:t>MAC users can SSH to an instance using Terminal. Terminal is included in the MacOS by default. </a:t>
            </a:r>
            <a:endParaRPr/>
          </a:p>
          <a:p>
            <a:pPr indent="-254000" lvl="0" marL="254000" rtl="0" algn="l">
              <a:spcBef>
                <a:spcPts val="800"/>
              </a:spcBef>
              <a:spcAft>
                <a:spcPts val="0"/>
              </a:spcAft>
              <a:buSzPts val="1400"/>
              <a:buChar char="►"/>
            </a:pPr>
            <a:r>
              <a:rPr lang="en" sz="1800"/>
              <a:t>Linux users can SSH to an instance using Linux Terminal.</a:t>
            </a:r>
            <a:endParaRPr/>
          </a:p>
          <a:p>
            <a:pPr indent="-254000" lvl="0" marL="254000" rtl="0" algn="l">
              <a:spcBef>
                <a:spcPts val="800"/>
              </a:spcBef>
              <a:spcAft>
                <a:spcPts val="0"/>
              </a:spcAft>
              <a:buSzPts val="1400"/>
              <a:buChar char="►"/>
            </a:pPr>
            <a:r>
              <a:rPr lang="en" sz="1800"/>
              <a:t>Windows users will need to install a third party program called PuTTY. </a:t>
            </a:r>
            <a:endParaRPr sz="1800"/>
          </a:p>
          <a:p>
            <a:pPr indent="-254000" lvl="0" marL="254000" rtl="0" algn="l">
              <a:spcBef>
                <a:spcPts val="800"/>
              </a:spcBef>
              <a:spcAft>
                <a:spcPts val="0"/>
              </a:spcAft>
              <a:buSzPts val="1400"/>
              <a:buChar char="►"/>
            </a:pPr>
            <a:r>
              <a:rPr lang="en" sz="1800"/>
              <a:t>PuTTY is a free and open-source terminal emulator which supports SSH connections.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6">
                                            <p:txEl>
                                              <p:pRg end="0" st="0"/>
                                            </p:txEl>
                                          </p:spTgt>
                                        </p:tgtEl>
                                        <p:attrNameLst>
                                          <p:attrName>style.visibility</p:attrName>
                                        </p:attrNameLst>
                                      </p:cBhvr>
                                      <p:to>
                                        <p:strVal val="visible"/>
                                      </p:to>
                                    </p:set>
                                    <p:animEffect filter="fade" transition="in">
                                      <p:cBhvr>
                                        <p:cTn dur="500"/>
                                        <p:tgtEl>
                                          <p:spTgt spid="16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6">
                                            <p:txEl>
                                              <p:pRg end="1" st="1"/>
                                            </p:txEl>
                                          </p:spTgt>
                                        </p:tgtEl>
                                        <p:attrNameLst>
                                          <p:attrName>style.visibility</p:attrName>
                                        </p:attrNameLst>
                                      </p:cBhvr>
                                      <p:to>
                                        <p:strVal val="visible"/>
                                      </p:to>
                                    </p:set>
                                    <p:animEffect filter="fade" transition="in">
                                      <p:cBhvr>
                                        <p:cTn dur="500"/>
                                        <p:tgtEl>
                                          <p:spTgt spid="16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6">
                                            <p:txEl>
                                              <p:pRg end="2" st="2"/>
                                            </p:txEl>
                                          </p:spTgt>
                                        </p:tgtEl>
                                        <p:attrNameLst>
                                          <p:attrName>style.visibility</p:attrName>
                                        </p:attrNameLst>
                                      </p:cBhvr>
                                      <p:to>
                                        <p:strVal val="visible"/>
                                      </p:to>
                                    </p:set>
                                    <p:animEffect filter="fade" transition="in">
                                      <p:cBhvr>
                                        <p:cTn dur="500"/>
                                        <p:tgtEl>
                                          <p:spTgt spid="16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6">
                                            <p:txEl>
                                              <p:pRg end="3" st="3"/>
                                            </p:txEl>
                                          </p:spTgt>
                                        </p:tgtEl>
                                        <p:attrNameLst>
                                          <p:attrName>style.visibility</p:attrName>
                                        </p:attrNameLst>
                                      </p:cBhvr>
                                      <p:to>
                                        <p:strVal val="visible"/>
                                      </p:to>
                                    </p:set>
                                    <p:animEffect filter="fade" transition="in">
                                      <p:cBhvr>
                                        <p:cTn dur="500"/>
                                        <p:tgtEl>
                                          <p:spTgt spid="168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Cloud Case Study: Twitter</a:t>
            </a:r>
            <a:endParaRPr sz="2100">
              <a:solidFill>
                <a:srgbClr val="F589C1"/>
              </a:solidFill>
            </a:endParaRPr>
          </a:p>
        </p:txBody>
      </p:sp>
      <p:sp>
        <p:nvSpPr>
          <p:cNvPr id="339" name="Google Shape;339;p5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Social Networks &amp; Data:</a:t>
            </a:r>
            <a:endParaRPr/>
          </a:p>
          <a:p>
            <a:pPr indent="-254000" lvl="0" marL="254000" rtl="0" algn="l">
              <a:spcBef>
                <a:spcPts val="800"/>
              </a:spcBef>
              <a:spcAft>
                <a:spcPts val="0"/>
              </a:spcAft>
              <a:buSzPts val="1200"/>
              <a:buChar char="►"/>
            </a:pPr>
            <a:r>
              <a:rPr lang="en"/>
              <a:t>Social Networks are a repository of text, images, audio, and video content.</a:t>
            </a:r>
            <a:endParaRPr/>
          </a:p>
          <a:p>
            <a:pPr indent="-254000" lvl="0" marL="254000" rtl="0" algn="l">
              <a:spcBef>
                <a:spcPts val="800"/>
              </a:spcBef>
              <a:spcAft>
                <a:spcPts val="0"/>
              </a:spcAft>
              <a:buSzPts val="1200"/>
              <a:buChar char="►"/>
            </a:pPr>
            <a:r>
              <a:rPr lang="en"/>
              <a:t>Facebook generates 4 Petabytes of data per day. Equivalent to 1M Gigs.</a:t>
            </a:r>
            <a:endParaRPr/>
          </a:p>
          <a:p>
            <a:pPr indent="-254000" lvl="0" marL="254000" rtl="0" algn="l">
              <a:spcBef>
                <a:spcPts val="800"/>
              </a:spcBef>
              <a:spcAft>
                <a:spcPts val="0"/>
              </a:spcAft>
              <a:buSzPts val="1200"/>
              <a:buChar char="►"/>
            </a:pPr>
            <a:r>
              <a:rPr lang="en"/>
              <a:t>Twitter hit one trillion tweets as of Feb 2019.</a:t>
            </a:r>
            <a:endParaRPr/>
          </a:p>
          <a:p>
            <a:pPr indent="-254000" lvl="0" marL="254000" rtl="0" algn="l">
              <a:spcBef>
                <a:spcPts val="800"/>
              </a:spcBef>
              <a:spcAft>
                <a:spcPts val="0"/>
              </a:spcAft>
              <a:buSzPts val="1200"/>
              <a:buChar char="►"/>
            </a:pPr>
            <a:r>
              <a:rPr lang="en"/>
              <a:t>Twitter is migrated 300 petabytes of data Google Cloud.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5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5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500"/>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500"/>
                                        <p:tgtEl>
                                          <p:spTgt spid="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500"/>
                                        <p:tgtEl>
                                          <p:spTgt spid="3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animEffect filter="fade" transition="in">
                                      <p:cBhvr>
                                        <p:cTn dur="500"/>
                                        <p:tgtEl>
                                          <p:spTgt spid="3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6" st="6"/>
                                            </p:txEl>
                                          </p:spTgt>
                                        </p:tgtEl>
                                        <p:attrNameLst>
                                          <p:attrName>style.visibility</p:attrName>
                                        </p:attrNameLst>
                                      </p:cBhvr>
                                      <p:to>
                                        <p:strVal val="visible"/>
                                      </p:to>
                                    </p:set>
                                    <p:animEffect filter="fade" transition="in">
                                      <p:cBhvr>
                                        <p:cTn dur="500"/>
                                        <p:tgtEl>
                                          <p:spTgt spid="3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7" st="7"/>
                                            </p:txEl>
                                          </p:spTgt>
                                        </p:tgtEl>
                                        <p:attrNameLst>
                                          <p:attrName>style.visibility</p:attrName>
                                        </p:attrNameLst>
                                      </p:cBhvr>
                                      <p:to>
                                        <p:strVal val="visible"/>
                                      </p:to>
                                    </p:set>
                                    <p:animEffect filter="fade" transition="in">
                                      <p:cBhvr>
                                        <p:cTn dur="500"/>
                                        <p:tgtEl>
                                          <p:spTgt spid="33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28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SSH Overview</a:t>
            </a:r>
            <a:endParaRPr sz="2100">
              <a:solidFill>
                <a:srgbClr val="F589C1"/>
              </a:solidFill>
            </a:endParaRPr>
          </a:p>
        </p:txBody>
      </p:sp>
      <p:sp>
        <p:nvSpPr>
          <p:cNvPr id="1692" name="Google Shape;1692;p280"/>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lnSpcReduction="10000"/>
          </a:bodyPr>
          <a:lstStyle/>
          <a:p>
            <a:pPr indent="-254000" lvl="0" marL="254000" rtl="0" algn="l">
              <a:spcBef>
                <a:spcPts val="0"/>
              </a:spcBef>
              <a:spcAft>
                <a:spcPts val="0"/>
              </a:spcAft>
              <a:buSzPts val="1400"/>
              <a:buChar char="►"/>
            </a:pPr>
            <a:r>
              <a:rPr lang="en" sz="1800"/>
              <a:t>If you don’t have access to an SSH client on your local computer, AWS also offers an online web-based SSH client known as EC2 Instance Connect. </a:t>
            </a:r>
            <a:br>
              <a:rPr lang="en" sz="1800"/>
            </a:br>
            <a:br>
              <a:rPr lang="en" sz="1800"/>
            </a:br>
            <a:r>
              <a:rPr lang="en" sz="1800"/>
              <a:t>Limitations of EC2 Instance Connect:</a:t>
            </a:r>
            <a:br>
              <a:rPr lang="en" sz="1800"/>
            </a:br>
            <a:endParaRPr sz="1800"/>
          </a:p>
          <a:p>
            <a:pPr indent="-209550" lvl="1" marL="558800" rtl="0" algn="l">
              <a:spcBef>
                <a:spcPts val="800"/>
              </a:spcBef>
              <a:spcAft>
                <a:spcPts val="0"/>
              </a:spcAft>
              <a:buSzPts val="1300"/>
              <a:buChar char="►"/>
            </a:pPr>
            <a:r>
              <a:rPr lang="en" sz="1700"/>
              <a:t>It can only be used to administer instances using the Amazon Linux 2 O/S.</a:t>
            </a:r>
            <a:endParaRPr/>
          </a:p>
          <a:p>
            <a:pPr indent="-209550" lvl="1" marL="558800" rtl="0" algn="l">
              <a:spcBef>
                <a:spcPts val="800"/>
              </a:spcBef>
              <a:spcAft>
                <a:spcPts val="0"/>
              </a:spcAft>
              <a:buSzPts val="1300"/>
              <a:buChar char="►"/>
            </a:pPr>
            <a:r>
              <a:rPr lang="en" sz="1700"/>
              <a:t>Web based SSH clients often have some latency and are slower than desktop clients. </a:t>
            </a:r>
            <a:endParaRPr/>
          </a:p>
          <a:p>
            <a:pPr indent="-209550" lvl="1" marL="558800" rtl="0" algn="l">
              <a:spcBef>
                <a:spcPts val="800"/>
              </a:spcBef>
              <a:spcAft>
                <a:spcPts val="0"/>
              </a:spcAft>
              <a:buSzPts val="1300"/>
              <a:buChar char="►"/>
            </a:pPr>
            <a:r>
              <a:rPr lang="en" sz="1700"/>
              <a:t>Web browsers are prone to crashing and freezing.</a:t>
            </a:r>
            <a:endParaRPr sz="17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2">
                                            <p:txEl>
                                              <p:pRg end="0" st="0"/>
                                            </p:txEl>
                                          </p:spTgt>
                                        </p:tgtEl>
                                        <p:attrNameLst>
                                          <p:attrName>style.visibility</p:attrName>
                                        </p:attrNameLst>
                                      </p:cBhvr>
                                      <p:to>
                                        <p:strVal val="visible"/>
                                      </p:to>
                                    </p:set>
                                    <p:animEffect filter="fade" transition="in">
                                      <p:cBhvr>
                                        <p:cTn dur="500"/>
                                        <p:tgtEl>
                                          <p:spTgt spid="16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2">
                                            <p:txEl>
                                              <p:pRg end="1" st="1"/>
                                            </p:txEl>
                                          </p:spTgt>
                                        </p:tgtEl>
                                        <p:attrNameLst>
                                          <p:attrName>style.visibility</p:attrName>
                                        </p:attrNameLst>
                                      </p:cBhvr>
                                      <p:to>
                                        <p:strVal val="visible"/>
                                      </p:to>
                                    </p:set>
                                    <p:animEffect filter="fade" transition="in">
                                      <p:cBhvr>
                                        <p:cTn dur="500"/>
                                        <p:tgtEl>
                                          <p:spTgt spid="16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2">
                                            <p:txEl>
                                              <p:pRg end="2" st="2"/>
                                            </p:txEl>
                                          </p:spTgt>
                                        </p:tgtEl>
                                        <p:attrNameLst>
                                          <p:attrName>style.visibility</p:attrName>
                                        </p:attrNameLst>
                                      </p:cBhvr>
                                      <p:to>
                                        <p:strVal val="visible"/>
                                      </p:to>
                                    </p:set>
                                    <p:animEffect filter="fade" transition="in">
                                      <p:cBhvr>
                                        <p:cTn dur="500"/>
                                        <p:tgtEl>
                                          <p:spTgt spid="16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2">
                                            <p:txEl>
                                              <p:pRg end="3" st="3"/>
                                            </p:txEl>
                                          </p:spTgt>
                                        </p:tgtEl>
                                        <p:attrNameLst>
                                          <p:attrName>style.visibility</p:attrName>
                                        </p:attrNameLst>
                                      </p:cBhvr>
                                      <p:to>
                                        <p:strVal val="visible"/>
                                      </p:to>
                                    </p:set>
                                    <p:animEffect filter="fade" transition="in">
                                      <p:cBhvr>
                                        <p:cTn dur="500"/>
                                        <p:tgtEl>
                                          <p:spTgt spid="16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28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Amazon EC2</a:t>
            </a:r>
            <a:br>
              <a:rPr lang="en" sz="2400"/>
            </a:br>
            <a:r>
              <a:rPr lang="en" sz="2100">
                <a:solidFill>
                  <a:srgbClr val="F9C4E0"/>
                </a:solidFill>
              </a:rPr>
              <a:t> </a:t>
            </a:r>
            <a:r>
              <a:rPr lang="en" sz="2100">
                <a:solidFill>
                  <a:srgbClr val="F589C1"/>
                </a:solidFill>
              </a:rPr>
              <a:t>- SSH Overview</a:t>
            </a:r>
            <a:endParaRPr sz="2100">
              <a:solidFill>
                <a:srgbClr val="F589C1"/>
              </a:solidFill>
            </a:endParaRPr>
          </a:p>
        </p:txBody>
      </p:sp>
      <p:sp>
        <p:nvSpPr>
          <p:cNvPr id="1698" name="Google Shape;1698;p281"/>
          <p:cNvSpPr txBox="1"/>
          <p:nvPr>
            <p:ph idx="1" type="body"/>
          </p:nvPr>
        </p:nvSpPr>
        <p:spPr>
          <a:xfrm>
            <a:off x="827484" y="1539689"/>
            <a:ext cx="7685144"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SSH Features:</a:t>
            </a:r>
            <a:br>
              <a:rPr lang="en" sz="1800"/>
            </a:br>
            <a:endParaRPr sz="1800"/>
          </a:p>
          <a:p>
            <a:pPr indent="-209550" lvl="1" marL="558800" rtl="0" algn="l">
              <a:spcBef>
                <a:spcPts val="800"/>
              </a:spcBef>
              <a:spcAft>
                <a:spcPts val="0"/>
              </a:spcAft>
              <a:buSzPts val="1300"/>
              <a:buChar char="►"/>
            </a:pPr>
            <a:r>
              <a:rPr lang="en" sz="1700"/>
              <a:t>Providing secure access to system resources between host and client. </a:t>
            </a:r>
            <a:endParaRPr/>
          </a:p>
          <a:p>
            <a:pPr indent="-209550" lvl="1" marL="558800" rtl="0" algn="l">
              <a:spcBef>
                <a:spcPts val="800"/>
              </a:spcBef>
              <a:spcAft>
                <a:spcPts val="0"/>
              </a:spcAft>
              <a:buSzPts val="1300"/>
              <a:buChar char="►"/>
            </a:pPr>
            <a:r>
              <a:rPr lang="en" sz="1700"/>
              <a:t>Remote execution of commands on a virtual server.</a:t>
            </a:r>
            <a:endParaRPr/>
          </a:p>
          <a:p>
            <a:pPr indent="-209550" lvl="1" marL="558800" rtl="0" algn="l">
              <a:spcBef>
                <a:spcPts val="800"/>
              </a:spcBef>
              <a:spcAft>
                <a:spcPts val="0"/>
              </a:spcAft>
              <a:buSzPts val="1300"/>
              <a:buChar char="►"/>
            </a:pPr>
            <a:r>
              <a:rPr lang="en" sz="1700"/>
              <a:t>Administration of software patches, updates, and other management tasks on a remote system.</a:t>
            </a:r>
            <a:endParaRPr/>
          </a:p>
          <a:p>
            <a:pPr indent="-209550" lvl="1" marL="558800" rtl="0" algn="l">
              <a:spcBef>
                <a:spcPts val="800"/>
              </a:spcBef>
              <a:spcAft>
                <a:spcPts val="0"/>
              </a:spcAft>
              <a:buSzPts val="1300"/>
              <a:buChar char="►"/>
            </a:pPr>
            <a:r>
              <a:rPr lang="en" sz="1700"/>
              <a:t>Secure file transfer between client and host.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8">
                                            <p:txEl>
                                              <p:pRg end="0" st="0"/>
                                            </p:txEl>
                                          </p:spTgt>
                                        </p:tgtEl>
                                        <p:attrNameLst>
                                          <p:attrName>style.visibility</p:attrName>
                                        </p:attrNameLst>
                                      </p:cBhvr>
                                      <p:to>
                                        <p:strVal val="visible"/>
                                      </p:to>
                                    </p:set>
                                    <p:animEffect filter="fade" transition="in">
                                      <p:cBhvr>
                                        <p:cTn dur="500"/>
                                        <p:tgtEl>
                                          <p:spTgt spid="16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8">
                                            <p:txEl>
                                              <p:pRg end="1" st="1"/>
                                            </p:txEl>
                                          </p:spTgt>
                                        </p:tgtEl>
                                        <p:attrNameLst>
                                          <p:attrName>style.visibility</p:attrName>
                                        </p:attrNameLst>
                                      </p:cBhvr>
                                      <p:to>
                                        <p:strVal val="visible"/>
                                      </p:to>
                                    </p:set>
                                    <p:animEffect filter="fade" transition="in">
                                      <p:cBhvr>
                                        <p:cTn dur="500"/>
                                        <p:tgtEl>
                                          <p:spTgt spid="16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8">
                                            <p:txEl>
                                              <p:pRg end="2" st="2"/>
                                            </p:txEl>
                                          </p:spTgt>
                                        </p:tgtEl>
                                        <p:attrNameLst>
                                          <p:attrName>style.visibility</p:attrName>
                                        </p:attrNameLst>
                                      </p:cBhvr>
                                      <p:to>
                                        <p:strVal val="visible"/>
                                      </p:to>
                                    </p:set>
                                    <p:animEffect filter="fade" transition="in">
                                      <p:cBhvr>
                                        <p:cTn dur="500"/>
                                        <p:tgtEl>
                                          <p:spTgt spid="16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8">
                                            <p:txEl>
                                              <p:pRg end="3" st="3"/>
                                            </p:txEl>
                                          </p:spTgt>
                                        </p:tgtEl>
                                        <p:attrNameLst>
                                          <p:attrName>style.visibility</p:attrName>
                                        </p:attrNameLst>
                                      </p:cBhvr>
                                      <p:to>
                                        <p:strVal val="visible"/>
                                      </p:to>
                                    </p:set>
                                    <p:animEffect filter="fade" transition="in">
                                      <p:cBhvr>
                                        <p:cTn dur="500"/>
                                        <p:tgtEl>
                                          <p:spTgt spid="16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8">
                                            <p:txEl>
                                              <p:pRg end="4" st="4"/>
                                            </p:txEl>
                                          </p:spTgt>
                                        </p:tgtEl>
                                        <p:attrNameLst>
                                          <p:attrName>style.visibility</p:attrName>
                                        </p:attrNameLst>
                                      </p:cBhvr>
                                      <p:to>
                                        <p:strVal val="visible"/>
                                      </p:to>
                                    </p:set>
                                    <p:animEffect filter="fade" transition="in">
                                      <p:cBhvr>
                                        <p:cTn dur="500"/>
                                        <p:tgtEl>
                                          <p:spTgt spid="169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282"/>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704" name="Google Shape;1704;p282"/>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PUTTY (SSH) FOR WINDOWS (GUIDE)</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283"/>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710" name="Google Shape;1710;p283"/>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TERMINAL (SSH) FOR MAC (GUIDE)</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284"/>
          <p:cNvSpPr txBox="1"/>
          <p:nvPr>
            <p:ph type="ctrTitle"/>
          </p:nvPr>
        </p:nvSpPr>
        <p:spPr>
          <a:xfrm>
            <a:off x="1156598" y="1015432"/>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 Elastic Compute Cloud (EC2)</a:t>
            </a:r>
            <a:endParaRPr sz="5000"/>
          </a:p>
        </p:txBody>
      </p:sp>
      <p:sp>
        <p:nvSpPr>
          <p:cNvPr id="1716" name="Google Shape;1716;p284"/>
          <p:cNvSpPr txBox="1"/>
          <p:nvPr>
            <p:ph idx="1" type="subTitle"/>
          </p:nvPr>
        </p:nvSpPr>
        <p:spPr>
          <a:xfrm>
            <a:off x="1156598" y="3662635"/>
            <a:ext cx="6619244" cy="66749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EC2 INSTANCE CONNECT (GUIDE)</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Cloud Case Study: Twitter</a:t>
            </a:r>
            <a:endParaRPr sz="2100">
              <a:solidFill>
                <a:srgbClr val="F589C1"/>
              </a:solidFill>
            </a:endParaRPr>
          </a:p>
        </p:txBody>
      </p:sp>
      <p:sp>
        <p:nvSpPr>
          <p:cNvPr id="345" name="Google Shape;345;p5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400"/>
              <a:buNone/>
            </a:pPr>
            <a:r>
              <a:rPr lang="en" sz="1800"/>
              <a:t>Twitter Resource Requirements:</a:t>
            </a:r>
            <a:endParaRPr/>
          </a:p>
          <a:p>
            <a:pPr indent="-254000" lvl="0" marL="254000" rtl="0" algn="l">
              <a:spcBef>
                <a:spcPts val="800"/>
              </a:spcBef>
              <a:spcAft>
                <a:spcPts val="0"/>
              </a:spcAft>
              <a:buSzPts val="1200"/>
              <a:buChar char="►"/>
            </a:pPr>
            <a:r>
              <a:rPr lang="en"/>
              <a:t>Scalable disk space</a:t>
            </a:r>
            <a:endParaRPr/>
          </a:p>
          <a:p>
            <a:pPr indent="-254000" lvl="0" marL="254000" rtl="0" algn="l">
              <a:spcBef>
                <a:spcPts val="800"/>
              </a:spcBef>
              <a:spcAft>
                <a:spcPts val="0"/>
              </a:spcAft>
              <a:buSzPts val="1200"/>
              <a:buChar char="►"/>
            </a:pPr>
            <a:r>
              <a:rPr lang="en"/>
              <a:t>Scalable Computational Power (CPU) + Memory (RAM)</a:t>
            </a:r>
            <a:endParaRPr/>
          </a:p>
          <a:p>
            <a:pPr indent="-254000" lvl="0" marL="254000" rtl="0" algn="l">
              <a:spcBef>
                <a:spcPts val="800"/>
              </a:spcBef>
              <a:spcAft>
                <a:spcPts val="0"/>
              </a:spcAft>
              <a:buSzPts val="1200"/>
              <a:buChar char="►"/>
            </a:pPr>
            <a:r>
              <a:rPr lang="en"/>
              <a:t>Load Balancing across Global Data Centers</a:t>
            </a:r>
            <a:endParaRPr/>
          </a:p>
          <a:p>
            <a:pPr indent="-254000" lvl="0" marL="254000" rtl="0" algn="l">
              <a:spcBef>
                <a:spcPts val="800"/>
              </a:spcBef>
              <a:spcAft>
                <a:spcPts val="0"/>
              </a:spcAft>
              <a:buSzPts val="1200"/>
              <a:buChar char="►"/>
            </a:pPr>
            <a:r>
              <a:rPr lang="en"/>
              <a:t>Scalable network resources like Bandwidth.</a:t>
            </a:r>
            <a:endParaRPr/>
          </a:p>
          <a:p>
            <a:pPr indent="-254000" lvl="0" marL="254000" rtl="0" algn="l">
              <a:spcBef>
                <a:spcPts val="800"/>
              </a:spcBef>
              <a:spcAft>
                <a:spcPts val="0"/>
              </a:spcAft>
              <a:buSzPts val="1200"/>
              <a:buChar char="►"/>
            </a:pPr>
            <a:r>
              <a:rPr lang="en"/>
              <a:t>Budget &amp; Monitoring tools, Security Policies.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500"/>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500"/>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500"/>
                                        <p:tgtEl>
                                          <p:spTgt spid="3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Effect filter="fade" transition="in">
                                      <p:cBhvr>
                                        <p:cTn dur="500"/>
                                        <p:tgtEl>
                                          <p:spTgt spid="3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4" st="4"/>
                                            </p:txEl>
                                          </p:spTgt>
                                        </p:tgtEl>
                                        <p:attrNameLst>
                                          <p:attrName>style.visibility</p:attrName>
                                        </p:attrNameLst>
                                      </p:cBhvr>
                                      <p:to>
                                        <p:strVal val="visible"/>
                                      </p:to>
                                    </p:set>
                                    <p:animEffect filter="fade" transition="in">
                                      <p:cBhvr>
                                        <p:cTn dur="500"/>
                                        <p:tgtEl>
                                          <p:spTgt spid="3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5" st="5"/>
                                            </p:txEl>
                                          </p:spTgt>
                                        </p:tgtEl>
                                        <p:attrNameLst>
                                          <p:attrName>style.visibility</p:attrName>
                                        </p:attrNameLst>
                                      </p:cBhvr>
                                      <p:to>
                                        <p:strVal val="visible"/>
                                      </p:to>
                                    </p:set>
                                    <p:animEffect filter="fade" transition="in">
                                      <p:cBhvr>
                                        <p:cTn dur="500"/>
                                        <p:tgtEl>
                                          <p:spTgt spid="3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ctrTitle"/>
          </p:nvPr>
        </p:nvSpPr>
        <p:spPr>
          <a:xfrm>
            <a:off x="1156598" y="10858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The Cloud Computing Phenomenon</a:t>
            </a:r>
            <a:endParaRPr sz="5000"/>
          </a:p>
        </p:txBody>
      </p:sp>
      <p:sp>
        <p:nvSpPr>
          <p:cNvPr id="351" name="Google Shape;351;p57"/>
          <p:cNvSpPr txBox="1"/>
          <p:nvPr>
            <p:ph idx="1" type="subTitle"/>
          </p:nvPr>
        </p:nvSpPr>
        <p:spPr>
          <a:xfrm>
            <a:off x="1156598" y="3583035"/>
            <a:ext cx="6619244" cy="646065"/>
          </a:xfrm>
          <a:prstGeom prst="rect">
            <a:avLst/>
          </a:prstGeom>
          <a:noFill/>
          <a:ln>
            <a:noFill/>
          </a:ln>
        </p:spPr>
        <p:txBody>
          <a:bodyPr anchorCtr="0" anchor="t" bIns="34275" lIns="68575" spcFirstLastPara="1" rIns="68575" wrap="square" tIns="34275">
            <a:normAutofit fontScale="85000" lnSpcReduction="10000"/>
          </a:bodyPr>
          <a:lstStyle/>
          <a:p>
            <a:pPr indent="0" lvl="0" marL="0" rtl="0" algn="ctr">
              <a:spcBef>
                <a:spcPts val="0"/>
              </a:spcBef>
              <a:spcAft>
                <a:spcPts val="0"/>
              </a:spcAft>
              <a:buSzPct val="81481"/>
              <a:buNone/>
            </a:pPr>
            <a:r>
              <a:rPr lang="en" sz="2700"/>
              <a:t>CLOUD COMPUTING: KEY CHARACTERISTICS</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357" name="Google Shape;357;p5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Resource Pooling</a:t>
            </a:r>
            <a:endParaRPr/>
          </a:p>
          <a:p>
            <a:pPr indent="-254000" lvl="0" marL="254000" rtl="0" algn="l">
              <a:spcBef>
                <a:spcPts val="800"/>
              </a:spcBef>
              <a:spcAft>
                <a:spcPts val="0"/>
              </a:spcAft>
              <a:buSzPts val="1200"/>
              <a:buChar char="►"/>
            </a:pPr>
            <a:r>
              <a:rPr lang="en"/>
              <a:t>Rapid Elasticity</a:t>
            </a:r>
            <a:endParaRPr/>
          </a:p>
          <a:p>
            <a:pPr indent="-254000" lvl="0" marL="254000" rtl="0" algn="l">
              <a:spcBef>
                <a:spcPts val="800"/>
              </a:spcBef>
              <a:spcAft>
                <a:spcPts val="0"/>
              </a:spcAft>
              <a:buSzPts val="1200"/>
              <a:buChar char="►"/>
            </a:pPr>
            <a:r>
              <a:rPr lang="en"/>
              <a:t>On-demand Self-Service</a:t>
            </a:r>
            <a:endParaRPr/>
          </a:p>
          <a:p>
            <a:pPr indent="-254000" lvl="0" marL="254000" rtl="0" algn="l">
              <a:spcBef>
                <a:spcPts val="800"/>
              </a:spcBef>
              <a:spcAft>
                <a:spcPts val="0"/>
              </a:spcAft>
              <a:buSzPts val="1200"/>
              <a:buChar char="►"/>
            </a:pPr>
            <a:r>
              <a:rPr lang="en"/>
              <a:t>Broad Network Access</a:t>
            </a:r>
            <a:endParaRPr/>
          </a:p>
          <a:p>
            <a:pPr indent="-254000" lvl="0" marL="254000" rtl="0" algn="l">
              <a:spcBef>
                <a:spcPts val="800"/>
              </a:spcBef>
              <a:spcAft>
                <a:spcPts val="0"/>
              </a:spcAft>
              <a:buSzPts val="1200"/>
              <a:buChar char="►"/>
            </a:pPr>
            <a:r>
              <a:rPr lang="en"/>
              <a:t>Measured Service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5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5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500"/>
                                        <p:tgtEl>
                                          <p:spTgt spid="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500"/>
                                        <p:tgtEl>
                                          <p:spTgt spid="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500"/>
                                        <p:tgtEl>
                                          <p:spTgt spid="3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363" name="Google Shape;363;p5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10000"/>
          </a:bodyPr>
          <a:lstStyle/>
          <a:p>
            <a:pPr indent="-248284" lvl="0" marL="254000" rtl="0" algn="l">
              <a:spcBef>
                <a:spcPts val="0"/>
              </a:spcBef>
              <a:spcAft>
                <a:spcPts val="0"/>
              </a:spcAft>
              <a:buSzPct val="80000"/>
              <a:buChar char="►"/>
            </a:pPr>
            <a:r>
              <a:rPr lang="en"/>
              <a:t>National Institute of Standards and Technology (NIST)</a:t>
            </a:r>
            <a:endParaRPr/>
          </a:p>
          <a:p>
            <a:pPr indent="-248284" lvl="0" marL="254000" rtl="0" algn="l">
              <a:spcBef>
                <a:spcPts val="800"/>
              </a:spcBef>
              <a:spcAft>
                <a:spcPts val="0"/>
              </a:spcAft>
              <a:buSzPct val="80000"/>
              <a:buChar char="►"/>
            </a:pPr>
            <a:r>
              <a:rPr lang="en"/>
              <a:t>NIST is administered by the U.S. Department of Commerce.</a:t>
            </a:r>
            <a:endParaRPr/>
          </a:p>
          <a:p>
            <a:pPr indent="-248284" lvl="0" marL="254000" rtl="0" algn="l">
              <a:spcBef>
                <a:spcPts val="800"/>
              </a:spcBef>
              <a:spcAft>
                <a:spcPts val="0"/>
              </a:spcAft>
              <a:buSzPct val="80000"/>
              <a:buChar char="►"/>
            </a:pPr>
            <a:r>
              <a:rPr lang="en"/>
              <a:t>Cloud Computing as defined by NIST:</a:t>
            </a:r>
            <a:br>
              <a:rPr lang="en"/>
            </a:br>
            <a:br>
              <a:rPr lang="en"/>
            </a:br>
            <a:r>
              <a:rPr i="1" lang="en"/>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a:t>
            </a:r>
            <a:endParaRPr i="1"/>
          </a:p>
          <a:p>
            <a:pPr indent="-248284" lvl="0" marL="254000" rtl="0" algn="l">
              <a:spcBef>
                <a:spcPts val="800"/>
              </a:spcBef>
              <a:spcAft>
                <a:spcPts val="0"/>
              </a:spcAft>
              <a:buSzPct val="80000"/>
              <a:buChar char="►"/>
            </a:pPr>
            <a:r>
              <a:rPr lang="en" u="sng">
                <a:solidFill>
                  <a:schemeClr val="hlink"/>
                </a:solidFill>
                <a:hlinkClick r:id="rId3"/>
              </a:rPr>
              <a:t>https://nvlpubs.nist.gov/nistpubs/Legacy/SP/nistspecialpublication800-145.pdf</a:t>
            </a:r>
            <a:br>
              <a:rPr lang="en"/>
            </a:b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500"/>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500"/>
                                        <p:tgtEl>
                                          <p:spTgt spid="3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animEffect filter="fade" transition="in">
                                      <p:cBhvr>
                                        <p:cTn dur="500"/>
                                        <p:tgtEl>
                                          <p:spTgt spid="3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animEffect filter="fade" transition="in">
                                      <p:cBhvr>
                                        <p:cTn dur="500"/>
                                        <p:tgtEl>
                                          <p:spTgt spid="3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Before The Cloud</a:t>
            </a:r>
            <a:endParaRPr sz="2100">
              <a:solidFill>
                <a:srgbClr val="F589C1"/>
              </a:solidFill>
            </a:endParaRPr>
          </a:p>
        </p:txBody>
      </p:sp>
      <p:sp>
        <p:nvSpPr>
          <p:cNvPr id="205" name="Google Shape;205;p3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It’s important to understand how the cloud works.</a:t>
            </a:r>
            <a:endParaRPr/>
          </a:p>
          <a:p>
            <a:pPr indent="-254000" lvl="0" marL="254000" rtl="0" algn="l">
              <a:spcBef>
                <a:spcPts val="800"/>
              </a:spcBef>
              <a:spcAft>
                <a:spcPts val="0"/>
              </a:spcAft>
              <a:buSzPts val="1200"/>
              <a:buChar char="►"/>
            </a:pPr>
            <a:r>
              <a:rPr lang="en"/>
              <a:t>Organizations are made of three components: Personnel, Systems, and Data.</a:t>
            </a:r>
            <a:endParaRPr/>
          </a:p>
          <a:p>
            <a:pPr indent="-254000" lvl="0" marL="254000" rtl="0" algn="l">
              <a:spcBef>
                <a:spcPts val="800"/>
              </a:spcBef>
              <a:spcAft>
                <a:spcPts val="0"/>
              </a:spcAft>
              <a:buSzPts val="1200"/>
              <a:buChar char="►"/>
            </a:pPr>
            <a:r>
              <a:rPr lang="en"/>
              <a:t>Interconnected business functions work together to produce products/services to customers.</a:t>
            </a:r>
            <a:endParaRPr/>
          </a:p>
          <a:p>
            <a:pPr indent="-254000" lvl="0" marL="254000" rtl="0" algn="l">
              <a:spcBef>
                <a:spcPts val="800"/>
              </a:spcBef>
              <a:spcAft>
                <a:spcPts val="0"/>
              </a:spcAft>
              <a:buSzPts val="1200"/>
              <a:buChar char="►"/>
            </a:pPr>
            <a:r>
              <a:rPr lang="en"/>
              <a:t>Business and Technological Efficiency is a must.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5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5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5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500"/>
                                        <p:tgtEl>
                                          <p:spTgt spid="2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369" name="Google Shape;369;p6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Resource Pooling</a:t>
            </a:r>
            <a:endParaRPr/>
          </a:p>
          <a:p>
            <a:pPr indent="-254000" lvl="0" marL="254000" rtl="0" algn="l">
              <a:spcBef>
                <a:spcPts val="800"/>
              </a:spcBef>
              <a:spcAft>
                <a:spcPts val="0"/>
              </a:spcAft>
              <a:buSzPts val="1200"/>
              <a:buChar char="►"/>
            </a:pPr>
            <a:r>
              <a:rPr lang="en"/>
              <a:t>AWS Serves Millions of customers and powers over 60% of web applications publicly available on the internet.</a:t>
            </a:r>
            <a:endParaRPr/>
          </a:p>
          <a:p>
            <a:pPr indent="-254000" lvl="0" marL="254000" rtl="0" algn="l">
              <a:spcBef>
                <a:spcPts val="800"/>
              </a:spcBef>
              <a:spcAft>
                <a:spcPts val="0"/>
              </a:spcAft>
              <a:buSzPts val="1200"/>
              <a:buChar char="►"/>
            </a:pPr>
            <a:r>
              <a:rPr lang="en"/>
              <a:t>Customers of Cloud Service providers are also known as “tenants”.</a:t>
            </a:r>
            <a:endParaRPr/>
          </a:p>
          <a:p>
            <a:pPr indent="-254000" lvl="0" marL="254000" rtl="0" algn="l">
              <a:spcBef>
                <a:spcPts val="800"/>
              </a:spcBef>
              <a:spcAft>
                <a:spcPts val="0"/>
              </a:spcAft>
              <a:buSzPts val="1200"/>
              <a:buChar char="►"/>
            </a:pPr>
            <a:r>
              <a:rPr lang="en"/>
              <a:t>Cloud providers operate on what’s known as a “Multi-tenant” model.</a:t>
            </a:r>
            <a:endParaRPr/>
          </a:p>
          <a:p>
            <a:pPr indent="-254000" lvl="0" marL="254000" rtl="0" algn="l">
              <a:spcBef>
                <a:spcPts val="800"/>
              </a:spcBef>
              <a:spcAft>
                <a:spcPts val="0"/>
              </a:spcAft>
              <a:buSzPts val="1200"/>
              <a:buChar char="►"/>
            </a:pPr>
            <a:r>
              <a:rPr lang="en"/>
              <a:t>Each tenant has access to a full range of computing resources offered by the cloud provider. </a:t>
            </a:r>
            <a:endParaRPr/>
          </a:p>
          <a:p>
            <a:pPr indent="-254000" lvl="0" marL="254000" rtl="0" algn="l">
              <a:spcBef>
                <a:spcPts val="800"/>
              </a:spcBef>
              <a:spcAft>
                <a:spcPts val="0"/>
              </a:spcAft>
              <a:buSzPts val="1200"/>
              <a:buChar char="►"/>
            </a:pPr>
            <a:r>
              <a:rPr lang="en"/>
              <a:t>Resources (both physical &amp; virtual) are dynamically assigned to tenants based on their individual requirements.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5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5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5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5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500"/>
                                        <p:tgtEl>
                                          <p:spTgt spid="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Effect filter="fade" transition="in">
                                      <p:cBhvr>
                                        <p:cTn dur="500"/>
                                        <p:tgtEl>
                                          <p:spTgt spid="3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animEffect filter="fade" transition="in">
                                      <p:cBhvr>
                                        <p:cTn dur="500"/>
                                        <p:tgtEl>
                                          <p:spTgt spid="36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375" name="Google Shape;375;p6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1700"/>
              <a:buNone/>
            </a:pPr>
            <a:r>
              <a:rPr lang="en" sz="2100"/>
              <a:t>Resource Pooling</a:t>
            </a:r>
            <a:endParaRPr/>
          </a:p>
          <a:p>
            <a:pPr indent="-254000" lvl="0" marL="254000" rtl="0" algn="l">
              <a:spcBef>
                <a:spcPts val="800"/>
              </a:spcBef>
              <a:spcAft>
                <a:spcPts val="0"/>
              </a:spcAft>
              <a:buSzPts val="1200"/>
              <a:buChar char="►"/>
            </a:pPr>
            <a:r>
              <a:rPr lang="en"/>
              <a:t>Examples of resources: Storage, CPU, RAM, Network.</a:t>
            </a:r>
            <a:endParaRPr/>
          </a:p>
          <a:p>
            <a:pPr indent="-254000" lvl="0" marL="254000" rtl="0" algn="l">
              <a:spcBef>
                <a:spcPts val="800"/>
              </a:spcBef>
              <a:spcAft>
                <a:spcPts val="0"/>
              </a:spcAft>
              <a:buSzPts val="1200"/>
              <a:buChar char="►"/>
            </a:pPr>
            <a:r>
              <a:rPr lang="en"/>
              <a:t>Resource Pooling defined by NIST:</a:t>
            </a:r>
            <a:br>
              <a:rPr lang="en"/>
            </a:br>
            <a:br>
              <a:rPr lang="en"/>
            </a:br>
            <a:r>
              <a:rPr i="1" lang="en"/>
              <a:t>“The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5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5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500"/>
                                        <p:tgtEl>
                                          <p:spTgt spid="3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animEffect filter="fade" transition="in">
                                      <p:cBhvr>
                                        <p:cTn dur="500"/>
                                        <p:tgtEl>
                                          <p:spTgt spid="37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381" name="Google Shape;381;p6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Rapid Elasticity</a:t>
            </a:r>
            <a:endParaRPr sz="2100"/>
          </a:p>
          <a:p>
            <a:pPr indent="-254000" lvl="0" marL="254000" rtl="0" algn="l">
              <a:spcBef>
                <a:spcPts val="800"/>
              </a:spcBef>
              <a:spcAft>
                <a:spcPts val="0"/>
              </a:spcAft>
              <a:buSzPts val="1200"/>
              <a:buChar char="►"/>
            </a:pPr>
            <a:r>
              <a:rPr lang="en"/>
              <a:t>Cloud services can provision seemingly infinite resources instantaneously.</a:t>
            </a:r>
            <a:endParaRPr/>
          </a:p>
          <a:p>
            <a:pPr indent="-254000" lvl="0" marL="254000" rtl="0" algn="l">
              <a:spcBef>
                <a:spcPts val="800"/>
              </a:spcBef>
              <a:spcAft>
                <a:spcPts val="0"/>
              </a:spcAft>
              <a:buSzPts val="1200"/>
              <a:buChar char="►"/>
            </a:pPr>
            <a:r>
              <a:rPr lang="en"/>
              <a:t>On-premises IT has a fixed resource capacity.</a:t>
            </a:r>
            <a:endParaRPr/>
          </a:p>
          <a:p>
            <a:pPr indent="-254000" lvl="0" marL="254000" rtl="0" algn="l">
              <a:spcBef>
                <a:spcPts val="800"/>
              </a:spcBef>
              <a:spcAft>
                <a:spcPts val="0"/>
              </a:spcAft>
              <a:buSzPts val="1200"/>
              <a:buChar char="►"/>
            </a:pPr>
            <a:r>
              <a:rPr lang="en"/>
              <a:t>Cloud resources can be scaled rapidly both inward or outward based on the needs of each tenant. </a:t>
            </a:r>
            <a:endParaRPr/>
          </a:p>
          <a:p>
            <a:pPr indent="-254000" lvl="0" marL="254000" rtl="0" algn="l">
              <a:spcBef>
                <a:spcPts val="800"/>
              </a:spcBef>
              <a:spcAft>
                <a:spcPts val="0"/>
              </a:spcAft>
              <a:buSzPts val="1200"/>
              <a:buChar char="►"/>
            </a:pPr>
            <a:r>
              <a:rPr lang="en"/>
              <a:t>Tenant needs are met on-demand and in real-time through software based resource allocation.</a:t>
            </a:r>
            <a:endParaRPr/>
          </a:p>
          <a:p>
            <a:pPr indent="-254000" lvl="0" marL="254000" rtl="0" algn="l">
              <a:spcBef>
                <a:spcPts val="800"/>
              </a:spcBef>
              <a:spcAft>
                <a:spcPts val="0"/>
              </a:spcAft>
              <a:buSzPts val="1200"/>
              <a:buChar char="►"/>
            </a:pPr>
            <a:r>
              <a:rPr lang="en"/>
              <a:t>No manual intervention is needed for scaling.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5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5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500"/>
                                        <p:tgtEl>
                                          <p:spTgt spid="3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500"/>
                                        <p:tgtEl>
                                          <p:spTgt spid="3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animEffect filter="fade" transition="in">
                                      <p:cBhvr>
                                        <p:cTn dur="500"/>
                                        <p:tgtEl>
                                          <p:spTgt spid="3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animEffect filter="fade" transition="in">
                                      <p:cBhvr>
                                        <p:cTn dur="500"/>
                                        <p:tgtEl>
                                          <p:spTgt spid="3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6" st="6"/>
                                            </p:txEl>
                                          </p:spTgt>
                                        </p:tgtEl>
                                        <p:attrNameLst>
                                          <p:attrName>style.visibility</p:attrName>
                                        </p:attrNameLst>
                                      </p:cBhvr>
                                      <p:to>
                                        <p:strVal val="visible"/>
                                      </p:to>
                                    </p:set>
                                    <p:animEffect filter="fade" transition="in">
                                      <p:cBhvr>
                                        <p:cTn dur="500"/>
                                        <p:tgtEl>
                                          <p:spTgt spid="38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387" name="Google Shape;387;p6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Rapid Elasticity defined by NIST:</a:t>
            </a:r>
            <a:endParaRPr sz="2100"/>
          </a:p>
          <a:p>
            <a:pPr indent="-254000" lvl="0" marL="254000" rtl="0" algn="l">
              <a:spcBef>
                <a:spcPts val="800"/>
              </a:spcBef>
              <a:spcAft>
                <a:spcPts val="0"/>
              </a:spcAft>
              <a:buSzPts val="1200"/>
              <a:buChar char="►"/>
            </a:pPr>
            <a:r>
              <a:rPr lang="en"/>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Effect filter="fade" transition="in">
                                      <p:cBhvr>
                                        <p:cTn dur="500"/>
                                        <p:tgtEl>
                                          <p:spTgt spid="3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animEffect filter="fade" transition="in">
                                      <p:cBhvr>
                                        <p:cTn dur="500"/>
                                        <p:tgtEl>
                                          <p:spTgt spid="38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393" name="Google Shape;393;p6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On-Demand - Self-Service</a:t>
            </a:r>
            <a:endParaRPr sz="2100"/>
          </a:p>
          <a:p>
            <a:pPr indent="-254000" lvl="0" marL="254000" rtl="0" algn="l">
              <a:spcBef>
                <a:spcPts val="800"/>
              </a:spcBef>
              <a:spcAft>
                <a:spcPts val="0"/>
              </a:spcAft>
              <a:buSzPts val="1200"/>
              <a:buChar char="►"/>
            </a:pPr>
            <a:r>
              <a:rPr lang="en"/>
              <a:t>Cloud customers can self-administer their resource needs through an online portal.</a:t>
            </a:r>
            <a:endParaRPr/>
          </a:p>
          <a:p>
            <a:pPr indent="-254000" lvl="0" marL="254000" rtl="0" algn="l">
              <a:spcBef>
                <a:spcPts val="800"/>
              </a:spcBef>
              <a:spcAft>
                <a:spcPts val="0"/>
              </a:spcAft>
              <a:buSzPts val="1200"/>
              <a:buChar char="►"/>
            </a:pPr>
            <a:r>
              <a:rPr lang="en"/>
              <a:t>With AWS we can:</a:t>
            </a:r>
            <a:endParaRPr/>
          </a:p>
          <a:p>
            <a:pPr indent="-222250" lvl="1" marL="558800" rtl="0" algn="l">
              <a:spcBef>
                <a:spcPts val="800"/>
              </a:spcBef>
              <a:spcAft>
                <a:spcPts val="0"/>
              </a:spcAft>
              <a:buSzPts val="1100"/>
              <a:buChar char="►"/>
            </a:pPr>
            <a:r>
              <a:rPr lang="en"/>
              <a:t>Deploy virtual server configurations</a:t>
            </a:r>
            <a:endParaRPr/>
          </a:p>
          <a:p>
            <a:pPr indent="-222250" lvl="1" marL="558800" rtl="0" algn="l">
              <a:spcBef>
                <a:spcPts val="800"/>
              </a:spcBef>
              <a:spcAft>
                <a:spcPts val="0"/>
              </a:spcAft>
              <a:buSzPts val="1100"/>
              <a:buChar char="►"/>
            </a:pPr>
            <a:r>
              <a:rPr lang="en"/>
              <a:t>Provision network resources such as bandwidth, and storage</a:t>
            </a:r>
            <a:endParaRPr/>
          </a:p>
          <a:p>
            <a:pPr indent="-222250" lvl="1" marL="558800" rtl="0" algn="l">
              <a:spcBef>
                <a:spcPts val="800"/>
              </a:spcBef>
              <a:spcAft>
                <a:spcPts val="0"/>
              </a:spcAft>
              <a:buSzPts val="1100"/>
              <a:buChar char="►"/>
            </a:pPr>
            <a:r>
              <a:rPr lang="en"/>
              <a:t>Provision computational resources such as CPU and memory.</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5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animEffect filter="fade" transition="in">
                                      <p:cBhvr>
                                        <p:cTn dur="500"/>
                                        <p:tgtEl>
                                          <p:spTgt spid="3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animEffect filter="fade" transition="in">
                                      <p:cBhvr>
                                        <p:cTn dur="500"/>
                                        <p:tgtEl>
                                          <p:spTgt spid="3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animEffect filter="fade" transition="in">
                                      <p:cBhvr>
                                        <p:cTn dur="500"/>
                                        <p:tgtEl>
                                          <p:spTgt spid="3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animEffect filter="fade" transition="in">
                                      <p:cBhvr>
                                        <p:cTn dur="500"/>
                                        <p:tgtEl>
                                          <p:spTgt spid="3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5" st="5"/>
                                            </p:txEl>
                                          </p:spTgt>
                                        </p:tgtEl>
                                        <p:attrNameLst>
                                          <p:attrName>style.visibility</p:attrName>
                                        </p:attrNameLst>
                                      </p:cBhvr>
                                      <p:to>
                                        <p:strVal val="visible"/>
                                      </p:to>
                                    </p:set>
                                    <p:animEffect filter="fade" transition="in">
                                      <p:cBhvr>
                                        <p:cTn dur="500"/>
                                        <p:tgtEl>
                                          <p:spTgt spid="3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6" st="6"/>
                                            </p:txEl>
                                          </p:spTgt>
                                        </p:tgtEl>
                                        <p:attrNameLst>
                                          <p:attrName>style.visibility</p:attrName>
                                        </p:attrNameLst>
                                      </p:cBhvr>
                                      <p:to>
                                        <p:strVal val="visible"/>
                                      </p:to>
                                    </p:set>
                                    <p:animEffect filter="fade" transition="in">
                                      <p:cBhvr>
                                        <p:cTn dur="500"/>
                                        <p:tgtEl>
                                          <p:spTgt spid="3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399" name="Google Shape;399;p6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Broad Network Access</a:t>
            </a:r>
            <a:endParaRPr sz="2100"/>
          </a:p>
          <a:p>
            <a:pPr indent="-254000" lvl="0" marL="254000" rtl="0" algn="l">
              <a:spcBef>
                <a:spcPts val="800"/>
              </a:spcBef>
              <a:spcAft>
                <a:spcPts val="0"/>
              </a:spcAft>
              <a:buSzPts val="1200"/>
              <a:buChar char="►"/>
            </a:pPr>
            <a:r>
              <a:rPr lang="en"/>
              <a:t>Resources available in the cloud can be accessed over a standard (IP) network from multiple locations.</a:t>
            </a:r>
            <a:endParaRPr/>
          </a:p>
          <a:p>
            <a:pPr indent="-254000" lvl="0" marL="254000" rtl="0" algn="l">
              <a:spcBef>
                <a:spcPts val="800"/>
              </a:spcBef>
              <a:spcAft>
                <a:spcPts val="0"/>
              </a:spcAft>
              <a:buSzPts val="1200"/>
              <a:buChar char="►"/>
            </a:pPr>
            <a:r>
              <a:rPr lang="en"/>
              <a:t>The cloud service must also be accessible from multiple clients such as mobile phones, tablets, laptops, and workstations. </a:t>
            </a:r>
            <a:endParaRPr/>
          </a:p>
          <a:p>
            <a:pPr indent="-254000" lvl="0" marL="254000" rtl="0" algn="l">
              <a:spcBef>
                <a:spcPts val="800"/>
              </a:spcBef>
              <a:spcAft>
                <a:spcPts val="0"/>
              </a:spcAft>
              <a:buSzPts val="1200"/>
              <a:buChar char="►"/>
            </a:pPr>
            <a:r>
              <a:rPr lang="en"/>
              <a:t>In the days of traditional IT, network resources were scarce and expensive.</a:t>
            </a:r>
            <a:endParaRPr/>
          </a:p>
          <a:p>
            <a:pPr indent="-254000" lvl="0" marL="254000" rtl="0" algn="l">
              <a:spcBef>
                <a:spcPts val="800"/>
              </a:spcBef>
              <a:spcAft>
                <a:spcPts val="0"/>
              </a:spcAft>
              <a:buSzPts val="1200"/>
              <a:buChar char="►"/>
            </a:pPr>
            <a:r>
              <a:rPr lang="en"/>
              <a:t>Commoditization and technological advancement have made cloud services possible.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animEffect filter="fade" transition="in">
                                      <p:cBhvr>
                                        <p:cTn dur="500"/>
                                        <p:tgtEl>
                                          <p:spTgt spid="3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animEffect filter="fade" transition="in">
                                      <p:cBhvr>
                                        <p:cTn dur="500"/>
                                        <p:tgtEl>
                                          <p:spTgt spid="3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animEffect filter="fade" transition="in">
                                      <p:cBhvr>
                                        <p:cTn dur="500"/>
                                        <p:tgtEl>
                                          <p:spTgt spid="3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3" st="3"/>
                                            </p:txEl>
                                          </p:spTgt>
                                        </p:tgtEl>
                                        <p:attrNameLst>
                                          <p:attrName>style.visibility</p:attrName>
                                        </p:attrNameLst>
                                      </p:cBhvr>
                                      <p:to>
                                        <p:strVal val="visible"/>
                                      </p:to>
                                    </p:set>
                                    <p:animEffect filter="fade" transition="in">
                                      <p:cBhvr>
                                        <p:cTn dur="500"/>
                                        <p:tgtEl>
                                          <p:spTgt spid="3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4" st="4"/>
                                            </p:txEl>
                                          </p:spTgt>
                                        </p:tgtEl>
                                        <p:attrNameLst>
                                          <p:attrName>style.visibility</p:attrName>
                                        </p:attrNameLst>
                                      </p:cBhvr>
                                      <p:to>
                                        <p:strVal val="visible"/>
                                      </p:to>
                                    </p:set>
                                    <p:animEffect filter="fade" transition="in">
                                      <p:cBhvr>
                                        <p:cTn dur="500"/>
                                        <p:tgtEl>
                                          <p:spTgt spid="3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5" st="5"/>
                                            </p:txEl>
                                          </p:spTgt>
                                        </p:tgtEl>
                                        <p:attrNameLst>
                                          <p:attrName>style.visibility</p:attrName>
                                        </p:attrNameLst>
                                      </p:cBhvr>
                                      <p:to>
                                        <p:strVal val="visible"/>
                                      </p:to>
                                    </p:set>
                                    <p:animEffect filter="fade" transition="in">
                                      <p:cBhvr>
                                        <p:cTn dur="500"/>
                                        <p:tgtEl>
                                          <p:spTgt spid="3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405" name="Google Shape;405;p6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Measured Service</a:t>
            </a:r>
            <a:endParaRPr sz="2100"/>
          </a:p>
          <a:p>
            <a:pPr indent="-254000" lvl="0" marL="254000" rtl="0" algn="l">
              <a:spcBef>
                <a:spcPts val="800"/>
              </a:spcBef>
              <a:spcAft>
                <a:spcPts val="0"/>
              </a:spcAft>
              <a:buSzPts val="1200"/>
              <a:buChar char="►"/>
            </a:pPr>
            <a:r>
              <a:rPr lang="en"/>
              <a:t>Cloud service providers must accurately measure the amount of resources used by each tenant in a multi-tenant model. </a:t>
            </a:r>
            <a:endParaRPr/>
          </a:p>
          <a:p>
            <a:pPr indent="-254000" lvl="0" marL="254000" rtl="0" algn="l">
              <a:spcBef>
                <a:spcPts val="800"/>
              </a:spcBef>
              <a:spcAft>
                <a:spcPts val="0"/>
              </a:spcAft>
              <a:buSzPts val="1200"/>
              <a:buChar char="►"/>
            </a:pPr>
            <a:r>
              <a:rPr lang="en"/>
              <a:t>This is essential for utility style pay-as-you-go billing for each tenant. </a:t>
            </a:r>
            <a:endParaRPr/>
          </a:p>
          <a:p>
            <a:pPr indent="-254000" lvl="0" marL="254000" rtl="0" algn="l">
              <a:spcBef>
                <a:spcPts val="800"/>
              </a:spcBef>
              <a:spcAft>
                <a:spcPts val="0"/>
              </a:spcAft>
              <a:buSzPts val="1200"/>
              <a:buChar char="►"/>
            </a:pPr>
            <a:r>
              <a:rPr lang="en"/>
              <a:t>Example:</a:t>
            </a:r>
            <a:endParaRPr/>
          </a:p>
          <a:p>
            <a:pPr indent="-222250" lvl="1" marL="558800" rtl="0" algn="l">
              <a:spcBef>
                <a:spcPts val="800"/>
              </a:spcBef>
              <a:spcAft>
                <a:spcPts val="0"/>
              </a:spcAft>
              <a:buSzPts val="1100"/>
              <a:buChar char="►"/>
            </a:pPr>
            <a:r>
              <a:rPr lang="en"/>
              <a:t>Each tenant in an apartment complex uses a different amount of electricity, water, and gas.</a:t>
            </a:r>
            <a:endParaRPr/>
          </a:p>
          <a:p>
            <a:pPr indent="-222250" lvl="1" marL="558800" rtl="0" algn="l">
              <a:spcBef>
                <a:spcPts val="800"/>
              </a:spcBef>
              <a:spcAft>
                <a:spcPts val="0"/>
              </a:spcAft>
              <a:buSzPts val="1100"/>
              <a:buChar char="►"/>
            </a:pPr>
            <a:r>
              <a:rPr lang="en"/>
              <a:t>The tenants must all be billed according to their individual usage. </a:t>
            </a:r>
            <a:endParaRPr/>
          </a:p>
          <a:p>
            <a:pPr indent="-222250" lvl="1" marL="558800" rtl="0" algn="l">
              <a:spcBef>
                <a:spcPts val="800"/>
              </a:spcBef>
              <a:spcAft>
                <a:spcPts val="0"/>
              </a:spcAft>
              <a:buSzPts val="1100"/>
              <a:buChar char="►"/>
            </a:pPr>
            <a:r>
              <a:rPr lang="en"/>
              <a:t>It is the landlords responsibility to have functional meters in place to measure utility consumption.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5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5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500"/>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500"/>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500"/>
                                        <p:tgtEl>
                                          <p:spTgt spid="4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Effect filter="fade" transition="in">
                                      <p:cBhvr>
                                        <p:cTn dur="500"/>
                                        <p:tgtEl>
                                          <p:spTgt spid="4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animEffect filter="fade" transition="in">
                                      <p:cBhvr>
                                        <p:cTn dur="500"/>
                                        <p:tgtEl>
                                          <p:spTgt spid="4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7" st="7"/>
                                            </p:txEl>
                                          </p:spTgt>
                                        </p:tgtEl>
                                        <p:attrNameLst>
                                          <p:attrName>style.visibility</p:attrName>
                                        </p:attrNameLst>
                                      </p:cBhvr>
                                      <p:to>
                                        <p:strVal val="visible"/>
                                      </p:to>
                                    </p:set>
                                    <p:animEffect filter="fade" transition="in">
                                      <p:cBhvr>
                                        <p:cTn dur="500"/>
                                        <p:tgtEl>
                                          <p:spTgt spid="40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411" name="Google Shape;411;p6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Measured Service</a:t>
            </a:r>
            <a:endParaRPr sz="2100"/>
          </a:p>
          <a:p>
            <a:pPr indent="-254000" lvl="0" marL="254000" rtl="0" algn="l">
              <a:spcBef>
                <a:spcPts val="800"/>
              </a:spcBef>
              <a:spcAft>
                <a:spcPts val="0"/>
              </a:spcAft>
              <a:buSzPts val="1200"/>
              <a:buChar char="►"/>
            </a:pPr>
            <a:r>
              <a:rPr lang="en"/>
              <a:t>Cloud service providers must have built-in tools to accurate measure consumption of any resource and service it offers it’s tenants. </a:t>
            </a:r>
            <a:endParaRPr/>
          </a:p>
          <a:p>
            <a:pPr indent="-254000" lvl="0" marL="254000" rtl="0" algn="l">
              <a:spcBef>
                <a:spcPts val="800"/>
              </a:spcBef>
              <a:spcAft>
                <a:spcPts val="0"/>
              </a:spcAft>
              <a:buSzPts val="1200"/>
              <a:buChar char="►"/>
            </a:pPr>
            <a:r>
              <a:rPr lang="en"/>
              <a:t>This includes resources such as storage, computation power, memory, bandwidth, among others.</a:t>
            </a:r>
            <a:endParaRPr/>
          </a:p>
          <a:p>
            <a:pPr indent="-254000" lvl="0" marL="254000" rtl="0" algn="l">
              <a:spcBef>
                <a:spcPts val="800"/>
              </a:spcBef>
              <a:spcAft>
                <a:spcPts val="0"/>
              </a:spcAft>
              <a:buSzPts val="1200"/>
              <a:buChar char="►"/>
            </a:pPr>
            <a:r>
              <a:rPr lang="en"/>
              <a:t>AWS currently offers 200 services which can be used by customers on a utility style basis.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animEffect filter="fade" transition="in">
                                      <p:cBhvr>
                                        <p:cTn dur="500"/>
                                        <p:tgtEl>
                                          <p:spTgt spid="4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1" st="1"/>
                                            </p:txEl>
                                          </p:spTgt>
                                        </p:tgtEl>
                                        <p:attrNameLst>
                                          <p:attrName>style.visibility</p:attrName>
                                        </p:attrNameLst>
                                      </p:cBhvr>
                                      <p:to>
                                        <p:strVal val="visible"/>
                                      </p:to>
                                    </p:set>
                                    <p:animEffect filter="fade" transition="in">
                                      <p:cBhvr>
                                        <p:cTn dur="500"/>
                                        <p:tgtEl>
                                          <p:spTgt spid="4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2" st="2"/>
                                            </p:txEl>
                                          </p:spTgt>
                                        </p:tgtEl>
                                        <p:attrNameLst>
                                          <p:attrName>style.visibility</p:attrName>
                                        </p:attrNameLst>
                                      </p:cBhvr>
                                      <p:to>
                                        <p:strVal val="visible"/>
                                      </p:to>
                                    </p:set>
                                    <p:animEffect filter="fade" transition="in">
                                      <p:cBhvr>
                                        <p:cTn dur="500"/>
                                        <p:tgtEl>
                                          <p:spTgt spid="4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3" st="3"/>
                                            </p:txEl>
                                          </p:spTgt>
                                        </p:tgtEl>
                                        <p:attrNameLst>
                                          <p:attrName>style.visibility</p:attrName>
                                        </p:attrNameLst>
                                      </p:cBhvr>
                                      <p:to>
                                        <p:strVal val="visible"/>
                                      </p:to>
                                    </p:set>
                                    <p:animEffect filter="fade" transition="in">
                                      <p:cBhvr>
                                        <p:cTn dur="500"/>
                                        <p:tgtEl>
                                          <p:spTgt spid="4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4" st="4"/>
                                            </p:txEl>
                                          </p:spTgt>
                                        </p:tgtEl>
                                        <p:attrNameLst>
                                          <p:attrName>style.visibility</p:attrName>
                                        </p:attrNameLst>
                                      </p:cBhvr>
                                      <p:to>
                                        <p:strVal val="visible"/>
                                      </p:to>
                                    </p:set>
                                    <p:animEffect filter="fade" transition="in">
                                      <p:cBhvr>
                                        <p:cTn dur="500"/>
                                        <p:tgtEl>
                                          <p:spTgt spid="4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417" name="Google Shape;417;p6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Measured Service defined by NIST:</a:t>
            </a:r>
            <a:endParaRPr sz="2100"/>
          </a:p>
          <a:p>
            <a:pPr indent="-254000" lvl="0" marL="254000" rtl="0" algn="l">
              <a:spcBef>
                <a:spcPts val="800"/>
              </a:spcBef>
              <a:spcAft>
                <a:spcPts val="0"/>
              </a:spcAft>
              <a:buSzPts val="1200"/>
              <a:buChar char="►"/>
            </a:pPr>
            <a:r>
              <a:rPr i="1" lang="en"/>
              <a:t>“Cloud systems automatically control and optimize resource use by leveraging a metering capability at some level of abstraction appropriate to the type of service (e.g., storage, processing, bandwidth, and active user accounts). Resource usage can be monitored, controlled, and reported, providing transparency for both the provider and consumer of the utilized service.”</a:t>
            </a:r>
            <a:endParaRPr i="1"/>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500"/>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500"/>
                                        <p:tgtEl>
                                          <p:spTgt spid="41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423" name="Google Shape;423;p6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spcBef>
                <a:spcPts val="0"/>
              </a:spcBef>
              <a:spcAft>
                <a:spcPts val="0"/>
              </a:spcAft>
              <a:buSzPct val="80952"/>
              <a:buNone/>
            </a:pPr>
            <a:r>
              <a:rPr lang="en" sz="2100"/>
              <a:t>Key Term: Virtualization</a:t>
            </a:r>
            <a:endParaRPr sz="2100"/>
          </a:p>
          <a:p>
            <a:pPr indent="-248284" lvl="0" marL="254000" rtl="0" algn="l">
              <a:spcBef>
                <a:spcPts val="800"/>
              </a:spcBef>
              <a:spcAft>
                <a:spcPts val="0"/>
              </a:spcAft>
              <a:buSzPct val="80000"/>
              <a:buChar char="►"/>
            </a:pPr>
            <a:r>
              <a:rPr lang="en"/>
              <a:t>Understanding Virtualization helps simplify the learning process.</a:t>
            </a:r>
            <a:endParaRPr/>
          </a:p>
          <a:p>
            <a:pPr indent="-248284" lvl="0" marL="254000" rtl="0" algn="l">
              <a:spcBef>
                <a:spcPts val="800"/>
              </a:spcBef>
              <a:spcAft>
                <a:spcPts val="0"/>
              </a:spcAft>
              <a:buSzPct val="80000"/>
              <a:buChar char="►"/>
            </a:pPr>
            <a:r>
              <a:rPr lang="en"/>
              <a:t>Virtualization is the “backbone” of cloud computing.</a:t>
            </a:r>
            <a:endParaRPr/>
          </a:p>
          <a:p>
            <a:pPr indent="-248284" lvl="0" marL="254000" rtl="0" algn="l">
              <a:spcBef>
                <a:spcPts val="800"/>
              </a:spcBef>
              <a:spcAft>
                <a:spcPts val="0"/>
              </a:spcAft>
              <a:buSzPct val="80000"/>
              <a:buChar char="►"/>
            </a:pPr>
            <a:r>
              <a:rPr lang="en"/>
              <a:t>Virtualization Defined by IBM:</a:t>
            </a:r>
            <a:br>
              <a:rPr lang="en"/>
            </a:br>
            <a:br>
              <a:rPr lang="en"/>
            </a:br>
            <a:r>
              <a:rPr i="1" lang="en"/>
              <a:t>“Virtualization enables IT resources to be abstracted from their underlying physical hardware and pooled into unbounded resource pools of computing, storage, memory, and networking capacity that can then portioned among multiple virtual machines (VMs), containers, or other virtualized IT infrastructure elements. By removing the constraints of physical hardware, virtualization enables maximum utilization of hardware, allows hardware to be shared efficiently across multiple users and applications, and makes possible the scalability, agility, and elasticity of the cloud.”</a:t>
            </a:r>
            <a:endParaRPr i="1"/>
          </a:p>
          <a:p>
            <a:pPr indent="-177800" lvl="0" marL="254000" rtl="0" algn="l">
              <a:spcBef>
                <a:spcPts val="800"/>
              </a:spcBef>
              <a:spcAft>
                <a:spcPts val="0"/>
              </a:spcAft>
              <a:buSzPct val="80000"/>
              <a:buNone/>
            </a:pPr>
            <a:r>
              <a:t/>
            </a:r>
            <a:endParaRPr/>
          </a:p>
          <a:p>
            <a:pPr indent="-177800" lvl="0" marL="254000" rtl="0" algn="l">
              <a:spcBef>
                <a:spcPts val="8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5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5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5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500"/>
                                        <p:tgtEl>
                                          <p:spTgt spid="4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Effect filter="fade" transition="in">
                                      <p:cBhvr>
                                        <p:cTn dur="500"/>
                                        <p:tgtEl>
                                          <p:spTgt spid="4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animEffect filter="fade" transition="in">
                                      <p:cBhvr>
                                        <p:cTn dur="500"/>
                                        <p:tgtEl>
                                          <p:spTgt spid="42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Before The Cloud</a:t>
            </a:r>
            <a:endParaRPr sz="2100">
              <a:solidFill>
                <a:srgbClr val="F589C1"/>
              </a:solidFill>
            </a:endParaRPr>
          </a:p>
        </p:txBody>
      </p:sp>
      <p:sp>
        <p:nvSpPr>
          <p:cNvPr id="211" name="Google Shape;211;p3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Storing organizational data securely.</a:t>
            </a:r>
            <a:endParaRPr/>
          </a:p>
          <a:p>
            <a:pPr indent="-254000" lvl="0" marL="254000" rtl="0" algn="l">
              <a:spcBef>
                <a:spcPts val="800"/>
              </a:spcBef>
              <a:spcAft>
                <a:spcPts val="0"/>
              </a:spcAft>
              <a:buSzPts val="1200"/>
              <a:buChar char="►"/>
            </a:pPr>
            <a:r>
              <a:rPr lang="en"/>
              <a:t>Delivering data and information on-demand to an organization's intended recipients.</a:t>
            </a:r>
            <a:endParaRPr/>
          </a:p>
          <a:p>
            <a:pPr indent="-254000" lvl="0" marL="254000" rtl="0" algn="l">
              <a:spcBef>
                <a:spcPts val="800"/>
              </a:spcBef>
              <a:spcAft>
                <a:spcPts val="0"/>
              </a:spcAft>
              <a:buSzPts val="1200"/>
              <a:buChar char="►"/>
            </a:pPr>
            <a:r>
              <a:rPr lang="en"/>
              <a:t>Monitoring business activity and processes to ensure financial and budgetary targets are met.</a:t>
            </a:r>
            <a:endParaRPr/>
          </a:p>
          <a:p>
            <a:pPr indent="-254000" lvl="0" marL="254000" rtl="0" algn="l">
              <a:spcBef>
                <a:spcPts val="800"/>
              </a:spcBef>
              <a:spcAft>
                <a:spcPts val="0"/>
              </a:spcAft>
              <a:buSzPts val="1200"/>
              <a:buChar char="►"/>
            </a:pPr>
            <a:r>
              <a:rPr lang="en"/>
              <a:t>Fostering communications &amp; data exchange between an organization's personnel</a:t>
            </a:r>
            <a:endParaRPr/>
          </a:p>
          <a:p>
            <a:pPr indent="-254000" lvl="0" marL="254000" rtl="0" algn="l">
              <a:spcBef>
                <a:spcPts val="800"/>
              </a:spcBef>
              <a:spcAft>
                <a:spcPts val="0"/>
              </a:spcAft>
              <a:buSzPts val="1200"/>
              <a:buChar char="►"/>
            </a:pPr>
            <a:r>
              <a:rPr lang="en"/>
              <a:t>Analyzing financial data to build models and projections to ensure future growth.</a:t>
            </a:r>
            <a:endParaRPr/>
          </a:p>
          <a:p>
            <a:pPr indent="-254000" lvl="0" marL="254000" rtl="0" algn="l">
              <a:spcBef>
                <a:spcPts val="800"/>
              </a:spcBef>
              <a:spcAft>
                <a:spcPts val="0"/>
              </a:spcAft>
              <a:buSzPts val="1200"/>
              <a:buChar char="►"/>
            </a:pPr>
            <a:r>
              <a:rPr lang="en"/>
              <a:t>Hosting applications that automate various tasks.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5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500"/>
                                        <p:tgtEl>
                                          <p:spTgt spid="2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500"/>
                                        <p:tgtEl>
                                          <p:spTgt spid="2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animEffect filter="fade" transition="in">
                                      <p:cBhvr>
                                        <p:cTn dur="500"/>
                                        <p:tgtEl>
                                          <p:spTgt spid="2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animEffect filter="fade" transition="in">
                                      <p:cBhvr>
                                        <p:cTn dur="500"/>
                                        <p:tgtEl>
                                          <p:spTgt spid="21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Key Characteristics</a:t>
            </a:r>
            <a:br>
              <a:rPr lang="en" sz="2100"/>
            </a:br>
            <a:endParaRPr sz="2100">
              <a:solidFill>
                <a:srgbClr val="F589C1"/>
              </a:solidFill>
            </a:endParaRPr>
          </a:p>
        </p:txBody>
      </p:sp>
      <p:sp>
        <p:nvSpPr>
          <p:cNvPr id="429" name="Google Shape;429;p7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Key Term: Virtualization</a:t>
            </a:r>
            <a:endParaRPr sz="2100"/>
          </a:p>
          <a:p>
            <a:pPr indent="-254000" lvl="0" marL="254000" rtl="0" algn="l">
              <a:spcBef>
                <a:spcPts val="800"/>
              </a:spcBef>
              <a:spcAft>
                <a:spcPts val="0"/>
              </a:spcAft>
              <a:buSzPts val="1200"/>
              <a:buChar char="►"/>
            </a:pPr>
            <a:r>
              <a:rPr lang="en"/>
              <a:t>Virtualization allows the hardware resources of a data center to be infinitely split amongst it’s tenants, based on their individual needs.</a:t>
            </a:r>
            <a:endParaRPr/>
          </a:p>
          <a:p>
            <a:pPr indent="-254000" lvl="0" marL="254000" rtl="0" algn="l">
              <a:spcBef>
                <a:spcPts val="800"/>
              </a:spcBef>
              <a:spcAft>
                <a:spcPts val="0"/>
              </a:spcAft>
              <a:buSzPts val="1200"/>
              <a:buChar char="►"/>
            </a:pPr>
            <a:r>
              <a:rPr lang="en"/>
              <a:t>Virtualization is a software based layer that facilitates the deployment of virtual representations of a system, or resource.</a:t>
            </a:r>
            <a:endParaRPr/>
          </a:p>
          <a:p>
            <a:pPr indent="-254000" lvl="0" marL="254000" rtl="0" algn="l">
              <a:spcBef>
                <a:spcPts val="800"/>
              </a:spcBef>
              <a:spcAft>
                <a:spcPts val="0"/>
              </a:spcAft>
              <a:buSzPts val="1200"/>
              <a:buChar char="►"/>
            </a:pPr>
            <a:r>
              <a:rPr lang="en"/>
              <a:t>Virtual representations of a system are also known as “Virtual Machines (VM’s)”.</a:t>
            </a:r>
            <a:endParaRPr/>
          </a:p>
          <a:p>
            <a:pPr indent="-254000" lvl="0" marL="254000" rtl="0" algn="l">
              <a:spcBef>
                <a:spcPts val="800"/>
              </a:spcBef>
              <a:spcAft>
                <a:spcPts val="0"/>
              </a:spcAft>
              <a:buSzPts val="1200"/>
              <a:buChar char="►"/>
            </a:pPr>
            <a:r>
              <a:rPr lang="en"/>
              <a:t>Virtual Machines offer customized, scalable, on-demand resources such as storage, CPU, Memory, Network Resources, and essential software packages such as operating systems.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Effect filter="fade" transition="in">
                                      <p:cBhvr>
                                        <p:cTn dur="500"/>
                                        <p:tgtEl>
                                          <p:spTgt spid="4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Effect filter="fade" transition="in">
                                      <p:cBhvr>
                                        <p:cTn dur="500"/>
                                        <p:tgtEl>
                                          <p:spTgt spid="4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Effect filter="fade" transition="in">
                                      <p:cBhvr>
                                        <p:cTn dur="500"/>
                                        <p:tgtEl>
                                          <p:spTgt spid="4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3" st="3"/>
                                            </p:txEl>
                                          </p:spTgt>
                                        </p:tgtEl>
                                        <p:attrNameLst>
                                          <p:attrName>style.visibility</p:attrName>
                                        </p:attrNameLst>
                                      </p:cBhvr>
                                      <p:to>
                                        <p:strVal val="visible"/>
                                      </p:to>
                                    </p:set>
                                    <p:animEffect filter="fade" transition="in">
                                      <p:cBhvr>
                                        <p:cTn dur="500"/>
                                        <p:tgtEl>
                                          <p:spTgt spid="4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4" st="4"/>
                                            </p:txEl>
                                          </p:spTgt>
                                        </p:tgtEl>
                                        <p:attrNameLst>
                                          <p:attrName>style.visibility</p:attrName>
                                        </p:attrNameLst>
                                      </p:cBhvr>
                                      <p:to>
                                        <p:strVal val="visible"/>
                                      </p:to>
                                    </p:set>
                                    <p:animEffect filter="fade" transition="in">
                                      <p:cBhvr>
                                        <p:cTn dur="500"/>
                                        <p:tgtEl>
                                          <p:spTgt spid="4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5" st="5"/>
                                            </p:txEl>
                                          </p:spTgt>
                                        </p:tgtEl>
                                        <p:attrNameLst>
                                          <p:attrName>style.visibility</p:attrName>
                                        </p:attrNameLst>
                                      </p:cBhvr>
                                      <p:to>
                                        <p:strVal val="visible"/>
                                      </p:to>
                                    </p:set>
                                    <p:animEffect filter="fade" transition="in">
                                      <p:cBhvr>
                                        <p:cTn dur="500"/>
                                        <p:tgtEl>
                                          <p:spTgt spid="4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6" st="6"/>
                                            </p:txEl>
                                          </p:spTgt>
                                        </p:tgtEl>
                                        <p:attrNameLst>
                                          <p:attrName>style.visibility</p:attrName>
                                        </p:attrNameLst>
                                      </p:cBhvr>
                                      <p:to>
                                        <p:strVal val="visible"/>
                                      </p:to>
                                    </p:set>
                                    <p:animEffect filter="fade" transition="in">
                                      <p:cBhvr>
                                        <p:cTn dur="500"/>
                                        <p:tgtEl>
                                          <p:spTgt spid="42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ctrTitle"/>
          </p:nvPr>
        </p:nvSpPr>
        <p:spPr>
          <a:xfrm>
            <a:off x="1156598" y="10858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The Cloud Computing Phenomenon</a:t>
            </a:r>
            <a:endParaRPr sz="5000"/>
          </a:p>
        </p:txBody>
      </p:sp>
      <p:sp>
        <p:nvSpPr>
          <p:cNvPr id="435" name="Google Shape;435;p71"/>
          <p:cNvSpPr txBox="1"/>
          <p:nvPr>
            <p:ph idx="1" type="subTitle"/>
          </p:nvPr>
        </p:nvSpPr>
        <p:spPr>
          <a:xfrm>
            <a:off x="1156598" y="3583035"/>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CLOUD COMPUTING SERVICE MODELS</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41" name="Google Shape;441;p7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Categories of Cloud Computing</a:t>
            </a:r>
            <a:endParaRPr sz="2100"/>
          </a:p>
          <a:p>
            <a:pPr indent="-254000" lvl="0" marL="254000" rtl="0" algn="l">
              <a:spcBef>
                <a:spcPts val="800"/>
              </a:spcBef>
              <a:spcAft>
                <a:spcPts val="0"/>
              </a:spcAft>
              <a:buSzPts val="1200"/>
              <a:buChar char="►"/>
            </a:pPr>
            <a:r>
              <a:rPr lang="en"/>
              <a:t>Infrastructure as a Service (IaaS)</a:t>
            </a:r>
            <a:endParaRPr/>
          </a:p>
          <a:p>
            <a:pPr indent="-254000" lvl="0" marL="254000" rtl="0" algn="l">
              <a:spcBef>
                <a:spcPts val="800"/>
              </a:spcBef>
              <a:spcAft>
                <a:spcPts val="0"/>
              </a:spcAft>
              <a:buSzPts val="1200"/>
              <a:buChar char="►"/>
            </a:pPr>
            <a:r>
              <a:rPr lang="en"/>
              <a:t>Platform as a Service (PaaS)</a:t>
            </a:r>
            <a:endParaRPr/>
          </a:p>
          <a:p>
            <a:pPr indent="-254000" lvl="0" marL="254000" rtl="0" algn="l">
              <a:spcBef>
                <a:spcPts val="800"/>
              </a:spcBef>
              <a:spcAft>
                <a:spcPts val="0"/>
              </a:spcAft>
              <a:buSzPts val="1200"/>
              <a:buChar char="►"/>
            </a:pPr>
            <a:r>
              <a:rPr lang="en"/>
              <a:t>Software as a Service (SaaS)</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Effect filter="fade" transition="in">
                                      <p:cBhvr>
                                        <p:cTn dur="500"/>
                                        <p:tgtEl>
                                          <p:spTgt spid="4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animEffect filter="fade" transition="in">
                                      <p:cBhvr>
                                        <p:cTn dur="500"/>
                                        <p:tgtEl>
                                          <p:spTgt spid="4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animEffect filter="fade" transition="in">
                                      <p:cBhvr>
                                        <p:cTn dur="500"/>
                                        <p:tgtEl>
                                          <p:spTgt spid="4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animEffect filter="fade" transition="in">
                                      <p:cBhvr>
                                        <p:cTn dur="500"/>
                                        <p:tgtEl>
                                          <p:spTgt spid="4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4" st="4"/>
                                            </p:txEl>
                                          </p:spTgt>
                                        </p:tgtEl>
                                        <p:attrNameLst>
                                          <p:attrName>style.visibility</p:attrName>
                                        </p:attrNameLst>
                                      </p:cBhvr>
                                      <p:to>
                                        <p:strVal val="visible"/>
                                      </p:to>
                                    </p:set>
                                    <p:animEffect filter="fade" transition="in">
                                      <p:cBhvr>
                                        <p:cTn dur="500"/>
                                        <p:tgtEl>
                                          <p:spTgt spid="44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47" name="Google Shape;447;p7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1700"/>
              <a:buNone/>
            </a:pPr>
            <a:r>
              <a:rPr lang="en" sz="2100"/>
              <a:t>On-premises IT Responsibilities:</a:t>
            </a:r>
            <a:endParaRPr sz="2100"/>
          </a:p>
          <a:p>
            <a:pPr indent="-254000" lvl="0" marL="254000" rtl="0" algn="l">
              <a:spcBef>
                <a:spcPts val="800"/>
              </a:spcBef>
              <a:spcAft>
                <a:spcPts val="0"/>
              </a:spcAft>
              <a:buSzPts val="1200"/>
              <a:buChar char="►"/>
            </a:pPr>
            <a:r>
              <a:rPr lang="en"/>
              <a:t>Server Setup &amp; Maintenance.</a:t>
            </a:r>
            <a:endParaRPr/>
          </a:p>
          <a:p>
            <a:pPr indent="-254000" lvl="0" marL="254000" rtl="0" algn="l">
              <a:spcBef>
                <a:spcPts val="800"/>
              </a:spcBef>
              <a:spcAft>
                <a:spcPts val="0"/>
              </a:spcAft>
              <a:buSzPts val="1200"/>
              <a:buChar char="►"/>
            </a:pPr>
            <a:r>
              <a:rPr lang="en"/>
              <a:t>Physical Storage (Disk Space)</a:t>
            </a:r>
            <a:endParaRPr/>
          </a:p>
          <a:p>
            <a:pPr indent="-254000" lvl="0" marL="254000" rtl="0" algn="l">
              <a:spcBef>
                <a:spcPts val="800"/>
              </a:spcBef>
              <a:spcAft>
                <a:spcPts val="0"/>
              </a:spcAft>
              <a:buSzPts val="1200"/>
              <a:buChar char="►"/>
            </a:pPr>
            <a:r>
              <a:rPr lang="en"/>
              <a:t>Network configuration, monitoring, and maintenance. (Bandwidth allocation, network security, etc.)</a:t>
            </a:r>
            <a:endParaRPr/>
          </a:p>
          <a:p>
            <a:pPr indent="-254000" lvl="0" marL="254000" rtl="0" algn="l">
              <a:spcBef>
                <a:spcPts val="800"/>
              </a:spcBef>
              <a:spcAft>
                <a:spcPts val="0"/>
              </a:spcAft>
              <a:buSzPts val="1200"/>
              <a:buChar char="►"/>
            </a:pPr>
            <a:r>
              <a:rPr lang="en"/>
              <a:t>Runtime Processing (CPU, Memory) to ensure the efficient execution of applications.</a:t>
            </a:r>
            <a:endParaRPr/>
          </a:p>
          <a:p>
            <a:pPr indent="-254000" lvl="0" marL="254000" rtl="0" algn="l">
              <a:spcBef>
                <a:spcPts val="800"/>
              </a:spcBef>
              <a:spcAft>
                <a:spcPts val="0"/>
              </a:spcAft>
              <a:buSzPts val="1200"/>
              <a:buChar char="►"/>
            </a:pPr>
            <a:r>
              <a:rPr lang="en"/>
              <a:t>Developing and Deploying applications used for business operations.</a:t>
            </a:r>
            <a:endParaRPr/>
          </a:p>
          <a:p>
            <a:pPr indent="-254000" lvl="0" marL="254000" rtl="0" algn="l">
              <a:spcBef>
                <a:spcPts val="800"/>
              </a:spcBef>
              <a:spcAft>
                <a:spcPts val="0"/>
              </a:spcAft>
              <a:buSzPts val="1200"/>
              <a:buChar char="►"/>
            </a:pPr>
            <a:r>
              <a:rPr lang="en"/>
              <a:t>Data storage and analytics - Database management, producing reports, etc.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animEffect filter="fade" transition="in">
                                      <p:cBhvr>
                                        <p:cTn dur="500"/>
                                        <p:tgtEl>
                                          <p:spTgt spid="4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1" st="1"/>
                                            </p:txEl>
                                          </p:spTgt>
                                        </p:tgtEl>
                                        <p:attrNameLst>
                                          <p:attrName>style.visibility</p:attrName>
                                        </p:attrNameLst>
                                      </p:cBhvr>
                                      <p:to>
                                        <p:strVal val="visible"/>
                                      </p:to>
                                    </p:set>
                                    <p:animEffect filter="fade" transition="in">
                                      <p:cBhvr>
                                        <p:cTn dur="500"/>
                                        <p:tgtEl>
                                          <p:spTgt spid="4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2" st="2"/>
                                            </p:txEl>
                                          </p:spTgt>
                                        </p:tgtEl>
                                        <p:attrNameLst>
                                          <p:attrName>style.visibility</p:attrName>
                                        </p:attrNameLst>
                                      </p:cBhvr>
                                      <p:to>
                                        <p:strVal val="visible"/>
                                      </p:to>
                                    </p:set>
                                    <p:animEffect filter="fade" transition="in">
                                      <p:cBhvr>
                                        <p:cTn dur="500"/>
                                        <p:tgtEl>
                                          <p:spTgt spid="4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3" st="3"/>
                                            </p:txEl>
                                          </p:spTgt>
                                        </p:tgtEl>
                                        <p:attrNameLst>
                                          <p:attrName>style.visibility</p:attrName>
                                        </p:attrNameLst>
                                      </p:cBhvr>
                                      <p:to>
                                        <p:strVal val="visible"/>
                                      </p:to>
                                    </p:set>
                                    <p:animEffect filter="fade" transition="in">
                                      <p:cBhvr>
                                        <p:cTn dur="500"/>
                                        <p:tgtEl>
                                          <p:spTgt spid="4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4" st="4"/>
                                            </p:txEl>
                                          </p:spTgt>
                                        </p:tgtEl>
                                        <p:attrNameLst>
                                          <p:attrName>style.visibility</p:attrName>
                                        </p:attrNameLst>
                                      </p:cBhvr>
                                      <p:to>
                                        <p:strVal val="visible"/>
                                      </p:to>
                                    </p:set>
                                    <p:animEffect filter="fade" transition="in">
                                      <p:cBhvr>
                                        <p:cTn dur="500"/>
                                        <p:tgtEl>
                                          <p:spTgt spid="4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5" st="5"/>
                                            </p:txEl>
                                          </p:spTgt>
                                        </p:tgtEl>
                                        <p:attrNameLst>
                                          <p:attrName>style.visibility</p:attrName>
                                        </p:attrNameLst>
                                      </p:cBhvr>
                                      <p:to>
                                        <p:strVal val="visible"/>
                                      </p:to>
                                    </p:set>
                                    <p:animEffect filter="fade" transition="in">
                                      <p:cBhvr>
                                        <p:cTn dur="500"/>
                                        <p:tgtEl>
                                          <p:spTgt spid="4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6" st="6"/>
                                            </p:txEl>
                                          </p:spTgt>
                                        </p:tgtEl>
                                        <p:attrNameLst>
                                          <p:attrName>style.visibility</p:attrName>
                                        </p:attrNameLst>
                                      </p:cBhvr>
                                      <p:to>
                                        <p:strVal val="visible"/>
                                      </p:to>
                                    </p:set>
                                    <p:animEffect filter="fade" transition="in">
                                      <p:cBhvr>
                                        <p:cTn dur="500"/>
                                        <p:tgtEl>
                                          <p:spTgt spid="4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7" st="7"/>
                                            </p:txEl>
                                          </p:spTgt>
                                        </p:tgtEl>
                                        <p:attrNameLst>
                                          <p:attrName>style.visibility</p:attrName>
                                        </p:attrNameLst>
                                      </p:cBhvr>
                                      <p:to>
                                        <p:strVal val="visible"/>
                                      </p:to>
                                    </p:set>
                                    <p:animEffect filter="fade" transition="in">
                                      <p:cBhvr>
                                        <p:cTn dur="500"/>
                                        <p:tgtEl>
                                          <p:spTgt spid="44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53" name="Google Shape;453;p7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On-premises IT Responsibilities:</a:t>
            </a:r>
            <a:endParaRPr sz="2100"/>
          </a:p>
          <a:p>
            <a:pPr indent="-254000" lvl="0" marL="254000" rtl="0" algn="l">
              <a:spcBef>
                <a:spcPts val="800"/>
              </a:spcBef>
              <a:spcAft>
                <a:spcPts val="0"/>
              </a:spcAft>
              <a:buSzPts val="1200"/>
              <a:buChar char="►"/>
            </a:pPr>
            <a:r>
              <a:rPr lang="en"/>
              <a:t>Installing and operating Middleware which provides services outside the capabilities of a servers operating system. This includes things like, database management tools, application services, messaging, authentication, and API management.</a:t>
            </a:r>
            <a:endParaRPr/>
          </a:p>
          <a:p>
            <a:pPr indent="-254000" lvl="0" marL="254000" rtl="0" algn="l">
              <a:spcBef>
                <a:spcPts val="800"/>
              </a:spcBef>
              <a:spcAft>
                <a:spcPts val="0"/>
              </a:spcAft>
              <a:buSzPts val="1200"/>
              <a:buChar char="►"/>
            </a:pPr>
            <a:r>
              <a:rPr lang="en"/>
              <a:t>Installing &amp; Maintaining the operating system within an organization's mainframe.</a:t>
            </a:r>
            <a:endParaRPr/>
          </a:p>
          <a:p>
            <a:pPr indent="-254000" lvl="0" marL="254000" rtl="0" algn="l">
              <a:spcBef>
                <a:spcPts val="800"/>
              </a:spcBef>
              <a:spcAft>
                <a:spcPts val="0"/>
              </a:spcAft>
              <a:buSzPts val="1200"/>
              <a:buChar char="►"/>
            </a:pPr>
            <a:r>
              <a:rPr lang="en"/>
              <a:t>Virtualization, which involves adding an abstraction layer to convert hardware into software. For example, running multiple operating systems on a single server to deploy virtual machine configurations.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animEffect filter="fade" transition="in">
                                      <p:cBhvr>
                                        <p:cTn dur="500"/>
                                        <p:tgtEl>
                                          <p:spTgt spid="4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animEffect filter="fade" transition="in">
                                      <p:cBhvr>
                                        <p:cTn dur="500"/>
                                        <p:tgtEl>
                                          <p:spTgt spid="4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animEffect filter="fade" transition="in">
                                      <p:cBhvr>
                                        <p:cTn dur="500"/>
                                        <p:tgtEl>
                                          <p:spTgt spid="4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animEffect filter="fade" transition="in">
                                      <p:cBhvr>
                                        <p:cTn dur="500"/>
                                        <p:tgtEl>
                                          <p:spTgt spid="4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59" name="Google Shape;459;p7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Infrastructure as a Service (IaaS):</a:t>
            </a:r>
            <a:endParaRPr sz="2100"/>
          </a:p>
          <a:p>
            <a:pPr indent="-254000" lvl="0" marL="254000" rtl="0" algn="l">
              <a:spcBef>
                <a:spcPts val="800"/>
              </a:spcBef>
              <a:spcAft>
                <a:spcPts val="0"/>
              </a:spcAft>
              <a:buSzPts val="1200"/>
              <a:buChar char="►"/>
            </a:pPr>
            <a:r>
              <a:rPr lang="en"/>
              <a:t>Cloud service provider manages the infrastructure requirements for the organization. </a:t>
            </a:r>
            <a:endParaRPr/>
          </a:p>
          <a:p>
            <a:pPr indent="-254000" lvl="0" marL="254000" rtl="0" algn="l">
              <a:spcBef>
                <a:spcPts val="800"/>
              </a:spcBef>
              <a:spcAft>
                <a:spcPts val="0"/>
              </a:spcAft>
              <a:buSzPts val="1200"/>
              <a:buChar char="►"/>
            </a:pPr>
            <a:r>
              <a:rPr lang="en"/>
              <a:t>This includes: Physical Servers, Virtualization, Processing, Storage, Networking, and Fundamental Computational Resources.</a:t>
            </a:r>
            <a:endParaRPr/>
          </a:p>
          <a:p>
            <a:pPr indent="-254000" lvl="0" marL="254000" rtl="0" algn="l">
              <a:spcBef>
                <a:spcPts val="800"/>
              </a:spcBef>
              <a:spcAft>
                <a:spcPts val="0"/>
              </a:spcAft>
              <a:buSzPts val="1200"/>
              <a:buChar char="►"/>
            </a:pPr>
            <a:r>
              <a:rPr lang="en"/>
              <a:t>Examples of IaaS:</a:t>
            </a:r>
            <a:endParaRPr/>
          </a:p>
          <a:p>
            <a:pPr indent="-222250" lvl="1" marL="558800" rtl="0" algn="l">
              <a:spcBef>
                <a:spcPts val="800"/>
              </a:spcBef>
              <a:spcAft>
                <a:spcPts val="0"/>
              </a:spcAft>
              <a:buSzPts val="1100"/>
              <a:buChar char="►"/>
            </a:pPr>
            <a:r>
              <a:rPr lang="en"/>
              <a:t>AWS EC2, Rackspace, Google Compute Engine (GCE), Digital Ocean, and Linode. </a:t>
            </a:r>
            <a:endParaRPr/>
          </a:p>
          <a:p>
            <a:pPr indent="-254000" lvl="0" marL="254000" rtl="0" algn="l">
              <a:spcBef>
                <a:spcPts val="800"/>
              </a:spcBef>
              <a:spcAft>
                <a:spcPts val="0"/>
              </a:spcAft>
              <a:buSzPts val="1200"/>
              <a:buChar char="►"/>
            </a:pPr>
            <a:r>
              <a:rPr lang="en"/>
              <a:t>IaaS solutions are delivered by the cloud provider over the internet. </a:t>
            </a:r>
            <a:endParaRPr/>
          </a:p>
          <a:p>
            <a:pPr indent="-254000" lvl="0" marL="254000" rtl="0" algn="l">
              <a:spcBef>
                <a:spcPts val="800"/>
              </a:spcBef>
              <a:spcAft>
                <a:spcPts val="0"/>
              </a:spcAft>
              <a:buSzPts val="1200"/>
              <a:buChar char="►"/>
            </a:pPr>
            <a:r>
              <a:rPr lang="en"/>
              <a:t>IaaS are known to be cost-effective, multi-tenanted, highly scalable.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Effect filter="fade" transition="in">
                                      <p:cBhvr>
                                        <p:cTn dur="500"/>
                                        <p:tgtEl>
                                          <p:spTgt spid="4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Effect filter="fade" transition="in">
                                      <p:cBhvr>
                                        <p:cTn dur="500"/>
                                        <p:tgtEl>
                                          <p:spTgt spid="4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Effect filter="fade" transition="in">
                                      <p:cBhvr>
                                        <p:cTn dur="500"/>
                                        <p:tgtEl>
                                          <p:spTgt spid="4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3" st="3"/>
                                            </p:txEl>
                                          </p:spTgt>
                                        </p:tgtEl>
                                        <p:attrNameLst>
                                          <p:attrName>style.visibility</p:attrName>
                                        </p:attrNameLst>
                                      </p:cBhvr>
                                      <p:to>
                                        <p:strVal val="visible"/>
                                      </p:to>
                                    </p:set>
                                    <p:animEffect filter="fade" transition="in">
                                      <p:cBhvr>
                                        <p:cTn dur="500"/>
                                        <p:tgtEl>
                                          <p:spTgt spid="4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4" st="4"/>
                                            </p:txEl>
                                          </p:spTgt>
                                        </p:tgtEl>
                                        <p:attrNameLst>
                                          <p:attrName>style.visibility</p:attrName>
                                        </p:attrNameLst>
                                      </p:cBhvr>
                                      <p:to>
                                        <p:strVal val="visible"/>
                                      </p:to>
                                    </p:set>
                                    <p:animEffect filter="fade" transition="in">
                                      <p:cBhvr>
                                        <p:cTn dur="500"/>
                                        <p:tgtEl>
                                          <p:spTgt spid="4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5" st="5"/>
                                            </p:txEl>
                                          </p:spTgt>
                                        </p:tgtEl>
                                        <p:attrNameLst>
                                          <p:attrName>style.visibility</p:attrName>
                                        </p:attrNameLst>
                                      </p:cBhvr>
                                      <p:to>
                                        <p:strVal val="visible"/>
                                      </p:to>
                                    </p:set>
                                    <p:animEffect filter="fade" transition="in">
                                      <p:cBhvr>
                                        <p:cTn dur="500"/>
                                        <p:tgtEl>
                                          <p:spTgt spid="4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6" st="6"/>
                                            </p:txEl>
                                          </p:spTgt>
                                        </p:tgtEl>
                                        <p:attrNameLst>
                                          <p:attrName>style.visibility</p:attrName>
                                        </p:attrNameLst>
                                      </p:cBhvr>
                                      <p:to>
                                        <p:strVal val="visible"/>
                                      </p:to>
                                    </p:set>
                                    <p:animEffect filter="fade" transition="in">
                                      <p:cBhvr>
                                        <p:cTn dur="500"/>
                                        <p:tgtEl>
                                          <p:spTgt spid="45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65" name="Google Shape;465;p7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IaaS as defined by NIST:</a:t>
            </a:r>
            <a:endParaRPr sz="2100"/>
          </a:p>
          <a:p>
            <a:pPr indent="-254000" lvl="0" marL="254000" rtl="0" algn="l">
              <a:spcBef>
                <a:spcPts val="800"/>
              </a:spcBef>
              <a:spcAft>
                <a:spcPts val="0"/>
              </a:spcAft>
              <a:buSzPts val="1200"/>
              <a:buChar char="►"/>
            </a:pPr>
            <a:r>
              <a:rPr i="1" lang="en"/>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Effect filter="fade" transition="in">
                                      <p:cBhvr>
                                        <p:cTn dur="500"/>
                                        <p:tgtEl>
                                          <p:spTgt spid="4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Effect filter="fade" transition="in">
                                      <p:cBhvr>
                                        <p:cTn dur="500"/>
                                        <p:tgtEl>
                                          <p:spTgt spid="46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71" name="Google Shape;471;p7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Under IaaS, Customer Provisions:</a:t>
            </a:r>
            <a:endParaRPr sz="2100"/>
          </a:p>
          <a:p>
            <a:pPr indent="-254000" lvl="0" marL="254000" rtl="0" algn="l">
              <a:spcBef>
                <a:spcPts val="800"/>
              </a:spcBef>
              <a:spcAft>
                <a:spcPts val="0"/>
              </a:spcAft>
              <a:buSzPts val="1200"/>
              <a:buChar char="►"/>
            </a:pPr>
            <a:r>
              <a:rPr lang="en"/>
              <a:t>Application Development &amp; Deployment</a:t>
            </a:r>
            <a:endParaRPr/>
          </a:p>
          <a:p>
            <a:pPr indent="-254000" lvl="0" marL="254000" rtl="0" algn="l">
              <a:spcBef>
                <a:spcPts val="800"/>
              </a:spcBef>
              <a:spcAft>
                <a:spcPts val="0"/>
              </a:spcAft>
              <a:buSzPts val="1200"/>
              <a:buChar char="►"/>
            </a:pPr>
            <a:r>
              <a:rPr lang="en"/>
              <a:t>Data Management</a:t>
            </a:r>
            <a:endParaRPr/>
          </a:p>
          <a:p>
            <a:pPr indent="-254000" lvl="0" marL="254000" rtl="0" algn="l">
              <a:spcBef>
                <a:spcPts val="800"/>
              </a:spcBef>
              <a:spcAft>
                <a:spcPts val="0"/>
              </a:spcAft>
              <a:buSzPts val="1200"/>
              <a:buChar char="►"/>
            </a:pPr>
            <a:r>
              <a:rPr lang="en"/>
              <a:t>Runtime Environment</a:t>
            </a:r>
            <a:endParaRPr/>
          </a:p>
          <a:p>
            <a:pPr indent="-254000" lvl="0" marL="254000" rtl="0" algn="l">
              <a:spcBef>
                <a:spcPts val="800"/>
              </a:spcBef>
              <a:spcAft>
                <a:spcPts val="0"/>
              </a:spcAft>
              <a:buSzPts val="1200"/>
              <a:buChar char="►"/>
            </a:pPr>
            <a:r>
              <a:rPr lang="en"/>
              <a:t>Any Middleware</a:t>
            </a:r>
            <a:endParaRPr/>
          </a:p>
          <a:p>
            <a:pPr indent="-254000" lvl="0" marL="254000" rtl="0" algn="l">
              <a:spcBef>
                <a:spcPts val="800"/>
              </a:spcBef>
              <a:spcAft>
                <a:spcPts val="0"/>
              </a:spcAft>
              <a:buSzPts val="1200"/>
              <a:buChar char="►"/>
            </a:pPr>
            <a:r>
              <a:rPr lang="en"/>
              <a:t>Operating System(s)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animEffect filter="fade" transition="in">
                                      <p:cBhvr>
                                        <p:cTn dur="500"/>
                                        <p:tgtEl>
                                          <p:spTgt spid="4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animEffect filter="fade" transition="in">
                                      <p:cBhvr>
                                        <p:cTn dur="500"/>
                                        <p:tgtEl>
                                          <p:spTgt spid="4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animEffect filter="fade" transition="in">
                                      <p:cBhvr>
                                        <p:cTn dur="500"/>
                                        <p:tgtEl>
                                          <p:spTgt spid="4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animEffect filter="fade" transition="in">
                                      <p:cBhvr>
                                        <p:cTn dur="500"/>
                                        <p:tgtEl>
                                          <p:spTgt spid="4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4" st="4"/>
                                            </p:txEl>
                                          </p:spTgt>
                                        </p:tgtEl>
                                        <p:attrNameLst>
                                          <p:attrName>style.visibility</p:attrName>
                                        </p:attrNameLst>
                                      </p:cBhvr>
                                      <p:to>
                                        <p:strVal val="visible"/>
                                      </p:to>
                                    </p:set>
                                    <p:animEffect filter="fade" transition="in">
                                      <p:cBhvr>
                                        <p:cTn dur="500"/>
                                        <p:tgtEl>
                                          <p:spTgt spid="4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5" st="5"/>
                                            </p:txEl>
                                          </p:spTgt>
                                        </p:tgtEl>
                                        <p:attrNameLst>
                                          <p:attrName>style.visibility</p:attrName>
                                        </p:attrNameLst>
                                      </p:cBhvr>
                                      <p:to>
                                        <p:strVal val="visible"/>
                                      </p:to>
                                    </p:set>
                                    <p:animEffect filter="fade" transition="in">
                                      <p:cBhvr>
                                        <p:cTn dur="500"/>
                                        <p:tgtEl>
                                          <p:spTgt spid="4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77" name="Google Shape;477;p7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Platform as a Service (PaaS):</a:t>
            </a:r>
            <a:endParaRPr sz="2100"/>
          </a:p>
          <a:p>
            <a:pPr indent="-254000" lvl="0" marL="254000" rtl="0" algn="l">
              <a:spcBef>
                <a:spcPts val="800"/>
              </a:spcBef>
              <a:spcAft>
                <a:spcPts val="0"/>
              </a:spcAft>
              <a:buSzPts val="1200"/>
              <a:buChar char="►"/>
            </a:pPr>
            <a:r>
              <a:rPr lang="en"/>
              <a:t>Customer is only responsible for application deployment and data management. </a:t>
            </a:r>
            <a:endParaRPr/>
          </a:p>
          <a:p>
            <a:pPr indent="-254000" lvl="0" marL="254000" rtl="0" algn="l">
              <a:spcBef>
                <a:spcPts val="800"/>
              </a:spcBef>
              <a:spcAft>
                <a:spcPts val="0"/>
              </a:spcAft>
              <a:buSzPts val="1200"/>
              <a:buChar char="►"/>
            </a:pPr>
            <a:r>
              <a:rPr lang="en"/>
              <a:t>For example, AWS PaaS services provision:</a:t>
            </a:r>
            <a:endParaRPr/>
          </a:p>
          <a:p>
            <a:pPr indent="-222250" lvl="1" marL="558800" rtl="0" algn="l">
              <a:spcBef>
                <a:spcPts val="800"/>
              </a:spcBef>
              <a:spcAft>
                <a:spcPts val="0"/>
              </a:spcAft>
              <a:buSzPts val="1100"/>
              <a:buChar char="►"/>
            </a:pPr>
            <a:r>
              <a:rPr lang="en"/>
              <a:t>O/S Runtime Environment, Database, Web Server, Networking, Storage, Middleware, and Virtualization.</a:t>
            </a:r>
            <a:endParaRPr/>
          </a:p>
          <a:p>
            <a:pPr indent="-222250" lvl="1" marL="558800" rtl="0" algn="l">
              <a:spcBef>
                <a:spcPts val="800"/>
              </a:spcBef>
              <a:spcAft>
                <a:spcPts val="0"/>
              </a:spcAft>
              <a:buSzPts val="1100"/>
              <a:buChar char="►"/>
            </a:pPr>
            <a:r>
              <a:rPr lang="en"/>
              <a:t>Examples of PaaS Services:</a:t>
            </a:r>
            <a:endParaRPr/>
          </a:p>
          <a:p>
            <a:pPr indent="-177800" lvl="2" marL="863600" rtl="0" algn="l">
              <a:spcBef>
                <a:spcPts val="800"/>
              </a:spcBef>
              <a:spcAft>
                <a:spcPts val="0"/>
              </a:spcAft>
              <a:buSzPts val="1000"/>
              <a:buChar char="►"/>
            </a:pPr>
            <a:r>
              <a:rPr lang="en"/>
              <a:t>AWS Elastic Beanstalk, Windows Azure, Heroku, Google Apps Engine, Apache Stratos.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Effect filter="fade" transition="in">
                                      <p:cBhvr>
                                        <p:cTn dur="500"/>
                                        <p:tgtEl>
                                          <p:spTgt spid="4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1" st="1"/>
                                            </p:txEl>
                                          </p:spTgt>
                                        </p:tgtEl>
                                        <p:attrNameLst>
                                          <p:attrName>style.visibility</p:attrName>
                                        </p:attrNameLst>
                                      </p:cBhvr>
                                      <p:to>
                                        <p:strVal val="visible"/>
                                      </p:to>
                                    </p:set>
                                    <p:animEffect filter="fade" transition="in">
                                      <p:cBhvr>
                                        <p:cTn dur="500"/>
                                        <p:tgtEl>
                                          <p:spTgt spid="4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2" st="2"/>
                                            </p:txEl>
                                          </p:spTgt>
                                        </p:tgtEl>
                                        <p:attrNameLst>
                                          <p:attrName>style.visibility</p:attrName>
                                        </p:attrNameLst>
                                      </p:cBhvr>
                                      <p:to>
                                        <p:strVal val="visible"/>
                                      </p:to>
                                    </p:set>
                                    <p:animEffect filter="fade" transition="in">
                                      <p:cBhvr>
                                        <p:cTn dur="500"/>
                                        <p:tgtEl>
                                          <p:spTgt spid="4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3" st="3"/>
                                            </p:txEl>
                                          </p:spTgt>
                                        </p:tgtEl>
                                        <p:attrNameLst>
                                          <p:attrName>style.visibility</p:attrName>
                                        </p:attrNameLst>
                                      </p:cBhvr>
                                      <p:to>
                                        <p:strVal val="visible"/>
                                      </p:to>
                                    </p:set>
                                    <p:animEffect filter="fade" transition="in">
                                      <p:cBhvr>
                                        <p:cTn dur="500"/>
                                        <p:tgtEl>
                                          <p:spTgt spid="4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4" st="4"/>
                                            </p:txEl>
                                          </p:spTgt>
                                        </p:tgtEl>
                                        <p:attrNameLst>
                                          <p:attrName>style.visibility</p:attrName>
                                        </p:attrNameLst>
                                      </p:cBhvr>
                                      <p:to>
                                        <p:strVal val="visible"/>
                                      </p:to>
                                    </p:set>
                                    <p:animEffect filter="fade" transition="in">
                                      <p:cBhvr>
                                        <p:cTn dur="500"/>
                                        <p:tgtEl>
                                          <p:spTgt spid="4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5" st="5"/>
                                            </p:txEl>
                                          </p:spTgt>
                                        </p:tgtEl>
                                        <p:attrNameLst>
                                          <p:attrName>style.visibility</p:attrName>
                                        </p:attrNameLst>
                                      </p:cBhvr>
                                      <p:to>
                                        <p:strVal val="visible"/>
                                      </p:to>
                                    </p:set>
                                    <p:animEffect filter="fade" transition="in">
                                      <p:cBhvr>
                                        <p:cTn dur="500"/>
                                        <p:tgtEl>
                                          <p:spTgt spid="47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83" name="Google Shape;483;p7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Platform as a Service (PaaS):</a:t>
            </a:r>
            <a:endParaRPr sz="2100"/>
          </a:p>
          <a:p>
            <a:pPr indent="-254000" lvl="0" marL="254000" rtl="0" algn="l">
              <a:spcBef>
                <a:spcPts val="800"/>
              </a:spcBef>
              <a:spcAft>
                <a:spcPts val="0"/>
              </a:spcAft>
              <a:buSzPts val="1200"/>
              <a:buChar char="►"/>
            </a:pPr>
            <a:r>
              <a:rPr lang="en"/>
              <a:t>PaaS is delivered over the internet. </a:t>
            </a:r>
            <a:endParaRPr/>
          </a:p>
          <a:p>
            <a:pPr indent="-254000" lvl="0" marL="254000" rtl="0" algn="l">
              <a:spcBef>
                <a:spcPts val="800"/>
              </a:spcBef>
              <a:spcAft>
                <a:spcPts val="0"/>
              </a:spcAft>
              <a:buSzPts val="1200"/>
              <a:buChar char="►"/>
            </a:pPr>
            <a:r>
              <a:rPr lang="en"/>
              <a:t>Primarily used by developers who are building software or applications.</a:t>
            </a:r>
            <a:endParaRPr/>
          </a:p>
          <a:p>
            <a:pPr indent="-254000" lvl="0" marL="254000" rtl="0" algn="l">
              <a:spcBef>
                <a:spcPts val="800"/>
              </a:spcBef>
              <a:spcAft>
                <a:spcPts val="0"/>
              </a:spcAft>
              <a:buSzPts val="1200"/>
              <a:buChar char="►"/>
            </a:pPr>
            <a:r>
              <a:rPr lang="en"/>
              <a:t>Developers are able to focus exclusively on app development rather than system administration.</a:t>
            </a:r>
            <a:endParaRPr/>
          </a:p>
          <a:p>
            <a:pPr indent="-254000" lvl="0" marL="254000" rtl="0" algn="l">
              <a:spcBef>
                <a:spcPts val="800"/>
              </a:spcBef>
              <a:spcAft>
                <a:spcPts val="0"/>
              </a:spcAft>
              <a:buSzPts val="1200"/>
              <a:buChar char="►"/>
            </a:pPr>
            <a:r>
              <a:rPr lang="en"/>
              <a:t>Eliminates the need to work about provisioning, software updates, security, load balancing, and scaling.</a:t>
            </a:r>
            <a:endParaRPr/>
          </a:p>
          <a:p>
            <a:pPr indent="-254000" lvl="0" marL="254000" rtl="0" algn="l">
              <a:spcBef>
                <a:spcPts val="800"/>
              </a:spcBef>
              <a:spcAft>
                <a:spcPts val="0"/>
              </a:spcAft>
              <a:buSzPts val="1200"/>
              <a:buChar char="►"/>
            </a:pPr>
            <a:r>
              <a:rPr lang="en"/>
              <a:t>Benefits</a:t>
            </a:r>
            <a:r>
              <a:rPr lang="en"/>
              <a:t> of PaaS include Scalability, Ease-of-Use, Accessibility.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0" st="0"/>
                                            </p:txEl>
                                          </p:spTgt>
                                        </p:tgtEl>
                                        <p:attrNameLst>
                                          <p:attrName>style.visibility</p:attrName>
                                        </p:attrNameLst>
                                      </p:cBhvr>
                                      <p:to>
                                        <p:strVal val="visible"/>
                                      </p:to>
                                    </p:set>
                                    <p:animEffect filter="fade" transition="in">
                                      <p:cBhvr>
                                        <p:cTn dur="500"/>
                                        <p:tgtEl>
                                          <p:spTgt spid="4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1" st="1"/>
                                            </p:txEl>
                                          </p:spTgt>
                                        </p:tgtEl>
                                        <p:attrNameLst>
                                          <p:attrName>style.visibility</p:attrName>
                                        </p:attrNameLst>
                                      </p:cBhvr>
                                      <p:to>
                                        <p:strVal val="visible"/>
                                      </p:to>
                                    </p:set>
                                    <p:animEffect filter="fade" transition="in">
                                      <p:cBhvr>
                                        <p:cTn dur="500"/>
                                        <p:tgtEl>
                                          <p:spTgt spid="4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2" st="2"/>
                                            </p:txEl>
                                          </p:spTgt>
                                        </p:tgtEl>
                                        <p:attrNameLst>
                                          <p:attrName>style.visibility</p:attrName>
                                        </p:attrNameLst>
                                      </p:cBhvr>
                                      <p:to>
                                        <p:strVal val="visible"/>
                                      </p:to>
                                    </p:set>
                                    <p:animEffect filter="fade" transition="in">
                                      <p:cBhvr>
                                        <p:cTn dur="500"/>
                                        <p:tgtEl>
                                          <p:spTgt spid="4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3" st="3"/>
                                            </p:txEl>
                                          </p:spTgt>
                                        </p:tgtEl>
                                        <p:attrNameLst>
                                          <p:attrName>style.visibility</p:attrName>
                                        </p:attrNameLst>
                                      </p:cBhvr>
                                      <p:to>
                                        <p:strVal val="visible"/>
                                      </p:to>
                                    </p:set>
                                    <p:animEffect filter="fade" transition="in">
                                      <p:cBhvr>
                                        <p:cTn dur="500"/>
                                        <p:tgtEl>
                                          <p:spTgt spid="4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4" st="4"/>
                                            </p:txEl>
                                          </p:spTgt>
                                        </p:tgtEl>
                                        <p:attrNameLst>
                                          <p:attrName>style.visibility</p:attrName>
                                        </p:attrNameLst>
                                      </p:cBhvr>
                                      <p:to>
                                        <p:strVal val="visible"/>
                                      </p:to>
                                    </p:set>
                                    <p:animEffect filter="fade" transition="in">
                                      <p:cBhvr>
                                        <p:cTn dur="500"/>
                                        <p:tgtEl>
                                          <p:spTgt spid="4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5" st="5"/>
                                            </p:txEl>
                                          </p:spTgt>
                                        </p:tgtEl>
                                        <p:attrNameLst>
                                          <p:attrName>style.visibility</p:attrName>
                                        </p:attrNameLst>
                                      </p:cBhvr>
                                      <p:to>
                                        <p:strVal val="visible"/>
                                      </p:to>
                                    </p:set>
                                    <p:animEffect filter="fade" transition="in">
                                      <p:cBhvr>
                                        <p:cTn dur="500"/>
                                        <p:tgtEl>
                                          <p:spTgt spid="48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Before The Cloud</a:t>
            </a:r>
            <a:endParaRPr sz="2100">
              <a:solidFill>
                <a:srgbClr val="F589C1"/>
              </a:solidFill>
            </a:endParaRPr>
          </a:p>
        </p:txBody>
      </p:sp>
      <p:sp>
        <p:nvSpPr>
          <p:cNvPr id="217" name="Google Shape;217;p3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Traditional IT – Physical hardware and software housed on-premises or a private datacenter.</a:t>
            </a:r>
            <a:endParaRPr/>
          </a:p>
          <a:p>
            <a:pPr indent="-254000" lvl="0" marL="254000" rtl="0" algn="l">
              <a:spcBef>
                <a:spcPts val="800"/>
              </a:spcBef>
              <a:spcAft>
                <a:spcPts val="0"/>
              </a:spcAft>
              <a:buSzPts val="1200"/>
              <a:buChar char="►"/>
            </a:pPr>
            <a:r>
              <a:rPr lang="en"/>
              <a:t>The scale and complexity of the servers and configurations generally depended on the size of the organization.</a:t>
            </a:r>
            <a:endParaRPr/>
          </a:p>
          <a:p>
            <a:pPr indent="-254000" lvl="0" marL="254000" rtl="0" algn="l">
              <a:spcBef>
                <a:spcPts val="800"/>
              </a:spcBef>
              <a:spcAft>
                <a:spcPts val="0"/>
              </a:spcAft>
              <a:buSzPts val="1200"/>
              <a:buChar char="►"/>
            </a:pPr>
            <a:r>
              <a:rPr lang="en"/>
              <a:t>Example: </a:t>
            </a:r>
            <a:endParaRPr/>
          </a:p>
          <a:p>
            <a:pPr indent="-222250" lvl="1" marL="558800" rtl="0" algn="l">
              <a:spcBef>
                <a:spcPts val="800"/>
              </a:spcBef>
              <a:spcAft>
                <a:spcPts val="0"/>
              </a:spcAft>
              <a:buSzPts val="1100"/>
              <a:buChar char="►"/>
            </a:pPr>
            <a:r>
              <a:rPr lang="en"/>
              <a:t>A Small business could easily maintain on-premises servers.</a:t>
            </a:r>
            <a:endParaRPr/>
          </a:p>
          <a:p>
            <a:pPr indent="-222250" lvl="1" marL="558800" rtl="0" algn="l">
              <a:spcBef>
                <a:spcPts val="800"/>
              </a:spcBef>
              <a:spcAft>
                <a:spcPts val="0"/>
              </a:spcAft>
              <a:buSzPts val="1100"/>
              <a:buChar char="►"/>
            </a:pPr>
            <a:r>
              <a:rPr lang="en"/>
              <a:t>A Large enterprise would require a complex network of datacenters.</a:t>
            </a:r>
            <a:endParaRPr/>
          </a:p>
          <a:p>
            <a:pPr indent="-254000" lvl="0" marL="254000" rtl="0" algn="l">
              <a:spcBef>
                <a:spcPts val="800"/>
              </a:spcBef>
              <a:spcAft>
                <a:spcPts val="0"/>
              </a:spcAft>
              <a:buSzPts val="1200"/>
              <a:buChar char="►"/>
            </a:pPr>
            <a:r>
              <a:rPr lang="en"/>
              <a:t>Businesses would require skilled technicians to maintain servers and applications.</a:t>
            </a:r>
            <a:endParaRPr/>
          </a:p>
          <a:p>
            <a:pPr indent="-222250" lvl="1" marL="558800" rtl="0" algn="l">
              <a:spcBef>
                <a:spcPts val="800"/>
              </a:spcBef>
              <a:spcAft>
                <a:spcPts val="0"/>
              </a:spcAft>
              <a:buSzPts val="1100"/>
              <a:buChar char="►"/>
            </a:pPr>
            <a:r>
              <a:rPr lang="en"/>
              <a:t>This might include at least one software engineer, a systems operator, and network administrator</a:t>
            </a:r>
            <a:endParaRPr/>
          </a:p>
          <a:p>
            <a:pPr indent="0" lvl="0" marL="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5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500"/>
                                        <p:tgtEl>
                                          <p:spTgt spid="2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500"/>
                                        <p:tgtEl>
                                          <p:spTgt spid="2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500"/>
                                        <p:tgtEl>
                                          <p:spTgt spid="21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89" name="Google Shape;489;p8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PaaS as defined by NIST:</a:t>
            </a:r>
            <a:endParaRPr sz="2100"/>
          </a:p>
          <a:p>
            <a:pPr indent="-254000" lvl="0" marL="254000" rtl="0" algn="l">
              <a:spcBef>
                <a:spcPts val="800"/>
              </a:spcBef>
              <a:spcAft>
                <a:spcPts val="0"/>
              </a:spcAft>
              <a:buSzPts val="1200"/>
              <a:buChar char="►"/>
            </a:pPr>
            <a:r>
              <a:rPr i="1" lang="en"/>
              <a:t>“The capability provided to the consumer is to deploy onto the cloud infrastructure consumer-created or acquired applications created using programming languages, libraries, services, and tools supported by the provider. The consumer does not manage or control the underlying cloud infrastructure including network, servers, operating systems, or storage, but has control over the deployed applications and possibly configuration settings for the application-hosting environment.”</a:t>
            </a:r>
            <a:endParaRPr i="1"/>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495" name="Google Shape;495;p8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Software as a Service (SaaS):</a:t>
            </a:r>
            <a:endParaRPr sz="2100"/>
          </a:p>
          <a:p>
            <a:pPr indent="-254000" lvl="0" marL="254000" rtl="0" algn="l">
              <a:spcBef>
                <a:spcPts val="800"/>
              </a:spcBef>
              <a:spcAft>
                <a:spcPts val="0"/>
              </a:spcAft>
              <a:buSzPts val="1200"/>
              <a:buChar char="►"/>
            </a:pPr>
            <a:r>
              <a:rPr lang="en"/>
              <a:t>An “on-demand” software delivery model. </a:t>
            </a:r>
            <a:endParaRPr/>
          </a:p>
          <a:p>
            <a:pPr indent="-254000" lvl="0" marL="254000" rtl="0" algn="l">
              <a:spcBef>
                <a:spcPts val="800"/>
              </a:spcBef>
              <a:spcAft>
                <a:spcPts val="0"/>
              </a:spcAft>
              <a:buSzPts val="1200"/>
              <a:buChar char="►"/>
            </a:pPr>
            <a:r>
              <a:rPr lang="en"/>
              <a:t>Typically subscription based, and centrally hosted.</a:t>
            </a:r>
            <a:endParaRPr/>
          </a:p>
          <a:p>
            <a:pPr indent="-254000" lvl="0" marL="254000" rtl="0" algn="l">
              <a:spcBef>
                <a:spcPts val="800"/>
              </a:spcBef>
              <a:spcAft>
                <a:spcPts val="0"/>
              </a:spcAft>
              <a:buSzPts val="1200"/>
              <a:buChar char="►"/>
            </a:pPr>
            <a:r>
              <a:rPr lang="en"/>
              <a:t>SaaS companies provide access to software solutions through websites and apps. </a:t>
            </a:r>
            <a:endParaRPr/>
          </a:p>
          <a:p>
            <a:pPr indent="-254000" lvl="0" marL="254000" rtl="0" algn="l">
              <a:spcBef>
                <a:spcPts val="800"/>
              </a:spcBef>
              <a:spcAft>
                <a:spcPts val="0"/>
              </a:spcAft>
              <a:buSzPts val="1200"/>
              <a:buChar char="►"/>
            </a:pPr>
            <a:r>
              <a:rPr lang="en"/>
              <a:t>Examples:</a:t>
            </a:r>
            <a:endParaRPr/>
          </a:p>
          <a:p>
            <a:pPr indent="-222250" lvl="1" marL="558800" rtl="0" algn="l">
              <a:spcBef>
                <a:spcPts val="800"/>
              </a:spcBef>
              <a:spcAft>
                <a:spcPts val="0"/>
              </a:spcAft>
              <a:buSzPts val="1100"/>
              <a:buChar char="►"/>
            </a:pPr>
            <a:r>
              <a:rPr lang="en"/>
              <a:t>Google Apps, Salesforce, Dropbox, MailChimp, Gmail, Zoom</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500"/>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500"/>
                                        <p:tgtEl>
                                          <p:spTgt spid="4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animEffect filter="fade" transition="in">
                                      <p:cBhvr>
                                        <p:cTn dur="500"/>
                                        <p:tgtEl>
                                          <p:spTgt spid="4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3" st="3"/>
                                            </p:txEl>
                                          </p:spTgt>
                                        </p:tgtEl>
                                        <p:attrNameLst>
                                          <p:attrName>style.visibility</p:attrName>
                                        </p:attrNameLst>
                                      </p:cBhvr>
                                      <p:to>
                                        <p:strVal val="visible"/>
                                      </p:to>
                                    </p:set>
                                    <p:animEffect filter="fade" transition="in">
                                      <p:cBhvr>
                                        <p:cTn dur="500"/>
                                        <p:tgtEl>
                                          <p:spTgt spid="4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4" st="4"/>
                                            </p:txEl>
                                          </p:spTgt>
                                        </p:tgtEl>
                                        <p:attrNameLst>
                                          <p:attrName>style.visibility</p:attrName>
                                        </p:attrNameLst>
                                      </p:cBhvr>
                                      <p:to>
                                        <p:strVal val="visible"/>
                                      </p:to>
                                    </p:set>
                                    <p:animEffect filter="fade" transition="in">
                                      <p:cBhvr>
                                        <p:cTn dur="500"/>
                                        <p:tgtEl>
                                          <p:spTgt spid="4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5" st="5"/>
                                            </p:txEl>
                                          </p:spTgt>
                                        </p:tgtEl>
                                        <p:attrNameLst>
                                          <p:attrName>style.visibility</p:attrName>
                                        </p:attrNameLst>
                                      </p:cBhvr>
                                      <p:to>
                                        <p:strVal val="visible"/>
                                      </p:to>
                                    </p:set>
                                    <p:animEffect filter="fade" transition="in">
                                      <p:cBhvr>
                                        <p:cTn dur="500"/>
                                        <p:tgtEl>
                                          <p:spTgt spid="49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501" name="Google Shape;501;p8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Software as a Service (SaaS):</a:t>
            </a:r>
            <a:endParaRPr sz="2100"/>
          </a:p>
          <a:p>
            <a:pPr indent="-254000" lvl="0" marL="254000" rtl="0" algn="l">
              <a:spcBef>
                <a:spcPts val="800"/>
              </a:spcBef>
              <a:spcAft>
                <a:spcPts val="0"/>
              </a:spcAft>
              <a:buSzPts val="1200"/>
              <a:buChar char="►"/>
            </a:pPr>
            <a:r>
              <a:rPr lang="en"/>
              <a:t>SaaS products on AWS are often offered by ISVs (Independent Software Vendors).</a:t>
            </a:r>
            <a:endParaRPr/>
          </a:p>
          <a:p>
            <a:pPr indent="-254000" lvl="0" marL="254000" rtl="0" algn="l">
              <a:spcBef>
                <a:spcPts val="800"/>
              </a:spcBef>
              <a:spcAft>
                <a:spcPts val="0"/>
              </a:spcAft>
              <a:buSzPts val="1200"/>
              <a:buChar char="►"/>
            </a:pPr>
            <a:r>
              <a:rPr lang="en"/>
              <a:t>ISVs sell SaaS services on a Pay-as-you-go model. </a:t>
            </a:r>
            <a:endParaRPr/>
          </a:p>
          <a:p>
            <a:pPr indent="-254000" lvl="0" marL="254000" rtl="0" algn="l">
              <a:spcBef>
                <a:spcPts val="800"/>
              </a:spcBef>
              <a:spcAft>
                <a:spcPts val="0"/>
              </a:spcAft>
              <a:buSzPts val="1200"/>
              <a:buChar char="►"/>
            </a:pPr>
            <a:r>
              <a:rPr lang="en"/>
              <a:t>Many organizations run their operations entirely on SaaS products built by independent ISVs.</a:t>
            </a:r>
            <a:endParaRPr/>
          </a:p>
          <a:p>
            <a:pPr indent="-254000" lvl="0" marL="254000" rtl="0" algn="l">
              <a:spcBef>
                <a:spcPts val="800"/>
              </a:spcBef>
              <a:spcAft>
                <a:spcPts val="0"/>
              </a:spcAft>
              <a:buSzPts val="1200"/>
              <a:buChar char="►"/>
            </a:pPr>
            <a:r>
              <a:rPr lang="en"/>
              <a:t>AWS offers its own line of SaaS products. This includes Amazon Rekognition which is commonly used for Machine Learning.</a:t>
            </a:r>
            <a:endParaRPr/>
          </a:p>
          <a:p>
            <a:pPr indent="-254000" lvl="0" marL="254000" rtl="0" algn="l">
              <a:spcBef>
                <a:spcPts val="800"/>
              </a:spcBef>
              <a:spcAft>
                <a:spcPts val="0"/>
              </a:spcAft>
              <a:buSzPts val="1200"/>
              <a:buChar char="►"/>
            </a:pPr>
            <a:r>
              <a:rPr lang="en"/>
              <a:t>Reputable SaaS products help eliminate the burden of deploying and maintaining in-house apps.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0" st="0"/>
                                            </p:txEl>
                                          </p:spTgt>
                                        </p:tgtEl>
                                        <p:attrNameLst>
                                          <p:attrName>style.visibility</p:attrName>
                                        </p:attrNameLst>
                                      </p:cBhvr>
                                      <p:to>
                                        <p:strVal val="visible"/>
                                      </p:to>
                                    </p:set>
                                    <p:animEffect filter="fade" transition="in">
                                      <p:cBhvr>
                                        <p:cTn dur="500"/>
                                        <p:tgtEl>
                                          <p:spTgt spid="5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1" st="1"/>
                                            </p:txEl>
                                          </p:spTgt>
                                        </p:tgtEl>
                                        <p:attrNameLst>
                                          <p:attrName>style.visibility</p:attrName>
                                        </p:attrNameLst>
                                      </p:cBhvr>
                                      <p:to>
                                        <p:strVal val="visible"/>
                                      </p:to>
                                    </p:set>
                                    <p:animEffect filter="fade" transition="in">
                                      <p:cBhvr>
                                        <p:cTn dur="500"/>
                                        <p:tgtEl>
                                          <p:spTgt spid="5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2" st="2"/>
                                            </p:txEl>
                                          </p:spTgt>
                                        </p:tgtEl>
                                        <p:attrNameLst>
                                          <p:attrName>style.visibility</p:attrName>
                                        </p:attrNameLst>
                                      </p:cBhvr>
                                      <p:to>
                                        <p:strVal val="visible"/>
                                      </p:to>
                                    </p:set>
                                    <p:animEffect filter="fade" transition="in">
                                      <p:cBhvr>
                                        <p:cTn dur="500"/>
                                        <p:tgtEl>
                                          <p:spTgt spid="5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3" st="3"/>
                                            </p:txEl>
                                          </p:spTgt>
                                        </p:tgtEl>
                                        <p:attrNameLst>
                                          <p:attrName>style.visibility</p:attrName>
                                        </p:attrNameLst>
                                      </p:cBhvr>
                                      <p:to>
                                        <p:strVal val="visible"/>
                                      </p:to>
                                    </p:set>
                                    <p:animEffect filter="fade" transition="in">
                                      <p:cBhvr>
                                        <p:cTn dur="500"/>
                                        <p:tgtEl>
                                          <p:spTgt spid="5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4" st="4"/>
                                            </p:txEl>
                                          </p:spTgt>
                                        </p:tgtEl>
                                        <p:attrNameLst>
                                          <p:attrName>style.visibility</p:attrName>
                                        </p:attrNameLst>
                                      </p:cBhvr>
                                      <p:to>
                                        <p:strVal val="visible"/>
                                      </p:to>
                                    </p:set>
                                    <p:animEffect filter="fade" transition="in">
                                      <p:cBhvr>
                                        <p:cTn dur="500"/>
                                        <p:tgtEl>
                                          <p:spTgt spid="5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5" st="5"/>
                                            </p:txEl>
                                          </p:spTgt>
                                        </p:tgtEl>
                                        <p:attrNameLst>
                                          <p:attrName>style.visibility</p:attrName>
                                        </p:attrNameLst>
                                      </p:cBhvr>
                                      <p:to>
                                        <p:strVal val="visible"/>
                                      </p:to>
                                    </p:set>
                                    <p:animEffect filter="fade" transition="in">
                                      <p:cBhvr>
                                        <p:cTn dur="500"/>
                                        <p:tgtEl>
                                          <p:spTgt spid="50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Computing Service Models</a:t>
            </a:r>
            <a:br>
              <a:rPr lang="en" sz="2100"/>
            </a:br>
            <a:endParaRPr sz="2100">
              <a:solidFill>
                <a:srgbClr val="F589C1"/>
              </a:solidFill>
            </a:endParaRPr>
          </a:p>
        </p:txBody>
      </p:sp>
      <p:sp>
        <p:nvSpPr>
          <p:cNvPr id="507" name="Google Shape;507;p8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SaaS as defined by NIST:</a:t>
            </a:r>
            <a:endParaRPr sz="2100"/>
          </a:p>
          <a:p>
            <a:pPr indent="-254000" lvl="0" marL="254000" rtl="0" algn="l">
              <a:spcBef>
                <a:spcPts val="800"/>
              </a:spcBef>
              <a:spcAft>
                <a:spcPts val="0"/>
              </a:spcAft>
              <a:buSzPts val="1200"/>
              <a:buChar char="►"/>
            </a:pPr>
            <a:r>
              <a:rPr i="1" lang="en"/>
              <a:t>“The capability provided to the consumer is to use the provider’s applications running on a cloud infrastructure. 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user specific application configuration settings.”</a:t>
            </a:r>
            <a:endParaRPr i="1"/>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0" st="0"/>
                                            </p:txEl>
                                          </p:spTgt>
                                        </p:tgtEl>
                                        <p:attrNameLst>
                                          <p:attrName>style.visibility</p:attrName>
                                        </p:attrNameLst>
                                      </p:cBhvr>
                                      <p:to>
                                        <p:strVal val="visible"/>
                                      </p:to>
                                    </p:set>
                                    <p:animEffect filter="fade" transition="in">
                                      <p:cBhvr>
                                        <p:cTn dur="500"/>
                                        <p:tgtEl>
                                          <p:spTgt spid="5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1" st="1"/>
                                            </p:txEl>
                                          </p:spTgt>
                                        </p:tgtEl>
                                        <p:attrNameLst>
                                          <p:attrName>style.visibility</p:attrName>
                                        </p:attrNameLst>
                                      </p:cBhvr>
                                      <p:to>
                                        <p:strVal val="visible"/>
                                      </p:to>
                                    </p:set>
                                    <p:animEffect filter="fade" transition="in">
                                      <p:cBhvr>
                                        <p:cTn dur="500"/>
                                        <p:tgtEl>
                                          <p:spTgt spid="50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4"/>
          <p:cNvSpPr txBox="1"/>
          <p:nvPr>
            <p:ph type="ctrTitle"/>
          </p:nvPr>
        </p:nvSpPr>
        <p:spPr>
          <a:xfrm>
            <a:off x="1156598" y="10858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The Cloud Computing Phenomenon</a:t>
            </a:r>
            <a:endParaRPr sz="5000"/>
          </a:p>
        </p:txBody>
      </p:sp>
      <p:sp>
        <p:nvSpPr>
          <p:cNvPr id="513" name="Google Shape;513;p84"/>
          <p:cNvSpPr txBox="1"/>
          <p:nvPr>
            <p:ph idx="1" type="subTitle"/>
          </p:nvPr>
        </p:nvSpPr>
        <p:spPr>
          <a:xfrm>
            <a:off x="1156598" y="3583035"/>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CLOUD DEPLOYMENT MODELS</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19" name="Google Shape;519;p8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Four </a:t>
            </a:r>
            <a:r>
              <a:rPr lang="en" sz="2100"/>
              <a:t>Cloud</a:t>
            </a:r>
            <a:r>
              <a:rPr lang="en" sz="2100"/>
              <a:t> Deployment Models</a:t>
            </a:r>
            <a:endParaRPr/>
          </a:p>
          <a:p>
            <a:pPr indent="-254000" lvl="0" marL="254000" rtl="0" algn="l">
              <a:spcBef>
                <a:spcPts val="800"/>
              </a:spcBef>
              <a:spcAft>
                <a:spcPts val="0"/>
              </a:spcAft>
              <a:buSzPts val="1200"/>
              <a:buChar char="►"/>
            </a:pPr>
            <a:r>
              <a:rPr lang="en"/>
              <a:t>Private Cloud</a:t>
            </a:r>
            <a:endParaRPr/>
          </a:p>
          <a:p>
            <a:pPr indent="-254000" lvl="0" marL="254000" rtl="0" algn="l">
              <a:spcBef>
                <a:spcPts val="800"/>
              </a:spcBef>
              <a:spcAft>
                <a:spcPts val="0"/>
              </a:spcAft>
              <a:buSzPts val="1200"/>
              <a:buChar char="►"/>
            </a:pPr>
            <a:r>
              <a:rPr lang="en"/>
              <a:t>Community Cloud</a:t>
            </a:r>
            <a:endParaRPr/>
          </a:p>
          <a:p>
            <a:pPr indent="-254000" lvl="0" marL="254000" rtl="0" algn="l">
              <a:spcBef>
                <a:spcPts val="800"/>
              </a:spcBef>
              <a:spcAft>
                <a:spcPts val="0"/>
              </a:spcAft>
              <a:buSzPts val="1200"/>
              <a:buChar char="►"/>
            </a:pPr>
            <a:r>
              <a:rPr lang="en"/>
              <a:t>Public Cloud</a:t>
            </a:r>
            <a:endParaRPr/>
          </a:p>
          <a:p>
            <a:pPr indent="-254000" lvl="0" marL="254000" rtl="0" algn="l">
              <a:spcBef>
                <a:spcPts val="800"/>
              </a:spcBef>
              <a:spcAft>
                <a:spcPts val="0"/>
              </a:spcAft>
              <a:buSzPts val="1200"/>
              <a:buChar char="►"/>
            </a:pPr>
            <a:r>
              <a:rPr lang="en"/>
              <a:t>Hybrid Cloud</a:t>
            </a:r>
            <a:br>
              <a:rPr lang="en"/>
            </a:br>
            <a:endParaRPr/>
          </a:p>
          <a:p>
            <a:pPr indent="-254000" lvl="0" marL="254000" rtl="0" algn="l">
              <a:spcBef>
                <a:spcPts val="800"/>
              </a:spcBef>
              <a:spcAft>
                <a:spcPts val="0"/>
              </a:spcAft>
              <a:buSzPts val="1200"/>
              <a:buChar char="►"/>
            </a:pPr>
            <a:r>
              <a:rPr lang="en"/>
              <a:t>The deployment model is characterized by the physical location of the cloud infrastructure, and the person or entity controlling it. </a:t>
            </a:r>
            <a:endParaRPr/>
          </a:p>
          <a:p>
            <a:pPr indent="-254000" lvl="0" marL="254000" rtl="0" algn="l">
              <a:spcBef>
                <a:spcPts val="800"/>
              </a:spcBef>
              <a:spcAft>
                <a:spcPts val="0"/>
              </a:spcAft>
              <a:buSzPts val="1200"/>
              <a:buChar char="►"/>
            </a:pPr>
            <a:r>
              <a:rPr lang="en"/>
              <a:t>Selecting the right model is an important decision.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0" st="0"/>
                                            </p:txEl>
                                          </p:spTgt>
                                        </p:tgtEl>
                                        <p:attrNameLst>
                                          <p:attrName>style.visibility</p:attrName>
                                        </p:attrNameLst>
                                      </p:cBhvr>
                                      <p:to>
                                        <p:strVal val="visible"/>
                                      </p:to>
                                    </p:set>
                                    <p:animEffect filter="fade" transition="in">
                                      <p:cBhvr>
                                        <p:cTn dur="500"/>
                                        <p:tgtEl>
                                          <p:spTgt spid="5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1" st="1"/>
                                            </p:txEl>
                                          </p:spTgt>
                                        </p:tgtEl>
                                        <p:attrNameLst>
                                          <p:attrName>style.visibility</p:attrName>
                                        </p:attrNameLst>
                                      </p:cBhvr>
                                      <p:to>
                                        <p:strVal val="visible"/>
                                      </p:to>
                                    </p:set>
                                    <p:animEffect filter="fade" transition="in">
                                      <p:cBhvr>
                                        <p:cTn dur="500"/>
                                        <p:tgtEl>
                                          <p:spTgt spid="5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2" st="2"/>
                                            </p:txEl>
                                          </p:spTgt>
                                        </p:tgtEl>
                                        <p:attrNameLst>
                                          <p:attrName>style.visibility</p:attrName>
                                        </p:attrNameLst>
                                      </p:cBhvr>
                                      <p:to>
                                        <p:strVal val="visible"/>
                                      </p:to>
                                    </p:set>
                                    <p:animEffect filter="fade" transition="in">
                                      <p:cBhvr>
                                        <p:cTn dur="500"/>
                                        <p:tgtEl>
                                          <p:spTgt spid="5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3" st="3"/>
                                            </p:txEl>
                                          </p:spTgt>
                                        </p:tgtEl>
                                        <p:attrNameLst>
                                          <p:attrName>style.visibility</p:attrName>
                                        </p:attrNameLst>
                                      </p:cBhvr>
                                      <p:to>
                                        <p:strVal val="visible"/>
                                      </p:to>
                                    </p:set>
                                    <p:animEffect filter="fade" transition="in">
                                      <p:cBhvr>
                                        <p:cTn dur="500"/>
                                        <p:tgtEl>
                                          <p:spTgt spid="5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4" st="4"/>
                                            </p:txEl>
                                          </p:spTgt>
                                        </p:tgtEl>
                                        <p:attrNameLst>
                                          <p:attrName>style.visibility</p:attrName>
                                        </p:attrNameLst>
                                      </p:cBhvr>
                                      <p:to>
                                        <p:strVal val="visible"/>
                                      </p:to>
                                    </p:set>
                                    <p:animEffect filter="fade" transition="in">
                                      <p:cBhvr>
                                        <p:cTn dur="500"/>
                                        <p:tgtEl>
                                          <p:spTgt spid="5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5" st="5"/>
                                            </p:txEl>
                                          </p:spTgt>
                                        </p:tgtEl>
                                        <p:attrNameLst>
                                          <p:attrName>style.visibility</p:attrName>
                                        </p:attrNameLst>
                                      </p:cBhvr>
                                      <p:to>
                                        <p:strVal val="visible"/>
                                      </p:to>
                                    </p:set>
                                    <p:animEffect filter="fade" transition="in">
                                      <p:cBhvr>
                                        <p:cTn dur="500"/>
                                        <p:tgtEl>
                                          <p:spTgt spid="5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6" st="6"/>
                                            </p:txEl>
                                          </p:spTgt>
                                        </p:tgtEl>
                                        <p:attrNameLst>
                                          <p:attrName>style.visibility</p:attrName>
                                        </p:attrNameLst>
                                      </p:cBhvr>
                                      <p:to>
                                        <p:strVal val="visible"/>
                                      </p:to>
                                    </p:set>
                                    <p:animEffect filter="fade" transition="in">
                                      <p:cBhvr>
                                        <p:cTn dur="500"/>
                                        <p:tgtEl>
                                          <p:spTgt spid="51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25" name="Google Shape;525;p8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Selecting the right model in the initial stages of infrastructure setup is very important. </a:t>
            </a:r>
            <a:endParaRPr/>
          </a:p>
          <a:p>
            <a:pPr indent="-254000" lvl="0" marL="254000" rtl="0" algn="l">
              <a:spcBef>
                <a:spcPts val="800"/>
              </a:spcBef>
              <a:spcAft>
                <a:spcPts val="0"/>
              </a:spcAft>
              <a:buSzPts val="1200"/>
              <a:buChar char="►"/>
            </a:pPr>
            <a:r>
              <a:rPr lang="en"/>
              <a:t>Each cloud deployment model has its own value proposition. </a:t>
            </a:r>
            <a:endParaRPr/>
          </a:p>
          <a:p>
            <a:pPr indent="-254000" lvl="0" marL="254000" rtl="0" algn="l">
              <a:spcBef>
                <a:spcPts val="800"/>
              </a:spcBef>
              <a:spcAft>
                <a:spcPts val="0"/>
              </a:spcAft>
              <a:buSzPts val="1200"/>
              <a:buChar char="►"/>
            </a:pPr>
            <a:r>
              <a:rPr lang="en"/>
              <a:t>Migrating between deployment models can be a resource intensive process.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xEl>
                                              <p:pRg end="0" st="0"/>
                                            </p:txEl>
                                          </p:spTgt>
                                        </p:tgtEl>
                                        <p:attrNameLst>
                                          <p:attrName>style.visibility</p:attrName>
                                        </p:attrNameLst>
                                      </p:cBhvr>
                                      <p:to>
                                        <p:strVal val="visible"/>
                                      </p:to>
                                    </p:set>
                                    <p:animEffect filter="fade" transition="in">
                                      <p:cBhvr>
                                        <p:cTn dur="500"/>
                                        <p:tgtEl>
                                          <p:spTgt spid="5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xEl>
                                              <p:pRg end="1" st="1"/>
                                            </p:txEl>
                                          </p:spTgt>
                                        </p:tgtEl>
                                        <p:attrNameLst>
                                          <p:attrName>style.visibility</p:attrName>
                                        </p:attrNameLst>
                                      </p:cBhvr>
                                      <p:to>
                                        <p:strVal val="visible"/>
                                      </p:to>
                                    </p:set>
                                    <p:animEffect filter="fade" transition="in">
                                      <p:cBhvr>
                                        <p:cTn dur="500"/>
                                        <p:tgtEl>
                                          <p:spTgt spid="5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xEl>
                                              <p:pRg end="2" st="2"/>
                                            </p:txEl>
                                          </p:spTgt>
                                        </p:tgtEl>
                                        <p:attrNameLst>
                                          <p:attrName>style.visibility</p:attrName>
                                        </p:attrNameLst>
                                      </p:cBhvr>
                                      <p:to>
                                        <p:strVal val="visible"/>
                                      </p:to>
                                    </p:set>
                                    <p:animEffect filter="fade" transition="in">
                                      <p:cBhvr>
                                        <p:cTn dur="500"/>
                                        <p:tgtEl>
                                          <p:spTgt spid="52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31" name="Google Shape;531;p8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Private Cloud</a:t>
            </a:r>
            <a:endParaRPr/>
          </a:p>
          <a:p>
            <a:pPr indent="-254000" lvl="0" marL="254000" rtl="0" algn="l">
              <a:spcBef>
                <a:spcPts val="800"/>
              </a:spcBef>
              <a:spcAft>
                <a:spcPts val="0"/>
              </a:spcAft>
              <a:buSzPts val="1200"/>
              <a:buChar char="►"/>
            </a:pPr>
            <a:r>
              <a:rPr lang="en"/>
              <a:t>Recall that services offer a publicly accessible, multi-tenanted environment. </a:t>
            </a:r>
            <a:endParaRPr/>
          </a:p>
          <a:p>
            <a:pPr indent="-254000" lvl="0" marL="254000" rtl="0" algn="l">
              <a:spcBef>
                <a:spcPts val="800"/>
              </a:spcBef>
              <a:spcAft>
                <a:spcPts val="0"/>
              </a:spcAft>
              <a:buSzPts val="1200"/>
              <a:buChar char="►"/>
            </a:pPr>
            <a:r>
              <a:rPr lang="en"/>
              <a:t>Private clouds are single tenant environments. </a:t>
            </a:r>
            <a:endParaRPr/>
          </a:p>
          <a:p>
            <a:pPr indent="-254000" lvl="0" marL="254000" rtl="0" algn="l">
              <a:spcBef>
                <a:spcPts val="800"/>
              </a:spcBef>
              <a:spcAft>
                <a:spcPts val="0"/>
              </a:spcAft>
              <a:buSzPts val="1200"/>
              <a:buChar char="►"/>
            </a:pPr>
            <a:r>
              <a:rPr lang="en"/>
              <a:t>All resources in a private cloud are only accessible by a single organization – also referred to as </a:t>
            </a:r>
            <a:r>
              <a:rPr i="1" lang="en"/>
              <a:t>“Isolated Access”.</a:t>
            </a:r>
            <a:endParaRPr/>
          </a:p>
          <a:p>
            <a:pPr indent="-254000" lvl="0" marL="254000" rtl="0" algn="l">
              <a:spcBef>
                <a:spcPts val="800"/>
              </a:spcBef>
              <a:spcAft>
                <a:spcPts val="0"/>
              </a:spcAft>
              <a:buSzPts val="1200"/>
              <a:buChar char="►"/>
            </a:pPr>
            <a:r>
              <a:rPr lang="en"/>
              <a:t>Normally hosted on-premises.</a:t>
            </a:r>
            <a:endParaRPr/>
          </a:p>
          <a:p>
            <a:pPr indent="-254000" lvl="0" marL="254000" rtl="0" algn="l">
              <a:spcBef>
                <a:spcPts val="800"/>
              </a:spcBef>
              <a:spcAft>
                <a:spcPts val="0"/>
              </a:spcAft>
              <a:buSzPts val="1200"/>
              <a:buChar char="►"/>
            </a:pPr>
            <a:r>
              <a:rPr lang="en"/>
              <a:t>Can also be hosted remotely in an offsite private data center. </a:t>
            </a:r>
            <a:endParaRPr/>
          </a:p>
          <a:p>
            <a:pPr indent="-254000" lvl="0" marL="254000" rtl="0" algn="l">
              <a:spcBef>
                <a:spcPts val="800"/>
              </a:spcBef>
              <a:spcAft>
                <a:spcPts val="0"/>
              </a:spcAft>
              <a:buSzPts val="1200"/>
              <a:buChar char="►"/>
            </a:pPr>
            <a:r>
              <a:rPr lang="en"/>
              <a:t>Organization manages every aspect of the IT infrastructure.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animEffect filter="fade" transition="in">
                                      <p:cBhvr>
                                        <p:cTn dur="500"/>
                                        <p:tgtEl>
                                          <p:spTgt spid="5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animEffect filter="fade" transition="in">
                                      <p:cBhvr>
                                        <p:cTn dur="500"/>
                                        <p:tgtEl>
                                          <p:spTgt spid="5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animEffect filter="fade" transition="in">
                                      <p:cBhvr>
                                        <p:cTn dur="500"/>
                                        <p:tgtEl>
                                          <p:spTgt spid="5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3" st="3"/>
                                            </p:txEl>
                                          </p:spTgt>
                                        </p:tgtEl>
                                        <p:attrNameLst>
                                          <p:attrName>style.visibility</p:attrName>
                                        </p:attrNameLst>
                                      </p:cBhvr>
                                      <p:to>
                                        <p:strVal val="visible"/>
                                      </p:to>
                                    </p:set>
                                    <p:animEffect filter="fade" transition="in">
                                      <p:cBhvr>
                                        <p:cTn dur="500"/>
                                        <p:tgtEl>
                                          <p:spTgt spid="5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4" st="4"/>
                                            </p:txEl>
                                          </p:spTgt>
                                        </p:tgtEl>
                                        <p:attrNameLst>
                                          <p:attrName>style.visibility</p:attrName>
                                        </p:attrNameLst>
                                      </p:cBhvr>
                                      <p:to>
                                        <p:strVal val="visible"/>
                                      </p:to>
                                    </p:set>
                                    <p:animEffect filter="fade" transition="in">
                                      <p:cBhvr>
                                        <p:cTn dur="500"/>
                                        <p:tgtEl>
                                          <p:spTgt spid="5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5" st="5"/>
                                            </p:txEl>
                                          </p:spTgt>
                                        </p:tgtEl>
                                        <p:attrNameLst>
                                          <p:attrName>style.visibility</p:attrName>
                                        </p:attrNameLst>
                                      </p:cBhvr>
                                      <p:to>
                                        <p:strVal val="visible"/>
                                      </p:to>
                                    </p:set>
                                    <p:animEffect filter="fade" transition="in">
                                      <p:cBhvr>
                                        <p:cTn dur="500"/>
                                        <p:tgtEl>
                                          <p:spTgt spid="5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6" st="6"/>
                                            </p:txEl>
                                          </p:spTgt>
                                        </p:tgtEl>
                                        <p:attrNameLst>
                                          <p:attrName>style.visibility</p:attrName>
                                        </p:attrNameLst>
                                      </p:cBhvr>
                                      <p:to>
                                        <p:strVal val="visible"/>
                                      </p:to>
                                    </p:set>
                                    <p:animEffect filter="fade" transition="in">
                                      <p:cBhvr>
                                        <p:cTn dur="500"/>
                                        <p:tgtEl>
                                          <p:spTgt spid="5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7" st="7"/>
                                            </p:txEl>
                                          </p:spTgt>
                                        </p:tgtEl>
                                        <p:attrNameLst>
                                          <p:attrName>style.visibility</p:attrName>
                                        </p:attrNameLst>
                                      </p:cBhvr>
                                      <p:to>
                                        <p:strVal val="visible"/>
                                      </p:to>
                                    </p:set>
                                    <p:animEffect filter="fade" transition="in">
                                      <p:cBhvr>
                                        <p:cTn dur="500"/>
                                        <p:tgtEl>
                                          <p:spTgt spid="53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8" st="8"/>
                                            </p:txEl>
                                          </p:spTgt>
                                        </p:tgtEl>
                                        <p:attrNameLst>
                                          <p:attrName>style.visibility</p:attrName>
                                        </p:attrNameLst>
                                      </p:cBhvr>
                                      <p:to>
                                        <p:strVal val="visible"/>
                                      </p:to>
                                    </p:set>
                                    <p:animEffect filter="fade" transition="in">
                                      <p:cBhvr>
                                        <p:cTn dur="500"/>
                                        <p:tgtEl>
                                          <p:spTgt spid="53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9" st="9"/>
                                            </p:txEl>
                                          </p:spTgt>
                                        </p:tgtEl>
                                        <p:attrNameLst>
                                          <p:attrName>style.visibility</p:attrName>
                                        </p:attrNameLst>
                                      </p:cBhvr>
                                      <p:to>
                                        <p:strVal val="visible"/>
                                      </p:to>
                                    </p:set>
                                    <p:animEffect filter="fade" transition="in">
                                      <p:cBhvr>
                                        <p:cTn dur="500"/>
                                        <p:tgtEl>
                                          <p:spTgt spid="53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10" st="10"/>
                                            </p:txEl>
                                          </p:spTgt>
                                        </p:tgtEl>
                                        <p:attrNameLst>
                                          <p:attrName>style.visibility</p:attrName>
                                        </p:attrNameLst>
                                      </p:cBhvr>
                                      <p:to>
                                        <p:strVal val="visible"/>
                                      </p:to>
                                    </p:set>
                                    <p:animEffect filter="fade" transition="in">
                                      <p:cBhvr>
                                        <p:cTn dur="500"/>
                                        <p:tgtEl>
                                          <p:spTgt spid="53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37" name="Google Shape;537;p8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1700"/>
              <a:buNone/>
            </a:pPr>
            <a:r>
              <a:rPr lang="en" sz="2100"/>
              <a:t>Private Cloud</a:t>
            </a:r>
            <a:endParaRPr/>
          </a:p>
          <a:p>
            <a:pPr indent="-254000" lvl="0" marL="254000" rtl="0" algn="l">
              <a:spcBef>
                <a:spcPts val="800"/>
              </a:spcBef>
              <a:spcAft>
                <a:spcPts val="0"/>
              </a:spcAft>
              <a:buSzPts val="1200"/>
              <a:buChar char="►"/>
            </a:pPr>
            <a:r>
              <a:rPr lang="en"/>
              <a:t>Based on the same underlying technology as other cloud technologies. </a:t>
            </a:r>
            <a:endParaRPr/>
          </a:p>
          <a:p>
            <a:pPr indent="-254000" lvl="0" marL="254000" rtl="0" algn="l">
              <a:spcBef>
                <a:spcPts val="800"/>
              </a:spcBef>
              <a:spcAft>
                <a:spcPts val="0"/>
              </a:spcAft>
              <a:buSzPts val="1200"/>
              <a:buChar char="►"/>
            </a:pPr>
            <a:r>
              <a:rPr lang="en"/>
              <a:t>Provide organizations the ability to provision and configure virtual servers and resources on-demand.</a:t>
            </a:r>
            <a:endParaRPr/>
          </a:p>
          <a:p>
            <a:pPr indent="-254000" lvl="0" marL="254000" rtl="0" algn="l">
              <a:spcBef>
                <a:spcPts val="800"/>
              </a:spcBef>
              <a:spcAft>
                <a:spcPts val="0"/>
              </a:spcAft>
              <a:buSzPts val="1200"/>
              <a:buChar char="►"/>
            </a:pPr>
            <a:r>
              <a:rPr lang="en"/>
              <a:t>Highly scalable environments. </a:t>
            </a:r>
            <a:endParaRPr/>
          </a:p>
          <a:p>
            <a:pPr indent="-254000" lvl="0" marL="254000" rtl="0" algn="l">
              <a:spcBef>
                <a:spcPts val="800"/>
              </a:spcBef>
              <a:spcAft>
                <a:spcPts val="0"/>
              </a:spcAft>
              <a:buSzPts val="1200"/>
              <a:buChar char="►"/>
            </a:pPr>
            <a:r>
              <a:rPr lang="en"/>
              <a:t>Responsive to spikes in application and resource usage. </a:t>
            </a:r>
            <a:endParaRPr/>
          </a:p>
          <a:p>
            <a:pPr indent="-254000" lvl="0" marL="254000" rtl="0" algn="l">
              <a:spcBef>
                <a:spcPts val="800"/>
              </a:spcBef>
              <a:spcAft>
                <a:spcPts val="0"/>
              </a:spcAft>
              <a:buSzPts val="1200"/>
              <a:buChar char="►"/>
            </a:pPr>
            <a:r>
              <a:rPr lang="en"/>
              <a:t>Costly and labor intensive to deploy.</a:t>
            </a:r>
            <a:endParaRPr/>
          </a:p>
          <a:p>
            <a:pPr indent="-254000" lvl="0" marL="254000" rtl="0" algn="l">
              <a:spcBef>
                <a:spcPts val="800"/>
              </a:spcBef>
              <a:spcAft>
                <a:spcPts val="0"/>
              </a:spcAft>
              <a:buSzPts val="1200"/>
              <a:buChar char="►"/>
            </a:pPr>
            <a:r>
              <a:rPr lang="en"/>
              <a:t>Involves purchasing and installing hardware + software in-house.</a:t>
            </a:r>
            <a:endParaRPr/>
          </a:p>
          <a:p>
            <a:pPr indent="-254000" lvl="0" marL="254000" rtl="0" algn="l">
              <a:spcBef>
                <a:spcPts val="800"/>
              </a:spcBef>
              <a:spcAft>
                <a:spcPts val="0"/>
              </a:spcAft>
              <a:buSzPts val="1200"/>
              <a:buChar char="►"/>
            </a:pPr>
            <a:r>
              <a:rPr lang="en"/>
              <a:t>Requires an ever increasing amount of physical space, as resource needs grow.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0" st="0"/>
                                            </p:txEl>
                                          </p:spTgt>
                                        </p:tgtEl>
                                        <p:attrNameLst>
                                          <p:attrName>style.visibility</p:attrName>
                                        </p:attrNameLst>
                                      </p:cBhvr>
                                      <p:to>
                                        <p:strVal val="visible"/>
                                      </p:to>
                                    </p:set>
                                    <p:animEffect filter="fade" transition="in">
                                      <p:cBhvr>
                                        <p:cTn dur="500"/>
                                        <p:tgtEl>
                                          <p:spTgt spid="5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1" st="1"/>
                                            </p:txEl>
                                          </p:spTgt>
                                        </p:tgtEl>
                                        <p:attrNameLst>
                                          <p:attrName>style.visibility</p:attrName>
                                        </p:attrNameLst>
                                      </p:cBhvr>
                                      <p:to>
                                        <p:strVal val="visible"/>
                                      </p:to>
                                    </p:set>
                                    <p:animEffect filter="fade" transition="in">
                                      <p:cBhvr>
                                        <p:cTn dur="500"/>
                                        <p:tgtEl>
                                          <p:spTgt spid="5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2" st="2"/>
                                            </p:txEl>
                                          </p:spTgt>
                                        </p:tgtEl>
                                        <p:attrNameLst>
                                          <p:attrName>style.visibility</p:attrName>
                                        </p:attrNameLst>
                                      </p:cBhvr>
                                      <p:to>
                                        <p:strVal val="visible"/>
                                      </p:to>
                                    </p:set>
                                    <p:animEffect filter="fade" transition="in">
                                      <p:cBhvr>
                                        <p:cTn dur="500"/>
                                        <p:tgtEl>
                                          <p:spTgt spid="5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3" st="3"/>
                                            </p:txEl>
                                          </p:spTgt>
                                        </p:tgtEl>
                                        <p:attrNameLst>
                                          <p:attrName>style.visibility</p:attrName>
                                        </p:attrNameLst>
                                      </p:cBhvr>
                                      <p:to>
                                        <p:strVal val="visible"/>
                                      </p:to>
                                    </p:set>
                                    <p:animEffect filter="fade" transition="in">
                                      <p:cBhvr>
                                        <p:cTn dur="500"/>
                                        <p:tgtEl>
                                          <p:spTgt spid="5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4" st="4"/>
                                            </p:txEl>
                                          </p:spTgt>
                                        </p:tgtEl>
                                        <p:attrNameLst>
                                          <p:attrName>style.visibility</p:attrName>
                                        </p:attrNameLst>
                                      </p:cBhvr>
                                      <p:to>
                                        <p:strVal val="visible"/>
                                      </p:to>
                                    </p:set>
                                    <p:animEffect filter="fade" transition="in">
                                      <p:cBhvr>
                                        <p:cTn dur="500"/>
                                        <p:tgtEl>
                                          <p:spTgt spid="5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5" st="5"/>
                                            </p:txEl>
                                          </p:spTgt>
                                        </p:tgtEl>
                                        <p:attrNameLst>
                                          <p:attrName>style.visibility</p:attrName>
                                        </p:attrNameLst>
                                      </p:cBhvr>
                                      <p:to>
                                        <p:strVal val="visible"/>
                                      </p:to>
                                    </p:set>
                                    <p:animEffect filter="fade" transition="in">
                                      <p:cBhvr>
                                        <p:cTn dur="500"/>
                                        <p:tgtEl>
                                          <p:spTgt spid="5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6" st="6"/>
                                            </p:txEl>
                                          </p:spTgt>
                                        </p:tgtEl>
                                        <p:attrNameLst>
                                          <p:attrName>style.visibility</p:attrName>
                                        </p:attrNameLst>
                                      </p:cBhvr>
                                      <p:to>
                                        <p:strVal val="visible"/>
                                      </p:to>
                                    </p:set>
                                    <p:animEffect filter="fade" transition="in">
                                      <p:cBhvr>
                                        <p:cTn dur="500"/>
                                        <p:tgtEl>
                                          <p:spTgt spid="5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7" st="7"/>
                                            </p:txEl>
                                          </p:spTgt>
                                        </p:tgtEl>
                                        <p:attrNameLst>
                                          <p:attrName>style.visibility</p:attrName>
                                        </p:attrNameLst>
                                      </p:cBhvr>
                                      <p:to>
                                        <p:strVal val="visible"/>
                                      </p:to>
                                    </p:set>
                                    <p:animEffect filter="fade" transition="in">
                                      <p:cBhvr>
                                        <p:cTn dur="500"/>
                                        <p:tgtEl>
                                          <p:spTgt spid="5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8" st="8"/>
                                            </p:txEl>
                                          </p:spTgt>
                                        </p:tgtEl>
                                        <p:attrNameLst>
                                          <p:attrName>style.visibility</p:attrName>
                                        </p:attrNameLst>
                                      </p:cBhvr>
                                      <p:to>
                                        <p:strVal val="visible"/>
                                      </p:to>
                                    </p:set>
                                    <p:animEffect filter="fade" transition="in">
                                      <p:cBhvr>
                                        <p:cTn dur="500"/>
                                        <p:tgtEl>
                                          <p:spTgt spid="5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9" st="9"/>
                                            </p:txEl>
                                          </p:spTgt>
                                        </p:tgtEl>
                                        <p:attrNameLst>
                                          <p:attrName>style.visibility</p:attrName>
                                        </p:attrNameLst>
                                      </p:cBhvr>
                                      <p:to>
                                        <p:strVal val="visible"/>
                                      </p:to>
                                    </p:set>
                                    <p:animEffect filter="fade" transition="in">
                                      <p:cBhvr>
                                        <p:cTn dur="500"/>
                                        <p:tgtEl>
                                          <p:spTgt spid="5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10" st="10"/>
                                            </p:txEl>
                                          </p:spTgt>
                                        </p:tgtEl>
                                        <p:attrNameLst>
                                          <p:attrName>style.visibility</p:attrName>
                                        </p:attrNameLst>
                                      </p:cBhvr>
                                      <p:to>
                                        <p:strVal val="visible"/>
                                      </p:to>
                                    </p:set>
                                    <p:animEffect filter="fade" transition="in">
                                      <p:cBhvr>
                                        <p:cTn dur="500"/>
                                        <p:tgtEl>
                                          <p:spTgt spid="5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11" st="11"/>
                                            </p:txEl>
                                          </p:spTgt>
                                        </p:tgtEl>
                                        <p:attrNameLst>
                                          <p:attrName>style.visibility</p:attrName>
                                        </p:attrNameLst>
                                      </p:cBhvr>
                                      <p:to>
                                        <p:strVal val="visible"/>
                                      </p:to>
                                    </p:set>
                                    <p:animEffect filter="fade" transition="in">
                                      <p:cBhvr>
                                        <p:cTn dur="500"/>
                                        <p:tgtEl>
                                          <p:spTgt spid="53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43" name="Google Shape;543;p8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Private Cloud: Benefits</a:t>
            </a:r>
            <a:endParaRPr/>
          </a:p>
          <a:p>
            <a:pPr indent="-254000" lvl="0" marL="254000" rtl="0" algn="l">
              <a:spcBef>
                <a:spcPts val="800"/>
              </a:spcBef>
              <a:spcAft>
                <a:spcPts val="0"/>
              </a:spcAft>
              <a:buSzPts val="1200"/>
              <a:buChar char="►"/>
            </a:pPr>
            <a:r>
              <a:rPr lang="en"/>
              <a:t>Freedom &amp; Control. The organization is not limited to the hardware and software choices of a third party cloud provider. They have complete control over these decisions. </a:t>
            </a:r>
            <a:endParaRPr/>
          </a:p>
          <a:p>
            <a:pPr indent="-254000" lvl="0" marL="254000" rtl="0" algn="l">
              <a:spcBef>
                <a:spcPts val="800"/>
              </a:spcBef>
              <a:spcAft>
                <a:spcPts val="0"/>
              </a:spcAft>
              <a:buSzPts val="1200"/>
              <a:buChar char="►"/>
            </a:pPr>
            <a:r>
              <a:rPr lang="en"/>
              <a:t>Visibility &amp; Security. Since the private cloud does not depend on the management of a third party cloud provider, it has increased control over it’s security practices. </a:t>
            </a:r>
            <a:endParaRPr/>
          </a:p>
          <a:p>
            <a:pPr indent="-254000" lvl="0" marL="254000" rtl="0" algn="l">
              <a:spcBef>
                <a:spcPts val="800"/>
              </a:spcBef>
              <a:spcAft>
                <a:spcPts val="0"/>
              </a:spcAft>
              <a:buSzPts val="1200"/>
              <a:buChar char="►"/>
            </a:pPr>
            <a:r>
              <a:rPr lang="en"/>
              <a:t>Compliance &amp; Regulatory Control. Third party cloud providers are often subject to industry regulatory and compliance. Private cloud customers are free to create their own guidelines and operate within them.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0" st="0"/>
                                            </p:txEl>
                                          </p:spTgt>
                                        </p:tgtEl>
                                        <p:attrNameLst>
                                          <p:attrName>style.visibility</p:attrName>
                                        </p:attrNameLst>
                                      </p:cBhvr>
                                      <p:to>
                                        <p:strVal val="visible"/>
                                      </p:to>
                                    </p:set>
                                    <p:animEffect filter="fade" transition="in">
                                      <p:cBhvr>
                                        <p:cTn dur="500"/>
                                        <p:tgtEl>
                                          <p:spTgt spid="5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1" st="1"/>
                                            </p:txEl>
                                          </p:spTgt>
                                        </p:tgtEl>
                                        <p:attrNameLst>
                                          <p:attrName>style.visibility</p:attrName>
                                        </p:attrNameLst>
                                      </p:cBhvr>
                                      <p:to>
                                        <p:strVal val="visible"/>
                                      </p:to>
                                    </p:set>
                                    <p:animEffect filter="fade" transition="in">
                                      <p:cBhvr>
                                        <p:cTn dur="500"/>
                                        <p:tgtEl>
                                          <p:spTgt spid="5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2" st="2"/>
                                            </p:txEl>
                                          </p:spTgt>
                                        </p:tgtEl>
                                        <p:attrNameLst>
                                          <p:attrName>style.visibility</p:attrName>
                                        </p:attrNameLst>
                                      </p:cBhvr>
                                      <p:to>
                                        <p:strVal val="visible"/>
                                      </p:to>
                                    </p:set>
                                    <p:animEffect filter="fade" transition="in">
                                      <p:cBhvr>
                                        <p:cTn dur="500"/>
                                        <p:tgtEl>
                                          <p:spTgt spid="5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3" st="3"/>
                                            </p:txEl>
                                          </p:spTgt>
                                        </p:tgtEl>
                                        <p:attrNameLst>
                                          <p:attrName>style.visibility</p:attrName>
                                        </p:attrNameLst>
                                      </p:cBhvr>
                                      <p:to>
                                        <p:strVal val="visible"/>
                                      </p:to>
                                    </p:set>
                                    <p:animEffect filter="fade" transition="in">
                                      <p:cBhvr>
                                        <p:cTn dur="500"/>
                                        <p:tgtEl>
                                          <p:spTgt spid="5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4" st="4"/>
                                            </p:txEl>
                                          </p:spTgt>
                                        </p:tgtEl>
                                        <p:attrNameLst>
                                          <p:attrName>style.visibility</p:attrName>
                                        </p:attrNameLst>
                                      </p:cBhvr>
                                      <p:to>
                                        <p:strVal val="visible"/>
                                      </p:to>
                                    </p:set>
                                    <p:animEffect filter="fade" transition="in">
                                      <p:cBhvr>
                                        <p:cTn dur="500"/>
                                        <p:tgtEl>
                                          <p:spTgt spid="5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5" st="5"/>
                                            </p:txEl>
                                          </p:spTgt>
                                        </p:tgtEl>
                                        <p:attrNameLst>
                                          <p:attrName>style.visibility</p:attrName>
                                        </p:attrNameLst>
                                      </p:cBhvr>
                                      <p:to>
                                        <p:strVal val="visible"/>
                                      </p:to>
                                    </p:set>
                                    <p:animEffect filter="fade" transition="in">
                                      <p:cBhvr>
                                        <p:cTn dur="500"/>
                                        <p:tgtEl>
                                          <p:spTgt spid="5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6" st="6"/>
                                            </p:txEl>
                                          </p:spTgt>
                                        </p:tgtEl>
                                        <p:attrNameLst>
                                          <p:attrName>style.visibility</p:attrName>
                                        </p:attrNameLst>
                                      </p:cBhvr>
                                      <p:to>
                                        <p:strVal val="visible"/>
                                      </p:to>
                                    </p:set>
                                    <p:animEffect filter="fade" transition="in">
                                      <p:cBhvr>
                                        <p:cTn dur="500"/>
                                        <p:tgtEl>
                                          <p:spTgt spid="5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7" st="7"/>
                                            </p:txEl>
                                          </p:spTgt>
                                        </p:tgtEl>
                                        <p:attrNameLst>
                                          <p:attrName>style.visibility</p:attrName>
                                        </p:attrNameLst>
                                      </p:cBhvr>
                                      <p:to>
                                        <p:strVal val="visible"/>
                                      </p:to>
                                    </p:set>
                                    <p:animEffect filter="fade" transition="in">
                                      <p:cBhvr>
                                        <p:cTn dur="500"/>
                                        <p:tgtEl>
                                          <p:spTgt spid="54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Before The Cloud</a:t>
            </a:r>
            <a:endParaRPr sz="2100">
              <a:solidFill>
                <a:srgbClr val="F589C1"/>
              </a:solidFill>
            </a:endParaRPr>
          </a:p>
        </p:txBody>
      </p:sp>
      <p:sp>
        <p:nvSpPr>
          <p:cNvPr id="223" name="Google Shape;223;p3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Organizations would incur significant costs for scaling hardware capacity as the business expands.</a:t>
            </a:r>
            <a:endParaRPr/>
          </a:p>
          <a:p>
            <a:pPr indent="-254000" lvl="0" marL="254000" rtl="0" algn="l">
              <a:spcBef>
                <a:spcPts val="800"/>
              </a:spcBef>
              <a:spcAft>
                <a:spcPts val="0"/>
              </a:spcAft>
              <a:buSzPts val="1200"/>
              <a:buChar char="►"/>
            </a:pPr>
            <a:r>
              <a:rPr lang="en"/>
              <a:t>Planning and resource allocation becomes challenging since resource demands are unpredictable. </a:t>
            </a:r>
            <a:endParaRPr/>
          </a:p>
          <a:p>
            <a:pPr indent="-254000" lvl="0" marL="254000" rtl="0" algn="l">
              <a:spcBef>
                <a:spcPts val="800"/>
              </a:spcBef>
              <a:spcAft>
                <a:spcPts val="0"/>
              </a:spcAft>
              <a:buSzPts val="1200"/>
              <a:buChar char="►"/>
            </a:pPr>
            <a:r>
              <a:rPr lang="en"/>
              <a:t>Facilitating growth with Traditional IT infrastructure has challenges. </a:t>
            </a:r>
            <a:endParaRPr/>
          </a:p>
          <a:p>
            <a:pPr indent="0" lvl="0" marL="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5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5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5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500"/>
                                        <p:tgtEl>
                                          <p:spTgt spid="2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49" name="Google Shape;549;p9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Community Cloud</a:t>
            </a:r>
            <a:endParaRPr/>
          </a:p>
          <a:p>
            <a:pPr indent="-254000" lvl="0" marL="254000" rtl="0" algn="l">
              <a:spcBef>
                <a:spcPts val="800"/>
              </a:spcBef>
              <a:spcAft>
                <a:spcPts val="0"/>
              </a:spcAft>
              <a:buSzPts val="1200"/>
              <a:buChar char="►"/>
            </a:pPr>
            <a:r>
              <a:rPr lang="en"/>
              <a:t>When a community of organizations have similar infrastructure needs they can use a Community Cloud.</a:t>
            </a:r>
            <a:endParaRPr/>
          </a:p>
          <a:p>
            <a:pPr indent="-254000" lvl="0" marL="254000" rtl="0" algn="l">
              <a:spcBef>
                <a:spcPts val="800"/>
              </a:spcBef>
              <a:spcAft>
                <a:spcPts val="0"/>
              </a:spcAft>
              <a:buSzPts val="1200"/>
              <a:buChar char="►"/>
            </a:pPr>
            <a:r>
              <a:rPr lang="en"/>
              <a:t>Cloud infrastructure is provisioned for the exclusive use of it’s community members.</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0" st="0"/>
                                            </p:txEl>
                                          </p:spTgt>
                                        </p:tgtEl>
                                        <p:attrNameLst>
                                          <p:attrName>style.visibility</p:attrName>
                                        </p:attrNameLst>
                                      </p:cBhvr>
                                      <p:to>
                                        <p:strVal val="visible"/>
                                      </p:to>
                                    </p:set>
                                    <p:animEffect filter="fade" transition="in">
                                      <p:cBhvr>
                                        <p:cTn dur="500"/>
                                        <p:tgtEl>
                                          <p:spTgt spid="5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1" st="1"/>
                                            </p:txEl>
                                          </p:spTgt>
                                        </p:tgtEl>
                                        <p:attrNameLst>
                                          <p:attrName>style.visibility</p:attrName>
                                        </p:attrNameLst>
                                      </p:cBhvr>
                                      <p:to>
                                        <p:strVal val="visible"/>
                                      </p:to>
                                    </p:set>
                                    <p:animEffect filter="fade" transition="in">
                                      <p:cBhvr>
                                        <p:cTn dur="500"/>
                                        <p:tgtEl>
                                          <p:spTgt spid="5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2" st="2"/>
                                            </p:txEl>
                                          </p:spTgt>
                                        </p:tgtEl>
                                        <p:attrNameLst>
                                          <p:attrName>style.visibility</p:attrName>
                                        </p:attrNameLst>
                                      </p:cBhvr>
                                      <p:to>
                                        <p:strVal val="visible"/>
                                      </p:to>
                                    </p:set>
                                    <p:animEffect filter="fade" transition="in">
                                      <p:cBhvr>
                                        <p:cTn dur="500"/>
                                        <p:tgtEl>
                                          <p:spTgt spid="5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3" st="3"/>
                                            </p:txEl>
                                          </p:spTgt>
                                        </p:tgtEl>
                                        <p:attrNameLst>
                                          <p:attrName>style.visibility</p:attrName>
                                        </p:attrNameLst>
                                      </p:cBhvr>
                                      <p:to>
                                        <p:strVal val="visible"/>
                                      </p:to>
                                    </p:set>
                                    <p:animEffect filter="fade" transition="in">
                                      <p:cBhvr>
                                        <p:cTn dur="500"/>
                                        <p:tgtEl>
                                          <p:spTgt spid="5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4" st="4"/>
                                            </p:txEl>
                                          </p:spTgt>
                                        </p:tgtEl>
                                        <p:attrNameLst>
                                          <p:attrName>style.visibility</p:attrName>
                                        </p:attrNameLst>
                                      </p:cBhvr>
                                      <p:to>
                                        <p:strVal val="visible"/>
                                      </p:to>
                                    </p:set>
                                    <p:animEffect filter="fade" transition="in">
                                      <p:cBhvr>
                                        <p:cTn dur="500"/>
                                        <p:tgtEl>
                                          <p:spTgt spid="5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5" st="5"/>
                                            </p:txEl>
                                          </p:spTgt>
                                        </p:tgtEl>
                                        <p:attrNameLst>
                                          <p:attrName>style.visibility</p:attrName>
                                        </p:attrNameLst>
                                      </p:cBhvr>
                                      <p:to>
                                        <p:strVal val="visible"/>
                                      </p:to>
                                    </p:set>
                                    <p:animEffect filter="fade" transition="in">
                                      <p:cBhvr>
                                        <p:cTn dur="500"/>
                                        <p:tgtEl>
                                          <p:spTgt spid="5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6" st="6"/>
                                            </p:txEl>
                                          </p:spTgt>
                                        </p:tgtEl>
                                        <p:attrNameLst>
                                          <p:attrName>style.visibility</p:attrName>
                                        </p:attrNameLst>
                                      </p:cBhvr>
                                      <p:to>
                                        <p:strVal val="visible"/>
                                      </p:to>
                                    </p:set>
                                    <p:animEffect filter="fade" transition="in">
                                      <p:cBhvr>
                                        <p:cTn dur="500"/>
                                        <p:tgtEl>
                                          <p:spTgt spid="5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xEl>
                                              <p:pRg end="7" st="7"/>
                                            </p:txEl>
                                          </p:spTgt>
                                        </p:tgtEl>
                                        <p:attrNameLst>
                                          <p:attrName>style.visibility</p:attrName>
                                        </p:attrNameLst>
                                      </p:cBhvr>
                                      <p:to>
                                        <p:strVal val="visible"/>
                                      </p:to>
                                    </p:set>
                                    <p:animEffect filter="fade" transition="in">
                                      <p:cBhvr>
                                        <p:cTn dur="500"/>
                                        <p:tgtEl>
                                          <p:spTgt spid="5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55" name="Google Shape;555;p9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Community Cloud as defined by NIST:</a:t>
            </a:r>
            <a:endParaRPr/>
          </a:p>
          <a:p>
            <a:pPr indent="-254000" lvl="0" marL="254000" rtl="0" algn="l">
              <a:spcBef>
                <a:spcPts val="800"/>
              </a:spcBef>
              <a:spcAft>
                <a:spcPts val="0"/>
              </a:spcAft>
              <a:buSzPts val="1200"/>
              <a:buChar char="►"/>
            </a:pPr>
            <a:r>
              <a:rPr i="1" lang="en"/>
              <a:t>“The cloud infrastructure is provisioned for exclusive use by a specific community of consumers from organizations that have shared concerns (e.g., mission, security requirements, policy, and compliance considerations). It may be owned, managed, and operated by one or more of the organizations in the community, a third party, or some combination of them, and it may exist on or off premises.”</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0" st="0"/>
                                            </p:txEl>
                                          </p:spTgt>
                                        </p:tgtEl>
                                        <p:attrNameLst>
                                          <p:attrName>style.visibility</p:attrName>
                                        </p:attrNameLst>
                                      </p:cBhvr>
                                      <p:to>
                                        <p:strVal val="visible"/>
                                      </p:to>
                                    </p:set>
                                    <p:animEffect filter="fade" transition="in">
                                      <p:cBhvr>
                                        <p:cTn dur="500"/>
                                        <p:tgtEl>
                                          <p:spTgt spid="5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1" st="1"/>
                                            </p:txEl>
                                          </p:spTgt>
                                        </p:tgtEl>
                                        <p:attrNameLst>
                                          <p:attrName>style.visibility</p:attrName>
                                        </p:attrNameLst>
                                      </p:cBhvr>
                                      <p:to>
                                        <p:strVal val="visible"/>
                                      </p:to>
                                    </p:set>
                                    <p:animEffect filter="fade" transition="in">
                                      <p:cBhvr>
                                        <p:cTn dur="500"/>
                                        <p:tgtEl>
                                          <p:spTgt spid="5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2" st="2"/>
                                            </p:txEl>
                                          </p:spTgt>
                                        </p:tgtEl>
                                        <p:attrNameLst>
                                          <p:attrName>style.visibility</p:attrName>
                                        </p:attrNameLst>
                                      </p:cBhvr>
                                      <p:to>
                                        <p:strVal val="visible"/>
                                      </p:to>
                                    </p:set>
                                    <p:animEffect filter="fade" transition="in">
                                      <p:cBhvr>
                                        <p:cTn dur="500"/>
                                        <p:tgtEl>
                                          <p:spTgt spid="5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3" st="3"/>
                                            </p:txEl>
                                          </p:spTgt>
                                        </p:tgtEl>
                                        <p:attrNameLst>
                                          <p:attrName>style.visibility</p:attrName>
                                        </p:attrNameLst>
                                      </p:cBhvr>
                                      <p:to>
                                        <p:strVal val="visible"/>
                                      </p:to>
                                    </p:set>
                                    <p:animEffect filter="fade" transition="in">
                                      <p:cBhvr>
                                        <p:cTn dur="500"/>
                                        <p:tgtEl>
                                          <p:spTgt spid="5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4" st="4"/>
                                            </p:txEl>
                                          </p:spTgt>
                                        </p:tgtEl>
                                        <p:attrNameLst>
                                          <p:attrName>style.visibility</p:attrName>
                                        </p:attrNameLst>
                                      </p:cBhvr>
                                      <p:to>
                                        <p:strVal val="visible"/>
                                      </p:to>
                                    </p:set>
                                    <p:animEffect filter="fade" transition="in">
                                      <p:cBhvr>
                                        <p:cTn dur="500"/>
                                        <p:tgtEl>
                                          <p:spTgt spid="5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5" st="5"/>
                                            </p:txEl>
                                          </p:spTgt>
                                        </p:tgtEl>
                                        <p:attrNameLst>
                                          <p:attrName>style.visibility</p:attrName>
                                        </p:attrNameLst>
                                      </p:cBhvr>
                                      <p:to>
                                        <p:strVal val="visible"/>
                                      </p:to>
                                    </p:set>
                                    <p:animEffect filter="fade" transition="in">
                                      <p:cBhvr>
                                        <p:cTn dur="500"/>
                                        <p:tgtEl>
                                          <p:spTgt spid="5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61" name="Google Shape;561;p9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Public Cloud Characteristics:</a:t>
            </a:r>
            <a:endParaRPr/>
          </a:p>
          <a:p>
            <a:pPr indent="-254000" lvl="0" marL="254000" rtl="0" algn="l">
              <a:spcBef>
                <a:spcPts val="800"/>
              </a:spcBef>
              <a:spcAft>
                <a:spcPts val="0"/>
              </a:spcAft>
              <a:buSzPts val="1200"/>
              <a:buChar char="►"/>
            </a:pPr>
            <a:r>
              <a:rPr lang="en"/>
              <a:t>Public cloud services are multi-tenanted environments (multiple customers).</a:t>
            </a:r>
            <a:endParaRPr/>
          </a:p>
          <a:p>
            <a:pPr indent="-254000" lvl="0" marL="254000" rtl="0" algn="l">
              <a:spcBef>
                <a:spcPts val="800"/>
              </a:spcBef>
              <a:spcAft>
                <a:spcPts val="0"/>
              </a:spcAft>
              <a:buSzPts val="1200"/>
              <a:buChar char="►"/>
            </a:pPr>
            <a:r>
              <a:rPr lang="en"/>
              <a:t>These “Tenants” share the resources offered by the cloud provider. Resources can include things like storage, computing power, memory, and networking. </a:t>
            </a:r>
            <a:endParaRPr/>
          </a:p>
          <a:p>
            <a:pPr indent="-254000" lvl="0" marL="254000" rtl="0" algn="l">
              <a:spcBef>
                <a:spcPts val="800"/>
              </a:spcBef>
              <a:spcAft>
                <a:spcPts val="0"/>
              </a:spcAft>
              <a:buSzPts val="1200"/>
              <a:buChar char="►"/>
            </a:pPr>
            <a:r>
              <a:rPr lang="en"/>
              <a:t>The cloud provider maintains the entire infrastructure.</a:t>
            </a:r>
            <a:endParaRPr/>
          </a:p>
          <a:p>
            <a:pPr indent="0" lvl="0" marL="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0" st="0"/>
                                            </p:txEl>
                                          </p:spTgt>
                                        </p:tgtEl>
                                        <p:attrNameLst>
                                          <p:attrName>style.visibility</p:attrName>
                                        </p:attrNameLst>
                                      </p:cBhvr>
                                      <p:to>
                                        <p:strVal val="visible"/>
                                      </p:to>
                                    </p:set>
                                    <p:animEffect filter="fade" transition="in">
                                      <p:cBhvr>
                                        <p:cTn dur="500"/>
                                        <p:tgtEl>
                                          <p:spTgt spid="5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1" st="1"/>
                                            </p:txEl>
                                          </p:spTgt>
                                        </p:tgtEl>
                                        <p:attrNameLst>
                                          <p:attrName>style.visibility</p:attrName>
                                        </p:attrNameLst>
                                      </p:cBhvr>
                                      <p:to>
                                        <p:strVal val="visible"/>
                                      </p:to>
                                    </p:set>
                                    <p:animEffect filter="fade" transition="in">
                                      <p:cBhvr>
                                        <p:cTn dur="500"/>
                                        <p:tgtEl>
                                          <p:spTgt spid="5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2" st="2"/>
                                            </p:txEl>
                                          </p:spTgt>
                                        </p:tgtEl>
                                        <p:attrNameLst>
                                          <p:attrName>style.visibility</p:attrName>
                                        </p:attrNameLst>
                                      </p:cBhvr>
                                      <p:to>
                                        <p:strVal val="visible"/>
                                      </p:to>
                                    </p:set>
                                    <p:animEffect filter="fade" transition="in">
                                      <p:cBhvr>
                                        <p:cTn dur="500"/>
                                        <p:tgtEl>
                                          <p:spTgt spid="5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3" st="3"/>
                                            </p:txEl>
                                          </p:spTgt>
                                        </p:tgtEl>
                                        <p:attrNameLst>
                                          <p:attrName>style.visibility</p:attrName>
                                        </p:attrNameLst>
                                      </p:cBhvr>
                                      <p:to>
                                        <p:strVal val="visible"/>
                                      </p:to>
                                    </p:set>
                                    <p:animEffect filter="fade" transition="in">
                                      <p:cBhvr>
                                        <p:cTn dur="500"/>
                                        <p:tgtEl>
                                          <p:spTgt spid="5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4" st="4"/>
                                            </p:txEl>
                                          </p:spTgt>
                                        </p:tgtEl>
                                        <p:attrNameLst>
                                          <p:attrName>style.visibility</p:attrName>
                                        </p:attrNameLst>
                                      </p:cBhvr>
                                      <p:to>
                                        <p:strVal val="visible"/>
                                      </p:to>
                                    </p:set>
                                    <p:animEffect filter="fade" transition="in">
                                      <p:cBhvr>
                                        <p:cTn dur="500"/>
                                        <p:tgtEl>
                                          <p:spTgt spid="5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5" st="5"/>
                                            </p:txEl>
                                          </p:spTgt>
                                        </p:tgtEl>
                                        <p:attrNameLst>
                                          <p:attrName>style.visibility</p:attrName>
                                        </p:attrNameLst>
                                      </p:cBhvr>
                                      <p:to>
                                        <p:strVal val="visible"/>
                                      </p:to>
                                    </p:set>
                                    <p:animEffect filter="fade" transition="in">
                                      <p:cBhvr>
                                        <p:cTn dur="500"/>
                                        <p:tgtEl>
                                          <p:spTgt spid="5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6" st="6"/>
                                            </p:txEl>
                                          </p:spTgt>
                                        </p:tgtEl>
                                        <p:attrNameLst>
                                          <p:attrName>style.visibility</p:attrName>
                                        </p:attrNameLst>
                                      </p:cBhvr>
                                      <p:to>
                                        <p:strVal val="visible"/>
                                      </p:to>
                                    </p:set>
                                    <p:animEffect filter="fade" transition="in">
                                      <p:cBhvr>
                                        <p:cTn dur="500"/>
                                        <p:tgtEl>
                                          <p:spTgt spid="5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7" st="7"/>
                                            </p:txEl>
                                          </p:spTgt>
                                        </p:tgtEl>
                                        <p:attrNameLst>
                                          <p:attrName>style.visibility</p:attrName>
                                        </p:attrNameLst>
                                      </p:cBhvr>
                                      <p:to>
                                        <p:strVal val="visible"/>
                                      </p:to>
                                    </p:set>
                                    <p:animEffect filter="fade" transition="in">
                                      <p:cBhvr>
                                        <p:cTn dur="500"/>
                                        <p:tgtEl>
                                          <p:spTgt spid="56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67" name="Google Shape;567;p9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Public Cloud Characteristics:</a:t>
            </a:r>
            <a:endParaRPr/>
          </a:p>
          <a:p>
            <a:pPr indent="-254000" lvl="0" marL="254000" rtl="0" algn="l">
              <a:spcBef>
                <a:spcPts val="800"/>
              </a:spcBef>
              <a:spcAft>
                <a:spcPts val="0"/>
              </a:spcAft>
              <a:buSzPts val="1200"/>
              <a:buChar char="►"/>
            </a:pPr>
            <a:r>
              <a:rPr lang="en"/>
              <a:t>The resources of the public cloud are offered either on a pay-per-use pricing model, a subscription basis, or a combination of both. </a:t>
            </a:r>
            <a:endParaRPr/>
          </a:p>
          <a:p>
            <a:pPr indent="-254000" lvl="0" marL="254000" rtl="0" algn="l">
              <a:spcBef>
                <a:spcPts val="800"/>
              </a:spcBef>
              <a:spcAft>
                <a:spcPts val="0"/>
              </a:spcAft>
              <a:buSzPts val="1200"/>
              <a:buChar char="►"/>
            </a:pPr>
            <a:r>
              <a:rPr lang="en"/>
              <a:t>Public clouds offer the lowest costs of entry for its customers, with ease of use, greater elasticity and the most flexible scalability. </a:t>
            </a:r>
            <a:endParaRPr/>
          </a:p>
          <a:p>
            <a:pPr indent="-254000" lvl="0" marL="254000" rtl="0" algn="l">
              <a:spcBef>
                <a:spcPts val="800"/>
              </a:spcBef>
              <a:spcAft>
                <a:spcPts val="0"/>
              </a:spcAft>
              <a:buSzPts val="1200"/>
              <a:buChar char="►"/>
            </a:pPr>
            <a:r>
              <a:rPr lang="en"/>
              <a:t>The economies of scale provided by a public cloud, also enable the vendor to provide access to the latest hardware and software when compared to on-premises or offsite private clouds.</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0" st="0"/>
                                            </p:txEl>
                                          </p:spTgt>
                                        </p:tgtEl>
                                        <p:attrNameLst>
                                          <p:attrName>style.visibility</p:attrName>
                                        </p:attrNameLst>
                                      </p:cBhvr>
                                      <p:to>
                                        <p:strVal val="visible"/>
                                      </p:to>
                                    </p:set>
                                    <p:animEffect filter="fade" transition="in">
                                      <p:cBhvr>
                                        <p:cTn dur="500"/>
                                        <p:tgtEl>
                                          <p:spTgt spid="5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1" st="1"/>
                                            </p:txEl>
                                          </p:spTgt>
                                        </p:tgtEl>
                                        <p:attrNameLst>
                                          <p:attrName>style.visibility</p:attrName>
                                        </p:attrNameLst>
                                      </p:cBhvr>
                                      <p:to>
                                        <p:strVal val="visible"/>
                                      </p:to>
                                    </p:set>
                                    <p:animEffect filter="fade" transition="in">
                                      <p:cBhvr>
                                        <p:cTn dur="500"/>
                                        <p:tgtEl>
                                          <p:spTgt spid="5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2" st="2"/>
                                            </p:txEl>
                                          </p:spTgt>
                                        </p:tgtEl>
                                        <p:attrNameLst>
                                          <p:attrName>style.visibility</p:attrName>
                                        </p:attrNameLst>
                                      </p:cBhvr>
                                      <p:to>
                                        <p:strVal val="visible"/>
                                      </p:to>
                                    </p:set>
                                    <p:animEffect filter="fade" transition="in">
                                      <p:cBhvr>
                                        <p:cTn dur="500"/>
                                        <p:tgtEl>
                                          <p:spTgt spid="5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3" st="3"/>
                                            </p:txEl>
                                          </p:spTgt>
                                        </p:tgtEl>
                                        <p:attrNameLst>
                                          <p:attrName>style.visibility</p:attrName>
                                        </p:attrNameLst>
                                      </p:cBhvr>
                                      <p:to>
                                        <p:strVal val="visible"/>
                                      </p:to>
                                    </p:set>
                                    <p:animEffect filter="fade" transition="in">
                                      <p:cBhvr>
                                        <p:cTn dur="500"/>
                                        <p:tgtEl>
                                          <p:spTgt spid="5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4" st="4"/>
                                            </p:txEl>
                                          </p:spTgt>
                                        </p:tgtEl>
                                        <p:attrNameLst>
                                          <p:attrName>style.visibility</p:attrName>
                                        </p:attrNameLst>
                                      </p:cBhvr>
                                      <p:to>
                                        <p:strVal val="visible"/>
                                      </p:to>
                                    </p:set>
                                    <p:animEffect filter="fade" transition="in">
                                      <p:cBhvr>
                                        <p:cTn dur="500"/>
                                        <p:tgtEl>
                                          <p:spTgt spid="5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5" st="5"/>
                                            </p:txEl>
                                          </p:spTgt>
                                        </p:tgtEl>
                                        <p:attrNameLst>
                                          <p:attrName>style.visibility</p:attrName>
                                        </p:attrNameLst>
                                      </p:cBhvr>
                                      <p:to>
                                        <p:strVal val="visible"/>
                                      </p:to>
                                    </p:set>
                                    <p:animEffect filter="fade" transition="in">
                                      <p:cBhvr>
                                        <p:cTn dur="500"/>
                                        <p:tgtEl>
                                          <p:spTgt spid="5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6" st="6"/>
                                            </p:txEl>
                                          </p:spTgt>
                                        </p:tgtEl>
                                        <p:attrNameLst>
                                          <p:attrName>style.visibility</p:attrName>
                                        </p:attrNameLst>
                                      </p:cBhvr>
                                      <p:to>
                                        <p:strVal val="visible"/>
                                      </p:to>
                                    </p:set>
                                    <p:animEffect filter="fade" transition="in">
                                      <p:cBhvr>
                                        <p:cTn dur="500"/>
                                        <p:tgtEl>
                                          <p:spTgt spid="56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73" name="Google Shape;573;p9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Public Cloud as defined by NIST:</a:t>
            </a:r>
            <a:endParaRPr/>
          </a:p>
          <a:p>
            <a:pPr indent="-254000" lvl="0" marL="254000" rtl="0" algn="l">
              <a:spcBef>
                <a:spcPts val="800"/>
              </a:spcBef>
              <a:spcAft>
                <a:spcPts val="0"/>
              </a:spcAft>
              <a:buSzPts val="1200"/>
              <a:buChar char="►"/>
            </a:pPr>
            <a:r>
              <a:rPr i="1" lang="en"/>
              <a:t>“The cloud infrastructure is provisioned for open use by the general public. It may be owned, managed, and operated by a business, academic, or government organization, or some combination of them. It exists on the premises of the cloud provider.”</a:t>
            </a:r>
            <a:endParaRPr i="1"/>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xEl>
                                              <p:pRg end="0" st="0"/>
                                            </p:txEl>
                                          </p:spTgt>
                                        </p:tgtEl>
                                        <p:attrNameLst>
                                          <p:attrName>style.visibility</p:attrName>
                                        </p:attrNameLst>
                                      </p:cBhvr>
                                      <p:to>
                                        <p:strVal val="visible"/>
                                      </p:to>
                                    </p:set>
                                    <p:animEffect filter="fade" transition="in">
                                      <p:cBhvr>
                                        <p:cTn dur="500"/>
                                        <p:tgtEl>
                                          <p:spTgt spid="5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xEl>
                                              <p:pRg end="1" st="1"/>
                                            </p:txEl>
                                          </p:spTgt>
                                        </p:tgtEl>
                                        <p:attrNameLst>
                                          <p:attrName>style.visibility</p:attrName>
                                        </p:attrNameLst>
                                      </p:cBhvr>
                                      <p:to>
                                        <p:strVal val="visible"/>
                                      </p:to>
                                    </p:set>
                                    <p:animEffect filter="fade" transition="in">
                                      <p:cBhvr>
                                        <p:cTn dur="500"/>
                                        <p:tgtEl>
                                          <p:spTgt spid="5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xEl>
                                              <p:pRg end="2" st="2"/>
                                            </p:txEl>
                                          </p:spTgt>
                                        </p:tgtEl>
                                        <p:attrNameLst>
                                          <p:attrName>style.visibility</p:attrName>
                                        </p:attrNameLst>
                                      </p:cBhvr>
                                      <p:to>
                                        <p:strVal val="visible"/>
                                      </p:to>
                                    </p:set>
                                    <p:animEffect filter="fade" transition="in">
                                      <p:cBhvr>
                                        <p:cTn dur="500"/>
                                        <p:tgtEl>
                                          <p:spTgt spid="5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xEl>
                                              <p:pRg end="3" st="3"/>
                                            </p:txEl>
                                          </p:spTgt>
                                        </p:tgtEl>
                                        <p:attrNameLst>
                                          <p:attrName>style.visibility</p:attrName>
                                        </p:attrNameLst>
                                      </p:cBhvr>
                                      <p:to>
                                        <p:strVal val="visible"/>
                                      </p:to>
                                    </p:set>
                                    <p:animEffect filter="fade" transition="in">
                                      <p:cBhvr>
                                        <p:cTn dur="500"/>
                                        <p:tgtEl>
                                          <p:spTgt spid="5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79" name="Google Shape;579;p9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Hybrid Cloud:</a:t>
            </a:r>
            <a:endParaRPr/>
          </a:p>
          <a:p>
            <a:pPr indent="-254000" lvl="0" marL="254000" rtl="0" algn="l">
              <a:spcBef>
                <a:spcPts val="800"/>
              </a:spcBef>
              <a:spcAft>
                <a:spcPts val="0"/>
              </a:spcAft>
              <a:buSzPts val="1200"/>
              <a:buChar char="►"/>
            </a:pPr>
            <a:r>
              <a:rPr lang="en"/>
              <a:t>When two forms of cloud deployment models are combined.</a:t>
            </a:r>
            <a:endParaRPr/>
          </a:p>
          <a:p>
            <a:pPr indent="-254000" lvl="0" marL="254000" rtl="0" algn="l">
              <a:spcBef>
                <a:spcPts val="800"/>
              </a:spcBef>
              <a:spcAft>
                <a:spcPts val="0"/>
              </a:spcAft>
              <a:buSzPts val="1200"/>
              <a:buChar char="►"/>
            </a:pPr>
            <a:r>
              <a:rPr lang="en"/>
              <a:t>Example:</a:t>
            </a:r>
            <a:endParaRPr/>
          </a:p>
          <a:p>
            <a:pPr indent="-222250" lvl="1" marL="558800" rtl="0" algn="l">
              <a:spcBef>
                <a:spcPts val="800"/>
              </a:spcBef>
              <a:spcAft>
                <a:spcPts val="0"/>
              </a:spcAft>
              <a:buSzPts val="1100"/>
              <a:buChar char="►"/>
            </a:pPr>
            <a:r>
              <a:rPr lang="en"/>
              <a:t>An enterprise may want sensitive data housed in a private cloud, while deploying SaaS applications on a public cloud. </a:t>
            </a:r>
            <a:endParaRPr/>
          </a:p>
          <a:p>
            <a:pPr indent="-222250" lvl="1" marL="558800" rtl="0" algn="l">
              <a:spcBef>
                <a:spcPts val="800"/>
              </a:spcBef>
              <a:spcAft>
                <a:spcPts val="0"/>
              </a:spcAft>
              <a:buSzPts val="1100"/>
              <a:buChar char="►"/>
            </a:pPr>
            <a:r>
              <a:rPr lang="en"/>
              <a:t>Hybrid clouds are also useful when migration from on-premises servers to public clouds is difficult.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0" st="0"/>
                                            </p:txEl>
                                          </p:spTgt>
                                        </p:tgtEl>
                                        <p:attrNameLst>
                                          <p:attrName>style.visibility</p:attrName>
                                        </p:attrNameLst>
                                      </p:cBhvr>
                                      <p:to>
                                        <p:strVal val="visible"/>
                                      </p:to>
                                    </p:set>
                                    <p:animEffect filter="fade" transition="in">
                                      <p:cBhvr>
                                        <p:cTn dur="500"/>
                                        <p:tgtEl>
                                          <p:spTgt spid="5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1" st="1"/>
                                            </p:txEl>
                                          </p:spTgt>
                                        </p:tgtEl>
                                        <p:attrNameLst>
                                          <p:attrName>style.visibility</p:attrName>
                                        </p:attrNameLst>
                                      </p:cBhvr>
                                      <p:to>
                                        <p:strVal val="visible"/>
                                      </p:to>
                                    </p:set>
                                    <p:animEffect filter="fade" transition="in">
                                      <p:cBhvr>
                                        <p:cTn dur="500"/>
                                        <p:tgtEl>
                                          <p:spTgt spid="5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2" st="2"/>
                                            </p:txEl>
                                          </p:spTgt>
                                        </p:tgtEl>
                                        <p:attrNameLst>
                                          <p:attrName>style.visibility</p:attrName>
                                        </p:attrNameLst>
                                      </p:cBhvr>
                                      <p:to>
                                        <p:strVal val="visible"/>
                                      </p:to>
                                    </p:set>
                                    <p:animEffect filter="fade" transition="in">
                                      <p:cBhvr>
                                        <p:cTn dur="500"/>
                                        <p:tgtEl>
                                          <p:spTgt spid="5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3" st="3"/>
                                            </p:txEl>
                                          </p:spTgt>
                                        </p:tgtEl>
                                        <p:attrNameLst>
                                          <p:attrName>style.visibility</p:attrName>
                                        </p:attrNameLst>
                                      </p:cBhvr>
                                      <p:to>
                                        <p:strVal val="visible"/>
                                      </p:to>
                                    </p:set>
                                    <p:animEffect filter="fade" transition="in">
                                      <p:cBhvr>
                                        <p:cTn dur="500"/>
                                        <p:tgtEl>
                                          <p:spTgt spid="5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4" st="4"/>
                                            </p:txEl>
                                          </p:spTgt>
                                        </p:tgtEl>
                                        <p:attrNameLst>
                                          <p:attrName>style.visibility</p:attrName>
                                        </p:attrNameLst>
                                      </p:cBhvr>
                                      <p:to>
                                        <p:strVal val="visible"/>
                                      </p:to>
                                    </p:set>
                                    <p:animEffect filter="fade" transition="in">
                                      <p:cBhvr>
                                        <p:cTn dur="500"/>
                                        <p:tgtEl>
                                          <p:spTgt spid="5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5" st="5"/>
                                            </p:txEl>
                                          </p:spTgt>
                                        </p:tgtEl>
                                        <p:attrNameLst>
                                          <p:attrName>style.visibility</p:attrName>
                                        </p:attrNameLst>
                                      </p:cBhvr>
                                      <p:to>
                                        <p:strVal val="visible"/>
                                      </p:to>
                                    </p:set>
                                    <p:animEffect filter="fade" transition="in">
                                      <p:cBhvr>
                                        <p:cTn dur="500"/>
                                        <p:tgtEl>
                                          <p:spTgt spid="5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6" st="6"/>
                                            </p:txEl>
                                          </p:spTgt>
                                        </p:tgtEl>
                                        <p:attrNameLst>
                                          <p:attrName>style.visibility</p:attrName>
                                        </p:attrNameLst>
                                      </p:cBhvr>
                                      <p:to>
                                        <p:strVal val="visible"/>
                                      </p:to>
                                    </p:set>
                                    <p:animEffect filter="fade" transition="in">
                                      <p:cBhvr>
                                        <p:cTn dur="500"/>
                                        <p:tgtEl>
                                          <p:spTgt spid="5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7" st="7"/>
                                            </p:txEl>
                                          </p:spTgt>
                                        </p:tgtEl>
                                        <p:attrNameLst>
                                          <p:attrName>style.visibility</p:attrName>
                                        </p:attrNameLst>
                                      </p:cBhvr>
                                      <p:to>
                                        <p:strVal val="visible"/>
                                      </p:to>
                                    </p:set>
                                    <p:animEffect filter="fade" transition="in">
                                      <p:cBhvr>
                                        <p:cTn dur="500"/>
                                        <p:tgtEl>
                                          <p:spTgt spid="57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85" name="Google Shape;585;p9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Hybrid Cloud as defined by NIST:</a:t>
            </a:r>
            <a:endParaRPr/>
          </a:p>
          <a:p>
            <a:pPr indent="-254000" lvl="0" marL="254000" rtl="0" algn="l">
              <a:spcBef>
                <a:spcPts val="800"/>
              </a:spcBef>
              <a:spcAft>
                <a:spcPts val="0"/>
              </a:spcAft>
              <a:buSzPts val="1200"/>
              <a:buChar char="►"/>
            </a:pPr>
            <a:r>
              <a:rPr i="1" lang="en"/>
              <a:t>“The 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endParaRPr i="1"/>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0" st="0"/>
                                            </p:txEl>
                                          </p:spTgt>
                                        </p:tgtEl>
                                        <p:attrNameLst>
                                          <p:attrName>style.visibility</p:attrName>
                                        </p:attrNameLst>
                                      </p:cBhvr>
                                      <p:to>
                                        <p:strVal val="visible"/>
                                      </p:to>
                                    </p:set>
                                    <p:animEffect filter="fade" transition="in">
                                      <p:cBhvr>
                                        <p:cTn dur="500"/>
                                        <p:tgtEl>
                                          <p:spTgt spid="5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1" st="1"/>
                                            </p:txEl>
                                          </p:spTgt>
                                        </p:tgtEl>
                                        <p:attrNameLst>
                                          <p:attrName>style.visibility</p:attrName>
                                        </p:attrNameLst>
                                      </p:cBhvr>
                                      <p:to>
                                        <p:strVal val="visible"/>
                                      </p:to>
                                    </p:set>
                                    <p:animEffect filter="fade" transition="in">
                                      <p:cBhvr>
                                        <p:cTn dur="500"/>
                                        <p:tgtEl>
                                          <p:spTgt spid="5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2" st="2"/>
                                            </p:txEl>
                                          </p:spTgt>
                                        </p:tgtEl>
                                        <p:attrNameLst>
                                          <p:attrName>style.visibility</p:attrName>
                                        </p:attrNameLst>
                                      </p:cBhvr>
                                      <p:to>
                                        <p:strVal val="visible"/>
                                      </p:to>
                                    </p:set>
                                    <p:animEffect filter="fade" transition="in">
                                      <p:cBhvr>
                                        <p:cTn dur="500"/>
                                        <p:tgtEl>
                                          <p:spTgt spid="5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3" st="3"/>
                                            </p:txEl>
                                          </p:spTgt>
                                        </p:tgtEl>
                                        <p:attrNameLst>
                                          <p:attrName>style.visibility</p:attrName>
                                        </p:attrNameLst>
                                      </p:cBhvr>
                                      <p:to>
                                        <p:strVal val="visible"/>
                                      </p:to>
                                    </p:set>
                                    <p:animEffect filter="fade" transition="in">
                                      <p:cBhvr>
                                        <p:cTn dur="500"/>
                                        <p:tgtEl>
                                          <p:spTgt spid="5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91" name="Google Shape;591;p9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Virtual Private Cloud (VPC):</a:t>
            </a:r>
            <a:endParaRPr/>
          </a:p>
          <a:p>
            <a:pPr indent="-254000" lvl="0" marL="254000" rtl="0" algn="l">
              <a:spcBef>
                <a:spcPts val="800"/>
              </a:spcBef>
              <a:spcAft>
                <a:spcPts val="0"/>
              </a:spcAft>
              <a:buSzPts val="1200"/>
              <a:buChar char="►"/>
            </a:pPr>
            <a:r>
              <a:rPr lang="en"/>
              <a:t>Provides the ability to offload applications or workloads to a public cloud while maintaining the same access restrictions as a private cloud. </a:t>
            </a:r>
            <a:endParaRPr/>
          </a:p>
          <a:p>
            <a:pPr indent="-254000" lvl="0" marL="254000" rtl="0" algn="l">
              <a:spcBef>
                <a:spcPts val="800"/>
              </a:spcBef>
              <a:spcAft>
                <a:spcPts val="0"/>
              </a:spcAft>
              <a:buSzPts val="1200"/>
              <a:buChar char="►"/>
            </a:pPr>
            <a:r>
              <a:rPr lang="en"/>
              <a:t>An isolated network within a public cloud. </a:t>
            </a:r>
            <a:endParaRPr/>
          </a:p>
          <a:p>
            <a:pPr indent="-254000" lvl="0" marL="254000" rtl="0" algn="l">
              <a:spcBef>
                <a:spcPts val="800"/>
              </a:spcBef>
              <a:spcAft>
                <a:spcPts val="0"/>
              </a:spcAft>
              <a:buSzPts val="1200"/>
              <a:buChar char="►"/>
            </a:pPr>
            <a:r>
              <a:rPr lang="en"/>
              <a:t>Setup of a VPC requires important security considerations. </a:t>
            </a:r>
            <a:endParaRPr/>
          </a:p>
          <a:p>
            <a:pPr indent="-254000" lvl="0" marL="254000" rtl="0" algn="l">
              <a:spcBef>
                <a:spcPts val="800"/>
              </a:spcBef>
              <a:spcAft>
                <a:spcPts val="0"/>
              </a:spcAft>
              <a:buSzPts val="1200"/>
              <a:buChar char="►"/>
            </a:pPr>
            <a:r>
              <a:rPr lang="en"/>
              <a:t>Network traffic must be protected through different communication protocols that standard internet traffic. </a:t>
            </a:r>
            <a:endParaRPr/>
          </a:p>
          <a:p>
            <a:pPr indent="-254000" lvl="0" marL="254000" rtl="0" algn="l">
              <a:spcBef>
                <a:spcPts val="800"/>
              </a:spcBef>
              <a:spcAft>
                <a:spcPts val="0"/>
              </a:spcAft>
              <a:buSzPts val="1200"/>
              <a:buChar char="►"/>
            </a:pPr>
            <a:r>
              <a:rPr lang="en"/>
              <a:t>VPC networks can be isolated using Subnets, Virtual Local Area Networks (VLAN), Virtual Private Networks (VPN).</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0" st="0"/>
                                            </p:txEl>
                                          </p:spTgt>
                                        </p:tgtEl>
                                        <p:attrNameLst>
                                          <p:attrName>style.visibility</p:attrName>
                                        </p:attrNameLst>
                                      </p:cBhvr>
                                      <p:to>
                                        <p:strVal val="visible"/>
                                      </p:to>
                                    </p:set>
                                    <p:animEffect filter="fade" transition="in">
                                      <p:cBhvr>
                                        <p:cTn dur="500"/>
                                        <p:tgtEl>
                                          <p:spTgt spid="5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1" st="1"/>
                                            </p:txEl>
                                          </p:spTgt>
                                        </p:tgtEl>
                                        <p:attrNameLst>
                                          <p:attrName>style.visibility</p:attrName>
                                        </p:attrNameLst>
                                      </p:cBhvr>
                                      <p:to>
                                        <p:strVal val="visible"/>
                                      </p:to>
                                    </p:set>
                                    <p:animEffect filter="fade" transition="in">
                                      <p:cBhvr>
                                        <p:cTn dur="500"/>
                                        <p:tgtEl>
                                          <p:spTgt spid="5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2" st="2"/>
                                            </p:txEl>
                                          </p:spTgt>
                                        </p:tgtEl>
                                        <p:attrNameLst>
                                          <p:attrName>style.visibility</p:attrName>
                                        </p:attrNameLst>
                                      </p:cBhvr>
                                      <p:to>
                                        <p:strVal val="visible"/>
                                      </p:to>
                                    </p:set>
                                    <p:animEffect filter="fade" transition="in">
                                      <p:cBhvr>
                                        <p:cTn dur="500"/>
                                        <p:tgtEl>
                                          <p:spTgt spid="5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3" st="3"/>
                                            </p:txEl>
                                          </p:spTgt>
                                        </p:tgtEl>
                                        <p:attrNameLst>
                                          <p:attrName>style.visibility</p:attrName>
                                        </p:attrNameLst>
                                      </p:cBhvr>
                                      <p:to>
                                        <p:strVal val="visible"/>
                                      </p:to>
                                    </p:set>
                                    <p:animEffect filter="fade" transition="in">
                                      <p:cBhvr>
                                        <p:cTn dur="500"/>
                                        <p:tgtEl>
                                          <p:spTgt spid="5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4" st="4"/>
                                            </p:txEl>
                                          </p:spTgt>
                                        </p:tgtEl>
                                        <p:attrNameLst>
                                          <p:attrName>style.visibility</p:attrName>
                                        </p:attrNameLst>
                                      </p:cBhvr>
                                      <p:to>
                                        <p:strVal val="visible"/>
                                      </p:to>
                                    </p:set>
                                    <p:animEffect filter="fade" transition="in">
                                      <p:cBhvr>
                                        <p:cTn dur="500"/>
                                        <p:tgtEl>
                                          <p:spTgt spid="5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5" st="5"/>
                                            </p:txEl>
                                          </p:spTgt>
                                        </p:tgtEl>
                                        <p:attrNameLst>
                                          <p:attrName>style.visibility</p:attrName>
                                        </p:attrNameLst>
                                      </p:cBhvr>
                                      <p:to>
                                        <p:strVal val="visible"/>
                                      </p:to>
                                    </p:set>
                                    <p:animEffect filter="fade" transition="in">
                                      <p:cBhvr>
                                        <p:cTn dur="500"/>
                                        <p:tgtEl>
                                          <p:spTgt spid="5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6" st="6"/>
                                            </p:txEl>
                                          </p:spTgt>
                                        </p:tgtEl>
                                        <p:attrNameLst>
                                          <p:attrName>style.visibility</p:attrName>
                                        </p:attrNameLst>
                                      </p:cBhvr>
                                      <p:to>
                                        <p:strVal val="visible"/>
                                      </p:to>
                                    </p:set>
                                    <p:animEffect filter="fade" transition="in">
                                      <p:cBhvr>
                                        <p:cTn dur="500"/>
                                        <p:tgtEl>
                                          <p:spTgt spid="5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7" st="7"/>
                                            </p:txEl>
                                          </p:spTgt>
                                        </p:tgtEl>
                                        <p:attrNameLst>
                                          <p:attrName>style.visibility</p:attrName>
                                        </p:attrNameLst>
                                      </p:cBhvr>
                                      <p:to>
                                        <p:strVal val="visible"/>
                                      </p:to>
                                    </p:set>
                                    <p:animEffect filter="fade" transition="in">
                                      <p:cBhvr>
                                        <p:cTn dur="500"/>
                                        <p:tgtEl>
                                          <p:spTgt spid="5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8" st="8"/>
                                            </p:txEl>
                                          </p:spTgt>
                                        </p:tgtEl>
                                        <p:attrNameLst>
                                          <p:attrName>style.visibility</p:attrName>
                                        </p:attrNameLst>
                                      </p:cBhvr>
                                      <p:to>
                                        <p:strVal val="visible"/>
                                      </p:to>
                                    </p:set>
                                    <p:animEffect filter="fade" transition="in">
                                      <p:cBhvr>
                                        <p:cTn dur="500"/>
                                        <p:tgtEl>
                                          <p:spTgt spid="59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597" name="Google Shape;597;p9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1700"/>
              <a:buNone/>
            </a:pPr>
            <a:r>
              <a:rPr lang="en" sz="2100"/>
              <a:t>Virtual Private Cloud (VPC):</a:t>
            </a:r>
            <a:endParaRPr/>
          </a:p>
          <a:p>
            <a:pPr indent="-254000" lvl="0" marL="254000" rtl="0" algn="l">
              <a:spcBef>
                <a:spcPts val="800"/>
              </a:spcBef>
              <a:spcAft>
                <a:spcPts val="0"/>
              </a:spcAft>
              <a:buSzPts val="1200"/>
              <a:buChar char="►"/>
            </a:pPr>
            <a:r>
              <a:rPr lang="en"/>
              <a:t>A public cloud vendor can offer VPC networks by dividing it’s network for private use through subnetworks (subnets).</a:t>
            </a:r>
            <a:endParaRPr/>
          </a:p>
          <a:p>
            <a:pPr indent="-254000" lvl="0" marL="254000" rtl="0" algn="l">
              <a:spcBef>
                <a:spcPts val="800"/>
              </a:spcBef>
              <a:spcAft>
                <a:spcPts val="0"/>
              </a:spcAft>
              <a:buSzPts val="1200"/>
              <a:buChar char="►"/>
            </a:pPr>
            <a:r>
              <a:rPr lang="en"/>
              <a:t>Subnets reserve a range of IP addresses within a cloud service for a single entity or tenant. </a:t>
            </a:r>
            <a:endParaRPr/>
          </a:p>
          <a:p>
            <a:pPr indent="-254000" lvl="0" marL="254000" rtl="0" algn="l">
              <a:spcBef>
                <a:spcPts val="800"/>
              </a:spcBef>
              <a:spcAft>
                <a:spcPts val="0"/>
              </a:spcAft>
              <a:buSzPts val="1200"/>
              <a:buChar char="►"/>
            </a:pPr>
            <a:r>
              <a:rPr lang="en"/>
              <a:t>The IP addresses used for the subnet are not publicly visible or accessible. </a:t>
            </a:r>
            <a:endParaRPr/>
          </a:p>
          <a:p>
            <a:pPr indent="-254000" lvl="0" marL="254000" rtl="0" algn="l">
              <a:spcBef>
                <a:spcPts val="800"/>
              </a:spcBef>
              <a:spcAft>
                <a:spcPts val="0"/>
              </a:spcAft>
              <a:buSzPts val="1200"/>
              <a:buChar char="►"/>
            </a:pPr>
            <a:r>
              <a:rPr lang="en"/>
              <a:t>A VLAN can also be used to partition a cloud network.</a:t>
            </a:r>
            <a:endParaRPr/>
          </a:p>
          <a:p>
            <a:pPr indent="-254000" lvl="0" marL="254000" rtl="0" algn="l">
              <a:spcBef>
                <a:spcPts val="800"/>
              </a:spcBef>
              <a:spcAft>
                <a:spcPts val="0"/>
              </a:spcAft>
              <a:buSzPts val="1200"/>
              <a:buChar char="►"/>
            </a:pPr>
            <a:r>
              <a:rPr lang="en"/>
              <a:t>A VPN can be used to encrypt network traffic that passes through a publicly network. This includes traffic passing through routers and switches.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0" st="0"/>
                                            </p:txEl>
                                          </p:spTgt>
                                        </p:tgtEl>
                                        <p:attrNameLst>
                                          <p:attrName>style.visibility</p:attrName>
                                        </p:attrNameLst>
                                      </p:cBhvr>
                                      <p:to>
                                        <p:strVal val="visible"/>
                                      </p:to>
                                    </p:set>
                                    <p:animEffect filter="fade" transition="in">
                                      <p:cBhvr>
                                        <p:cTn dur="500"/>
                                        <p:tgtEl>
                                          <p:spTgt spid="5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1" st="1"/>
                                            </p:txEl>
                                          </p:spTgt>
                                        </p:tgtEl>
                                        <p:attrNameLst>
                                          <p:attrName>style.visibility</p:attrName>
                                        </p:attrNameLst>
                                      </p:cBhvr>
                                      <p:to>
                                        <p:strVal val="visible"/>
                                      </p:to>
                                    </p:set>
                                    <p:animEffect filter="fade" transition="in">
                                      <p:cBhvr>
                                        <p:cTn dur="500"/>
                                        <p:tgtEl>
                                          <p:spTgt spid="5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2" st="2"/>
                                            </p:txEl>
                                          </p:spTgt>
                                        </p:tgtEl>
                                        <p:attrNameLst>
                                          <p:attrName>style.visibility</p:attrName>
                                        </p:attrNameLst>
                                      </p:cBhvr>
                                      <p:to>
                                        <p:strVal val="visible"/>
                                      </p:to>
                                    </p:set>
                                    <p:animEffect filter="fade" transition="in">
                                      <p:cBhvr>
                                        <p:cTn dur="500"/>
                                        <p:tgtEl>
                                          <p:spTgt spid="5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3" st="3"/>
                                            </p:txEl>
                                          </p:spTgt>
                                        </p:tgtEl>
                                        <p:attrNameLst>
                                          <p:attrName>style.visibility</p:attrName>
                                        </p:attrNameLst>
                                      </p:cBhvr>
                                      <p:to>
                                        <p:strVal val="visible"/>
                                      </p:to>
                                    </p:set>
                                    <p:animEffect filter="fade" transition="in">
                                      <p:cBhvr>
                                        <p:cTn dur="500"/>
                                        <p:tgtEl>
                                          <p:spTgt spid="5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4" st="4"/>
                                            </p:txEl>
                                          </p:spTgt>
                                        </p:tgtEl>
                                        <p:attrNameLst>
                                          <p:attrName>style.visibility</p:attrName>
                                        </p:attrNameLst>
                                      </p:cBhvr>
                                      <p:to>
                                        <p:strVal val="visible"/>
                                      </p:to>
                                    </p:set>
                                    <p:animEffect filter="fade" transition="in">
                                      <p:cBhvr>
                                        <p:cTn dur="500"/>
                                        <p:tgtEl>
                                          <p:spTgt spid="5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5" st="5"/>
                                            </p:txEl>
                                          </p:spTgt>
                                        </p:tgtEl>
                                        <p:attrNameLst>
                                          <p:attrName>style.visibility</p:attrName>
                                        </p:attrNameLst>
                                      </p:cBhvr>
                                      <p:to>
                                        <p:strVal val="visible"/>
                                      </p:to>
                                    </p:set>
                                    <p:animEffect filter="fade" transition="in">
                                      <p:cBhvr>
                                        <p:cTn dur="500"/>
                                        <p:tgtEl>
                                          <p:spTgt spid="5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6" st="6"/>
                                            </p:txEl>
                                          </p:spTgt>
                                        </p:tgtEl>
                                        <p:attrNameLst>
                                          <p:attrName>style.visibility</p:attrName>
                                        </p:attrNameLst>
                                      </p:cBhvr>
                                      <p:to>
                                        <p:strVal val="visible"/>
                                      </p:to>
                                    </p:set>
                                    <p:animEffect filter="fade" transition="in">
                                      <p:cBhvr>
                                        <p:cTn dur="500"/>
                                        <p:tgtEl>
                                          <p:spTgt spid="5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7" st="7"/>
                                            </p:txEl>
                                          </p:spTgt>
                                        </p:tgtEl>
                                        <p:attrNameLst>
                                          <p:attrName>style.visibility</p:attrName>
                                        </p:attrNameLst>
                                      </p:cBhvr>
                                      <p:to>
                                        <p:strVal val="visible"/>
                                      </p:to>
                                    </p:set>
                                    <p:animEffect filter="fade" transition="in">
                                      <p:cBhvr>
                                        <p:cTn dur="500"/>
                                        <p:tgtEl>
                                          <p:spTgt spid="5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8" st="8"/>
                                            </p:txEl>
                                          </p:spTgt>
                                        </p:tgtEl>
                                        <p:attrNameLst>
                                          <p:attrName>style.visibility</p:attrName>
                                        </p:attrNameLst>
                                      </p:cBhvr>
                                      <p:to>
                                        <p:strVal val="visible"/>
                                      </p:to>
                                    </p:set>
                                    <p:animEffect filter="fade" transition="in">
                                      <p:cBhvr>
                                        <p:cTn dur="500"/>
                                        <p:tgtEl>
                                          <p:spTgt spid="5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9C4E0"/>
                </a:solidFill>
              </a:rPr>
              <a:t> </a:t>
            </a:r>
            <a:r>
              <a:rPr lang="en" sz="2100">
                <a:solidFill>
                  <a:srgbClr val="F589C1"/>
                </a:solidFill>
              </a:rPr>
              <a:t>- Cloud Deployment Models</a:t>
            </a:r>
            <a:br>
              <a:rPr lang="en" sz="2100"/>
            </a:br>
            <a:endParaRPr sz="2100">
              <a:solidFill>
                <a:srgbClr val="F589C1"/>
              </a:solidFill>
            </a:endParaRPr>
          </a:p>
        </p:txBody>
      </p:sp>
      <p:sp>
        <p:nvSpPr>
          <p:cNvPr id="603" name="Google Shape;603;p9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Benefits of a VPC:</a:t>
            </a:r>
            <a:endParaRPr/>
          </a:p>
          <a:p>
            <a:pPr indent="-254000" lvl="0" marL="254000" rtl="0" algn="l">
              <a:spcBef>
                <a:spcPts val="800"/>
              </a:spcBef>
              <a:spcAft>
                <a:spcPts val="0"/>
              </a:spcAft>
              <a:buSzPts val="1200"/>
              <a:buChar char="►"/>
            </a:pPr>
            <a:r>
              <a:rPr lang="en"/>
              <a:t>Scalability. Since the VPC is hosted on a public cloud, it’s much easier to add resources such as storage, CPU, memory and enhanced network capabilities. </a:t>
            </a:r>
            <a:endParaRPr/>
          </a:p>
          <a:p>
            <a:pPr indent="-254000" lvl="0" marL="254000" rtl="0" algn="l">
              <a:spcBef>
                <a:spcPts val="800"/>
              </a:spcBef>
              <a:spcAft>
                <a:spcPts val="0"/>
              </a:spcAft>
              <a:buSzPts val="1200"/>
              <a:buChar char="►"/>
            </a:pPr>
            <a:r>
              <a:rPr lang="en"/>
              <a:t>Better Performance. Due to the scale of major cloud service providers, they are able to offer much better performance in terms of speed and accessibility. </a:t>
            </a:r>
            <a:endParaRPr/>
          </a:p>
          <a:p>
            <a:pPr indent="-254000" lvl="0" marL="254000" rtl="0" algn="l">
              <a:spcBef>
                <a:spcPts val="800"/>
              </a:spcBef>
              <a:spcAft>
                <a:spcPts val="0"/>
              </a:spcAft>
              <a:buSzPts val="1200"/>
              <a:buChar char="►"/>
            </a:pPr>
            <a:r>
              <a:rPr lang="en"/>
              <a:t>Increased Security. Cloud vendors focus exclusively on the maintenance and upkeep of their cloud service. As a result of this, and their economies of scale, they are able to implement much better security for their network.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0" st="0"/>
                                            </p:txEl>
                                          </p:spTgt>
                                        </p:tgtEl>
                                        <p:attrNameLst>
                                          <p:attrName>style.visibility</p:attrName>
                                        </p:attrNameLst>
                                      </p:cBhvr>
                                      <p:to>
                                        <p:strVal val="visible"/>
                                      </p:to>
                                    </p:set>
                                    <p:animEffect filter="fade" transition="in">
                                      <p:cBhvr>
                                        <p:cTn dur="500"/>
                                        <p:tgtEl>
                                          <p:spTgt spid="6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 st="1"/>
                                            </p:txEl>
                                          </p:spTgt>
                                        </p:tgtEl>
                                        <p:attrNameLst>
                                          <p:attrName>style.visibility</p:attrName>
                                        </p:attrNameLst>
                                      </p:cBhvr>
                                      <p:to>
                                        <p:strVal val="visible"/>
                                      </p:to>
                                    </p:set>
                                    <p:animEffect filter="fade" transition="in">
                                      <p:cBhvr>
                                        <p:cTn dur="500"/>
                                        <p:tgtEl>
                                          <p:spTgt spid="6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2" st="2"/>
                                            </p:txEl>
                                          </p:spTgt>
                                        </p:tgtEl>
                                        <p:attrNameLst>
                                          <p:attrName>style.visibility</p:attrName>
                                        </p:attrNameLst>
                                      </p:cBhvr>
                                      <p:to>
                                        <p:strVal val="visible"/>
                                      </p:to>
                                    </p:set>
                                    <p:animEffect filter="fade" transition="in">
                                      <p:cBhvr>
                                        <p:cTn dur="500"/>
                                        <p:tgtEl>
                                          <p:spTgt spid="6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3" st="3"/>
                                            </p:txEl>
                                          </p:spTgt>
                                        </p:tgtEl>
                                        <p:attrNameLst>
                                          <p:attrName>style.visibility</p:attrName>
                                        </p:attrNameLst>
                                      </p:cBhvr>
                                      <p:to>
                                        <p:strVal val="visible"/>
                                      </p:to>
                                    </p:set>
                                    <p:animEffect filter="fade" transition="in">
                                      <p:cBhvr>
                                        <p:cTn dur="500"/>
                                        <p:tgtEl>
                                          <p:spTgt spid="6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4" st="4"/>
                                            </p:txEl>
                                          </p:spTgt>
                                        </p:tgtEl>
                                        <p:attrNameLst>
                                          <p:attrName>style.visibility</p:attrName>
                                        </p:attrNameLst>
                                      </p:cBhvr>
                                      <p:to>
                                        <p:strVal val="visible"/>
                                      </p:to>
                                    </p:set>
                                    <p:animEffect filter="fade" transition="in">
                                      <p:cBhvr>
                                        <p:cTn dur="500"/>
                                        <p:tgtEl>
                                          <p:spTgt spid="6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5" st="5"/>
                                            </p:txEl>
                                          </p:spTgt>
                                        </p:tgtEl>
                                        <p:attrNameLst>
                                          <p:attrName>style.visibility</p:attrName>
                                        </p:attrNameLst>
                                      </p:cBhvr>
                                      <p:to>
                                        <p:strVal val="visible"/>
                                      </p:to>
                                    </p:set>
                                    <p:animEffect filter="fade" transition="in">
                                      <p:cBhvr>
                                        <p:cTn dur="500"/>
                                        <p:tgtEl>
                                          <p:spTgt spid="6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6" st="6"/>
                                            </p:txEl>
                                          </p:spTgt>
                                        </p:tgtEl>
                                        <p:attrNameLst>
                                          <p:attrName>style.visibility</p:attrName>
                                        </p:attrNameLst>
                                      </p:cBhvr>
                                      <p:to>
                                        <p:strVal val="visible"/>
                                      </p:to>
                                    </p:set>
                                    <p:animEffect filter="fade" transition="in">
                                      <p:cBhvr>
                                        <p:cTn dur="500"/>
                                        <p:tgtEl>
                                          <p:spTgt spid="6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ctrTitle"/>
          </p:nvPr>
        </p:nvSpPr>
        <p:spPr>
          <a:xfrm>
            <a:off x="866216" y="10858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The Cloud Computing Phenomenon</a:t>
            </a:r>
            <a:endParaRPr sz="5000"/>
          </a:p>
        </p:txBody>
      </p:sp>
      <p:sp>
        <p:nvSpPr>
          <p:cNvPr id="229" name="Google Shape;229;p37"/>
          <p:cNvSpPr txBox="1"/>
          <p:nvPr>
            <p:ph idx="1" type="subTitle"/>
          </p:nvPr>
        </p:nvSpPr>
        <p:spPr>
          <a:xfrm>
            <a:off x="866216" y="3583035"/>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AFTER THE CLOUD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0"/>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AWS</a:t>
            </a:r>
            <a:br>
              <a:rPr lang="en" sz="5000"/>
            </a:br>
            <a:r>
              <a:rPr lang="en" sz="5000"/>
              <a:t>Leader of the Pack </a:t>
            </a:r>
            <a:endParaRPr sz="5000"/>
          </a:p>
        </p:txBody>
      </p:sp>
      <p:sp>
        <p:nvSpPr>
          <p:cNvPr id="609" name="Google Shape;609;p100"/>
          <p:cNvSpPr txBox="1"/>
          <p:nvPr>
            <p:ph idx="1" type="subTitle"/>
          </p:nvPr>
        </p:nvSpPr>
        <p:spPr>
          <a:xfrm>
            <a:off x="1156598" y="3132979"/>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CLOUD COMPUTING STATISTICS</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Cloud Computing Statistics</a:t>
            </a:r>
            <a:br>
              <a:rPr lang="en" sz="2100"/>
            </a:br>
            <a:endParaRPr sz="2100">
              <a:solidFill>
                <a:srgbClr val="F589C1"/>
              </a:solidFill>
            </a:endParaRPr>
          </a:p>
        </p:txBody>
      </p:sp>
      <p:sp>
        <p:nvSpPr>
          <p:cNvPr id="615" name="Google Shape;615;p10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10000"/>
          </a:bodyPr>
          <a:lstStyle/>
          <a:p>
            <a:pPr indent="-248284" lvl="0" marL="254000" rtl="0" algn="l">
              <a:spcBef>
                <a:spcPts val="0"/>
              </a:spcBef>
              <a:spcAft>
                <a:spcPts val="0"/>
              </a:spcAft>
              <a:buSzPct val="80000"/>
              <a:buChar char="►"/>
            </a:pPr>
            <a:r>
              <a:rPr lang="en"/>
              <a:t>The global public cloud computing market was forecasted to exceed $330B in 2020. .</a:t>
            </a:r>
            <a:endParaRPr/>
          </a:p>
          <a:p>
            <a:pPr indent="-248284" lvl="0" marL="254000" rtl="0" algn="l">
              <a:spcBef>
                <a:spcPts val="800"/>
              </a:spcBef>
              <a:spcAft>
                <a:spcPts val="0"/>
              </a:spcAft>
              <a:buSzPct val="80000"/>
              <a:buChar char="►"/>
            </a:pPr>
            <a:r>
              <a:rPr lang="en"/>
              <a:t>The average organization allocated $2.2M for cloud services in 2018. </a:t>
            </a:r>
            <a:endParaRPr/>
          </a:p>
          <a:p>
            <a:pPr indent="-248284" lvl="0" marL="254000" rtl="0" algn="l">
              <a:spcBef>
                <a:spcPts val="800"/>
              </a:spcBef>
              <a:spcAft>
                <a:spcPts val="0"/>
              </a:spcAft>
              <a:buSzPct val="80000"/>
              <a:buChar char="►"/>
            </a:pPr>
            <a:r>
              <a:rPr lang="en"/>
              <a:t>On average cloud services account for a third of an organization's IT budget. </a:t>
            </a:r>
            <a:endParaRPr/>
          </a:p>
          <a:p>
            <a:pPr indent="-248284" lvl="0" marL="254000" rtl="0" algn="l">
              <a:spcBef>
                <a:spcPts val="800"/>
              </a:spcBef>
              <a:spcAft>
                <a:spcPts val="0"/>
              </a:spcAft>
              <a:buSzPct val="80000"/>
              <a:buChar char="►"/>
            </a:pPr>
            <a:r>
              <a:rPr lang="en"/>
              <a:t>About a third of companies’ IT budget goes to cloud services.</a:t>
            </a:r>
            <a:endParaRPr/>
          </a:p>
          <a:p>
            <a:pPr indent="-248284" lvl="0" marL="254000" rtl="0" algn="l">
              <a:spcBef>
                <a:spcPts val="800"/>
              </a:spcBef>
              <a:spcAft>
                <a:spcPts val="0"/>
              </a:spcAft>
              <a:buSzPct val="80000"/>
              <a:buChar char="►"/>
            </a:pPr>
            <a:r>
              <a:rPr lang="en"/>
              <a:t>Privacy, security and lack of staff training are the top roadblocks to cloud adoption.</a:t>
            </a:r>
            <a:endParaRPr/>
          </a:p>
          <a:p>
            <a:pPr indent="-248284" lvl="0" marL="254000" rtl="0" algn="l">
              <a:spcBef>
                <a:spcPts val="800"/>
              </a:spcBef>
              <a:spcAft>
                <a:spcPts val="0"/>
              </a:spcAft>
              <a:buSzPct val="80000"/>
              <a:buChar char="►"/>
            </a:pPr>
            <a:r>
              <a:rPr lang="en"/>
              <a:t>Hybrid cloud adoption, where partial deployment utilizes a public cloud service - stands at 58%</a:t>
            </a:r>
            <a:endParaRPr/>
          </a:p>
          <a:p>
            <a:pPr indent="-248284" lvl="0" marL="254000" rtl="0" algn="l">
              <a:spcBef>
                <a:spcPts val="800"/>
              </a:spcBef>
              <a:spcAft>
                <a:spcPts val="0"/>
              </a:spcAft>
              <a:buSzPct val="80000"/>
              <a:buChar char="►"/>
            </a:pPr>
            <a:r>
              <a:rPr lang="en"/>
              <a:t>As reported by 451 in 2019, 90% of companies are on the cloud.</a:t>
            </a:r>
            <a:endParaRPr/>
          </a:p>
          <a:p>
            <a:pPr indent="-248284" lvl="0" marL="254000" rtl="0" algn="l">
              <a:spcBef>
                <a:spcPts val="800"/>
              </a:spcBef>
              <a:spcAft>
                <a:spcPts val="0"/>
              </a:spcAft>
              <a:buSzPct val="80000"/>
              <a:buChar char="►"/>
            </a:pPr>
            <a:r>
              <a:rPr lang="en"/>
              <a:t>Also in 2019, 60% of workloads were running on cloud services.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0" st="0"/>
                                            </p:txEl>
                                          </p:spTgt>
                                        </p:tgtEl>
                                        <p:attrNameLst>
                                          <p:attrName>style.visibility</p:attrName>
                                        </p:attrNameLst>
                                      </p:cBhvr>
                                      <p:to>
                                        <p:strVal val="visible"/>
                                      </p:to>
                                    </p:set>
                                    <p:animEffect filter="fade" transition="in">
                                      <p:cBhvr>
                                        <p:cTn dur="500"/>
                                        <p:tgtEl>
                                          <p:spTgt spid="6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 st="1"/>
                                            </p:txEl>
                                          </p:spTgt>
                                        </p:tgtEl>
                                        <p:attrNameLst>
                                          <p:attrName>style.visibility</p:attrName>
                                        </p:attrNameLst>
                                      </p:cBhvr>
                                      <p:to>
                                        <p:strVal val="visible"/>
                                      </p:to>
                                    </p:set>
                                    <p:animEffect filter="fade" transition="in">
                                      <p:cBhvr>
                                        <p:cTn dur="500"/>
                                        <p:tgtEl>
                                          <p:spTgt spid="6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2" st="2"/>
                                            </p:txEl>
                                          </p:spTgt>
                                        </p:tgtEl>
                                        <p:attrNameLst>
                                          <p:attrName>style.visibility</p:attrName>
                                        </p:attrNameLst>
                                      </p:cBhvr>
                                      <p:to>
                                        <p:strVal val="visible"/>
                                      </p:to>
                                    </p:set>
                                    <p:animEffect filter="fade" transition="in">
                                      <p:cBhvr>
                                        <p:cTn dur="500"/>
                                        <p:tgtEl>
                                          <p:spTgt spid="6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3" st="3"/>
                                            </p:txEl>
                                          </p:spTgt>
                                        </p:tgtEl>
                                        <p:attrNameLst>
                                          <p:attrName>style.visibility</p:attrName>
                                        </p:attrNameLst>
                                      </p:cBhvr>
                                      <p:to>
                                        <p:strVal val="visible"/>
                                      </p:to>
                                    </p:set>
                                    <p:animEffect filter="fade" transition="in">
                                      <p:cBhvr>
                                        <p:cTn dur="500"/>
                                        <p:tgtEl>
                                          <p:spTgt spid="6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4" st="4"/>
                                            </p:txEl>
                                          </p:spTgt>
                                        </p:tgtEl>
                                        <p:attrNameLst>
                                          <p:attrName>style.visibility</p:attrName>
                                        </p:attrNameLst>
                                      </p:cBhvr>
                                      <p:to>
                                        <p:strVal val="visible"/>
                                      </p:to>
                                    </p:set>
                                    <p:animEffect filter="fade" transition="in">
                                      <p:cBhvr>
                                        <p:cTn dur="500"/>
                                        <p:tgtEl>
                                          <p:spTgt spid="6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5" st="5"/>
                                            </p:txEl>
                                          </p:spTgt>
                                        </p:tgtEl>
                                        <p:attrNameLst>
                                          <p:attrName>style.visibility</p:attrName>
                                        </p:attrNameLst>
                                      </p:cBhvr>
                                      <p:to>
                                        <p:strVal val="visible"/>
                                      </p:to>
                                    </p:set>
                                    <p:animEffect filter="fade" transition="in">
                                      <p:cBhvr>
                                        <p:cTn dur="500"/>
                                        <p:tgtEl>
                                          <p:spTgt spid="6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6" st="6"/>
                                            </p:txEl>
                                          </p:spTgt>
                                        </p:tgtEl>
                                        <p:attrNameLst>
                                          <p:attrName>style.visibility</p:attrName>
                                        </p:attrNameLst>
                                      </p:cBhvr>
                                      <p:to>
                                        <p:strVal val="visible"/>
                                      </p:to>
                                    </p:set>
                                    <p:animEffect filter="fade" transition="in">
                                      <p:cBhvr>
                                        <p:cTn dur="500"/>
                                        <p:tgtEl>
                                          <p:spTgt spid="6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7" st="7"/>
                                            </p:txEl>
                                          </p:spTgt>
                                        </p:tgtEl>
                                        <p:attrNameLst>
                                          <p:attrName>style.visibility</p:attrName>
                                        </p:attrNameLst>
                                      </p:cBhvr>
                                      <p:to>
                                        <p:strVal val="visible"/>
                                      </p:to>
                                    </p:set>
                                    <p:animEffect filter="fade" transition="in">
                                      <p:cBhvr>
                                        <p:cTn dur="500"/>
                                        <p:tgtEl>
                                          <p:spTgt spid="61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Cloud Computing Statistics</a:t>
            </a:r>
            <a:br>
              <a:rPr lang="en" sz="2100"/>
            </a:br>
            <a:endParaRPr sz="2100">
              <a:solidFill>
                <a:srgbClr val="F589C1"/>
              </a:solidFill>
            </a:endParaRPr>
          </a:p>
        </p:txBody>
      </p:sp>
      <p:sp>
        <p:nvSpPr>
          <p:cNvPr id="621" name="Google Shape;621;p10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10000"/>
          </a:bodyPr>
          <a:lstStyle/>
          <a:p>
            <a:pPr indent="-248284" lvl="0" marL="254000" rtl="0" algn="l">
              <a:spcBef>
                <a:spcPts val="0"/>
              </a:spcBef>
              <a:spcAft>
                <a:spcPts val="0"/>
              </a:spcAft>
              <a:buSzPct val="80000"/>
              <a:buChar char="►"/>
            </a:pPr>
            <a:r>
              <a:rPr lang="en"/>
              <a:t>It is estimated that by this year, 94% of workloads will be processed by cloud based data centers. (Cisco)</a:t>
            </a:r>
            <a:endParaRPr/>
          </a:p>
          <a:p>
            <a:pPr indent="-248284" lvl="0" marL="254000" rtl="0" algn="l">
              <a:spcBef>
                <a:spcPts val="800"/>
              </a:spcBef>
              <a:spcAft>
                <a:spcPts val="0"/>
              </a:spcAft>
              <a:buSzPct val="80000"/>
              <a:buChar char="►"/>
            </a:pPr>
            <a:r>
              <a:rPr lang="en"/>
              <a:t>The United States accounts for the largest expenditure on the public cloud market which stood at $124.6B as of 2019. Below we’ve listed other countries in order of there expenditure:</a:t>
            </a:r>
            <a:endParaRPr/>
          </a:p>
          <a:p>
            <a:pPr indent="-217011" lvl="1" marL="558800" rtl="0" algn="l">
              <a:spcBef>
                <a:spcPts val="800"/>
              </a:spcBef>
              <a:spcAft>
                <a:spcPts val="0"/>
              </a:spcAft>
              <a:buSzPct val="78571"/>
              <a:buChar char="►"/>
            </a:pPr>
            <a:r>
              <a:rPr lang="en"/>
              <a:t>The US – $124.6 billion</a:t>
            </a:r>
            <a:endParaRPr/>
          </a:p>
          <a:p>
            <a:pPr indent="-217011" lvl="1" marL="558800" rtl="0" algn="l">
              <a:spcBef>
                <a:spcPts val="800"/>
              </a:spcBef>
              <a:spcAft>
                <a:spcPts val="0"/>
              </a:spcAft>
              <a:buSzPct val="78571"/>
              <a:buChar char="►"/>
            </a:pPr>
            <a:r>
              <a:rPr lang="en"/>
              <a:t>China – $10.5 billion</a:t>
            </a:r>
            <a:endParaRPr/>
          </a:p>
          <a:p>
            <a:pPr indent="-217011" lvl="1" marL="558800" rtl="0" algn="l">
              <a:spcBef>
                <a:spcPts val="800"/>
              </a:spcBef>
              <a:spcAft>
                <a:spcPts val="0"/>
              </a:spcAft>
              <a:buSzPct val="78571"/>
              <a:buChar char="►"/>
            </a:pPr>
            <a:r>
              <a:rPr lang="en"/>
              <a:t>The UK – $10 billion</a:t>
            </a:r>
            <a:endParaRPr/>
          </a:p>
          <a:p>
            <a:pPr indent="-217011" lvl="1" marL="558800" rtl="0" algn="l">
              <a:spcBef>
                <a:spcPts val="800"/>
              </a:spcBef>
              <a:spcAft>
                <a:spcPts val="0"/>
              </a:spcAft>
              <a:buSzPct val="78571"/>
              <a:buChar char="►"/>
            </a:pPr>
            <a:r>
              <a:rPr lang="en"/>
              <a:t>Germany – $9.5 billion</a:t>
            </a:r>
            <a:endParaRPr/>
          </a:p>
          <a:p>
            <a:pPr indent="-217011" lvl="1" marL="558800" rtl="0" algn="l">
              <a:spcBef>
                <a:spcPts val="800"/>
              </a:spcBef>
              <a:spcAft>
                <a:spcPts val="0"/>
              </a:spcAft>
              <a:buSzPct val="78571"/>
              <a:buChar char="►"/>
            </a:pPr>
            <a:r>
              <a:rPr lang="en"/>
              <a:t>Japan – $7.4 billion</a:t>
            </a:r>
            <a:endParaRPr/>
          </a:p>
          <a:p>
            <a:pPr indent="-248284" lvl="0" marL="254000" rtl="0" algn="l">
              <a:spcBef>
                <a:spcPts val="800"/>
              </a:spcBef>
              <a:spcAft>
                <a:spcPts val="0"/>
              </a:spcAft>
              <a:buSzPct val="80000"/>
              <a:buChar char="►"/>
            </a:pPr>
            <a:r>
              <a:rPr lang="en"/>
              <a:t>The Report Linker estimates that the global cloud computing market will reach $623.3B by 2023.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animEffect filter="fade" transition="in">
                                      <p:cBhvr>
                                        <p:cTn dur="500"/>
                                        <p:tgtEl>
                                          <p:spTgt spid="6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animEffect filter="fade" transition="in">
                                      <p:cBhvr>
                                        <p:cTn dur="500"/>
                                        <p:tgtEl>
                                          <p:spTgt spid="6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animEffect filter="fade" transition="in">
                                      <p:cBhvr>
                                        <p:cTn dur="500"/>
                                        <p:tgtEl>
                                          <p:spTgt spid="6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animEffect filter="fade" transition="in">
                                      <p:cBhvr>
                                        <p:cTn dur="500"/>
                                        <p:tgtEl>
                                          <p:spTgt spid="6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animEffect filter="fade" transition="in">
                                      <p:cBhvr>
                                        <p:cTn dur="500"/>
                                        <p:tgtEl>
                                          <p:spTgt spid="6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animEffect filter="fade" transition="in">
                                      <p:cBhvr>
                                        <p:cTn dur="500"/>
                                        <p:tgtEl>
                                          <p:spTgt spid="6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animEffect filter="fade" transition="in">
                                      <p:cBhvr>
                                        <p:cTn dur="500"/>
                                        <p:tgtEl>
                                          <p:spTgt spid="6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animEffect filter="fade" transition="in">
                                      <p:cBhvr>
                                        <p:cTn dur="500"/>
                                        <p:tgtEl>
                                          <p:spTgt spid="62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Cloud Computing Statistics</a:t>
            </a:r>
            <a:br>
              <a:rPr lang="en" sz="2100"/>
            </a:br>
            <a:endParaRPr sz="2100">
              <a:solidFill>
                <a:srgbClr val="F589C1"/>
              </a:solidFill>
            </a:endParaRPr>
          </a:p>
        </p:txBody>
      </p:sp>
      <p:sp>
        <p:nvSpPr>
          <p:cNvPr id="627" name="Google Shape;627;p10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85000" lnSpcReduction="10000"/>
          </a:bodyPr>
          <a:lstStyle/>
          <a:p>
            <a:pPr indent="-255270" lvl="0" marL="254000" rtl="0" algn="l">
              <a:spcBef>
                <a:spcPts val="0"/>
              </a:spcBef>
              <a:spcAft>
                <a:spcPts val="0"/>
              </a:spcAft>
              <a:buSzPct val="80000"/>
              <a:buChar char="►"/>
            </a:pPr>
            <a:r>
              <a:rPr lang="en"/>
              <a:t>Canalysis reports that as of 2018 cloud infrastructure spending surpassed $80B, which constituted a $25B increase from 2017. </a:t>
            </a:r>
            <a:endParaRPr/>
          </a:p>
          <a:p>
            <a:pPr indent="-255270" lvl="0" marL="254000" rtl="0" algn="l">
              <a:spcBef>
                <a:spcPts val="800"/>
              </a:spcBef>
              <a:spcAft>
                <a:spcPts val="0"/>
              </a:spcAft>
              <a:buSzPct val="80000"/>
              <a:buChar char="►"/>
            </a:pPr>
            <a:r>
              <a:rPr lang="en"/>
              <a:t>The amount of workloads being processed through public clouds is increasing at a staggering rate. As reported by RightScale the average business runs 38% of workloads in public cloud based services, and 41% in private cloud.</a:t>
            </a:r>
            <a:endParaRPr/>
          </a:p>
          <a:p>
            <a:pPr indent="-255270" lvl="0" marL="254000" rtl="0" algn="l">
              <a:spcBef>
                <a:spcPts val="800"/>
              </a:spcBef>
              <a:spcAft>
                <a:spcPts val="0"/>
              </a:spcAft>
              <a:buSzPct val="80000"/>
              <a:buChar char="►"/>
            </a:pPr>
            <a:r>
              <a:rPr lang="en"/>
              <a:t>Statista reports that the estimated revenue from the global cloud computing market stood at $258B as of 2019, up by almost 50% from 2017. </a:t>
            </a:r>
            <a:endParaRPr/>
          </a:p>
          <a:p>
            <a:pPr indent="-255270" lvl="0" marL="254000" rtl="0" algn="l">
              <a:spcBef>
                <a:spcPts val="800"/>
              </a:spcBef>
              <a:spcAft>
                <a:spcPts val="0"/>
              </a:spcAft>
              <a:buSzPct val="80000"/>
              <a:buChar char="►"/>
            </a:pPr>
            <a:r>
              <a:rPr lang="en"/>
              <a:t>Out of the cloud computing service models, SaaS is the most common with over 89% of companies using a SaaS based solution (IDG). </a:t>
            </a:r>
            <a:endParaRPr/>
          </a:p>
          <a:p>
            <a:pPr indent="-255270" lvl="0" marL="254000" rtl="0" algn="l">
              <a:spcBef>
                <a:spcPts val="800"/>
              </a:spcBef>
              <a:spcAft>
                <a:spcPts val="0"/>
              </a:spcAft>
              <a:buSzPct val="80000"/>
              <a:buChar char="►"/>
            </a:pPr>
            <a:r>
              <a:rPr lang="en"/>
              <a:t>Gartner reports that SaaS products produce $113.1B in revenue, followed by IaaS at $39.5B, and PaaS at $18.8B.</a:t>
            </a:r>
            <a:endParaRPr/>
          </a:p>
          <a:p>
            <a:pPr indent="-255270" lvl="0" marL="254000" rtl="0" algn="l">
              <a:spcBef>
                <a:spcPts val="800"/>
              </a:spcBef>
              <a:spcAft>
                <a:spcPts val="0"/>
              </a:spcAft>
              <a:buSzPct val="80000"/>
              <a:buChar char="►"/>
            </a:pPr>
            <a:r>
              <a:rPr lang="en"/>
              <a:t>Cisco reports that 75% of all compute instances and workloads will be SaaS by this year.</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xEl>
                                              <p:pRg end="0" st="0"/>
                                            </p:txEl>
                                          </p:spTgt>
                                        </p:tgtEl>
                                        <p:attrNameLst>
                                          <p:attrName>style.visibility</p:attrName>
                                        </p:attrNameLst>
                                      </p:cBhvr>
                                      <p:to>
                                        <p:strVal val="visible"/>
                                      </p:to>
                                    </p:set>
                                    <p:animEffect filter="fade" transition="in">
                                      <p:cBhvr>
                                        <p:cTn dur="500"/>
                                        <p:tgtEl>
                                          <p:spTgt spid="6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xEl>
                                              <p:pRg end="1" st="1"/>
                                            </p:txEl>
                                          </p:spTgt>
                                        </p:tgtEl>
                                        <p:attrNameLst>
                                          <p:attrName>style.visibility</p:attrName>
                                        </p:attrNameLst>
                                      </p:cBhvr>
                                      <p:to>
                                        <p:strVal val="visible"/>
                                      </p:to>
                                    </p:set>
                                    <p:animEffect filter="fade" transition="in">
                                      <p:cBhvr>
                                        <p:cTn dur="500"/>
                                        <p:tgtEl>
                                          <p:spTgt spid="6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xEl>
                                              <p:pRg end="2" st="2"/>
                                            </p:txEl>
                                          </p:spTgt>
                                        </p:tgtEl>
                                        <p:attrNameLst>
                                          <p:attrName>style.visibility</p:attrName>
                                        </p:attrNameLst>
                                      </p:cBhvr>
                                      <p:to>
                                        <p:strVal val="visible"/>
                                      </p:to>
                                    </p:set>
                                    <p:animEffect filter="fade" transition="in">
                                      <p:cBhvr>
                                        <p:cTn dur="500"/>
                                        <p:tgtEl>
                                          <p:spTgt spid="6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xEl>
                                              <p:pRg end="3" st="3"/>
                                            </p:txEl>
                                          </p:spTgt>
                                        </p:tgtEl>
                                        <p:attrNameLst>
                                          <p:attrName>style.visibility</p:attrName>
                                        </p:attrNameLst>
                                      </p:cBhvr>
                                      <p:to>
                                        <p:strVal val="visible"/>
                                      </p:to>
                                    </p:set>
                                    <p:animEffect filter="fade" transition="in">
                                      <p:cBhvr>
                                        <p:cTn dur="500"/>
                                        <p:tgtEl>
                                          <p:spTgt spid="6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xEl>
                                              <p:pRg end="4" st="4"/>
                                            </p:txEl>
                                          </p:spTgt>
                                        </p:tgtEl>
                                        <p:attrNameLst>
                                          <p:attrName>style.visibility</p:attrName>
                                        </p:attrNameLst>
                                      </p:cBhvr>
                                      <p:to>
                                        <p:strVal val="visible"/>
                                      </p:to>
                                    </p:set>
                                    <p:animEffect filter="fade" transition="in">
                                      <p:cBhvr>
                                        <p:cTn dur="500"/>
                                        <p:tgtEl>
                                          <p:spTgt spid="6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xEl>
                                              <p:pRg end="5" st="5"/>
                                            </p:txEl>
                                          </p:spTgt>
                                        </p:tgtEl>
                                        <p:attrNameLst>
                                          <p:attrName>style.visibility</p:attrName>
                                        </p:attrNameLst>
                                      </p:cBhvr>
                                      <p:to>
                                        <p:strVal val="visible"/>
                                      </p:to>
                                    </p:set>
                                    <p:animEffect filter="fade" transition="in">
                                      <p:cBhvr>
                                        <p:cTn dur="500"/>
                                        <p:tgtEl>
                                          <p:spTgt spid="6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History of AWS</a:t>
            </a:r>
            <a:br>
              <a:rPr lang="en" sz="2100"/>
            </a:br>
            <a:endParaRPr sz="2100">
              <a:solidFill>
                <a:srgbClr val="F589C1"/>
              </a:solidFill>
            </a:endParaRPr>
          </a:p>
        </p:txBody>
      </p:sp>
      <p:sp>
        <p:nvSpPr>
          <p:cNvPr id="633" name="Google Shape;633;p10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Amazon was founded in 1995 as an online bookstore.</a:t>
            </a:r>
            <a:endParaRPr/>
          </a:p>
          <a:p>
            <a:pPr indent="-254000" lvl="0" marL="254000" rtl="0" algn="l">
              <a:spcBef>
                <a:spcPts val="800"/>
              </a:spcBef>
              <a:spcAft>
                <a:spcPts val="0"/>
              </a:spcAft>
              <a:buSzPts val="1200"/>
              <a:buChar char="►"/>
            </a:pPr>
            <a:r>
              <a:rPr lang="en"/>
              <a:t>Did not become profitable until years later.</a:t>
            </a:r>
            <a:endParaRPr/>
          </a:p>
          <a:p>
            <a:pPr indent="-254000" lvl="0" marL="254000" rtl="0" algn="l">
              <a:spcBef>
                <a:spcPts val="800"/>
              </a:spcBef>
              <a:spcAft>
                <a:spcPts val="0"/>
              </a:spcAft>
              <a:buSzPts val="1200"/>
              <a:buChar char="►"/>
            </a:pPr>
            <a:r>
              <a:rPr lang="en"/>
              <a:t>In 1998 Amazon starts transitioning into a full service retail e-commerce platform.</a:t>
            </a:r>
            <a:endParaRPr/>
          </a:p>
          <a:p>
            <a:pPr indent="-254000" lvl="0" marL="254000" rtl="0" algn="l">
              <a:spcBef>
                <a:spcPts val="800"/>
              </a:spcBef>
              <a:spcAft>
                <a:spcPts val="0"/>
              </a:spcAft>
              <a:buSzPts val="1200"/>
              <a:buChar char="►"/>
            </a:pPr>
            <a:r>
              <a:rPr lang="en"/>
              <a:t>During 2000’s Amazon identifies challenges in scaling out it’s e-commerce business.</a:t>
            </a:r>
            <a:endParaRPr/>
          </a:p>
          <a:p>
            <a:pPr indent="-254000" lvl="0" marL="254000" rtl="0" algn="l">
              <a:spcBef>
                <a:spcPts val="800"/>
              </a:spcBef>
              <a:spcAft>
                <a:spcPts val="0"/>
              </a:spcAft>
              <a:buSzPts val="1200"/>
              <a:buChar char="►"/>
            </a:pPr>
            <a:r>
              <a:rPr lang="en"/>
              <a:t>By 2001, Amazon would generate $1B in sales.</a:t>
            </a:r>
            <a:endParaRPr/>
          </a:p>
          <a:p>
            <a:pPr indent="-254000" lvl="0" marL="254000" rtl="0" algn="l">
              <a:spcBef>
                <a:spcPts val="800"/>
              </a:spcBef>
              <a:spcAft>
                <a:spcPts val="0"/>
              </a:spcAft>
              <a:buSzPts val="1200"/>
              <a:buChar char="►"/>
            </a:pPr>
            <a:r>
              <a:rPr lang="en"/>
              <a:t>Amazon survived the dot-com bubble burst.</a:t>
            </a:r>
            <a:endParaRPr/>
          </a:p>
          <a:p>
            <a:pPr indent="-254000" lvl="0" marL="254000" rtl="0" algn="l">
              <a:spcBef>
                <a:spcPts val="800"/>
              </a:spcBef>
              <a:spcAft>
                <a:spcPts val="0"/>
              </a:spcAft>
              <a:buSzPts val="1200"/>
              <a:buChar char="►"/>
            </a:pPr>
            <a:r>
              <a:rPr lang="en"/>
              <a:t>In 2005 Amazon launched Amazon Prime.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0" st="0"/>
                                            </p:txEl>
                                          </p:spTgt>
                                        </p:tgtEl>
                                        <p:attrNameLst>
                                          <p:attrName>style.visibility</p:attrName>
                                        </p:attrNameLst>
                                      </p:cBhvr>
                                      <p:to>
                                        <p:strVal val="visible"/>
                                      </p:to>
                                    </p:set>
                                    <p:animEffect filter="fade" transition="in">
                                      <p:cBhvr>
                                        <p:cTn dur="500"/>
                                        <p:tgtEl>
                                          <p:spTgt spid="6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1" st="1"/>
                                            </p:txEl>
                                          </p:spTgt>
                                        </p:tgtEl>
                                        <p:attrNameLst>
                                          <p:attrName>style.visibility</p:attrName>
                                        </p:attrNameLst>
                                      </p:cBhvr>
                                      <p:to>
                                        <p:strVal val="visible"/>
                                      </p:to>
                                    </p:set>
                                    <p:animEffect filter="fade" transition="in">
                                      <p:cBhvr>
                                        <p:cTn dur="500"/>
                                        <p:tgtEl>
                                          <p:spTgt spid="6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2" st="2"/>
                                            </p:txEl>
                                          </p:spTgt>
                                        </p:tgtEl>
                                        <p:attrNameLst>
                                          <p:attrName>style.visibility</p:attrName>
                                        </p:attrNameLst>
                                      </p:cBhvr>
                                      <p:to>
                                        <p:strVal val="visible"/>
                                      </p:to>
                                    </p:set>
                                    <p:animEffect filter="fade" transition="in">
                                      <p:cBhvr>
                                        <p:cTn dur="500"/>
                                        <p:tgtEl>
                                          <p:spTgt spid="6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3" st="3"/>
                                            </p:txEl>
                                          </p:spTgt>
                                        </p:tgtEl>
                                        <p:attrNameLst>
                                          <p:attrName>style.visibility</p:attrName>
                                        </p:attrNameLst>
                                      </p:cBhvr>
                                      <p:to>
                                        <p:strVal val="visible"/>
                                      </p:to>
                                    </p:set>
                                    <p:animEffect filter="fade" transition="in">
                                      <p:cBhvr>
                                        <p:cTn dur="500"/>
                                        <p:tgtEl>
                                          <p:spTgt spid="6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4" st="4"/>
                                            </p:txEl>
                                          </p:spTgt>
                                        </p:tgtEl>
                                        <p:attrNameLst>
                                          <p:attrName>style.visibility</p:attrName>
                                        </p:attrNameLst>
                                      </p:cBhvr>
                                      <p:to>
                                        <p:strVal val="visible"/>
                                      </p:to>
                                    </p:set>
                                    <p:animEffect filter="fade" transition="in">
                                      <p:cBhvr>
                                        <p:cTn dur="500"/>
                                        <p:tgtEl>
                                          <p:spTgt spid="6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5" st="5"/>
                                            </p:txEl>
                                          </p:spTgt>
                                        </p:tgtEl>
                                        <p:attrNameLst>
                                          <p:attrName>style.visibility</p:attrName>
                                        </p:attrNameLst>
                                      </p:cBhvr>
                                      <p:to>
                                        <p:strVal val="visible"/>
                                      </p:to>
                                    </p:set>
                                    <p:animEffect filter="fade" transition="in">
                                      <p:cBhvr>
                                        <p:cTn dur="500"/>
                                        <p:tgtEl>
                                          <p:spTgt spid="6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6" st="6"/>
                                            </p:txEl>
                                          </p:spTgt>
                                        </p:tgtEl>
                                        <p:attrNameLst>
                                          <p:attrName>style.visibility</p:attrName>
                                        </p:attrNameLst>
                                      </p:cBhvr>
                                      <p:to>
                                        <p:strVal val="visible"/>
                                      </p:to>
                                    </p:set>
                                    <p:animEffect filter="fade" transition="in">
                                      <p:cBhvr>
                                        <p:cTn dur="500"/>
                                        <p:tgtEl>
                                          <p:spTgt spid="6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7" st="7"/>
                                            </p:txEl>
                                          </p:spTgt>
                                        </p:tgtEl>
                                        <p:attrNameLst>
                                          <p:attrName>style.visibility</p:attrName>
                                        </p:attrNameLst>
                                      </p:cBhvr>
                                      <p:to>
                                        <p:strVal val="visible"/>
                                      </p:to>
                                    </p:set>
                                    <p:animEffect filter="fade" transition="in">
                                      <p:cBhvr>
                                        <p:cTn dur="500"/>
                                        <p:tgtEl>
                                          <p:spTgt spid="63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History of AWS</a:t>
            </a:r>
            <a:br>
              <a:rPr lang="en" sz="2100"/>
            </a:br>
            <a:endParaRPr sz="2100">
              <a:solidFill>
                <a:srgbClr val="F589C1"/>
              </a:solidFill>
            </a:endParaRPr>
          </a:p>
        </p:txBody>
      </p:sp>
      <p:sp>
        <p:nvSpPr>
          <p:cNvPr id="639" name="Google Shape;639;p10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By the early 2000’s Amazon’s need for a scalable infrastructure solution grew to new heights. </a:t>
            </a:r>
            <a:endParaRPr/>
          </a:p>
          <a:p>
            <a:pPr indent="-254000" lvl="0" marL="254000" rtl="0" algn="l">
              <a:spcBef>
                <a:spcPts val="800"/>
              </a:spcBef>
              <a:spcAft>
                <a:spcPts val="0"/>
              </a:spcAft>
              <a:buSzPts val="1200"/>
              <a:buChar char="►"/>
            </a:pPr>
            <a:r>
              <a:rPr lang="en"/>
              <a:t>Amazon launched Amazon Elastic Compute Cloud (EC2) through subsidiary AWS. </a:t>
            </a:r>
            <a:endParaRPr/>
          </a:p>
          <a:p>
            <a:pPr indent="-254000" lvl="0" marL="254000" rtl="0" algn="l">
              <a:spcBef>
                <a:spcPts val="800"/>
              </a:spcBef>
              <a:spcAft>
                <a:spcPts val="0"/>
              </a:spcAft>
              <a:buSzPts val="1200"/>
              <a:buChar char="►"/>
            </a:pPr>
            <a:r>
              <a:rPr lang="en"/>
              <a:t>At this time Amazon also launched SQS (Simply Queue Service) and S3 for Data Storage.</a:t>
            </a:r>
            <a:endParaRPr/>
          </a:p>
          <a:p>
            <a:pPr indent="-254000" lvl="0" marL="254000" rtl="0" algn="l">
              <a:spcBef>
                <a:spcPts val="800"/>
              </a:spcBef>
              <a:spcAft>
                <a:spcPts val="0"/>
              </a:spcAft>
              <a:buSzPts val="1200"/>
              <a:buChar char="►"/>
            </a:pPr>
            <a:r>
              <a:rPr lang="en"/>
              <a:t>Amazon identified a gap in the market for cost-effective, scalable cloud solutions.</a:t>
            </a:r>
            <a:endParaRPr/>
          </a:p>
          <a:p>
            <a:pPr indent="-254000" lvl="0" marL="254000" rtl="0" algn="l">
              <a:spcBef>
                <a:spcPts val="800"/>
              </a:spcBef>
              <a:spcAft>
                <a:spcPts val="0"/>
              </a:spcAft>
              <a:buSzPts val="1200"/>
              <a:buChar char="►"/>
            </a:pPr>
            <a:r>
              <a:rPr lang="en"/>
              <a:t>By March 2006, AWS had accumulated 150,000 developers that had signed up to use it’s service.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0" st="0"/>
                                            </p:txEl>
                                          </p:spTgt>
                                        </p:tgtEl>
                                        <p:attrNameLst>
                                          <p:attrName>style.visibility</p:attrName>
                                        </p:attrNameLst>
                                      </p:cBhvr>
                                      <p:to>
                                        <p:strVal val="visible"/>
                                      </p:to>
                                    </p:set>
                                    <p:animEffect filter="fade" transition="in">
                                      <p:cBhvr>
                                        <p:cTn dur="500"/>
                                        <p:tgtEl>
                                          <p:spTgt spid="6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1" st="1"/>
                                            </p:txEl>
                                          </p:spTgt>
                                        </p:tgtEl>
                                        <p:attrNameLst>
                                          <p:attrName>style.visibility</p:attrName>
                                        </p:attrNameLst>
                                      </p:cBhvr>
                                      <p:to>
                                        <p:strVal val="visible"/>
                                      </p:to>
                                    </p:set>
                                    <p:animEffect filter="fade" transition="in">
                                      <p:cBhvr>
                                        <p:cTn dur="500"/>
                                        <p:tgtEl>
                                          <p:spTgt spid="6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2" st="2"/>
                                            </p:txEl>
                                          </p:spTgt>
                                        </p:tgtEl>
                                        <p:attrNameLst>
                                          <p:attrName>style.visibility</p:attrName>
                                        </p:attrNameLst>
                                      </p:cBhvr>
                                      <p:to>
                                        <p:strVal val="visible"/>
                                      </p:to>
                                    </p:set>
                                    <p:animEffect filter="fade" transition="in">
                                      <p:cBhvr>
                                        <p:cTn dur="500"/>
                                        <p:tgtEl>
                                          <p:spTgt spid="6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3" st="3"/>
                                            </p:txEl>
                                          </p:spTgt>
                                        </p:tgtEl>
                                        <p:attrNameLst>
                                          <p:attrName>style.visibility</p:attrName>
                                        </p:attrNameLst>
                                      </p:cBhvr>
                                      <p:to>
                                        <p:strVal val="visible"/>
                                      </p:to>
                                    </p:set>
                                    <p:animEffect filter="fade" transition="in">
                                      <p:cBhvr>
                                        <p:cTn dur="500"/>
                                        <p:tgtEl>
                                          <p:spTgt spid="6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4" st="4"/>
                                            </p:txEl>
                                          </p:spTgt>
                                        </p:tgtEl>
                                        <p:attrNameLst>
                                          <p:attrName>style.visibility</p:attrName>
                                        </p:attrNameLst>
                                      </p:cBhvr>
                                      <p:to>
                                        <p:strVal val="visible"/>
                                      </p:to>
                                    </p:set>
                                    <p:animEffect filter="fade" transition="in">
                                      <p:cBhvr>
                                        <p:cTn dur="500"/>
                                        <p:tgtEl>
                                          <p:spTgt spid="6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5" st="5"/>
                                            </p:txEl>
                                          </p:spTgt>
                                        </p:tgtEl>
                                        <p:attrNameLst>
                                          <p:attrName>style.visibility</p:attrName>
                                        </p:attrNameLst>
                                      </p:cBhvr>
                                      <p:to>
                                        <p:strVal val="visible"/>
                                      </p:to>
                                    </p:set>
                                    <p:animEffect filter="fade" transition="in">
                                      <p:cBhvr>
                                        <p:cTn dur="500"/>
                                        <p:tgtEl>
                                          <p:spTgt spid="63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History of AWS</a:t>
            </a:r>
            <a:br>
              <a:rPr lang="en" sz="2100"/>
            </a:br>
            <a:endParaRPr sz="2100">
              <a:solidFill>
                <a:srgbClr val="F589C1"/>
              </a:solidFill>
            </a:endParaRPr>
          </a:p>
        </p:txBody>
      </p:sp>
      <p:sp>
        <p:nvSpPr>
          <p:cNvPr id="645" name="Google Shape;645;p10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254000" lvl="0" marL="254000" rtl="0" algn="l">
              <a:spcBef>
                <a:spcPts val="0"/>
              </a:spcBef>
              <a:spcAft>
                <a:spcPts val="0"/>
              </a:spcAft>
              <a:buSzPts val="1200"/>
              <a:buChar char="►"/>
            </a:pPr>
            <a:r>
              <a:rPr lang="en"/>
              <a:t>By 2010 Amazon moved it’s entire retail web service over to AWS.</a:t>
            </a:r>
            <a:endParaRPr/>
          </a:p>
          <a:p>
            <a:pPr indent="-254000" lvl="0" marL="254000" rtl="0" algn="l">
              <a:spcBef>
                <a:spcPts val="800"/>
              </a:spcBef>
              <a:spcAft>
                <a:spcPts val="0"/>
              </a:spcAft>
              <a:buSzPts val="1200"/>
              <a:buChar char="►"/>
            </a:pPr>
            <a:r>
              <a:rPr lang="en"/>
              <a:t>AWS now serves over 1M small to enterprise level businesses.</a:t>
            </a:r>
            <a:endParaRPr/>
          </a:p>
          <a:p>
            <a:pPr indent="-254000" lvl="0" marL="254000" rtl="0" algn="l">
              <a:spcBef>
                <a:spcPts val="800"/>
              </a:spcBef>
              <a:spcAft>
                <a:spcPts val="0"/>
              </a:spcAft>
              <a:buSzPts val="1200"/>
              <a:buChar char="►"/>
            </a:pPr>
            <a:r>
              <a:rPr lang="en"/>
              <a:t>In 2013 AWS launched its cloud computing certifications.</a:t>
            </a:r>
            <a:endParaRPr/>
          </a:p>
          <a:p>
            <a:pPr indent="-254000" lvl="0" marL="254000" rtl="0" algn="l">
              <a:spcBef>
                <a:spcPts val="800"/>
              </a:spcBef>
              <a:spcAft>
                <a:spcPts val="0"/>
              </a:spcAft>
              <a:buSzPts val="1200"/>
              <a:buChar char="►"/>
            </a:pPr>
            <a:r>
              <a:rPr lang="en"/>
              <a:t>In 2015 AWS reached $6B in annual revenue, with a growth rate of 90% per year.</a:t>
            </a:r>
            <a:endParaRPr/>
          </a:p>
          <a:p>
            <a:pPr indent="-254000" lvl="0" marL="254000" rtl="0" algn="l">
              <a:spcBef>
                <a:spcPts val="800"/>
              </a:spcBef>
              <a:spcAft>
                <a:spcPts val="0"/>
              </a:spcAft>
              <a:buSzPts val="1200"/>
              <a:buChar char="►"/>
            </a:pPr>
            <a:r>
              <a:rPr lang="en"/>
              <a:t>By 2016 revenues doubled to $13B per year .</a:t>
            </a:r>
            <a:endParaRPr/>
          </a:p>
          <a:p>
            <a:pPr indent="-254000" lvl="0" marL="254000" rtl="0" algn="l">
              <a:spcBef>
                <a:spcPts val="800"/>
              </a:spcBef>
              <a:spcAft>
                <a:spcPts val="0"/>
              </a:spcAft>
              <a:buSzPts val="1200"/>
              <a:buChar char="►"/>
            </a:pPr>
            <a:r>
              <a:rPr lang="en"/>
              <a:t>In 2017, AWS established a suite of AI services resulting in a doubling of it’s revenue to $27B per year.</a:t>
            </a:r>
            <a:endParaRPr/>
          </a:p>
          <a:p>
            <a:pPr indent="-254000" lvl="0" marL="254000" rtl="0" algn="l">
              <a:spcBef>
                <a:spcPts val="800"/>
              </a:spcBef>
              <a:spcAft>
                <a:spcPts val="0"/>
              </a:spcAft>
              <a:buSzPts val="1200"/>
              <a:buChar char="►"/>
            </a:pPr>
            <a:r>
              <a:rPr lang="en"/>
              <a:t>In 2018, AWS launched a suite of Machine Learning Specialty certifications which have a primary focus on AI and ML. We will discuss AWS Specialty certifications in more detail, later in this course.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0" st="0"/>
                                            </p:txEl>
                                          </p:spTgt>
                                        </p:tgtEl>
                                        <p:attrNameLst>
                                          <p:attrName>style.visibility</p:attrName>
                                        </p:attrNameLst>
                                      </p:cBhvr>
                                      <p:to>
                                        <p:strVal val="visible"/>
                                      </p:to>
                                    </p:set>
                                    <p:animEffect filter="fade" transition="in">
                                      <p:cBhvr>
                                        <p:cTn dur="500"/>
                                        <p:tgtEl>
                                          <p:spTgt spid="6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1" st="1"/>
                                            </p:txEl>
                                          </p:spTgt>
                                        </p:tgtEl>
                                        <p:attrNameLst>
                                          <p:attrName>style.visibility</p:attrName>
                                        </p:attrNameLst>
                                      </p:cBhvr>
                                      <p:to>
                                        <p:strVal val="visible"/>
                                      </p:to>
                                    </p:set>
                                    <p:animEffect filter="fade" transition="in">
                                      <p:cBhvr>
                                        <p:cTn dur="500"/>
                                        <p:tgtEl>
                                          <p:spTgt spid="6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2" st="2"/>
                                            </p:txEl>
                                          </p:spTgt>
                                        </p:tgtEl>
                                        <p:attrNameLst>
                                          <p:attrName>style.visibility</p:attrName>
                                        </p:attrNameLst>
                                      </p:cBhvr>
                                      <p:to>
                                        <p:strVal val="visible"/>
                                      </p:to>
                                    </p:set>
                                    <p:animEffect filter="fade" transition="in">
                                      <p:cBhvr>
                                        <p:cTn dur="500"/>
                                        <p:tgtEl>
                                          <p:spTgt spid="6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3" st="3"/>
                                            </p:txEl>
                                          </p:spTgt>
                                        </p:tgtEl>
                                        <p:attrNameLst>
                                          <p:attrName>style.visibility</p:attrName>
                                        </p:attrNameLst>
                                      </p:cBhvr>
                                      <p:to>
                                        <p:strVal val="visible"/>
                                      </p:to>
                                    </p:set>
                                    <p:animEffect filter="fade" transition="in">
                                      <p:cBhvr>
                                        <p:cTn dur="500"/>
                                        <p:tgtEl>
                                          <p:spTgt spid="6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4" st="4"/>
                                            </p:txEl>
                                          </p:spTgt>
                                        </p:tgtEl>
                                        <p:attrNameLst>
                                          <p:attrName>style.visibility</p:attrName>
                                        </p:attrNameLst>
                                      </p:cBhvr>
                                      <p:to>
                                        <p:strVal val="visible"/>
                                      </p:to>
                                    </p:set>
                                    <p:animEffect filter="fade" transition="in">
                                      <p:cBhvr>
                                        <p:cTn dur="500"/>
                                        <p:tgtEl>
                                          <p:spTgt spid="6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5" st="5"/>
                                            </p:txEl>
                                          </p:spTgt>
                                        </p:tgtEl>
                                        <p:attrNameLst>
                                          <p:attrName>style.visibility</p:attrName>
                                        </p:attrNameLst>
                                      </p:cBhvr>
                                      <p:to>
                                        <p:strVal val="visible"/>
                                      </p:to>
                                    </p:set>
                                    <p:animEffect filter="fade" transition="in">
                                      <p:cBhvr>
                                        <p:cTn dur="500"/>
                                        <p:tgtEl>
                                          <p:spTgt spid="6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6" st="6"/>
                                            </p:txEl>
                                          </p:spTgt>
                                        </p:tgtEl>
                                        <p:attrNameLst>
                                          <p:attrName>style.visibility</p:attrName>
                                        </p:attrNameLst>
                                      </p:cBhvr>
                                      <p:to>
                                        <p:strVal val="visible"/>
                                      </p:to>
                                    </p:set>
                                    <p:animEffect filter="fade" transition="in">
                                      <p:cBhvr>
                                        <p:cTn dur="500"/>
                                        <p:tgtEl>
                                          <p:spTgt spid="6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7" st="7"/>
                                            </p:txEl>
                                          </p:spTgt>
                                        </p:tgtEl>
                                        <p:attrNameLst>
                                          <p:attrName>style.visibility</p:attrName>
                                        </p:attrNameLst>
                                      </p:cBhvr>
                                      <p:to>
                                        <p:strVal val="visible"/>
                                      </p:to>
                                    </p:set>
                                    <p:animEffect filter="fade" transition="in">
                                      <p:cBhvr>
                                        <p:cTn dur="500"/>
                                        <p:tgtEl>
                                          <p:spTgt spid="64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AWS Reigns King</a:t>
            </a:r>
            <a:br>
              <a:rPr lang="en" sz="2100"/>
            </a:br>
            <a:endParaRPr sz="2100">
              <a:solidFill>
                <a:srgbClr val="F589C1"/>
              </a:solidFill>
            </a:endParaRPr>
          </a:p>
        </p:txBody>
      </p:sp>
      <p:sp>
        <p:nvSpPr>
          <p:cNvPr id="651" name="Google Shape;651;p10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1" marL="342900" rtl="0" algn="l">
              <a:spcBef>
                <a:spcPts val="0"/>
              </a:spcBef>
              <a:spcAft>
                <a:spcPts val="0"/>
              </a:spcAft>
              <a:buSzPts val="1100"/>
              <a:buNone/>
            </a:pPr>
            <a:r>
              <a:t/>
            </a:r>
            <a:endParaRPr/>
          </a:p>
          <a:p>
            <a:pPr indent="-177800" lvl="0" marL="254000" rtl="0" algn="l">
              <a:spcBef>
                <a:spcPts val="800"/>
              </a:spcBef>
              <a:spcAft>
                <a:spcPts val="0"/>
              </a:spcAft>
              <a:buSzPts val="1200"/>
              <a:buNone/>
            </a:pPr>
            <a:r>
              <a:t/>
            </a:r>
            <a:endParaRPr/>
          </a:p>
        </p:txBody>
      </p:sp>
      <p:pic>
        <p:nvPicPr>
          <p:cNvPr id="652" name="Google Shape;652;p107"/>
          <p:cNvPicPr preferRelativeResize="0"/>
          <p:nvPr/>
        </p:nvPicPr>
        <p:blipFill rotWithShape="1">
          <a:blip r:embed="rId3">
            <a:alphaModFix/>
          </a:blip>
          <a:srcRect b="0" l="0" r="0" t="0"/>
          <a:stretch/>
        </p:blipFill>
        <p:spPr>
          <a:xfrm>
            <a:off x="64294" y="1207294"/>
            <a:ext cx="8708231" cy="37004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AWS Reigns King</a:t>
            </a:r>
            <a:br>
              <a:rPr lang="en" sz="2100"/>
            </a:br>
            <a:endParaRPr sz="2100">
              <a:solidFill>
                <a:srgbClr val="F589C1"/>
              </a:solidFill>
            </a:endParaRPr>
          </a:p>
        </p:txBody>
      </p:sp>
      <p:sp>
        <p:nvSpPr>
          <p:cNvPr id="658" name="Google Shape;658;p10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254000" lvl="0" marL="254000" rtl="0" algn="l">
              <a:spcBef>
                <a:spcPts val="0"/>
              </a:spcBef>
              <a:spcAft>
                <a:spcPts val="0"/>
              </a:spcAft>
              <a:buSzPts val="1200"/>
              <a:buChar char="►"/>
            </a:pPr>
            <a:r>
              <a:rPr lang="en"/>
              <a:t>AWS Services has over 1 million customers which is composed of both enterprise-scale customers and small to medium-sized businesses. </a:t>
            </a:r>
            <a:endParaRPr/>
          </a:p>
          <a:p>
            <a:pPr indent="-254000" lvl="0" marL="254000" rtl="0" algn="l">
              <a:spcBef>
                <a:spcPts val="800"/>
              </a:spcBef>
              <a:spcAft>
                <a:spcPts val="0"/>
              </a:spcAft>
              <a:buSzPts val="1200"/>
              <a:buChar char="►"/>
            </a:pPr>
            <a:r>
              <a:rPr lang="en"/>
              <a:t>Gartner reports AWS has 5x more deployed cloud infrastructure than the aggregate total of its 14 competitors.</a:t>
            </a:r>
            <a:endParaRPr/>
          </a:p>
          <a:p>
            <a:pPr indent="-254000" lvl="0" marL="254000" rtl="0" algn="l">
              <a:spcBef>
                <a:spcPts val="800"/>
              </a:spcBef>
              <a:spcAft>
                <a:spcPts val="0"/>
              </a:spcAft>
              <a:buSzPts val="1200"/>
              <a:buChar char="►"/>
            </a:pPr>
            <a:r>
              <a:rPr lang="en"/>
              <a:t>1/3rd of daily website visitors will access a website powered by AWS.</a:t>
            </a:r>
            <a:endParaRPr/>
          </a:p>
          <a:p>
            <a:pPr indent="-254000" lvl="0" marL="254000" rtl="0" algn="l">
              <a:spcBef>
                <a:spcPts val="800"/>
              </a:spcBef>
              <a:spcAft>
                <a:spcPts val="0"/>
              </a:spcAft>
              <a:buSzPts val="1200"/>
              <a:buChar char="►"/>
            </a:pPr>
            <a:r>
              <a:rPr lang="en"/>
              <a:t>As of 2019 AWS had 1M users in 190 countries.</a:t>
            </a:r>
            <a:endParaRPr/>
          </a:p>
          <a:p>
            <a:pPr indent="-254000" lvl="0" marL="254000" rtl="0" algn="l">
              <a:spcBef>
                <a:spcPts val="800"/>
              </a:spcBef>
              <a:spcAft>
                <a:spcPts val="0"/>
              </a:spcAft>
              <a:buSzPts val="1200"/>
              <a:buChar char="►"/>
            </a:pPr>
            <a:r>
              <a:rPr lang="en"/>
              <a:t>The S3 Storage service offered by AWS is designed to deliver 99.99% durability and hold trillions of objects in a network of global data centers.</a:t>
            </a:r>
            <a:endParaRPr/>
          </a:p>
          <a:p>
            <a:pPr indent="-254000" lvl="0" marL="254000" rtl="0" algn="l">
              <a:spcBef>
                <a:spcPts val="800"/>
              </a:spcBef>
              <a:spcAft>
                <a:spcPts val="0"/>
              </a:spcAft>
              <a:buSzPts val="1200"/>
              <a:buChar char="►"/>
            </a:pPr>
            <a:r>
              <a:rPr lang="en"/>
              <a:t>AWS generated $26B in annual revenue for it’s parent Amazon, as of 2018.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0" st="0"/>
                                            </p:txEl>
                                          </p:spTgt>
                                        </p:tgtEl>
                                        <p:attrNameLst>
                                          <p:attrName>style.visibility</p:attrName>
                                        </p:attrNameLst>
                                      </p:cBhvr>
                                      <p:to>
                                        <p:strVal val="visible"/>
                                      </p:to>
                                    </p:set>
                                    <p:animEffect filter="fade" transition="in">
                                      <p:cBhvr>
                                        <p:cTn dur="500"/>
                                        <p:tgtEl>
                                          <p:spTgt spid="6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1" st="1"/>
                                            </p:txEl>
                                          </p:spTgt>
                                        </p:tgtEl>
                                        <p:attrNameLst>
                                          <p:attrName>style.visibility</p:attrName>
                                        </p:attrNameLst>
                                      </p:cBhvr>
                                      <p:to>
                                        <p:strVal val="visible"/>
                                      </p:to>
                                    </p:set>
                                    <p:animEffect filter="fade" transition="in">
                                      <p:cBhvr>
                                        <p:cTn dur="500"/>
                                        <p:tgtEl>
                                          <p:spTgt spid="6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2" st="2"/>
                                            </p:txEl>
                                          </p:spTgt>
                                        </p:tgtEl>
                                        <p:attrNameLst>
                                          <p:attrName>style.visibility</p:attrName>
                                        </p:attrNameLst>
                                      </p:cBhvr>
                                      <p:to>
                                        <p:strVal val="visible"/>
                                      </p:to>
                                    </p:set>
                                    <p:animEffect filter="fade" transition="in">
                                      <p:cBhvr>
                                        <p:cTn dur="500"/>
                                        <p:tgtEl>
                                          <p:spTgt spid="6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3" st="3"/>
                                            </p:txEl>
                                          </p:spTgt>
                                        </p:tgtEl>
                                        <p:attrNameLst>
                                          <p:attrName>style.visibility</p:attrName>
                                        </p:attrNameLst>
                                      </p:cBhvr>
                                      <p:to>
                                        <p:strVal val="visible"/>
                                      </p:to>
                                    </p:set>
                                    <p:animEffect filter="fade" transition="in">
                                      <p:cBhvr>
                                        <p:cTn dur="500"/>
                                        <p:tgtEl>
                                          <p:spTgt spid="6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4" st="4"/>
                                            </p:txEl>
                                          </p:spTgt>
                                        </p:tgtEl>
                                        <p:attrNameLst>
                                          <p:attrName>style.visibility</p:attrName>
                                        </p:attrNameLst>
                                      </p:cBhvr>
                                      <p:to>
                                        <p:strVal val="visible"/>
                                      </p:to>
                                    </p:set>
                                    <p:animEffect filter="fade" transition="in">
                                      <p:cBhvr>
                                        <p:cTn dur="500"/>
                                        <p:tgtEl>
                                          <p:spTgt spid="6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5" st="5"/>
                                            </p:txEl>
                                          </p:spTgt>
                                        </p:tgtEl>
                                        <p:attrNameLst>
                                          <p:attrName>style.visibility</p:attrName>
                                        </p:attrNameLst>
                                      </p:cBhvr>
                                      <p:to>
                                        <p:strVal val="visible"/>
                                      </p:to>
                                    </p:set>
                                    <p:animEffect filter="fade" transition="in">
                                      <p:cBhvr>
                                        <p:cTn dur="500"/>
                                        <p:tgtEl>
                                          <p:spTgt spid="6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6" st="6"/>
                                            </p:txEl>
                                          </p:spTgt>
                                        </p:tgtEl>
                                        <p:attrNameLst>
                                          <p:attrName>style.visibility</p:attrName>
                                        </p:attrNameLst>
                                      </p:cBhvr>
                                      <p:to>
                                        <p:strVal val="visible"/>
                                      </p:to>
                                    </p:set>
                                    <p:animEffect filter="fade" transition="in">
                                      <p:cBhvr>
                                        <p:cTn dur="500"/>
                                        <p:tgtEl>
                                          <p:spTgt spid="6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0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AWS Reigns King</a:t>
            </a:r>
            <a:br>
              <a:rPr lang="en" sz="2100"/>
            </a:br>
            <a:endParaRPr sz="2100">
              <a:solidFill>
                <a:srgbClr val="F589C1"/>
              </a:solidFill>
            </a:endParaRPr>
          </a:p>
        </p:txBody>
      </p:sp>
      <p:sp>
        <p:nvSpPr>
          <p:cNvPr id="664" name="Google Shape;664;p10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Netflix, which operates on the AWS public cloud, accounts for up to 1/3rd of internet traffic during peak usage times. </a:t>
            </a:r>
            <a:endParaRPr/>
          </a:p>
          <a:p>
            <a:pPr indent="-254000" lvl="0" marL="254000" rtl="0" algn="l">
              <a:spcBef>
                <a:spcPts val="800"/>
              </a:spcBef>
              <a:spcAft>
                <a:spcPts val="0"/>
              </a:spcAft>
              <a:buSzPts val="1200"/>
              <a:buChar char="►"/>
            </a:pPr>
            <a:r>
              <a:rPr lang="en"/>
              <a:t>AWS offers the widest range of services. This includes 175 full featured services from data centers across the globe. </a:t>
            </a:r>
            <a:endParaRPr/>
          </a:p>
          <a:p>
            <a:pPr indent="-254000" lvl="0" marL="254000" rtl="0" algn="l">
              <a:spcBef>
                <a:spcPts val="800"/>
              </a:spcBef>
              <a:spcAft>
                <a:spcPts val="0"/>
              </a:spcAft>
              <a:buSzPts val="1200"/>
              <a:buChar char="►"/>
            </a:pPr>
            <a:r>
              <a:rPr lang="en"/>
              <a:t>Over 90% of fortune 100 organizations utilize the AWS Partners Network for the development of services and solutions for customers. This includes brands like BBC, Adobe, Facebook, and Netflix.  (</a:t>
            </a:r>
            <a:r>
              <a:rPr lang="en" u="sng">
                <a:solidFill>
                  <a:schemeClr val="hlink"/>
                </a:solidFill>
                <a:hlinkClick r:id="rId3"/>
              </a:rPr>
              <a:t>https://www.simplilearn.com/aws-stats-article</a:t>
            </a:r>
            <a:r>
              <a:rPr lang="en"/>
              <a: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xEl>
                                              <p:pRg end="0" st="0"/>
                                            </p:txEl>
                                          </p:spTgt>
                                        </p:tgtEl>
                                        <p:attrNameLst>
                                          <p:attrName>style.visibility</p:attrName>
                                        </p:attrNameLst>
                                      </p:cBhvr>
                                      <p:to>
                                        <p:strVal val="visible"/>
                                      </p:to>
                                    </p:set>
                                    <p:animEffect filter="fade" transition="in">
                                      <p:cBhvr>
                                        <p:cTn dur="500"/>
                                        <p:tgtEl>
                                          <p:spTgt spid="6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xEl>
                                              <p:pRg end="1" st="1"/>
                                            </p:txEl>
                                          </p:spTgt>
                                        </p:tgtEl>
                                        <p:attrNameLst>
                                          <p:attrName>style.visibility</p:attrName>
                                        </p:attrNameLst>
                                      </p:cBhvr>
                                      <p:to>
                                        <p:strVal val="visible"/>
                                      </p:to>
                                    </p:set>
                                    <p:animEffect filter="fade" transition="in">
                                      <p:cBhvr>
                                        <p:cTn dur="500"/>
                                        <p:tgtEl>
                                          <p:spTgt spid="6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xEl>
                                              <p:pRg end="2" st="2"/>
                                            </p:txEl>
                                          </p:spTgt>
                                        </p:tgtEl>
                                        <p:attrNameLst>
                                          <p:attrName>style.visibility</p:attrName>
                                        </p:attrNameLst>
                                      </p:cBhvr>
                                      <p:to>
                                        <p:strVal val="visible"/>
                                      </p:to>
                                    </p:set>
                                    <p:animEffect filter="fade" transition="in">
                                      <p:cBhvr>
                                        <p:cTn dur="500"/>
                                        <p:tgtEl>
                                          <p:spTgt spid="66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After the Cloud</a:t>
            </a:r>
            <a:endParaRPr sz="2100">
              <a:solidFill>
                <a:srgbClr val="F589C1"/>
              </a:solidFill>
            </a:endParaRPr>
          </a:p>
        </p:txBody>
      </p:sp>
      <p:sp>
        <p:nvSpPr>
          <p:cNvPr id="235" name="Google Shape;235;p3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The early 2000’s marked a need for more efficient ways to manage IT. </a:t>
            </a:r>
            <a:endParaRPr/>
          </a:p>
          <a:p>
            <a:pPr indent="-254000" lvl="0" marL="254000" rtl="0" algn="l">
              <a:spcBef>
                <a:spcPts val="800"/>
              </a:spcBef>
              <a:spcAft>
                <a:spcPts val="0"/>
              </a:spcAft>
              <a:buSzPts val="1200"/>
              <a:buChar char="►"/>
            </a:pPr>
            <a:r>
              <a:rPr lang="en"/>
              <a:t>In 2006 AWS was launched</a:t>
            </a:r>
            <a:endParaRPr/>
          </a:p>
          <a:p>
            <a:pPr indent="-254000" lvl="0" marL="254000" rtl="0" algn="l">
              <a:spcBef>
                <a:spcPts val="800"/>
              </a:spcBef>
              <a:spcAft>
                <a:spcPts val="0"/>
              </a:spcAft>
              <a:buSzPts val="1200"/>
              <a:buChar char="►"/>
            </a:pPr>
            <a:r>
              <a:rPr lang="en"/>
              <a:t>“The Cloud” helped resolve the pitfalls of traditional IT.  </a:t>
            </a:r>
            <a:endParaRPr/>
          </a:p>
          <a:p>
            <a:pPr indent="-254000" lvl="0" marL="254000" rtl="0" algn="l">
              <a:spcBef>
                <a:spcPts val="800"/>
              </a:spcBef>
              <a:spcAft>
                <a:spcPts val="0"/>
              </a:spcAft>
              <a:buSzPts val="1200"/>
              <a:buChar char="►"/>
            </a:pPr>
            <a:r>
              <a:rPr lang="en"/>
              <a:t>Cloud computing offered the ability to store/transfer data, and deploy applications.</a:t>
            </a:r>
            <a:endParaRPr/>
          </a:p>
          <a:p>
            <a:pPr indent="-254000" lvl="0" marL="254000" rtl="0" algn="l">
              <a:spcBef>
                <a:spcPts val="800"/>
              </a:spcBef>
              <a:spcAft>
                <a:spcPts val="0"/>
              </a:spcAft>
              <a:buSzPts val="1200"/>
              <a:buChar char="►"/>
            </a:pPr>
            <a:r>
              <a:rPr lang="en"/>
              <a:t>Benefits of Cloud Services:</a:t>
            </a:r>
            <a:endParaRPr/>
          </a:p>
          <a:p>
            <a:pPr indent="-222250" lvl="1" marL="558800" rtl="0" algn="l">
              <a:spcBef>
                <a:spcPts val="800"/>
              </a:spcBef>
              <a:spcAft>
                <a:spcPts val="0"/>
              </a:spcAft>
              <a:buSzPts val="1100"/>
              <a:buChar char="►"/>
            </a:pPr>
            <a:r>
              <a:rPr lang="en"/>
              <a:t>Readily available/On-Demand.</a:t>
            </a:r>
            <a:endParaRPr/>
          </a:p>
          <a:p>
            <a:pPr indent="-222250" lvl="1" marL="558800" rtl="0" algn="l">
              <a:spcBef>
                <a:spcPts val="800"/>
              </a:spcBef>
              <a:spcAft>
                <a:spcPts val="0"/>
              </a:spcAft>
              <a:buSzPts val="1100"/>
              <a:buChar char="►"/>
            </a:pPr>
            <a:r>
              <a:rPr lang="en"/>
              <a:t>Highly Scalable</a:t>
            </a:r>
            <a:endParaRPr/>
          </a:p>
          <a:p>
            <a:pPr indent="-222250" lvl="1" marL="558800" rtl="0" algn="l">
              <a:spcBef>
                <a:spcPts val="800"/>
              </a:spcBef>
              <a:spcAft>
                <a:spcPts val="0"/>
              </a:spcAft>
              <a:buSzPts val="1100"/>
              <a:buChar char="►"/>
            </a:pPr>
            <a:r>
              <a:rPr lang="en"/>
              <a:t>Independently Owned &amp; Managed by a third party. </a:t>
            </a:r>
            <a:endParaRPr/>
          </a:p>
          <a:p>
            <a:pPr indent="-152400" lvl="1" marL="558800" rtl="0" algn="l">
              <a:spcBef>
                <a:spcPts val="800"/>
              </a:spcBef>
              <a:spcAft>
                <a:spcPts val="0"/>
              </a:spcAft>
              <a:buSzPts val="11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5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5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5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5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500"/>
                                        <p:tgtEl>
                                          <p:spTgt spid="2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Effect filter="fade" transition="in">
                                      <p:cBhvr>
                                        <p:cTn dur="500"/>
                                        <p:tgtEl>
                                          <p:spTgt spid="2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Effect filter="fade" transition="in">
                                      <p:cBhvr>
                                        <p:cTn dur="500"/>
                                        <p:tgtEl>
                                          <p:spTgt spid="2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animEffect filter="fade" transition="in">
                                      <p:cBhvr>
                                        <p:cTn dur="500"/>
                                        <p:tgtEl>
                                          <p:spTgt spid="2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8" st="8"/>
                                            </p:txEl>
                                          </p:spTgt>
                                        </p:tgtEl>
                                        <p:attrNameLst>
                                          <p:attrName>style.visibility</p:attrName>
                                        </p:attrNameLst>
                                      </p:cBhvr>
                                      <p:to>
                                        <p:strVal val="visible"/>
                                      </p:to>
                                    </p:set>
                                    <p:animEffect filter="fade" transition="in">
                                      <p:cBhvr>
                                        <p:cTn dur="500"/>
                                        <p:tgtEl>
                                          <p:spTgt spid="23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AWS Leader of the Pack</a:t>
            </a:r>
            <a:br>
              <a:rPr lang="en" sz="2400"/>
            </a:br>
            <a:r>
              <a:rPr lang="en" sz="2100">
                <a:solidFill>
                  <a:srgbClr val="F9C4E0"/>
                </a:solidFill>
              </a:rPr>
              <a:t> </a:t>
            </a:r>
            <a:r>
              <a:rPr lang="en" sz="2100">
                <a:solidFill>
                  <a:srgbClr val="F589C1"/>
                </a:solidFill>
              </a:rPr>
              <a:t>- AWS Reigns King</a:t>
            </a:r>
            <a:br>
              <a:rPr lang="en" sz="2100"/>
            </a:br>
            <a:endParaRPr sz="2100">
              <a:solidFill>
                <a:srgbClr val="F589C1"/>
              </a:solidFill>
            </a:endParaRPr>
          </a:p>
        </p:txBody>
      </p:sp>
      <p:sp>
        <p:nvSpPr>
          <p:cNvPr id="670" name="Google Shape;670;p11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Due to it’s economies of scale, AWS services have actually been getting cheaper over time. A TSO Logic Report indicates prices have decreased 67 times since launch in 2006.</a:t>
            </a:r>
            <a:endParaRPr/>
          </a:p>
          <a:p>
            <a:pPr indent="-254000" lvl="0" marL="254000" rtl="0" algn="l">
              <a:spcBef>
                <a:spcPts val="800"/>
              </a:spcBef>
              <a:spcAft>
                <a:spcPts val="0"/>
              </a:spcAft>
              <a:buSzPts val="1200"/>
              <a:buChar char="►"/>
            </a:pPr>
            <a:r>
              <a:rPr lang="en"/>
              <a:t>AWS covers 77 availability Zones in over 24 geographic regions across the globe, with plans to launch 18 more.</a:t>
            </a:r>
            <a:endParaRPr/>
          </a:p>
          <a:p>
            <a:pPr indent="-254000" lvl="0" marL="254000" rtl="0" algn="l">
              <a:spcBef>
                <a:spcPts val="800"/>
              </a:spcBef>
              <a:spcAft>
                <a:spcPts val="0"/>
              </a:spcAft>
              <a:buSzPts val="1200"/>
              <a:buChar char="►"/>
            </a:pPr>
            <a:r>
              <a:rPr lang="en"/>
              <a:t>The AWS Marketplace includes a catalog of over 7000 data products and software listings.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0" st="0"/>
                                            </p:txEl>
                                          </p:spTgt>
                                        </p:tgtEl>
                                        <p:attrNameLst>
                                          <p:attrName>style.visibility</p:attrName>
                                        </p:attrNameLst>
                                      </p:cBhvr>
                                      <p:to>
                                        <p:strVal val="visible"/>
                                      </p:to>
                                    </p:set>
                                    <p:animEffect filter="fade" transition="in">
                                      <p:cBhvr>
                                        <p:cTn dur="500"/>
                                        <p:tgtEl>
                                          <p:spTgt spid="6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1" st="1"/>
                                            </p:txEl>
                                          </p:spTgt>
                                        </p:tgtEl>
                                        <p:attrNameLst>
                                          <p:attrName>style.visibility</p:attrName>
                                        </p:attrNameLst>
                                      </p:cBhvr>
                                      <p:to>
                                        <p:strVal val="visible"/>
                                      </p:to>
                                    </p:set>
                                    <p:animEffect filter="fade" transition="in">
                                      <p:cBhvr>
                                        <p:cTn dur="500"/>
                                        <p:tgtEl>
                                          <p:spTgt spid="6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2" st="2"/>
                                            </p:txEl>
                                          </p:spTgt>
                                        </p:tgtEl>
                                        <p:attrNameLst>
                                          <p:attrName>style.visibility</p:attrName>
                                        </p:attrNameLst>
                                      </p:cBhvr>
                                      <p:to>
                                        <p:strVal val="visible"/>
                                      </p:to>
                                    </p:set>
                                    <p:animEffect filter="fade" transition="in">
                                      <p:cBhvr>
                                        <p:cTn dur="500"/>
                                        <p:tgtEl>
                                          <p:spTgt spid="67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1"/>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676" name="Google Shape;676;p111"/>
          <p:cNvSpPr txBox="1"/>
          <p:nvPr>
            <p:ph idx="1" type="subTitle"/>
          </p:nvPr>
        </p:nvSpPr>
        <p:spPr>
          <a:xfrm>
            <a:off x="1156598" y="3132979"/>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INTRODUCTION</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Introduction</a:t>
            </a:r>
            <a:br>
              <a:rPr lang="en" sz="2100"/>
            </a:br>
            <a:endParaRPr sz="2100">
              <a:solidFill>
                <a:srgbClr val="F589C1"/>
              </a:solidFill>
            </a:endParaRPr>
          </a:p>
        </p:txBody>
      </p:sp>
      <p:sp>
        <p:nvSpPr>
          <p:cNvPr id="682" name="Google Shape;682;p11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AWS offers many services with a unique billing model.</a:t>
            </a:r>
            <a:endParaRPr/>
          </a:p>
          <a:p>
            <a:pPr indent="-254000" lvl="0" marL="254000" rtl="0" algn="l">
              <a:spcBef>
                <a:spcPts val="800"/>
              </a:spcBef>
              <a:spcAft>
                <a:spcPts val="0"/>
              </a:spcAft>
              <a:buSzPts val="1200"/>
              <a:buChar char="►"/>
            </a:pPr>
            <a:r>
              <a:rPr lang="en"/>
              <a:t>AWS is truly on-demand and offers a pay-per-use solution.</a:t>
            </a:r>
            <a:endParaRPr/>
          </a:p>
          <a:p>
            <a:pPr indent="-254000" lvl="0" marL="254000" rtl="0" algn="l">
              <a:spcBef>
                <a:spcPts val="800"/>
              </a:spcBef>
              <a:spcAft>
                <a:spcPts val="0"/>
              </a:spcAft>
              <a:buSzPts val="1200"/>
              <a:buChar char="►"/>
            </a:pPr>
            <a:r>
              <a:rPr lang="en"/>
              <a:t>Overwhelming amount of customization options for each service. </a:t>
            </a:r>
            <a:endParaRPr/>
          </a:p>
          <a:p>
            <a:pPr indent="-254000" lvl="0" marL="254000" rtl="0" algn="l">
              <a:spcBef>
                <a:spcPts val="800"/>
              </a:spcBef>
              <a:spcAft>
                <a:spcPts val="0"/>
              </a:spcAft>
              <a:buSzPts val="1200"/>
              <a:buChar char="►"/>
            </a:pPr>
            <a:r>
              <a:rPr lang="en"/>
              <a:t>Each service requires in-depth knowledge. </a:t>
            </a:r>
            <a:endParaRPr/>
          </a:p>
          <a:p>
            <a:pPr indent="-254000" lvl="0" marL="254000" rtl="0" algn="l">
              <a:spcBef>
                <a:spcPts val="800"/>
              </a:spcBef>
              <a:spcAft>
                <a:spcPts val="0"/>
              </a:spcAft>
              <a:buSzPts val="1200"/>
              <a:buChar char="►"/>
            </a:pPr>
            <a:r>
              <a:rPr lang="en"/>
              <a:t>AWS has data centers across the globe adding more complexity.</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0" st="0"/>
                                            </p:txEl>
                                          </p:spTgt>
                                        </p:tgtEl>
                                        <p:attrNameLst>
                                          <p:attrName>style.visibility</p:attrName>
                                        </p:attrNameLst>
                                      </p:cBhvr>
                                      <p:to>
                                        <p:strVal val="visible"/>
                                      </p:to>
                                    </p:set>
                                    <p:animEffect filter="fade" transition="in">
                                      <p:cBhvr>
                                        <p:cTn dur="500"/>
                                        <p:tgtEl>
                                          <p:spTgt spid="6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1" st="1"/>
                                            </p:txEl>
                                          </p:spTgt>
                                        </p:tgtEl>
                                        <p:attrNameLst>
                                          <p:attrName>style.visibility</p:attrName>
                                        </p:attrNameLst>
                                      </p:cBhvr>
                                      <p:to>
                                        <p:strVal val="visible"/>
                                      </p:to>
                                    </p:set>
                                    <p:animEffect filter="fade" transition="in">
                                      <p:cBhvr>
                                        <p:cTn dur="500"/>
                                        <p:tgtEl>
                                          <p:spTgt spid="6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2" st="2"/>
                                            </p:txEl>
                                          </p:spTgt>
                                        </p:tgtEl>
                                        <p:attrNameLst>
                                          <p:attrName>style.visibility</p:attrName>
                                        </p:attrNameLst>
                                      </p:cBhvr>
                                      <p:to>
                                        <p:strVal val="visible"/>
                                      </p:to>
                                    </p:set>
                                    <p:animEffect filter="fade" transition="in">
                                      <p:cBhvr>
                                        <p:cTn dur="500"/>
                                        <p:tgtEl>
                                          <p:spTgt spid="6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3" st="3"/>
                                            </p:txEl>
                                          </p:spTgt>
                                        </p:tgtEl>
                                        <p:attrNameLst>
                                          <p:attrName>style.visibility</p:attrName>
                                        </p:attrNameLst>
                                      </p:cBhvr>
                                      <p:to>
                                        <p:strVal val="visible"/>
                                      </p:to>
                                    </p:set>
                                    <p:animEffect filter="fade" transition="in">
                                      <p:cBhvr>
                                        <p:cTn dur="500"/>
                                        <p:tgtEl>
                                          <p:spTgt spid="6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4" st="4"/>
                                            </p:txEl>
                                          </p:spTgt>
                                        </p:tgtEl>
                                        <p:attrNameLst>
                                          <p:attrName>style.visibility</p:attrName>
                                        </p:attrNameLst>
                                      </p:cBhvr>
                                      <p:to>
                                        <p:strVal val="visible"/>
                                      </p:to>
                                    </p:set>
                                    <p:animEffect filter="fade" transition="in">
                                      <p:cBhvr>
                                        <p:cTn dur="500"/>
                                        <p:tgtEl>
                                          <p:spTgt spid="6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Introduction</a:t>
            </a:r>
            <a:br>
              <a:rPr lang="en" sz="2100"/>
            </a:br>
            <a:endParaRPr sz="2100">
              <a:solidFill>
                <a:srgbClr val="F589C1"/>
              </a:solidFill>
            </a:endParaRPr>
          </a:p>
        </p:txBody>
      </p:sp>
      <p:sp>
        <p:nvSpPr>
          <p:cNvPr id="688" name="Google Shape;688;p11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Section objectives:</a:t>
            </a:r>
            <a:endParaRPr sz="2100"/>
          </a:p>
          <a:p>
            <a:pPr indent="-254000" lvl="0" marL="254000" rtl="0" algn="l">
              <a:spcBef>
                <a:spcPts val="800"/>
              </a:spcBef>
              <a:spcAft>
                <a:spcPts val="0"/>
              </a:spcAft>
              <a:buSzPts val="1200"/>
              <a:buChar char="►"/>
            </a:pPr>
            <a:r>
              <a:rPr lang="en"/>
              <a:t>Navigate the AWS Management Console.</a:t>
            </a:r>
            <a:endParaRPr/>
          </a:p>
          <a:p>
            <a:pPr indent="-254000" lvl="0" marL="254000" rtl="0" algn="l">
              <a:spcBef>
                <a:spcPts val="800"/>
              </a:spcBef>
              <a:spcAft>
                <a:spcPts val="0"/>
              </a:spcAft>
              <a:buSzPts val="1200"/>
              <a:buChar char="►"/>
            </a:pPr>
            <a:r>
              <a:rPr lang="en"/>
              <a:t>Understand AWS services relevant to the Cloud Practitioner Exam. </a:t>
            </a:r>
            <a:endParaRPr/>
          </a:p>
          <a:p>
            <a:pPr indent="-254000" lvl="0" marL="254000" rtl="0" algn="l">
              <a:spcBef>
                <a:spcPts val="800"/>
              </a:spcBef>
              <a:spcAft>
                <a:spcPts val="0"/>
              </a:spcAft>
              <a:buSzPts val="1200"/>
              <a:buChar char="►"/>
            </a:pPr>
            <a:r>
              <a:rPr lang="en"/>
              <a:t>Understand the foundations of AWS billing and billing alerts.</a:t>
            </a:r>
            <a:endParaRPr/>
          </a:p>
          <a:p>
            <a:pPr indent="-254000" lvl="0" marL="254000" rtl="0" algn="l">
              <a:spcBef>
                <a:spcPts val="800"/>
              </a:spcBef>
              <a:spcAft>
                <a:spcPts val="0"/>
              </a:spcAft>
              <a:buSzPts val="1200"/>
              <a:buChar char="►"/>
            </a:pPr>
            <a:r>
              <a:rPr lang="en"/>
              <a:t>Implement basic security settings to protect your AWS account.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0" st="0"/>
                                            </p:txEl>
                                          </p:spTgt>
                                        </p:tgtEl>
                                        <p:attrNameLst>
                                          <p:attrName>style.visibility</p:attrName>
                                        </p:attrNameLst>
                                      </p:cBhvr>
                                      <p:to>
                                        <p:strVal val="visible"/>
                                      </p:to>
                                    </p:set>
                                    <p:animEffect filter="fade" transition="in">
                                      <p:cBhvr>
                                        <p:cTn dur="500"/>
                                        <p:tgtEl>
                                          <p:spTgt spid="6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1" st="1"/>
                                            </p:txEl>
                                          </p:spTgt>
                                        </p:tgtEl>
                                        <p:attrNameLst>
                                          <p:attrName>style.visibility</p:attrName>
                                        </p:attrNameLst>
                                      </p:cBhvr>
                                      <p:to>
                                        <p:strVal val="visible"/>
                                      </p:to>
                                    </p:set>
                                    <p:animEffect filter="fade" transition="in">
                                      <p:cBhvr>
                                        <p:cTn dur="500"/>
                                        <p:tgtEl>
                                          <p:spTgt spid="6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2" st="2"/>
                                            </p:txEl>
                                          </p:spTgt>
                                        </p:tgtEl>
                                        <p:attrNameLst>
                                          <p:attrName>style.visibility</p:attrName>
                                        </p:attrNameLst>
                                      </p:cBhvr>
                                      <p:to>
                                        <p:strVal val="visible"/>
                                      </p:to>
                                    </p:set>
                                    <p:animEffect filter="fade" transition="in">
                                      <p:cBhvr>
                                        <p:cTn dur="500"/>
                                        <p:tgtEl>
                                          <p:spTgt spid="6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3" st="3"/>
                                            </p:txEl>
                                          </p:spTgt>
                                        </p:tgtEl>
                                        <p:attrNameLst>
                                          <p:attrName>style.visibility</p:attrName>
                                        </p:attrNameLst>
                                      </p:cBhvr>
                                      <p:to>
                                        <p:strVal val="visible"/>
                                      </p:to>
                                    </p:set>
                                    <p:animEffect filter="fade" transition="in">
                                      <p:cBhvr>
                                        <p:cTn dur="500"/>
                                        <p:tgtEl>
                                          <p:spTgt spid="6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4" st="4"/>
                                            </p:txEl>
                                          </p:spTgt>
                                        </p:tgtEl>
                                        <p:attrNameLst>
                                          <p:attrName>style.visibility</p:attrName>
                                        </p:attrNameLst>
                                      </p:cBhvr>
                                      <p:to>
                                        <p:strVal val="visible"/>
                                      </p:to>
                                    </p:set>
                                    <p:animEffect filter="fade" transition="in">
                                      <p:cBhvr>
                                        <p:cTn dur="500"/>
                                        <p:tgtEl>
                                          <p:spTgt spid="6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Pricing Foundations</a:t>
            </a:r>
            <a:br>
              <a:rPr lang="en" sz="2100"/>
            </a:br>
            <a:endParaRPr sz="2100">
              <a:solidFill>
                <a:srgbClr val="F589C1"/>
              </a:solidFill>
            </a:endParaRPr>
          </a:p>
        </p:txBody>
      </p:sp>
      <p:sp>
        <p:nvSpPr>
          <p:cNvPr id="694" name="Google Shape;694;p11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It’s important to understand account billing prior to registration.</a:t>
            </a:r>
            <a:endParaRPr/>
          </a:p>
          <a:p>
            <a:pPr indent="-254000" lvl="0" marL="254000" rtl="0" algn="l">
              <a:spcBef>
                <a:spcPts val="800"/>
              </a:spcBef>
              <a:spcAft>
                <a:spcPts val="0"/>
              </a:spcAft>
              <a:buSzPts val="1200"/>
              <a:buChar char="►"/>
            </a:pPr>
            <a:r>
              <a:rPr lang="en"/>
              <a:t>A compromised account can be a very costly issue. </a:t>
            </a:r>
            <a:endParaRPr/>
          </a:p>
          <a:p>
            <a:pPr indent="-254000" lvl="0" marL="254000" rtl="0" algn="l">
              <a:spcBef>
                <a:spcPts val="800"/>
              </a:spcBef>
              <a:spcAft>
                <a:spcPts val="0"/>
              </a:spcAft>
              <a:buSzPts val="1200"/>
              <a:buChar char="►"/>
            </a:pPr>
            <a:r>
              <a:rPr lang="en"/>
              <a:t>Without proper controls you can incur unexpected usage charges.</a:t>
            </a:r>
            <a:endParaRPr/>
          </a:p>
          <a:p>
            <a:pPr indent="-254000" lvl="0" marL="254000" rtl="0" algn="l">
              <a:spcBef>
                <a:spcPts val="800"/>
              </a:spcBef>
              <a:spcAft>
                <a:spcPts val="0"/>
              </a:spcAft>
              <a:buSzPts val="1200"/>
              <a:buChar char="►"/>
            </a:pPr>
            <a:r>
              <a:rPr lang="en"/>
              <a:t>AWS offers customers a high level of freedom and control over their account.</a:t>
            </a:r>
            <a:endParaRPr/>
          </a:p>
          <a:p>
            <a:pPr indent="-254000" lvl="0" marL="254000" rtl="0" algn="l">
              <a:spcBef>
                <a:spcPts val="800"/>
              </a:spcBef>
              <a:spcAft>
                <a:spcPts val="0"/>
              </a:spcAft>
              <a:buSzPts val="1200"/>
              <a:buChar char="►"/>
            </a:pPr>
            <a:r>
              <a:rPr lang="en"/>
              <a:t>This flexibility can come with consequences. </a:t>
            </a:r>
            <a:endParaRPr/>
          </a:p>
          <a:p>
            <a:pPr indent="-254000" lvl="0" marL="254000" rtl="0" algn="l">
              <a:spcBef>
                <a:spcPts val="800"/>
              </a:spcBef>
              <a:spcAft>
                <a:spcPts val="0"/>
              </a:spcAft>
              <a:buSzPts val="1200"/>
              <a:buChar char="►"/>
            </a:pPr>
            <a:r>
              <a:rPr lang="en"/>
              <a:t>Make sure to understand AWS best practices and billing methodology behind each service you use.</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xEl>
                                              <p:pRg end="0" st="0"/>
                                            </p:txEl>
                                          </p:spTgt>
                                        </p:tgtEl>
                                        <p:attrNameLst>
                                          <p:attrName>style.visibility</p:attrName>
                                        </p:attrNameLst>
                                      </p:cBhvr>
                                      <p:to>
                                        <p:strVal val="visible"/>
                                      </p:to>
                                    </p:set>
                                    <p:animEffect filter="fade" transition="in">
                                      <p:cBhvr>
                                        <p:cTn dur="500"/>
                                        <p:tgtEl>
                                          <p:spTgt spid="6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xEl>
                                              <p:pRg end="1" st="1"/>
                                            </p:txEl>
                                          </p:spTgt>
                                        </p:tgtEl>
                                        <p:attrNameLst>
                                          <p:attrName>style.visibility</p:attrName>
                                        </p:attrNameLst>
                                      </p:cBhvr>
                                      <p:to>
                                        <p:strVal val="visible"/>
                                      </p:to>
                                    </p:set>
                                    <p:animEffect filter="fade" transition="in">
                                      <p:cBhvr>
                                        <p:cTn dur="500"/>
                                        <p:tgtEl>
                                          <p:spTgt spid="6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xEl>
                                              <p:pRg end="2" st="2"/>
                                            </p:txEl>
                                          </p:spTgt>
                                        </p:tgtEl>
                                        <p:attrNameLst>
                                          <p:attrName>style.visibility</p:attrName>
                                        </p:attrNameLst>
                                      </p:cBhvr>
                                      <p:to>
                                        <p:strVal val="visible"/>
                                      </p:to>
                                    </p:set>
                                    <p:animEffect filter="fade" transition="in">
                                      <p:cBhvr>
                                        <p:cTn dur="500"/>
                                        <p:tgtEl>
                                          <p:spTgt spid="6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xEl>
                                              <p:pRg end="3" st="3"/>
                                            </p:txEl>
                                          </p:spTgt>
                                        </p:tgtEl>
                                        <p:attrNameLst>
                                          <p:attrName>style.visibility</p:attrName>
                                        </p:attrNameLst>
                                      </p:cBhvr>
                                      <p:to>
                                        <p:strVal val="visible"/>
                                      </p:to>
                                    </p:set>
                                    <p:animEffect filter="fade" transition="in">
                                      <p:cBhvr>
                                        <p:cTn dur="500"/>
                                        <p:tgtEl>
                                          <p:spTgt spid="6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xEl>
                                              <p:pRg end="4" st="4"/>
                                            </p:txEl>
                                          </p:spTgt>
                                        </p:tgtEl>
                                        <p:attrNameLst>
                                          <p:attrName>style.visibility</p:attrName>
                                        </p:attrNameLst>
                                      </p:cBhvr>
                                      <p:to>
                                        <p:strVal val="visible"/>
                                      </p:to>
                                    </p:set>
                                    <p:animEffect filter="fade" transition="in">
                                      <p:cBhvr>
                                        <p:cTn dur="500"/>
                                        <p:tgtEl>
                                          <p:spTgt spid="6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xEl>
                                              <p:pRg end="5" st="5"/>
                                            </p:txEl>
                                          </p:spTgt>
                                        </p:tgtEl>
                                        <p:attrNameLst>
                                          <p:attrName>style.visibility</p:attrName>
                                        </p:attrNameLst>
                                      </p:cBhvr>
                                      <p:to>
                                        <p:strVal val="visible"/>
                                      </p:to>
                                    </p:set>
                                    <p:animEffect filter="fade" transition="in">
                                      <p:cBhvr>
                                        <p:cTn dur="500"/>
                                        <p:tgtEl>
                                          <p:spTgt spid="6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xEl>
                                              <p:pRg end="6" st="6"/>
                                            </p:txEl>
                                          </p:spTgt>
                                        </p:tgtEl>
                                        <p:attrNameLst>
                                          <p:attrName>style.visibility</p:attrName>
                                        </p:attrNameLst>
                                      </p:cBhvr>
                                      <p:to>
                                        <p:strVal val="visible"/>
                                      </p:to>
                                    </p:set>
                                    <p:animEffect filter="fade" transition="in">
                                      <p:cBhvr>
                                        <p:cTn dur="500"/>
                                        <p:tgtEl>
                                          <p:spTgt spid="6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xEl>
                                              <p:pRg end="7" st="7"/>
                                            </p:txEl>
                                          </p:spTgt>
                                        </p:tgtEl>
                                        <p:attrNameLst>
                                          <p:attrName>style.visibility</p:attrName>
                                        </p:attrNameLst>
                                      </p:cBhvr>
                                      <p:to>
                                        <p:strVal val="visible"/>
                                      </p:to>
                                    </p:set>
                                    <p:animEffect filter="fade" transition="in">
                                      <p:cBhvr>
                                        <p:cTn dur="500"/>
                                        <p:tgtEl>
                                          <p:spTgt spid="6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xEl>
                                              <p:pRg end="8" st="8"/>
                                            </p:txEl>
                                          </p:spTgt>
                                        </p:tgtEl>
                                        <p:attrNameLst>
                                          <p:attrName>style.visibility</p:attrName>
                                        </p:attrNameLst>
                                      </p:cBhvr>
                                      <p:to>
                                        <p:strVal val="visible"/>
                                      </p:to>
                                    </p:set>
                                    <p:animEffect filter="fade" transition="in">
                                      <p:cBhvr>
                                        <p:cTn dur="500"/>
                                        <p:tgtEl>
                                          <p:spTgt spid="69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Pricing Foundations</a:t>
            </a:r>
            <a:br>
              <a:rPr lang="en" sz="2100"/>
            </a:br>
            <a:endParaRPr sz="2100">
              <a:solidFill>
                <a:srgbClr val="F589C1"/>
              </a:solidFill>
            </a:endParaRPr>
          </a:p>
        </p:txBody>
      </p:sp>
      <p:sp>
        <p:nvSpPr>
          <p:cNvPr id="700" name="Google Shape;700;p11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1700"/>
              <a:buNone/>
            </a:pPr>
            <a:r>
              <a:rPr lang="en" sz="2100"/>
              <a:t>Important considerations for now:</a:t>
            </a:r>
            <a:endParaRPr/>
          </a:p>
          <a:p>
            <a:pPr indent="-254000" lvl="0" marL="254000" rtl="0" algn="l">
              <a:spcBef>
                <a:spcPts val="800"/>
              </a:spcBef>
              <a:spcAft>
                <a:spcPts val="0"/>
              </a:spcAft>
              <a:buSzPts val="1200"/>
              <a:buChar char="►"/>
            </a:pPr>
            <a:r>
              <a:rPr lang="en"/>
              <a:t>AWS works on a pay-per-use pricing model. You pay for the resources you use on each billing cycle, which is typically monthly. </a:t>
            </a:r>
            <a:endParaRPr/>
          </a:p>
          <a:p>
            <a:pPr indent="-254000" lvl="0" marL="254000" rtl="0" algn="l">
              <a:spcBef>
                <a:spcPts val="800"/>
              </a:spcBef>
              <a:spcAft>
                <a:spcPts val="0"/>
              </a:spcAft>
              <a:buSzPts val="1200"/>
              <a:buChar char="►"/>
            </a:pPr>
            <a:r>
              <a:rPr lang="en"/>
              <a:t>To keep it simple, resources refer to things like storage, computational power (CPU), Ram, and outbound data transfer (bandwidth). </a:t>
            </a:r>
            <a:endParaRPr/>
          </a:p>
          <a:p>
            <a:pPr indent="-254000" lvl="0" marL="254000" rtl="0" algn="l">
              <a:spcBef>
                <a:spcPts val="800"/>
              </a:spcBef>
              <a:spcAft>
                <a:spcPts val="0"/>
              </a:spcAft>
              <a:buSzPts val="1200"/>
              <a:buChar char="►"/>
            </a:pPr>
            <a:r>
              <a:rPr lang="en"/>
              <a:t>You pay less by using more. AWS offers volume based discounts as your usage of resources increases for specific services. For example, AWS S3 storage and data transfer Out from an EC2 virtual server offers a tiered pricing model. The illustration below shows the change in price per GB of data stored on S3, as the usage increases. </a:t>
            </a:r>
            <a:br>
              <a:rPr lang="en"/>
            </a:br>
            <a:r>
              <a:rPr lang="en" u="sng">
                <a:solidFill>
                  <a:schemeClr val="hlink"/>
                </a:solidFill>
                <a:hlinkClick r:id="rId3"/>
              </a:rPr>
              <a:t>https://aws.amazon.com/pricing/</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0" st="0"/>
                                            </p:txEl>
                                          </p:spTgt>
                                        </p:tgtEl>
                                        <p:attrNameLst>
                                          <p:attrName>style.visibility</p:attrName>
                                        </p:attrNameLst>
                                      </p:cBhvr>
                                      <p:to>
                                        <p:strVal val="visible"/>
                                      </p:to>
                                    </p:set>
                                    <p:animEffect filter="fade" transition="in">
                                      <p:cBhvr>
                                        <p:cTn dur="500"/>
                                        <p:tgtEl>
                                          <p:spTgt spid="7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1" st="1"/>
                                            </p:txEl>
                                          </p:spTgt>
                                        </p:tgtEl>
                                        <p:attrNameLst>
                                          <p:attrName>style.visibility</p:attrName>
                                        </p:attrNameLst>
                                      </p:cBhvr>
                                      <p:to>
                                        <p:strVal val="visible"/>
                                      </p:to>
                                    </p:set>
                                    <p:animEffect filter="fade" transition="in">
                                      <p:cBhvr>
                                        <p:cTn dur="500"/>
                                        <p:tgtEl>
                                          <p:spTgt spid="7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2" st="2"/>
                                            </p:txEl>
                                          </p:spTgt>
                                        </p:tgtEl>
                                        <p:attrNameLst>
                                          <p:attrName>style.visibility</p:attrName>
                                        </p:attrNameLst>
                                      </p:cBhvr>
                                      <p:to>
                                        <p:strVal val="visible"/>
                                      </p:to>
                                    </p:set>
                                    <p:animEffect filter="fade" transition="in">
                                      <p:cBhvr>
                                        <p:cTn dur="500"/>
                                        <p:tgtEl>
                                          <p:spTgt spid="7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3" st="3"/>
                                            </p:txEl>
                                          </p:spTgt>
                                        </p:tgtEl>
                                        <p:attrNameLst>
                                          <p:attrName>style.visibility</p:attrName>
                                        </p:attrNameLst>
                                      </p:cBhvr>
                                      <p:to>
                                        <p:strVal val="visible"/>
                                      </p:to>
                                    </p:set>
                                    <p:animEffect filter="fade" transition="in">
                                      <p:cBhvr>
                                        <p:cTn dur="500"/>
                                        <p:tgtEl>
                                          <p:spTgt spid="7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4" st="4"/>
                                            </p:txEl>
                                          </p:spTgt>
                                        </p:tgtEl>
                                        <p:attrNameLst>
                                          <p:attrName>style.visibility</p:attrName>
                                        </p:attrNameLst>
                                      </p:cBhvr>
                                      <p:to>
                                        <p:strVal val="visible"/>
                                      </p:to>
                                    </p:set>
                                    <p:animEffect filter="fade" transition="in">
                                      <p:cBhvr>
                                        <p:cTn dur="500"/>
                                        <p:tgtEl>
                                          <p:spTgt spid="7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5" st="5"/>
                                            </p:txEl>
                                          </p:spTgt>
                                        </p:tgtEl>
                                        <p:attrNameLst>
                                          <p:attrName>style.visibility</p:attrName>
                                        </p:attrNameLst>
                                      </p:cBhvr>
                                      <p:to>
                                        <p:strVal val="visible"/>
                                      </p:to>
                                    </p:set>
                                    <p:animEffect filter="fade" transition="in">
                                      <p:cBhvr>
                                        <p:cTn dur="500"/>
                                        <p:tgtEl>
                                          <p:spTgt spid="7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Pricing Foundations</a:t>
            </a:r>
            <a:br>
              <a:rPr lang="en" sz="2100"/>
            </a:br>
            <a:endParaRPr sz="2100">
              <a:solidFill>
                <a:srgbClr val="F589C1"/>
              </a:solidFill>
            </a:endParaRPr>
          </a:p>
        </p:txBody>
      </p:sp>
      <p:sp>
        <p:nvSpPr>
          <p:cNvPr id="706" name="Google Shape;706;p11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spcBef>
                <a:spcPts val="0"/>
              </a:spcBef>
              <a:spcAft>
                <a:spcPts val="0"/>
              </a:spcAft>
              <a:buSzPct val="80952"/>
              <a:buNone/>
            </a:pPr>
            <a:r>
              <a:rPr lang="en" sz="2100"/>
              <a:t>Important considerations for now:</a:t>
            </a:r>
            <a:endParaRPr/>
          </a:p>
          <a:p>
            <a:pPr indent="-255111" lvl="0" marL="254000" rtl="0" algn="l">
              <a:spcBef>
                <a:spcPts val="800"/>
              </a:spcBef>
              <a:spcAft>
                <a:spcPts val="0"/>
              </a:spcAft>
              <a:buSzPct val="78571"/>
              <a:buChar char="►"/>
            </a:pPr>
            <a:r>
              <a:rPr lang="en" sz="1400"/>
              <a:t>You save when you reserve. You can save up to 75% on cost when you commit to using a consistent amount of resources from AWS. This form of pricing entails a longer commitment, which can be structured in three different ways:</a:t>
            </a:r>
            <a:endParaRPr/>
          </a:p>
          <a:p>
            <a:pPr indent="-217011" lvl="1" marL="558800" rtl="0" algn="l">
              <a:spcBef>
                <a:spcPts val="800"/>
              </a:spcBef>
              <a:spcAft>
                <a:spcPts val="0"/>
              </a:spcAft>
              <a:buSzPct val="78571"/>
              <a:buChar char="►"/>
            </a:pPr>
            <a:r>
              <a:rPr lang="en" sz="1400"/>
              <a:t>All up-front (AURI)</a:t>
            </a:r>
            <a:endParaRPr/>
          </a:p>
          <a:p>
            <a:pPr indent="-217011" lvl="1" marL="558800" rtl="0" algn="l">
              <a:spcBef>
                <a:spcPts val="800"/>
              </a:spcBef>
              <a:spcAft>
                <a:spcPts val="0"/>
              </a:spcAft>
              <a:buSzPct val="78571"/>
              <a:buChar char="►"/>
            </a:pPr>
            <a:r>
              <a:rPr lang="en" sz="1400"/>
              <a:t>partial up-front (PURI)</a:t>
            </a:r>
            <a:endParaRPr/>
          </a:p>
          <a:p>
            <a:pPr indent="-217011" lvl="1" marL="558800" rtl="0" algn="l">
              <a:spcBef>
                <a:spcPts val="800"/>
              </a:spcBef>
              <a:spcAft>
                <a:spcPts val="0"/>
              </a:spcAft>
              <a:buSzPct val="78571"/>
              <a:buChar char="►"/>
            </a:pPr>
            <a:r>
              <a:rPr lang="en" sz="1400"/>
              <a:t>no upfront payments (NURI)</a:t>
            </a:r>
            <a:br>
              <a:rPr lang="en" sz="1400"/>
            </a:br>
            <a:endParaRPr sz="1400"/>
          </a:p>
          <a:p>
            <a:pPr indent="-255111" lvl="0" marL="254000" rtl="0" algn="l">
              <a:spcBef>
                <a:spcPts val="800"/>
              </a:spcBef>
              <a:spcAft>
                <a:spcPts val="0"/>
              </a:spcAft>
              <a:buSzPct val="78571"/>
              <a:buChar char="►"/>
            </a:pPr>
            <a:r>
              <a:rPr lang="en" sz="1400"/>
              <a:t>This example illustrates the price drop in usage fees for an EC2 Virtual Machine, using the three reserved pricing models. </a:t>
            </a:r>
            <a:br>
              <a:rPr lang="en" sz="1400"/>
            </a:br>
            <a:r>
              <a:rPr lang="en" sz="1400" u="sng">
                <a:solidFill>
                  <a:schemeClr val="hlink"/>
                </a:solidFill>
                <a:hlinkClick r:id="rId3"/>
              </a:rPr>
              <a:t>https://aws.amazon.com/pricing/</a:t>
            </a:r>
            <a:br>
              <a:rPr lang="en" sz="1400" u="sng"/>
            </a:br>
            <a:endParaRPr sz="1400"/>
          </a:p>
          <a:p>
            <a:pPr indent="-255111" lvl="0" marL="254000" rtl="0" algn="l">
              <a:spcBef>
                <a:spcPts val="800"/>
              </a:spcBef>
              <a:spcAft>
                <a:spcPts val="0"/>
              </a:spcAft>
              <a:buSzPct val="78571"/>
              <a:buChar char="►"/>
            </a:pPr>
            <a:r>
              <a:rPr lang="en" sz="1400"/>
              <a:t>Resources can be reserved for 1 or 3 year terms. </a:t>
            </a:r>
            <a:endParaRPr/>
          </a:p>
          <a:p>
            <a:pPr indent="0" lvl="0" marL="0" rtl="0" algn="l">
              <a:spcBef>
                <a:spcPts val="800"/>
              </a:spcBef>
              <a:spcAft>
                <a:spcPts val="0"/>
              </a:spcAft>
              <a:buSzPct val="80000"/>
              <a:buNone/>
            </a:pPr>
            <a:r>
              <a:t/>
            </a:r>
            <a:endParaRPr/>
          </a:p>
          <a:p>
            <a:pPr indent="-177800" lvl="0" marL="254000" rtl="0" algn="l">
              <a:spcBef>
                <a:spcPts val="8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xEl>
                                              <p:pRg end="0" st="0"/>
                                            </p:txEl>
                                          </p:spTgt>
                                        </p:tgtEl>
                                        <p:attrNameLst>
                                          <p:attrName>style.visibility</p:attrName>
                                        </p:attrNameLst>
                                      </p:cBhvr>
                                      <p:to>
                                        <p:strVal val="visible"/>
                                      </p:to>
                                    </p:set>
                                    <p:animEffect filter="fade" transition="in">
                                      <p:cBhvr>
                                        <p:cTn dur="500"/>
                                        <p:tgtEl>
                                          <p:spTgt spid="7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xEl>
                                              <p:pRg end="1" st="1"/>
                                            </p:txEl>
                                          </p:spTgt>
                                        </p:tgtEl>
                                        <p:attrNameLst>
                                          <p:attrName>style.visibility</p:attrName>
                                        </p:attrNameLst>
                                      </p:cBhvr>
                                      <p:to>
                                        <p:strVal val="visible"/>
                                      </p:to>
                                    </p:set>
                                    <p:animEffect filter="fade" transition="in">
                                      <p:cBhvr>
                                        <p:cTn dur="500"/>
                                        <p:tgtEl>
                                          <p:spTgt spid="7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xEl>
                                              <p:pRg end="2" st="2"/>
                                            </p:txEl>
                                          </p:spTgt>
                                        </p:tgtEl>
                                        <p:attrNameLst>
                                          <p:attrName>style.visibility</p:attrName>
                                        </p:attrNameLst>
                                      </p:cBhvr>
                                      <p:to>
                                        <p:strVal val="visible"/>
                                      </p:to>
                                    </p:set>
                                    <p:animEffect filter="fade" transition="in">
                                      <p:cBhvr>
                                        <p:cTn dur="500"/>
                                        <p:tgtEl>
                                          <p:spTgt spid="7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xEl>
                                              <p:pRg end="3" st="3"/>
                                            </p:txEl>
                                          </p:spTgt>
                                        </p:tgtEl>
                                        <p:attrNameLst>
                                          <p:attrName>style.visibility</p:attrName>
                                        </p:attrNameLst>
                                      </p:cBhvr>
                                      <p:to>
                                        <p:strVal val="visible"/>
                                      </p:to>
                                    </p:set>
                                    <p:animEffect filter="fade" transition="in">
                                      <p:cBhvr>
                                        <p:cTn dur="500"/>
                                        <p:tgtEl>
                                          <p:spTgt spid="7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xEl>
                                              <p:pRg end="4" st="4"/>
                                            </p:txEl>
                                          </p:spTgt>
                                        </p:tgtEl>
                                        <p:attrNameLst>
                                          <p:attrName>style.visibility</p:attrName>
                                        </p:attrNameLst>
                                      </p:cBhvr>
                                      <p:to>
                                        <p:strVal val="visible"/>
                                      </p:to>
                                    </p:set>
                                    <p:animEffect filter="fade" transition="in">
                                      <p:cBhvr>
                                        <p:cTn dur="500"/>
                                        <p:tgtEl>
                                          <p:spTgt spid="7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xEl>
                                              <p:pRg end="5" st="5"/>
                                            </p:txEl>
                                          </p:spTgt>
                                        </p:tgtEl>
                                        <p:attrNameLst>
                                          <p:attrName>style.visibility</p:attrName>
                                        </p:attrNameLst>
                                      </p:cBhvr>
                                      <p:to>
                                        <p:strVal val="visible"/>
                                      </p:to>
                                    </p:set>
                                    <p:animEffect filter="fade" transition="in">
                                      <p:cBhvr>
                                        <p:cTn dur="500"/>
                                        <p:tgtEl>
                                          <p:spTgt spid="7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xEl>
                                              <p:pRg end="6" st="6"/>
                                            </p:txEl>
                                          </p:spTgt>
                                        </p:tgtEl>
                                        <p:attrNameLst>
                                          <p:attrName>style.visibility</p:attrName>
                                        </p:attrNameLst>
                                      </p:cBhvr>
                                      <p:to>
                                        <p:strVal val="visible"/>
                                      </p:to>
                                    </p:set>
                                    <p:animEffect filter="fade" transition="in">
                                      <p:cBhvr>
                                        <p:cTn dur="500"/>
                                        <p:tgtEl>
                                          <p:spTgt spid="7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xEl>
                                              <p:pRg end="7" st="7"/>
                                            </p:txEl>
                                          </p:spTgt>
                                        </p:tgtEl>
                                        <p:attrNameLst>
                                          <p:attrName>style.visibility</p:attrName>
                                        </p:attrNameLst>
                                      </p:cBhvr>
                                      <p:to>
                                        <p:strVal val="visible"/>
                                      </p:to>
                                    </p:set>
                                    <p:animEffect filter="fade" transition="in">
                                      <p:cBhvr>
                                        <p:cTn dur="500"/>
                                        <p:tgtEl>
                                          <p:spTgt spid="7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xEl>
                                              <p:pRg end="8" st="8"/>
                                            </p:txEl>
                                          </p:spTgt>
                                        </p:tgtEl>
                                        <p:attrNameLst>
                                          <p:attrName>style.visibility</p:attrName>
                                        </p:attrNameLst>
                                      </p:cBhvr>
                                      <p:to>
                                        <p:strVal val="visible"/>
                                      </p:to>
                                    </p:set>
                                    <p:animEffect filter="fade" transition="in">
                                      <p:cBhvr>
                                        <p:cTn dur="500"/>
                                        <p:tgtEl>
                                          <p:spTgt spid="70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7"/>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712" name="Google Shape;712;p117"/>
          <p:cNvSpPr txBox="1"/>
          <p:nvPr>
            <p:ph idx="1" type="subTitle"/>
          </p:nvPr>
        </p:nvSpPr>
        <p:spPr>
          <a:xfrm>
            <a:off x="1156598" y="3132979"/>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AWS FREE-TIER</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1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Free-Tier</a:t>
            </a:r>
            <a:br>
              <a:rPr lang="en" sz="2100"/>
            </a:br>
            <a:endParaRPr sz="2100">
              <a:solidFill>
                <a:srgbClr val="F589C1"/>
              </a:solidFill>
            </a:endParaRPr>
          </a:p>
        </p:txBody>
      </p:sp>
      <p:sp>
        <p:nvSpPr>
          <p:cNvPr id="718" name="Google Shape;718;p11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AWS Free-Tier is perfect for:</a:t>
            </a:r>
            <a:endParaRPr/>
          </a:p>
          <a:p>
            <a:pPr indent="-254000" lvl="0" marL="254000" rtl="0" algn="l">
              <a:spcBef>
                <a:spcPts val="800"/>
              </a:spcBef>
              <a:spcAft>
                <a:spcPts val="0"/>
              </a:spcAft>
              <a:buSzPts val="1200"/>
              <a:buChar char="►"/>
            </a:pPr>
            <a:r>
              <a:rPr lang="en"/>
              <a:t>Those interested in learning how to use AWS without having to incur expense.</a:t>
            </a:r>
            <a:endParaRPr/>
          </a:p>
          <a:p>
            <a:pPr indent="-254000" lvl="0" marL="254000" rtl="0" algn="l">
              <a:spcBef>
                <a:spcPts val="800"/>
              </a:spcBef>
              <a:spcAft>
                <a:spcPts val="0"/>
              </a:spcAft>
              <a:buSzPts val="1200"/>
              <a:buChar char="►"/>
            </a:pPr>
            <a:r>
              <a:rPr lang="en"/>
              <a:t>Developers looking to test small applications on a scalable cloud platform.</a:t>
            </a:r>
            <a:endParaRPr/>
          </a:p>
          <a:p>
            <a:pPr indent="-254000" lvl="0" marL="254000" rtl="0" algn="l">
              <a:spcBef>
                <a:spcPts val="800"/>
              </a:spcBef>
              <a:spcAft>
                <a:spcPts val="0"/>
              </a:spcAft>
              <a:buSzPts val="1200"/>
              <a:buChar char="►"/>
            </a:pPr>
            <a:r>
              <a:rPr lang="en"/>
              <a:t>Anyone new to AWS looking to take advantage of a great service while saving on usage fees for the first year.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0" st="0"/>
                                            </p:txEl>
                                          </p:spTgt>
                                        </p:tgtEl>
                                        <p:attrNameLst>
                                          <p:attrName>style.visibility</p:attrName>
                                        </p:attrNameLst>
                                      </p:cBhvr>
                                      <p:to>
                                        <p:strVal val="visible"/>
                                      </p:to>
                                    </p:set>
                                    <p:animEffect filter="fade" transition="in">
                                      <p:cBhvr>
                                        <p:cTn dur="500"/>
                                        <p:tgtEl>
                                          <p:spTgt spid="7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1" st="1"/>
                                            </p:txEl>
                                          </p:spTgt>
                                        </p:tgtEl>
                                        <p:attrNameLst>
                                          <p:attrName>style.visibility</p:attrName>
                                        </p:attrNameLst>
                                      </p:cBhvr>
                                      <p:to>
                                        <p:strVal val="visible"/>
                                      </p:to>
                                    </p:set>
                                    <p:animEffect filter="fade" transition="in">
                                      <p:cBhvr>
                                        <p:cTn dur="500"/>
                                        <p:tgtEl>
                                          <p:spTgt spid="7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2" st="2"/>
                                            </p:txEl>
                                          </p:spTgt>
                                        </p:tgtEl>
                                        <p:attrNameLst>
                                          <p:attrName>style.visibility</p:attrName>
                                        </p:attrNameLst>
                                      </p:cBhvr>
                                      <p:to>
                                        <p:strVal val="visible"/>
                                      </p:to>
                                    </p:set>
                                    <p:animEffect filter="fade" transition="in">
                                      <p:cBhvr>
                                        <p:cTn dur="500"/>
                                        <p:tgtEl>
                                          <p:spTgt spid="7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3" st="3"/>
                                            </p:txEl>
                                          </p:spTgt>
                                        </p:tgtEl>
                                        <p:attrNameLst>
                                          <p:attrName>style.visibility</p:attrName>
                                        </p:attrNameLst>
                                      </p:cBhvr>
                                      <p:to>
                                        <p:strVal val="visible"/>
                                      </p:to>
                                    </p:set>
                                    <p:animEffect filter="fade" transition="in">
                                      <p:cBhvr>
                                        <p:cTn dur="500"/>
                                        <p:tgtEl>
                                          <p:spTgt spid="7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4" st="4"/>
                                            </p:txEl>
                                          </p:spTgt>
                                        </p:tgtEl>
                                        <p:attrNameLst>
                                          <p:attrName>style.visibility</p:attrName>
                                        </p:attrNameLst>
                                      </p:cBhvr>
                                      <p:to>
                                        <p:strVal val="visible"/>
                                      </p:to>
                                    </p:set>
                                    <p:animEffect filter="fade" transition="in">
                                      <p:cBhvr>
                                        <p:cTn dur="500"/>
                                        <p:tgtEl>
                                          <p:spTgt spid="7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5" st="5"/>
                                            </p:txEl>
                                          </p:spTgt>
                                        </p:tgtEl>
                                        <p:attrNameLst>
                                          <p:attrName>style.visibility</p:attrName>
                                        </p:attrNameLst>
                                      </p:cBhvr>
                                      <p:to>
                                        <p:strVal val="visible"/>
                                      </p:to>
                                    </p:set>
                                    <p:animEffect filter="fade" transition="in">
                                      <p:cBhvr>
                                        <p:cTn dur="500"/>
                                        <p:tgtEl>
                                          <p:spTgt spid="71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1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Free-Tier</a:t>
            </a:r>
            <a:br>
              <a:rPr lang="en" sz="2100"/>
            </a:br>
            <a:endParaRPr sz="2100">
              <a:solidFill>
                <a:srgbClr val="F589C1"/>
              </a:solidFill>
            </a:endParaRPr>
          </a:p>
        </p:txBody>
      </p:sp>
      <p:sp>
        <p:nvSpPr>
          <p:cNvPr id="724" name="Google Shape;724;p11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700"/>
              <a:buNone/>
            </a:pPr>
            <a:r>
              <a:rPr lang="en" sz="2100"/>
              <a:t>AWS Free-Tier Caution:</a:t>
            </a:r>
            <a:endParaRPr/>
          </a:p>
          <a:p>
            <a:pPr indent="-254000" lvl="0" marL="254000" rtl="0" algn="l">
              <a:spcBef>
                <a:spcPts val="800"/>
              </a:spcBef>
              <a:spcAft>
                <a:spcPts val="0"/>
              </a:spcAft>
              <a:buSzPts val="1200"/>
              <a:buChar char="►"/>
            </a:pPr>
            <a:r>
              <a:rPr lang="en"/>
              <a:t>It’s important to stay within the usage limits to avoid charges.</a:t>
            </a:r>
            <a:endParaRPr/>
          </a:p>
          <a:p>
            <a:pPr indent="-254000" lvl="0" marL="254000" rtl="0" algn="l">
              <a:spcBef>
                <a:spcPts val="800"/>
              </a:spcBef>
              <a:spcAft>
                <a:spcPts val="0"/>
              </a:spcAft>
              <a:buSzPts val="1200"/>
              <a:buChar char="►"/>
            </a:pPr>
            <a:r>
              <a:rPr lang="en"/>
              <a:t>We will setup billing alerts to notify us if our account exceeds a specified threshold. </a:t>
            </a:r>
            <a:endParaRPr/>
          </a:p>
          <a:p>
            <a:pPr indent="-177800" lvl="0" marL="254000" rtl="0" algn="l">
              <a:spcBef>
                <a:spcPts val="800"/>
              </a:spcBef>
              <a:spcAft>
                <a:spcPts val="0"/>
              </a:spcAft>
              <a:buSzPts val="1200"/>
              <a:buNone/>
            </a:pPr>
            <a:r>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0" st="0"/>
                                            </p:txEl>
                                          </p:spTgt>
                                        </p:tgtEl>
                                        <p:attrNameLst>
                                          <p:attrName>style.visibility</p:attrName>
                                        </p:attrNameLst>
                                      </p:cBhvr>
                                      <p:to>
                                        <p:strVal val="visible"/>
                                      </p:to>
                                    </p:set>
                                    <p:animEffect filter="fade" transition="in">
                                      <p:cBhvr>
                                        <p:cTn dur="500"/>
                                        <p:tgtEl>
                                          <p:spTgt spid="7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1" st="1"/>
                                            </p:txEl>
                                          </p:spTgt>
                                        </p:tgtEl>
                                        <p:attrNameLst>
                                          <p:attrName>style.visibility</p:attrName>
                                        </p:attrNameLst>
                                      </p:cBhvr>
                                      <p:to>
                                        <p:strVal val="visible"/>
                                      </p:to>
                                    </p:set>
                                    <p:animEffect filter="fade" transition="in">
                                      <p:cBhvr>
                                        <p:cTn dur="500"/>
                                        <p:tgtEl>
                                          <p:spTgt spid="7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2" st="2"/>
                                            </p:txEl>
                                          </p:spTgt>
                                        </p:tgtEl>
                                        <p:attrNameLst>
                                          <p:attrName>style.visibility</p:attrName>
                                        </p:attrNameLst>
                                      </p:cBhvr>
                                      <p:to>
                                        <p:strVal val="visible"/>
                                      </p:to>
                                    </p:set>
                                    <p:animEffect filter="fade" transition="in">
                                      <p:cBhvr>
                                        <p:cTn dur="500"/>
                                        <p:tgtEl>
                                          <p:spTgt spid="7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3" st="3"/>
                                            </p:txEl>
                                          </p:spTgt>
                                        </p:tgtEl>
                                        <p:attrNameLst>
                                          <p:attrName>style.visibility</p:attrName>
                                        </p:attrNameLst>
                                      </p:cBhvr>
                                      <p:to>
                                        <p:strVal val="visible"/>
                                      </p:to>
                                    </p:set>
                                    <p:animEffect filter="fade" transition="in">
                                      <p:cBhvr>
                                        <p:cTn dur="500"/>
                                        <p:tgtEl>
                                          <p:spTgt spid="7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4" st="4"/>
                                            </p:txEl>
                                          </p:spTgt>
                                        </p:tgtEl>
                                        <p:attrNameLst>
                                          <p:attrName>style.visibility</p:attrName>
                                        </p:attrNameLst>
                                      </p:cBhvr>
                                      <p:to>
                                        <p:strVal val="visible"/>
                                      </p:to>
                                    </p:set>
                                    <p:animEffect filter="fade" transition="in">
                                      <p:cBhvr>
                                        <p:cTn dur="500"/>
                                        <p:tgtEl>
                                          <p:spTgt spid="7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The Cloud Computing Phenomenon</a:t>
            </a:r>
            <a:br>
              <a:rPr lang="en" sz="2400"/>
            </a:br>
            <a:r>
              <a:rPr lang="en" sz="2100">
                <a:solidFill>
                  <a:srgbClr val="F589C1"/>
                </a:solidFill>
              </a:rPr>
              <a:t> - After the Cloud</a:t>
            </a:r>
            <a:endParaRPr sz="2100">
              <a:solidFill>
                <a:srgbClr val="F589C1"/>
              </a:solidFill>
            </a:endParaRPr>
          </a:p>
        </p:txBody>
      </p:sp>
      <p:sp>
        <p:nvSpPr>
          <p:cNvPr id="241" name="Google Shape;241;p3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The need for more physical space to house an increasing number of servers.</a:t>
            </a:r>
            <a:endParaRPr/>
          </a:p>
          <a:p>
            <a:pPr indent="-254000" lvl="0" marL="254000" rtl="0" algn="l">
              <a:spcBef>
                <a:spcPts val="800"/>
              </a:spcBef>
              <a:spcAft>
                <a:spcPts val="0"/>
              </a:spcAft>
              <a:buSzPts val="1200"/>
              <a:buChar char="►"/>
            </a:pPr>
            <a:r>
              <a:rPr lang="en"/>
              <a:t>The need for additional data storage and disk space, as a business or application grows.</a:t>
            </a:r>
            <a:endParaRPr/>
          </a:p>
          <a:p>
            <a:pPr indent="-254000" lvl="0" marL="254000" rtl="0" algn="l">
              <a:spcBef>
                <a:spcPts val="800"/>
              </a:spcBef>
              <a:spcAft>
                <a:spcPts val="0"/>
              </a:spcAft>
              <a:buSzPts val="1200"/>
              <a:buChar char="►"/>
            </a:pPr>
            <a:r>
              <a:rPr lang="en"/>
              <a:t>The need for additional computing power (CPU) and Memory (RAM) as resource needs evolve.</a:t>
            </a:r>
            <a:endParaRPr/>
          </a:p>
          <a:p>
            <a:pPr indent="-254000" lvl="0" marL="254000" rtl="0" algn="l">
              <a:spcBef>
                <a:spcPts val="800"/>
              </a:spcBef>
              <a:spcAft>
                <a:spcPts val="0"/>
              </a:spcAft>
              <a:buSzPts val="1200"/>
              <a:buChar char="►"/>
            </a:pPr>
            <a:r>
              <a:rPr lang="en"/>
              <a:t>The ability to serve information and data from data centers which are in close proximity to end users/customers. IE. Delivering data to a customer in New York, is much faster if the data is delivered from a server in New York.</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5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5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500"/>
                                        <p:tgtEl>
                                          <p:spTgt spid="2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Effect filter="fade" transition="in">
                                      <p:cBhvr>
                                        <p:cTn dur="500"/>
                                        <p:tgtEl>
                                          <p:spTgt spid="2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Free-Tier</a:t>
            </a:r>
            <a:br>
              <a:rPr lang="en" sz="2100"/>
            </a:br>
            <a:endParaRPr sz="2100">
              <a:solidFill>
                <a:srgbClr val="F589C1"/>
              </a:solidFill>
            </a:endParaRPr>
          </a:p>
        </p:txBody>
      </p:sp>
      <p:sp>
        <p:nvSpPr>
          <p:cNvPr id="730" name="Google Shape;730;p12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85000" lnSpcReduction="20000"/>
          </a:bodyPr>
          <a:lstStyle/>
          <a:p>
            <a:pPr indent="-255270" lvl="0" marL="254000" rtl="0" algn="l">
              <a:spcBef>
                <a:spcPts val="0"/>
              </a:spcBef>
              <a:spcAft>
                <a:spcPts val="0"/>
              </a:spcAft>
              <a:buSzPct val="80000"/>
              <a:buChar char="►"/>
            </a:pPr>
            <a:r>
              <a:rPr lang="en"/>
              <a:t>750 Hours on an EC2 t2.micro or t3.micro instance (Depending on Region).</a:t>
            </a:r>
            <a:endParaRPr/>
          </a:p>
          <a:p>
            <a:pPr indent="-211772" lvl="1" marL="558800" rtl="0" algn="l">
              <a:spcBef>
                <a:spcPts val="800"/>
              </a:spcBef>
              <a:spcAft>
                <a:spcPts val="0"/>
              </a:spcAft>
              <a:buSzPct val="78571"/>
              <a:buChar char="►"/>
            </a:pPr>
            <a:r>
              <a:rPr lang="en"/>
              <a:t>We can see the specification of each EC2 instance type at the link below:</a:t>
            </a:r>
            <a:br>
              <a:rPr lang="en"/>
            </a:br>
            <a:r>
              <a:rPr lang="en" u="sng">
                <a:solidFill>
                  <a:schemeClr val="hlink"/>
                </a:solidFill>
                <a:hlinkClick r:id="rId3"/>
              </a:rPr>
              <a:t>https://aws.amazon.com/ec2/instance-types/</a:t>
            </a:r>
            <a:endParaRPr/>
          </a:p>
          <a:p>
            <a:pPr indent="-211772" lvl="1" marL="558800" rtl="0" algn="l">
              <a:spcBef>
                <a:spcPts val="800"/>
              </a:spcBef>
              <a:spcAft>
                <a:spcPts val="0"/>
              </a:spcAft>
              <a:buSzPct val="78571"/>
              <a:buChar char="►"/>
            </a:pPr>
            <a:r>
              <a:rPr lang="en"/>
              <a:t>We can see here, that the t2.micro instances includes 1 vCPU, 2GB of Memory (RAM)</a:t>
            </a:r>
            <a:endParaRPr/>
          </a:p>
          <a:p>
            <a:pPr indent="-255270" lvl="0" marL="254000" rtl="0" algn="l">
              <a:spcBef>
                <a:spcPts val="800"/>
              </a:spcBef>
              <a:spcAft>
                <a:spcPts val="0"/>
              </a:spcAft>
              <a:buSzPct val="80000"/>
              <a:buChar char="►"/>
            </a:pPr>
            <a:r>
              <a:rPr lang="en"/>
              <a:t>750 Hours usage of a db.t2.micro database. This includes:</a:t>
            </a:r>
            <a:endParaRPr/>
          </a:p>
          <a:p>
            <a:pPr indent="-211772" lvl="1" marL="558800" rtl="0" algn="l">
              <a:spcBef>
                <a:spcPts val="800"/>
              </a:spcBef>
              <a:spcAft>
                <a:spcPts val="0"/>
              </a:spcAft>
              <a:buSzPct val="78571"/>
              <a:buChar char="►"/>
            </a:pPr>
            <a:r>
              <a:rPr lang="en"/>
              <a:t>20 GB of General Purpose (SSD) Database Storage</a:t>
            </a:r>
            <a:endParaRPr/>
          </a:p>
          <a:p>
            <a:pPr indent="-211772" lvl="1" marL="558800" rtl="0" algn="l">
              <a:spcBef>
                <a:spcPts val="800"/>
              </a:spcBef>
              <a:spcAft>
                <a:spcPts val="0"/>
              </a:spcAft>
              <a:buSzPct val="78571"/>
              <a:buChar char="►"/>
            </a:pPr>
            <a:r>
              <a:rPr lang="en"/>
              <a:t>20 GB of Storage for Database backups and DB Snapshots</a:t>
            </a:r>
            <a:endParaRPr/>
          </a:p>
          <a:p>
            <a:pPr indent="-255270" lvl="0" marL="254000" rtl="0" algn="l">
              <a:spcBef>
                <a:spcPts val="800"/>
              </a:spcBef>
              <a:spcAft>
                <a:spcPts val="0"/>
              </a:spcAft>
              <a:buSzPct val="80000"/>
              <a:buChar char="►"/>
            </a:pPr>
            <a:r>
              <a:rPr lang="en"/>
              <a:t>5GB of Standard Storage (S3)</a:t>
            </a:r>
            <a:endParaRPr/>
          </a:p>
          <a:p>
            <a:pPr indent="-255270" lvl="0" marL="254000" rtl="0" algn="l">
              <a:spcBef>
                <a:spcPts val="800"/>
              </a:spcBef>
              <a:spcAft>
                <a:spcPts val="0"/>
              </a:spcAft>
              <a:buSzPct val="80000"/>
              <a:buChar char="►"/>
            </a:pPr>
            <a:r>
              <a:rPr lang="en"/>
              <a:t>5GB of Amazon Elastic File Storage (EFS)</a:t>
            </a:r>
            <a:endParaRPr/>
          </a:p>
          <a:p>
            <a:pPr indent="-255270" lvl="0" marL="254000" rtl="0" algn="l">
              <a:spcBef>
                <a:spcPts val="800"/>
              </a:spcBef>
              <a:spcAft>
                <a:spcPts val="0"/>
              </a:spcAft>
              <a:buSzPct val="80000"/>
              <a:buChar char="►"/>
            </a:pPr>
            <a:r>
              <a:rPr lang="en"/>
              <a:t>30GB of Amazon Elastic Block Storage (EBS)</a:t>
            </a:r>
            <a:endParaRPr/>
          </a:p>
          <a:p>
            <a:pPr indent="-255270" lvl="0" marL="254000" rtl="0" algn="l">
              <a:spcBef>
                <a:spcPts val="800"/>
              </a:spcBef>
              <a:spcAft>
                <a:spcPts val="0"/>
              </a:spcAft>
              <a:buSzPct val="80000"/>
              <a:buChar char="►"/>
            </a:pPr>
            <a:r>
              <a:rPr lang="en"/>
              <a:t>Data Transfer-in is always free, so you can migrate as much data to AWS storage as you need to, without worrying about cost.</a:t>
            </a:r>
            <a:endParaRPr/>
          </a:p>
          <a:p>
            <a:pPr indent="-255270" lvl="0" marL="254000" rtl="0" algn="l">
              <a:spcBef>
                <a:spcPts val="800"/>
              </a:spcBef>
              <a:spcAft>
                <a:spcPts val="0"/>
              </a:spcAft>
              <a:buSzPct val="80000"/>
              <a:buChar char="►"/>
            </a:pPr>
            <a:r>
              <a:rPr lang="en"/>
              <a:t>The AWS Free Tier allows 1 GB per month of data transfer out. </a:t>
            </a:r>
            <a:endParaRPr/>
          </a:p>
          <a:p>
            <a:pPr indent="-190500" lvl="0" marL="254000" rtl="0" algn="l">
              <a:spcBef>
                <a:spcPts val="8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0" st="0"/>
                                            </p:txEl>
                                          </p:spTgt>
                                        </p:tgtEl>
                                        <p:attrNameLst>
                                          <p:attrName>style.visibility</p:attrName>
                                        </p:attrNameLst>
                                      </p:cBhvr>
                                      <p:to>
                                        <p:strVal val="visible"/>
                                      </p:to>
                                    </p:set>
                                    <p:animEffect filter="fade" transition="in">
                                      <p:cBhvr>
                                        <p:cTn dur="500"/>
                                        <p:tgtEl>
                                          <p:spTgt spid="7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1" st="1"/>
                                            </p:txEl>
                                          </p:spTgt>
                                        </p:tgtEl>
                                        <p:attrNameLst>
                                          <p:attrName>style.visibility</p:attrName>
                                        </p:attrNameLst>
                                      </p:cBhvr>
                                      <p:to>
                                        <p:strVal val="visible"/>
                                      </p:to>
                                    </p:set>
                                    <p:animEffect filter="fade" transition="in">
                                      <p:cBhvr>
                                        <p:cTn dur="500"/>
                                        <p:tgtEl>
                                          <p:spTgt spid="7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2" st="2"/>
                                            </p:txEl>
                                          </p:spTgt>
                                        </p:tgtEl>
                                        <p:attrNameLst>
                                          <p:attrName>style.visibility</p:attrName>
                                        </p:attrNameLst>
                                      </p:cBhvr>
                                      <p:to>
                                        <p:strVal val="visible"/>
                                      </p:to>
                                    </p:set>
                                    <p:animEffect filter="fade" transition="in">
                                      <p:cBhvr>
                                        <p:cTn dur="500"/>
                                        <p:tgtEl>
                                          <p:spTgt spid="7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3" st="3"/>
                                            </p:txEl>
                                          </p:spTgt>
                                        </p:tgtEl>
                                        <p:attrNameLst>
                                          <p:attrName>style.visibility</p:attrName>
                                        </p:attrNameLst>
                                      </p:cBhvr>
                                      <p:to>
                                        <p:strVal val="visible"/>
                                      </p:to>
                                    </p:set>
                                    <p:animEffect filter="fade" transition="in">
                                      <p:cBhvr>
                                        <p:cTn dur="500"/>
                                        <p:tgtEl>
                                          <p:spTgt spid="7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4" st="4"/>
                                            </p:txEl>
                                          </p:spTgt>
                                        </p:tgtEl>
                                        <p:attrNameLst>
                                          <p:attrName>style.visibility</p:attrName>
                                        </p:attrNameLst>
                                      </p:cBhvr>
                                      <p:to>
                                        <p:strVal val="visible"/>
                                      </p:to>
                                    </p:set>
                                    <p:animEffect filter="fade" transition="in">
                                      <p:cBhvr>
                                        <p:cTn dur="500"/>
                                        <p:tgtEl>
                                          <p:spTgt spid="7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5" st="5"/>
                                            </p:txEl>
                                          </p:spTgt>
                                        </p:tgtEl>
                                        <p:attrNameLst>
                                          <p:attrName>style.visibility</p:attrName>
                                        </p:attrNameLst>
                                      </p:cBhvr>
                                      <p:to>
                                        <p:strVal val="visible"/>
                                      </p:to>
                                    </p:set>
                                    <p:animEffect filter="fade" transition="in">
                                      <p:cBhvr>
                                        <p:cTn dur="500"/>
                                        <p:tgtEl>
                                          <p:spTgt spid="7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6" st="6"/>
                                            </p:txEl>
                                          </p:spTgt>
                                        </p:tgtEl>
                                        <p:attrNameLst>
                                          <p:attrName>style.visibility</p:attrName>
                                        </p:attrNameLst>
                                      </p:cBhvr>
                                      <p:to>
                                        <p:strVal val="visible"/>
                                      </p:to>
                                    </p:set>
                                    <p:animEffect filter="fade" transition="in">
                                      <p:cBhvr>
                                        <p:cTn dur="500"/>
                                        <p:tgtEl>
                                          <p:spTgt spid="7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7" st="7"/>
                                            </p:txEl>
                                          </p:spTgt>
                                        </p:tgtEl>
                                        <p:attrNameLst>
                                          <p:attrName>style.visibility</p:attrName>
                                        </p:attrNameLst>
                                      </p:cBhvr>
                                      <p:to>
                                        <p:strVal val="visible"/>
                                      </p:to>
                                    </p:set>
                                    <p:animEffect filter="fade" transition="in">
                                      <p:cBhvr>
                                        <p:cTn dur="500"/>
                                        <p:tgtEl>
                                          <p:spTgt spid="7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8" st="8"/>
                                            </p:txEl>
                                          </p:spTgt>
                                        </p:tgtEl>
                                        <p:attrNameLst>
                                          <p:attrName>style.visibility</p:attrName>
                                        </p:attrNameLst>
                                      </p:cBhvr>
                                      <p:to>
                                        <p:strVal val="visible"/>
                                      </p:to>
                                    </p:set>
                                    <p:animEffect filter="fade" transition="in">
                                      <p:cBhvr>
                                        <p:cTn dur="500"/>
                                        <p:tgtEl>
                                          <p:spTgt spid="7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9" st="9"/>
                                            </p:txEl>
                                          </p:spTgt>
                                        </p:tgtEl>
                                        <p:attrNameLst>
                                          <p:attrName>style.visibility</p:attrName>
                                        </p:attrNameLst>
                                      </p:cBhvr>
                                      <p:to>
                                        <p:strVal val="visible"/>
                                      </p:to>
                                    </p:set>
                                    <p:animEffect filter="fade" transition="in">
                                      <p:cBhvr>
                                        <p:cTn dur="500"/>
                                        <p:tgtEl>
                                          <p:spTgt spid="73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10" st="10"/>
                                            </p:txEl>
                                          </p:spTgt>
                                        </p:tgtEl>
                                        <p:attrNameLst>
                                          <p:attrName>style.visibility</p:attrName>
                                        </p:attrNameLst>
                                      </p:cBhvr>
                                      <p:to>
                                        <p:strVal val="visible"/>
                                      </p:to>
                                    </p:set>
                                    <p:animEffect filter="fade" transition="in">
                                      <p:cBhvr>
                                        <p:cTn dur="500"/>
                                        <p:tgtEl>
                                          <p:spTgt spid="73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11" st="11"/>
                                            </p:txEl>
                                          </p:spTgt>
                                        </p:tgtEl>
                                        <p:attrNameLst>
                                          <p:attrName>style.visibility</p:attrName>
                                        </p:attrNameLst>
                                      </p:cBhvr>
                                      <p:to>
                                        <p:strVal val="visible"/>
                                      </p:to>
                                    </p:set>
                                    <p:animEffect filter="fade" transition="in">
                                      <p:cBhvr>
                                        <p:cTn dur="500"/>
                                        <p:tgtEl>
                                          <p:spTgt spid="73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21"/>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736" name="Google Shape;736;p121"/>
          <p:cNvSpPr txBox="1"/>
          <p:nvPr>
            <p:ph idx="1" type="subTitle"/>
          </p:nvPr>
        </p:nvSpPr>
        <p:spPr>
          <a:xfrm>
            <a:off x="1156598" y="3132979"/>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ACCEPTABLE USE POLICY</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2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Acceptable Use Policy</a:t>
            </a:r>
            <a:br>
              <a:rPr lang="en" sz="2100"/>
            </a:br>
            <a:endParaRPr sz="2100">
              <a:solidFill>
                <a:srgbClr val="F589C1"/>
              </a:solidFill>
            </a:endParaRPr>
          </a:p>
        </p:txBody>
      </p:sp>
      <p:sp>
        <p:nvSpPr>
          <p:cNvPr id="742" name="Google Shape;742;p122"/>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Migrating to AWS or using it for application deployment can be time and resource intensive.</a:t>
            </a:r>
            <a:endParaRPr/>
          </a:p>
          <a:p>
            <a:pPr indent="-254000" lvl="0" marL="254000" rtl="0" algn="l">
              <a:spcBef>
                <a:spcPts val="800"/>
              </a:spcBef>
              <a:spcAft>
                <a:spcPts val="0"/>
              </a:spcAft>
              <a:buSzPts val="1200"/>
              <a:buChar char="►"/>
            </a:pPr>
            <a:r>
              <a:rPr lang="en"/>
              <a:t>Unfamiliarity with the rules that govern AWS, can lead to account suspension or termination.</a:t>
            </a:r>
            <a:endParaRPr/>
          </a:p>
          <a:p>
            <a:pPr indent="-254000" lvl="0" marL="254000" rtl="0" algn="l">
              <a:spcBef>
                <a:spcPts val="800"/>
              </a:spcBef>
              <a:spcAft>
                <a:spcPts val="0"/>
              </a:spcAft>
              <a:buSzPts val="1200"/>
              <a:buChar char="►"/>
            </a:pPr>
            <a:r>
              <a:rPr lang="en"/>
              <a:t>AWS is reasonable and provides warnings before punitive actions are taken. </a:t>
            </a:r>
            <a:endParaRPr/>
          </a:p>
          <a:p>
            <a:pPr indent="-254000" lvl="0" marL="254000" rtl="0" algn="l">
              <a:spcBef>
                <a:spcPts val="800"/>
              </a:spcBef>
              <a:spcAft>
                <a:spcPts val="0"/>
              </a:spcAft>
              <a:buSzPts val="1200"/>
              <a:buChar char="►"/>
            </a:pPr>
            <a:r>
              <a:rPr lang="en"/>
              <a:t>Serious violations can lead to termination without warning.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xEl>
                                              <p:pRg end="0" st="0"/>
                                            </p:txEl>
                                          </p:spTgt>
                                        </p:tgtEl>
                                        <p:attrNameLst>
                                          <p:attrName>style.visibility</p:attrName>
                                        </p:attrNameLst>
                                      </p:cBhvr>
                                      <p:to>
                                        <p:strVal val="visible"/>
                                      </p:to>
                                    </p:set>
                                    <p:animEffect filter="fade" transition="in">
                                      <p:cBhvr>
                                        <p:cTn dur="500"/>
                                        <p:tgtEl>
                                          <p:spTgt spid="7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xEl>
                                              <p:pRg end="1" st="1"/>
                                            </p:txEl>
                                          </p:spTgt>
                                        </p:tgtEl>
                                        <p:attrNameLst>
                                          <p:attrName>style.visibility</p:attrName>
                                        </p:attrNameLst>
                                      </p:cBhvr>
                                      <p:to>
                                        <p:strVal val="visible"/>
                                      </p:to>
                                    </p:set>
                                    <p:animEffect filter="fade" transition="in">
                                      <p:cBhvr>
                                        <p:cTn dur="500"/>
                                        <p:tgtEl>
                                          <p:spTgt spid="7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xEl>
                                              <p:pRg end="2" st="2"/>
                                            </p:txEl>
                                          </p:spTgt>
                                        </p:tgtEl>
                                        <p:attrNameLst>
                                          <p:attrName>style.visibility</p:attrName>
                                        </p:attrNameLst>
                                      </p:cBhvr>
                                      <p:to>
                                        <p:strVal val="visible"/>
                                      </p:to>
                                    </p:set>
                                    <p:animEffect filter="fade" transition="in">
                                      <p:cBhvr>
                                        <p:cTn dur="500"/>
                                        <p:tgtEl>
                                          <p:spTgt spid="7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xEl>
                                              <p:pRg end="3" st="3"/>
                                            </p:txEl>
                                          </p:spTgt>
                                        </p:tgtEl>
                                        <p:attrNameLst>
                                          <p:attrName>style.visibility</p:attrName>
                                        </p:attrNameLst>
                                      </p:cBhvr>
                                      <p:to>
                                        <p:strVal val="visible"/>
                                      </p:to>
                                    </p:set>
                                    <p:animEffect filter="fade" transition="in">
                                      <p:cBhvr>
                                        <p:cTn dur="500"/>
                                        <p:tgtEl>
                                          <p:spTgt spid="7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xEl>
                                              <p:pRg end="4" st="4"/>
                                            </p:txEl>
                                          </p:spTgt>
                                        </p:tgtEl>
                                        <p:attrNameLst>
                                          <p:attrName>style.visibility</p:attrName>
                                        </p:attrNameLst>
                                      </p:cBhvr>
                                      <p:to>
                                        <p:strVal val="visible"/>
                                      </p:to>
                                    </p:set>
                                    <p:animEffect filter="fade" transition="in">
                                      <p:cBhvr>
                                        <p:cTn dur="500"/>
                                        <p:tgtEl>
                                          <p:spTgt spid="74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2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Acceptable Use Policy</a:t>
            </a:r>
            <a:br>
              <a:rPr lang="en" sz="2100"/>
            </a:br>
            <a:endParaRPr sz="2100">
              <a:solidFill>
                <a:srgbClr val="F589C1"/>
              </a:solidFill>
            </a:endParaRPr>
          </a:p>
        </p:txBody>
      </p:sp>
      <p:sp>
        <p:nvSpPr>
          <p:cNvPr id="748" name="Google Shape;748;p12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254000" lvl="0" marL="254000" rtl="0" algn="l">
              <a:spcBef>
                <a:spcPts val="0"/>
              </a:spcBef>
              <a:spcAft>
                <a:spcPts val="0"/>
              </a:spcAft>
              <a:buSzPts val="1200"/>
              <a:buChar char="►"/>
            </a:pPr>
            <a:r>
              <a:rPr lang="en"/>
              <a:t>Thoroughly review the AWS Acceptable Use Policy found at:</a:t>
            </a:r>
            <a:br>
              <a:rPr lang="en"/>
            </a:br>
            <a:r>
              <a:rPr lang="en" u="sng">
                <a:solidFill>
                  <a:schemeClr val="hlink"/>
                </a:solidFill>
                <a:hlinkClick r:id="rId3"/>
              </a:rPr>
              <a:t>https://aws.amazon.com/aup/</a:t>
            </a:r>
            <a:endParaRPr/>
          </a:p>
          <a:p>
            <a:pPr indent="-254000" lvl="0" marL="254000" rtl="0" algn="l">
              <a:spcBef>
                <a:spcPts val="800"/>
              </a:spcBef>
              <a:spcAft>
                <a:spcPts val="0"/>
              </a:spcAft>
              <a:buSzPts val="1200"/>
              <a:buChar char="►"/>
            </a:pPr>
            <a:r>
              <a:rPr lang="en"/>
              <a:t>The policy outlines prohibited uses of AWS and it’s affiliates.</a:t>
            </a:r>
            <a:endParaRPr/>
          </a:p>
          <a:p>
            <a:pPr indent="-254000" lvl="0" marL="254000" rtl="0" algn="l">
              <a:spcBef>
                <a:spcPts val="800"/>
              </a:spcBef>
              <a:spcAft>
                <a:spcPts val="0"/>
              </a:spcAft>
              <a:buSzPts val="1200"/>
              <a:buChar char="►"/>
            </a:pPr>
            <a:r>
              <a:rPr lang="en"/>
              <a:t>As stated in the policy, infringement may result in suspension or termination. </a:t>
            </a:r>
            <a:endParaRPr/>
          </a:p>
          <a:p>
            <a:pPr indent="-254000" lvl="0" marL="254000" rtl="0" algn="l">
              <a:spcBef>
                <a:spcPts val="800"/>
              </a:spcBef>
              <a:spcAft>
                <a:spcPts val="0"/>
              </a:spcAft>
              <a:buSzPts val="1200"/>
              <a:buChar char="►"/>
            </a:pPr>
            <a:r>
              <a:rPr lang="en"/>
              <a:t>There are additional legal agreements to review prior to using the service. </a:t>
            </a:r>
            <a:endParaRPr/>
          </a:p>
          <a:p>
            <a:pPr indent="-254000" lvl="0" marL="254000" rtl="0" algn="l">
              <a:spcBef>
                <a:spcPts val="800"/>
              </a:spcBef>
              <a:spcAft>
                <a:spcPts val="0"/>
              </a:spcAft>
              <a:buSzPts val="1200"/>
              <a:buChar char="►"/>
            </a:pPr>
            <a:r>
              <a:rPr lang="en"/>
              <a:t>A complete list of these agreements can be found at:</a:t>
            </a:r>
            <a:br>
              <a:rPr lang="en"/>
            </a:br>
            <a:r>
              <a:rPr lang="en" u="sng"/>
              <a:t>https://aws.amazon.com/legal/</a:t>
            </a:r>
            <a:endParaRPr/>
          </a:p>
          <a:p>
            <a:pPr indent="-254000" lvl="0" marL="254000" rtl="0" algn="l">
              <a:spcBef>
                <a:spcPts val="800"/>
              </a:spcBef>
              <a:spcAft>
                <a:spcPts val="0"/>
              </a:spcAft>
              <a:buSzPts val="1200"/>
              <a:buChar char="►"/>
            </a:pPr>
            <a:r>
              <a:rPr lang="en"/>
              <a:t>Refer to AWS Privacy Policy to see how your personal data is used and protected. </a:t>
            </a:r>
            <a:br>
              <a:rPr lang="en"/>
            </a:br>
            <a:r>
              <a:rPr lang="en" u="sng">
                <a:solidFill>
                  <a:schemeClr val="hlink"/>
                </a:solidFill>
                <a:hlinkClick r:id="rId4"/>
              </a:rPr>
              <a:t>https://aws.amazon.com/privacy/</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0" st="0"/>
                                            </p:txEl>
                                          </p:spTgt>
                                        </p:tgtEl>
                                        <p:attrNameLst>
                                          <p:attrName>style.visibility</p:attrName>
                                        </p:attrNameLst>
                                      </p:cBhvr>
                                      <p:to>
                                        <p:strVal val="visible"/>
                                      </p:to>
                                    </p:set>
                                    <p:animEffect filter="fade" transition="in">
                                      <p:cBhvr>
                                        <p:cTn dur="500"/>
                                        <p:tgtEl>
                                          <p:spTgt spid="7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1" st="1"/>
                                            </p:txEl>
                                          </p:spTgt>
                                        </p:tgtEl>
                                        <p:attrNameLst>
                                          <p:attrName>style.visibility</p:attrName>
                                        </p:attrNameLst>
                                      </p:cBhvr>
                                      <p:to>
                                        <p:strVal val="visible"/>
                                      </p:to>
                                    </p:set>
                                    <p:animEffect filter="fade" transition="in">
                                      <p:cBhvr>
                                        <p:cTn dur="500"/>
                                        <p:tgtEl>
                                          <p:spTgt spid="7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2" st="2"/>
                                            </p:txEl>
                                          </p:spTgt>
                                        </p:tgtEl>
                                        <p:attrNameLst>
                                          <p:attrName>style.visibility</p:attrName>
                                        </p:attrNameLst>
                                      </p:cBhvr>
                                      <p:to>
                                        <p:strVal val="visible"/>
                                      </p:to>
                                    </p:set>
                                    <p:animEffect filter="fade" transition="in">
                                      <p:cBhvr>
                                        <p:cTn dur="500"/>
                                        <p:tgtEl>
                                          <p:spTgt spid="7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3" st="3"/>
                                            </p:txEl>
                                          </p:spTgt>
                                        </p:tgtEl>
                                        <p:attrNameLst>
                                          <p:attrName>style.visibility</p:attrName>
                                        </p:attrNameLst>
                                      </p:cBhvr>
                                      <p:to>
                                        <p:strVal val="visible"/>
                                      </p:to>
                                    </p:set>
                                    <p:animEffect filter="fade" transition="in">
                                      <p:cBhvr>
                                        <p:cTn dur="500"/>
                                        <p:tgtEl>
                                          <p:spTgt spid="7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4" st="4"/>
                                            </p:txEl>
                                          </p:spTgt>
                                        </p:tgtEl>
                                        <p:attrNameLst>
                                          <p:attrName>style.visibility</p:attrName>
                                        </p:attrNameLst>
                                      </p:cBhvr>
                                      <p:to>
                                        <p:strVal val="visible"/>
                                      </p:to>
                                    </p:set>
                                    <p:animEffect filter="fade" transition="in">
                                      <p:cBhvr>
                                        <p:cTn dur="500"/>
                                        <p:tgtEl>
                                          <p:spTgt spid="7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5" st="5"/>
                                            </p:txEl>
                                          </p:spTgt>
                                        </p:tgtEl>
                                        <p:attrNameLst>
                                          <p:attrName>style.visibility</p:attrName>
                                        </p:attrNameLst>
                                      </p:cBhvr>
                                      <p:to>
                                        <p:strVal val="visible"/>
                                      </p:to>
                                    </p:set>
                                    <p:animEffect filter="fade" transition="in">
                                      <p:cBhvr>
                                        <p:cTn dur="500"/>
                                        <p:tgtEl>
                                          <p:spTgt spid="74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24"/>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754" name="Google Shape;754;p124"/>
          <p:cNvSpPr txBox="1"/>
          <p:nvPr>
            <p:ph idx="1" type="subTitle"/>
          </p:nvPr>
        </p:nvSpPr>
        <p:spPr>
          <a:xfrm>
            <a:off x="1156598" y="3132979"/>
            <a:ext cx="6619244" cy="64606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ACCOUNT REGISTRATION</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25"/>
          <p:cNvSpPr txBox="1"/>
          <p:nvPr>
            <p:ph type="ctrTitle"/>
          </p:nvPr>
        </p:nvSpPr>
        <p:spPr>
          <a:xfrm>
            <a:off x="1156598" y="62865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000"/>
              <a:buFont typeface="Century Gothic"/>
              <a:buNone/>
            </a:pPr>
            <a:r>
              <a:rPr lang="en" sz="5000"/>
              <a:t>Getting Started</a:t>
            </a:r>
            <a:br>
              <a:rPr lang="en" sz="5000"/>
            </a:br>
            <a:r>
              <a:rPr lang="en" sz="5000"/>
              <a:t>with AWS</a:t>
            </a:r>
            <a:endParaRPr sz="5000"/>
          </a:p>
        </p:txBody>
      </p:sp>
      <p:sp>
        <p:nvSpPr>
          <p:cNvPr id="760" name="Google Shape;760;p125"/>
          <p:cNvSpPr txBox="1"/>
          <p:nvPr>
            <p:ph idx="1" type="subTitle"/>
          </p:nvPr>
        </p:nvSpPr>
        <p:spPr>
          <a:xfrm>
            <a:off x="1156598" y="3132979"/>
            <a:ext cx="6619244" cy="646065"/>
          </a:xfrm>
          <a:prstGeom prst="rect">
            <a:avLst/>
          </a:prstGeom>
          <a:noFill/>
          <a:ln>
            <a:noFill/>
          </a:ln>
        </p:spPr>
        <p:txBody>
          <a:bodyPr anchorCtr="0" anchor="t" bIns="34275" lIns="68575" spcFirstLastPara="1" rIns="68575" wrap="square" tIns="34275">
            <a:normAutofit fontScale="85000" lnSpcReduction="20000"/>
          </a:bodyPr>
          <a:lstStyle/>
          <a:p>
            <a:pPr indent="0" lvl="0" marL="0" rtl="0" algn="ctr">
              <a:spcBef>
                <a:spcPts val="0"/>
              </a:spcBef>
              <a:spcAft>
                <a:spcPts val="0"/>
              </a:spcAft>
              <a:buSzPct val="81481"/>
              <a:buNone/>
            </a:pPr>
            <a:r>
              <a:rPr lang="en" sz="2700"/>
              <a:t>AWS SERVICES FOR THE CLOUD PRACTITIONER EXAM</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2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766" name="Google Shape;766;p12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Identity &amp; Access Management (IAM)</a:t>
            </a:r>
            <a:br>
              <a:rPr lang="en" sz="2100"/>
            </a:br>
            <a:br>
              <a:rPr lang="en"/>
            </a:br>
            <a:r>
              <a:rPr lang="en"/>
              <a:t>IAM allows us to create user groups and control which users have access to specified services on AWS in our account. </a:t>
            </a:r>
            <a:endParaRPr/>
          </a:p>
          <a:p>
            <a:pPr indent="-222250" lvl="1" marL="558800" rtl="0" algn="l">
              <a:spcBef>
                <a:spcPts val="800"/>
              </a:spcBef>
              <a:spcAft>
                <a:spcPts val="0"/>
              </a:spcAft>
              <a:buSzPts val="1100"/>
              <a:buChar char="►"/>
            </a:pPr>
            <a:r>
              <a:rPr lang="en"/>
              <a:t>Example:</a:t>
            </a:r>
            <a:br>
              <a:rPr lang="en"/>
            </a:br>
            <a:r>
              <a:rPr lang="en"/>
              <a:t>An organization may not want their developers having access to billing and security settings. IAM policies will help us control these types of permissions. </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xEl>
                                              <p:pRg end="0" st="0"/>
                                            </p:txEl>
                                          </p:spTgt>
                                        </p:tgtEl>
                                        <p:attrNameLst>
                                          <p:attrName>style.visibility</p:attrName>
                                        </p:attrNameLst>
                                      </p:cBhvr>
                                      <p:to>
                                        <p:strVal val="visible"/>
                                      </p:to>
                                    </p:set>
                                    <p:animEffect filter="fade" transition="in">
                                      <p:cBhvr>
                                        <p:cTn dur="500"/>
                                        <p:tgtEl>
                                          <p:spTgt spid="7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xEl>
                                              <p:pRg end="1" st="1"/>
                                            </p:txEl>
                                          </p:spTgt>
                                        </p:tgtEl>
                                        <p:attrNameLst>
                                          <p:attrName>style.visibility</p:attrName>
                                        </p:attrNameLst>
                                      </p:cBhvr>
                                      <p:to>
                                        <p:strVal val="visible"/>
                                      </p:to>
                                    </p:set>
                                    <p:animEffect filter="fade" transition="in">
                                      <p:cBhvr>
                                        <p:cTn dur="500"/>
                                        <p:tgtEl>
                                          <p:spTgt spid="7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xEl>
                                              <p:pRg end="2" st="2"/>
                                            </p:txEl>
                                          </p:spTgt>
                                        </p:tgtEl>
                                        <p:attrNameLst>
                                          <p:attrName>style.visibility</p:attrName>
                                        </p:attrNameLst>
                                      </p:cBhvr>
                                      <p:to>
                                        <p:strVal val="visible"/>
                                      </p:to>
                                    </p:set>
                                    <p:animEffect filter="fade" transition="in">
                                      <p:cBhvr>
                                        <p:cTn dur="500"/>
                                        <p:tgtEl>
                                          <p:spTgt spid="76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2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772" name="Google Shape;772;p127"/>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AWS Compute</a:t>
            </a:r>
            <a:br>
              <a:rPr lang="en" sz="2100"/>
            </a:br>
            <a:br>
              <a:rPr lang="en" sz="2100"/>
            </a:br>
            <a:r>
              <a:rPr lang="en"/>
              <a:t>There are a number of AWS Compute services which will be relevant to the exam. These services provide AWS customers the ability to deploy virtual machines that power their applications. Virtual Machines include computation power (CPU), Memory (RAM, and Bandwidth. As part of this course we will explore:</a:t>
            </a:r>
            <a:endParaRPr/>
          </a:p>
          <a:p>
            <a:pPr indent="-222250" lvl="1" marL="558800" rtl="0" algn="l">
              <a:spcBef>
                <a:spcPts val="800"/>
              </a:spcBef>
              <a:spcAft>
                <a:spcPts val="0"/>
              </a:spcAft>
              <a:buSzPts val="1100"/>
              <a:buChar char="►"/>
            </a:pPr>
            <a:r>
              <a:rPr lang="en"/>
              <a:t>Amazon Elastic Compute Cloud (EC2)</a:t>
            </a:r>
            <a:endParaRPr/>
          </a:p>
          <a:p>
            <a:pPr indent="-222250" lvl="1" marL="558800" rtl="0" algn="l">
              <a:spcBef>
                <a:spcPts val="800"/>
              </a:spcBef>
              <a:spcAft>
                <a:spcPts val="0"/>
              </a:spcAft>
              <a:buSzPts val="1100"/>
              <a:buChar char="►"/>
            </a:pPr>
            <a:r>
              <a:rPr lang="en"/>
              <a:t>Amazon Elastic Container Service ECS</a:t>
            </a:r>
            <a:endParaRPr/>
          </a:p>
          <a:p>
            <a:pPr indent="-222250" lvl="1" marL="558800" rtl="0" algn="l">
              <a:spcBef>
                <a:spcPts val="800"/>
              </a:spcBef>
              <a:spcAft>
                <a:spcPts val="0"/>
              </a:spcAft>
              <a:buSzPts val="1100"/>
              <a:buChar char="►"/>
            </a:pPr>
            <a:r>
              <a:rPr lang="en"/>
              <a:t>AWS Lambda</a:t>
            </a:r>
            <a:endParaRPr/>
          </a:p>
          <a:p>
            <a:pPr indent="-222250" lvl="1" marL="558800" rtl="0" algn="l">
              <a:spcBef>
                <a:spcPts val="800"/>
              </a:spcBef>
              <a:spcAft>
                <a:spcPts val="0"/>
              </a:spcAft>
              <a:buSzPts val="1100"/>
              <a:buChar char="►"/>
            </a:pPr>
            <a:r>
              <a:rPr lang="en"/>
              <a:t>Amazon LightSail</a:t>
            </a:r>
            <a:endParaRPr/>
          </a:p>
          <a:p>
            <a:pPr indent="-177800" lvl="0" marL="254000" rtl="0" algn="l">
              <a:spcBef>
                <a:spcPts val="800"/>
              </a:spcBef>
              <a:spcAft>
                <a:spcPts val="0"/>
              </a:spcAft>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xEl>
                                              <p:pRg end="0" st="0"/>
                                            </p:txEl>
                                          </p:spTgt>
                                        </p:tgtEl>
                                        <p:attrNameLst>
                                          <p:attrName>style.visibility</p:attrName>
                                        </p:attrNameLst>
                                      </p:cBhvr>
                                      <p:to>
                                        <p:strVal val="visible"/>
                                      </p:to>
                                    </p:set>
                                    <p:animEffect filter="fade" transition="in">
                                      <p:cBhvr>
                                        <p:cTn dur="500"/>
                                        <p:tgtEl>
                                          <p:spTgt spid="7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xEl>
                                              <p:pRg end="1" st="1"/>
                                            </p:txEl>
                                          </p:spTgt>
                                        </p:tgtEl>
                                        <p:attrNameLst>
                                          <p:attrName>style.visibility</p:attrName>
                                        </p:attrNameLst>
                                      </p:cBhvr>
                                      <p:to>
                                        <p:strVal val="visible"/>
                                      </p:to>
                                    </p:set>
                                    <p:animEffect filter="fade" transition="in">
                                      <p:cBhvr>
                                        <p:cTn dur="500"/>
                                        <p:tgtEl>
                                          <p:spTgt spid="7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xEl>
                                              <p:pRg end="2" st="2"/>
                                            </p:txEl>
                                          </p:spTgt>
                                        </p:tgtEl>
                                        <p:attrNameLst>
                                          <p:attrName>style.visibility</p:attrName>
                                        </p:attrNameLst>
                                      </p:cBhvr>
                                      <p:to>
                                        <p:strVal val="visible"/>
                                      </p:to>
                                    </p:set>
                                    <p:animEffect filter="fade" transition="in">
                                      <p:cBhvr>
                                        <p:cTn dur="500"/>
                                        <p:tgtEl>
                                          <p:spTgt spid="7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xEl>
                                              <p:pRg end="3" st="3"/>
                                            </p:txEl>
                                          </p:spTgt>
                                        </p:tgtEl>
                                        <p:attrNameLst>
                                          <p:attrName>style.visibility</p:attrName>
                                        </p:attrNameLst>
                                      </p:cBhvr>
                                      <p:to>
                                        <p:strVal val="visible"/>
                                      </p:to>
                                    </p:set>
                                    <p:animEffect filter="fade" transition="in">
                                      <p:cBhvr>
                                        <p:cTn dur="500"/>
                                        <p:tgtEl>
                                          <p:spTgt spid="7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xEl>
                                              <p:pRg end="4" st="4"/>
                                            </p:txEl>
                                          </p:spTgt>
                                        </p:tgtEl>
                                        <p:attrNameLst>
                                          <p:attrName>style.visibility</p:attrName>
                                        </p:attrNameLst>
                                      </p:cBhvr>
                                      <p:to>
                                        <p:strVal val="visible"/>
                                      </p:to>
                                    </p:set>
                                    <p:animEffect filter="fade" transition="in">
                                      <p:cBhvr>
                                        <p:cTn dur="500"/>
                                        <p:tgtEl>
                                          <p:spTgt spid="7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xEl>
                                              <p:pRg end="5" st="5"/>
                                            </p:txEl>
                                          </p:spTgt>
                                        </p:tgtEl>
                                        <p:attrNameLst>
                                          <p:attrName>style.visibility</p:attrName>
                                        </p:attrNameLst>
                                      </p:cBhvr>
                                      <p:to>
                                        <p:strVal val="visible"/>
                                      </p:to>
                                    </p:set>
                                    <p:animEffect filter="fade" transition="in">
                                      <p:cBhvr>
                                        <p:cTn dur="500"/>
                                        <p:tgtEl>
                                          <p:spTgt spid="77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2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778" name="Google Shape;778;p128"/>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AWS Storage</a:t>
            </a:r>
            <a:br>
              <a:rPr lang="en" sz="2100"/>
            </a:br>
            <a:br>
              <a:rPr lang="en" sz="2100"/>
            </a:br>
            <a:r>
              <a:rPr lang="en"/>
              <a:t>In addition to compute resources, AWS offers a line of file storage solutions, which we will explore. </a:t>
            </a:r>
            <a:br>
              <a:rPr lang="en"/>
            </a:br>
            <a:br>
              <a:rPr lang="en"/>
            </a:br>
            <a:r>
              <a:rPr lang="en"/>
              <a:t>This includes:</a:t>
            </a:r>
            <a:endParaRPr/>
          </a:p>
          <a:p>
            <a:pPr indent="-222250" lvl="1" marL="558800" rtl="0" algn="l">
              <a:spcBef>
                <a:spcPts val="800"/>
              </a:spcBef>
              <a:spcAft>
                <a:spcPts val="0"/>
              </a:spcAft>
              <a:buSzPts val="1100"/>
              <a:buChar char="►"/>
            </a:pPr>
            <a:r>
              <a:rPr lang="en"/>
              <a:t>Amazon Simple Storage Service (Amazon S3)</a:t>
            </a:r>
            <a:endParaRPr/>
          </a:p>
          <a:p>
            <a:pPr indent="-222250" lvl="1" marL="558800" rtl="0" algn="l">
              <a:spcBef>
                <a:spcPts val="800"/>
              </a:spcBef>
              <a:spcAft>
                <a:spcPts val="0"/>
              </a:spcAft>
              <a:buSzPts val="1100"/>
              <a:buChar char="►"/>
            </a:pPr>
            <a:r>
              <a:rPr lang="en"/>
              <a:t>Amazon Elastic Block Storage (Amazon EBS)</a:t>
            </a:r>
            <a:endParaRPr/>
          </a:p>
          <a:p>
            <a:pPr indent="-222250" lvl="1" marL="558800" rtl="0" algn="l">
              <a:spcBef>
                <a:spcPts val="800"/>
              </a:spcBef>
              <a:spcAft>
                <a:spcPts val="0"/>
              </a:spcAft>
              <a:buSzPts val="1100"/>
              <a:buChar char="►"/>
            </a:pPr>
            <a:r>
              <a:rPr lang="en"/>
              <a:t>Amazon Elastic File System (Amazon EFS)</a:t>
            </a:r>
            <a:endParaRPr/>
          </a:p>
          <a:p>
            <a:pPr indent="-222250" lvl="1" marL="558800" rtl="0" algn="l">
              <a:spcBef>
                <a:spcPts val="800"/>
              </a:spcBef>
              <a:spcAft>
                <a:spcPts val="0"/>
              </a:spcAft>
              <a:buSzPts val="1100"/>
              <a:buChar char="►"/>
            </a:pPr>
            <a:r>
              <a:rPr lang="en"/>
              <a:t>AWS Storage Gateway</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0" st="0"/>
                                            </p:txEl>
                                          </p:spTgt>
                                        </p:tgtEl>
                                        <p:attrNameLst>
                                          <p:attrName>style.visibility</p:attrName>
                                        </p:attrNameLst>
                                      </p:cBhvr>
                                      <p:to>
                                        <p:strVal val="visible"/>
                                      </p:to>
                                    </p:set>
                                    <p:animEffect filter="fade" transition="in">
                                      <p:cBhvr>
                                        <p:cTn dur="500"/>
                                        <p:tgtEl>
                                          <p:spTgt spid="7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1" st="1"/>
                                            </p:txEl>
                                          </p:spTgt>
                                        </p:tgtEl>
                                        <p:attrNameLst>
                                          <p:attrName>style.visibility</p:attrName>
                                        </p:attrNameLst>
                                      </p:cBhvr>
                                      <p:to>
                                        <p:strVal val="visible"/>
                                      </p:to>
                                    </p:set>
                                    <p:animEffect filter="fade" transition="in">
                                      <p:cBhvr>
                                        <p:cTn dur="500"/>
                                        <p:tgtEl>
                                          <p:spTgt spid="7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2" st="2"/>
                                            </p:txEl>
                                          </p:spTgt>
                                        </p:tgtEl>
                                        <p:attrNameLst>
                                          <p:attrName>style.visibility</p:attrName>
                                        </p:attrNameLst>
                                      </p:cBhvr>
                                      <p:to>
                                        <p:strVal val="visible"/>
                                      </p:to>
                                    </p:set>
                                    <p:animEffect filter="fade" transition="in">
                                      <p:cBhvr>
                                        <p:cTn dur="500"/>
                                        <p:tgtEl>
                                          <p:spTgt spid="7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3" st="3"/>
                                            </p:txEl>
                                          </p:spTgt>
                                        </p:tgtEl>
                                        <p:attrNameLst>
                                          <p:attrName>style.visibility</p:attrName>
                                        </p:attrNameLst>
                                      </p:cBhvr>
                                      <p:to>
                                        <p:strVal val="visible"/>
                                      </p:to>
                                    </p:set>
                                    <p:animEffect filter="fade" transition="in">
                                      <p:cBhvr>
                                        <p:cTn dur="500"/>
                                        <p:tgtEl>
                                          <p:spTgt spid="7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4" st="4"/>
                                            </p:txEl>
                                          </p:spTgt>
                                        </p:tgtEl>
                                        <p:attrNameLst>
                                          <p:attrName>style.visibility</p:attrName>
                                        </p:attrNameLst>
                                      </p:cBhvr>
                                      <p:to>
                                        <p:strVal val="visible"/>
                                      </p:to>
                                    </p:set>
                                    <p:animEffect filter="fade" transition="in">
                                      <p:cBhvr>
                                        <p:cTn dur="500"/>
                                        <p:tgtEl>
                                          <p:spTgt spid="7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2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2400"/>
              <a:buFont typeface="Century Gothic"/>
              <a:buNone/>
            </a:pPr>
            <a:r>
              <a:rPr lang="en" sz="2400"/>
              <a:t>Getting Started with AWS</a:t>
            </a:r>
            <a:br>
              <a:rPr lang="en" sz="2400"/>
            </a:br>
            <a:r>
              <a:rPr lang="en" sz="2100">
                <a:solidFill>
                  <a:srgbClr val="F9C4E0"/>
                </a:solidFill>
              </a:rPr>
              <a:t> </a:t>
            </a:r>
            <a:r>
              <a:rPr lang="en" sz="2100">
                <a:solidFill>
                  <a:srgbClr val="F589C1"/>
                </a:solidFill>
              </a:rPr>
              <a:t>- AWS Services for the Cloud Practitioner Exam</a:t>
            </a:r>
            <a:br>
              <a:rPr lang="en" sz="2100"/>
            </a:br>
            <a:endParaRPr sz="2100">
              <a:solidFill>
                <a:srgbClr val="F589C1"/>
              </a:solidFill>
            </a:endParaRPr>
          </a:p>
        </p:txBody>
      </p:sp>
      <p:sp>
        <p:nvSpPr>
          <p:cNvPr id="784" name="Google Shape;784;p129"/>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60350" lvl="0" marL="254000" rtl="0" algn="l">
              <a:spcBef>
                <a:spcPts val="0"/>
              </a:spcBef>
              <a:spcAft>
                <a:spcPts val="0"/>
              </a:spcAft>
              <a:buSzPts val="1700"/>
              <a:buChar char="►"/>
            </a:pPr>
            <a:r>
              <a:rPr lang="en" sz="2100"/>
              <a:t>AWS Networking</a:t>
            </a:r>
            <a:br>
              <a:rPr lang="en" sz="2100"/>
            </a:br>
            <a:br>
              <a:rPr lang="en" sz="2100"/>
            </a:br>
            <a:r>
              <a:rPr lang="en"/>
              <a:t>AWS Networking services offer customers the ability to establish a dedicated network connection to the cloud to exchange data. They also allow customers to segregate their cloud infrastructure and scale workload requests based on usage and consumption. </a:t>
            </a:r>
            <a:br>
              <a:rPr lang="en"/>
            </a:br>
            <a:br>
              <a:rPr lang="en"/>
            </a:br>
            <a:r>
              <a:rPr lang="en"/>
              <a:t>In this course we will work with:</a:t>
            </a:r>
            <a:endParaRPr/>
          </a:p>
          <a:p>
            <a:pPr indent="-222250" lvl="1" marL="558800" rtl="0" algn="l">
              <a:spcBef>
                <a:spcPts val="800"/>
              </a:spcBef>
              <a:spcAft>
                <a:spcPts val="0"/>
              </a:spcAft>
              <a:buSzPts val="1100"/>
              <a:buChar char="►"/>
            </a:pPr>
            <a:r>
              <a:rPr lang="en"/>
              <a:t>Amazon Virtual Private Cloud (VPC)</a:t>
            </a:r>
            <a:endParaRPr/>
          </a:p>
          <a:p>
            <a:pPr indent="-222250" lvl="1" marL="558800" rtl="0" algn="l">
              <a:spcBef>
                <a:spcPts val="800"/>
              </a:spcBef>
              <a:spcAft>
                <a:spcPts val="0"/>
              </a:spcAft>
              <a:buSzPts val="1100"/>
              <a:buChar char="►"/>
            </a:pPr>
            <a:r>
              <a:rPr lang="en"/>
              <a:t>AWS Direct Connect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0" st="0"/>
                                            </p:txEl>
                                          </p:spTgt>
                                        </p:tgtEl>
                                        <p:attrNameLst>
                                          <p:attrName>style.visibility</p:attrName>
                                        </p:attrNameLst>
                                      </p:cBhvr>
                                      <p:to>
                                        <p:strVal val="visible"/>
                                      </p:to>
                                    </p:set>
                                    <p:animEffect filter="fade" transition="in">
                                      <p:cBhvr>
                                        <p:cTn dur="500"/>
                                        <p:tgtEl>
                                          <p:spTgt spid="7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1" st="1"/>
                                            </p:txEl>
                                          </p:spTgt>
                                        </p:tgtEl>
                                        <p:attrNameLst>
                                          <p:attrName>style.visibility</p:attrName>
                                        </p:attrNameLst>
                                      </p:cBhvr>
                                      <p:to>
                                        <p:strVal val="visible"/>
                                      </p:to>
                                    </p:set>
                                    <p:animEffect filter="fade" transition="in">
                                      <p:cBhvr>
                                        <p:cTn dur="500"/>
                                        <p:tgtEl>
                                          <p:spTgt spid="7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2" st="2"/>
                                            </p:txEl>
                                          </p:spTgt>
                                        </p:tgtEl>
                                        <p:attrNameLst>
                                          <p:attrName>style.visibility</p:attrName>
                                        </p:attrNameLst>
                                      </p:cBhvr>
                                      <p:to>
                                        <p:strVal val="visible"/>
                                      </p:to>
                                    </p:set>
                                    <p:animEffect filter="fade" transition="in">
                                      <p:cBhvr>
                                        <p:cTn dur="500"/>
                                        <p:tgtEl>
                                          <p:spTgt spid="78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BFBC618B-A1CA-4AD3-A202-CED70A809A50}"/>
</file>

<file path=customXml/itemProps2.xml><?xml version="1.0" encoding="utf-8"?>
<ds:datastoreItem xmlns:ds="http://schemas.openxmlformats.org/officeDocument/2006/customXml" ds:itemID="{0A0502AF-C416-4F51-88B7-31471F349EBE}"/>
</file>

<file path=customXml/itemProps3.xml><?xml version="1.0" encoding="utf-8"?>
<ds:datastoreItem xmlns:ds="http://schemas.openxmlformats.org/officeDocument/2006/customXml" ds:itemID="{C619D236-1380-4E65-8028-9B6521F982E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