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255.xml" ContentType="application/vnd.openxmlformats-officedocument.presentationml.notesSlide+xml"/>
  <Override PartName="/ppt/notesSlides/notesSlide256.xml" ContentType="application/vnd.openxmlformats-officedocument.presentationml.notesSlide+xml"/>
  <Override PartName="/ppt/notesSlides/notesSlide257.xml" ContentType="application/vnd.openxmlformats-officedocument.presentationml.notesSlide+xml"/>
  <Override PartName="/ppt/notesSlides/notesSlide258.xml" ContentType="application/vnd.openxmlformats-officedocument.presentationml.notesSlide+xml"/>
  <Override PartName="/ppt/notesSlides/notesSlide259.xml" ContentType="application/vnd.openxmlformats-officedocument.presentationml.notesSlide+xml"/>
  <Override PartName="/ppt/notesSlides/notesSlide260.xml" ContentType="application/vnd.openxmlformats-officedocument.presentationml.notesSlide+xml"/>
  <Override PartName="/ppt/notesSlides/notesSlide261.xml" ContentType="application/vnd.openxmlformats-officedocument.presentationml.notesSlide+xml"/>
  <Override PartName="/ppt/notesSlides/notesSlide262.xml" ContentType="application/vnd.openxmlformats-officedocument.presentationml.notesSlide+xml"/>
  <Override PartName="/ppt/notesSlides/notesSlide263.xml" ContentType="application/vnd.openxmlformats-officedocument.presentationml.notesSlide+xml"/>
  <Override PartName="/ppt/notesSlides/notesSlide264.xml" ContentType="application/vnd.openxmlformats-officedocument.presentationml.notesSlide+xml"/>
  <Override PartName="/ppt/notesSlides/notesSlide265.xml" ContentType="application/vnd.openxmlformats-officedocument.presentationml.notesSlide+xml"/>
  <Override PartName="/ppt/notesSlides/notesSlide26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  <p:sldId id="393" r:id="rId145"/>
    <p:sldId id="394" r:id="rId146"/>
    <p:sldId id="395" r:id="rId147"/>
    <p:sldId id="396" r:id="rId148"/>
    <p:sldId id="397" r:id="rId149"/>
    <p:sldId id="398" r:id="rId150"/>
    <p:sldId id="399" r:id="rId151"/>
    <p:sldId id="400" r:id="rId152"/>
    <p:sldId id="401" r:id="rId153"/>
    <p:sldId id="402" r:id="rId154"/>
    <p:sldId id="403" r:id="rId155"/>
    <p:sldId id="404" r:id="rId156"/>
    <p:sldId id="405" r:id="rId157"/>
    <p:sldId id="406" r:id="rId158"/>
    <p:sldId id="407" r:id="rId159"/>
    <p:sldId id="408" r:id="rId160"/>
    <p:sldId id="409" r:id="rId161"/>
    <p:sldId id="410" r:id="rId162"/>
    <p:sldId id="411" r:id="rId163"/>
    <p:sldId id="412" r:id="rId164"/>
    <p:sldId id="413" r:id="rId165"/>
    <p:sldId id="414" r:id="rId166"/>
    <p:sldId id="415" r:id="rId167"/>
    <p:sldId id="416" r:id="rId168"/>
    <p:sldId id="417" r:id="rId169"/>
    <p:sldId id="418" r:id="rId170"/>
    <p:sldId id="419" r:id="rId171"/>
    <p:sldId id="420" r:id="rId172"/>
    <p:sldId id="421" r:id="rId173"/>
    <p:sldId id="422" r:id="rId174"/>
    <p:sldId id="423" r:id="rId175"/>
    <p:sldId id="424" r:id="rId176"/>
    <p:sldId id="425" r:id="rId177"/>
    <p:sldId id="426" r:id="rId178"/>
    <p:sldId id="427" r:id="rId179"/>
    <p:sldId id="428" r:id="rId180"/>
    <p:sldId id="429" r:id="rId181"/>
    <p:sldId id="430" r:id="rId182"/>
    <p:sldId id="431" r:id="rId183"/>
    <p:sldId id="432" r:id="rId184"/>
    <p:sldId id="433" r:id="rId185"/>
    <p:sldId id="434" r:id="rId186"/>
    <p:sldId id="435" r:id="rId187"/>
    <p:sldId id="436" r:id="rId188"/>
    <p:sldId id="437" r:id="rId189"/>
    <p:sldId id="438" r:id="rId190"/>
    <p:sldId id="439" r:id="rId191"/>
    <p:sldId id="440" r:id="rId192"/>
    <p:sldId id="441" r:id="rId193"/>
    <p:sldId id="442" r:id="rId194"/>
    <p:sldId id="443" r:id="rId195"/>
    <p:sldId id="444" r:id="rId196"/>
    <p:sldId id="445" r:id="rId197"/>
    <p:sldId id="446" r:id="rId198"/>
    <p:sldId id="447" r:id="rId199"/>
    <p:sldId id="448" r:id="rId200"/>
    <p:sldId id="449" r:id="rId201"/>
    <p:sldId id="450" r:id="rId202"/>
    <p:sldId id="451" r:id="rId203"/>
    <p:sldId id="452" r:id="rId204"/>
    <p:sldId id="453" r:id="rId205"/>
    <p:sldId id="454" r:id="rId206"/>
    <p:sldId id="455" r:id="rId207"/>
    <p:sldId id="456" r:id="rId208"/>
    <p:sldId id="457" r:id="rId209"/>
    <p:sldId id="458" r:id="rId210"/>
    <p:sldId id="459" r:id="rId211"/>
    <p:sldId id="460" r:id="rId212"/>
    <p:sldId id="461" r:id="rId213"/>
    <p:sldId id="462" r:id="rId214"/>
    <p:sldId id="463" r:id="rId215"/>
    <p:sldId id="464" r:id="rId216"/>
    <p:sldId id="465" r:id="rId217"/>
    <p:sldId id="466" r:id="rId218"/>
    <p:sldId id="467" r:id="rId219"/>
    <p:sldId id="468" r:id="rId220"/>
    <p:sldId id="469" r:id="rId221"/>
    <p:sldId id="470" r:id="rId222"/>
    <p:sldId id="471" r:id="rId223"/>
    <p:sldId id="472" r:id="rId224"/>
    <p:sldId id="473" r:id="rId225"/>
    <p:sldId id="474" r:id="rId226"/>
    <p:sldId id="475" r:id="rId227"/>
    <p:sldId id="476" r:id="rId228"/>
    <p:sldId id="477" r:id="rId229"/>
    <p:sldId id="478" r:id="rId230"/>
    <p:sldId id="479" r:id="rId231"/>
    <p:sldId id="480" r:id="rId232"/>
    <p:sldId id="481" r:id="rId233"/>
    <p:sldId id="482" r:id="rId234"/>
    <p:sldId id="483" r:id="rId235"/>
    <p:sldId id="484" r:id="rId236"/>
    <p:sldId id="485" r:id="rId237"/>
    <p:sldId id="486" r:id="rId238"/>
    <p:sldId id="487" r:id="rId239"/>
    <p:sldId id="488" r:id="rId240"/>
    <p:sldId id="489" r:id="rId241"/>
    <p:sldId id="490" r:id="rId242"/>
    <p:sldId id="491" r:id="rId243"/>
    <p:sldId id="492" r:id="rId244"/>
    <p:sldId id="493" r:id="rId245"/>
    <p:sldId id="494" r:id="rId246"/>
    <p:sldId id="495" r:id="rId247"/>
    <p:sldId id="496" r:id="rId248"/>
    <p:sldId id="497" r:id="rId249"/>
    <p:sldId id="498" r:id="rId250"/>
    <p:sldId id="499" r:id="rId251"/>
    <p:sldId id="500" r:id="rId252"/>
    <p:sldId id="501" r:id="rId253"/>
    <p:sldId id="502" r:id="rId254"/>
    <p:sldId id="503" r:id="rId255"/>
    <p:sldId id="504" r:id="rId256"/>
    <p:sldId id="505" r:id="rId257"/>
    <p:sldId id="506" r:id="rId258"/>
    <p:sldId id="507" r:id="rId259"/>
    <p:sldId id="508" r:id="rId260"/>
    <p:sldId id="509" r:id="rId261"/>
    <p:sldId id="510" r:id="rId262"/>
    <p:sldId id="511" r:id="rId263"/>
    <p:sldId id="512" r:id="rId264"/>
    <p:sldId id="513" r:id="rId265"/>
    <p:sldId id="514" r:id="rId266"/>
    <p:sldId id="515" r:id="rId267"/>
    <p:sldId id="516" r:id="rId268"/>
    <p:sldId id="517" r:id="rId269"/>
    <p:sldId id="518" r:id="rId270"/>
    <p:sldId id="519" r:id="rId271"/>
    <p:sldId id="520" r:id="rId272"/>
    <p:sldId id="521" r:id="rId273"/>
  </p:sldIdLst>
  <p:sldSz cy="5143500" cx="9144000"/>
  <p:notesSz cx="6858000" cy="9144000"/>
  <p:embeddedFontLst>
    <p:embeddedFont>
      <p:font typeface="Source Sans Pro Light"/>
      <p:regular r:id="rId274"/>
      <p:bold r:id="rId275"/>
      <p:italic r:id="rId276"/>
      <p:boldItalic r:id="rId277"/>
    </p:embeddedFont>
    <p:embeddedFont>
      <p:font typeface="Source Sans Pro"/>
      <p:regular r:id="rId278"/>
      <p:bold r:id="rId279"/>
      <p:italic r:id="rId280"/>
      <p:boldItalic r:id="rId2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DA2B9B-3327-45C9-B71F-8FD6B620D45B}">
  <a:tblStyle styleId="{7CDA2B9B-3327-45C9-B71F-8FD6B620D45B}" styleName="Table_0">
    <a:wholeTbl>
      <a:tcTxStyle b="off" i="off">
        <a:font>
          <a:latin typeface="Source Sans Pro"/>
          <a:ea typeface="Source Sans Pro"/>
          <a:cs typeface="Source Sans Pro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FF6"/>
          </a:solidFill>
        </a:fill>
      </a:tcStyle>
    </a:wholeTbl>
    <a:band1H>
      <a:tcTxStyle/>
      <a:tcStyle>
        <a:fill>
          <a:solidFill>
            <a:srgbClr val="CDDEEC"/>
          </a:solidFill>
        </a:fill>
      </a:tcStyle>
    </a:band1H>
    <a:band2H>
      <a:tcTxStyle/>
    </a:band2H>
    <a:band1V>
      <a:tcTxStyle/>
      <a:tcStyle>
        <a:fill>
          <a:solidFill>
            <a:srgbClr val="CDDEEC"/>
          </a:solidFill>
        </a:fill>
      </a:tcStyle>
    </a:band1V>
    <a:band2V>
      <a:tcTxStyle/>
    </a:band2V>
    <a:lastCol>
      <a:tcTxStyle b="on" i="off">
        <a:font>
          <a:latin typeface="Source Sans Pro"/>
          <a:ea typeface="Source Sans Pro"/>
          <a:cs typeface="Source Sans Pro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Source Sans Pro"/>
          <a:ea typeface="Source Sans Pro"/>
          <a:cs typeface="Source Sans Pro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Source Sans Pro"/>
          <a:ea typeface="Source Sans Pro"/>
          <a:cs typeface="Source Sans Pro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  <a:tblStyle styleId="{60C6CB28-6B7E-4BC8-A5C3-FD2F0F2389DF}" styleName="Table_1">
    <a:wholeTbl>
      <a:tcTxStyle b="off" i="off">
        <a:font>
          <a:latin typeface="Source Sans Pro"/>
          <a:ea typeface="Source Sans Pro"/>
          <a:cs typeface="Source Sans Pro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2ED"/>
          </a:solidFill>
        </a:fill>
      </a:tcStyle>
    </a:wholeTbl>
    <a:band1H>
      <a:tcTxStyle/>
      <a:tcStyle>
        <a:fill>
          <a:solidFill>
            <a:srgbClr val="CBE3DA"/>
          </a:solidFill>
        </a:fill>
      </a:tcStyle>
    </a:band1H>
    <a:band2H>
      <a:tcTxStyle/>
    </a:band2H>
    <a:band1V>
      <a:tcTxStyle/>
      <a:tcStyle>
        <a:fill>
          <a:solidFill>
            <a:srgbClr val="CBE3DA"/>
          </a:solidFill>
        </a:fill>
      </a:tcStyle>
    </a:band1V>
    <a:band2V>
      <a:tcTxStyle/>
    </a:band2V>
    <a:lastCol>
      <a:tcTxStyle b="on" i="off">
        <a:font>
          <a:latin typeface="Source Sans Pro"/>
          <a:ea typeface="Source Sans Pro"/>
          <a:cs typeface="Source Sans Pro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Source Sans Pro"/>
          <a:ea typeface="Source Sans Pro"/>
          <a:cs typeface="Source Sans Pro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Source Sans Pro"/>
          <a:ea typeface="Source Sans Pro"/>
          <a:cs typeface="Source Sans Pro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0.xml"/><Relationship Id="rId21" Type="http://schemas.openxmlformats.org/officeDocument/2006/relationships/slide" Target="slides/slide14.xml"/><Relationship Id="rId63" Type="http://schemas.openxmlformats.org/officeDocument/2006/relationships/slide" Target="slides/slide56.xml"/><Relationship Id="rId159" Type="http://schemas.openxmlformats.org/officeDocument/2006/relationships/slide" Target="slides/slide152.xml"/><Relationship Id="rId170" Type="http://schemas.openxmlformats.org/officeDocument/2006/relationships/slide" Target="slides/slide163.xml"/><Relationship Id="rId226" Type="http://schemas.openxmlformats.org/officeDocument/2006/relationships/slide" Target="slides/slide219.xml"/><Relationship Id="rId268" Type="http://schemas.openxmlformats.org/officeDocument/2006/relationships/slide" Target="slides/slide261.xml"/><Relationship Id="rId32" Type="http://schemas.openxmlformats.org/officeDocument/2006/relationships/slide" Target="slides/slide25.xml"/><Relationship Id="rId74" Type="http://schemas.openxmlformats.org/officeDocument/2006/relationships/slide" Target="slides/slide67.xml"/><Relationship Id="rId128" Type="http://schemas.openxmlformats.org/officeDocument/2006/relationships/slide" Target="slides/slide121.xml"/><Relationship Id="rId181" Type="http://schemas.openxmlformats.org/officeDocument/2006/relationships/slide" Target="slides/slide174.xml"/><Relationship Id="rId5" Type="http://schemas.openxmlformats.org/officeDocument/2006/relationships/slideMaster" Target="slideMasters/slideMaster1.xml"/><Relationship Id="rId237" Type="http://schemas.openxmlformats.org/officeDocument/2006/relationships/slide" Target="slides/slide230.xml"/><Relationship Id="rId279" Type="http://schemas.openxmlformats.org/officeDocument/2006/relationships/font" Target="fonts/SourceSansPro-bold.fntdata"/><Relationship Id="rId43" Type="http://schemas.openxmlformats.org/officeDocument/2006/relationships/slide" Target="slides/slide36.xml"/><Relationship Id="rId22" Type="http://schemas.openxmlformats.org/officeDocument/2006/relationships/slide" Target="slides/slide15.xml"/><Relationship Id="rId139" Type="http://schemas.openxmlformats.org/officeDocument/2006/relationships/slide" Target="slides/slide132.xml"/><Relationship Id="rId64" Type="http://schemas.openxmlformats.org/officeDocument/2006/relationships/slide" Target="slides/slide57.xml"/><Relationship Id="rId118" Type="http://schemas.openxmlformats.org/officeDocument/2006/relationships/slide" Target="slides/slide111.xml"/><Relationship Id="rId192" Type="http://schemas.openxmlformats.org/officeDocument/2006/relationships/slide" Target="slides/slide185.xml"/><Relationship Id="rId85" Type="http://schemas.openxmlformats.org/officeDocument/2006/relationships/slide" Target="slides/slide78.xml"/><Relationship Id="rId150" Type="http://schemas.openxmlformats.org/officeDocument/2006/relationships/slide" Target="slides/slide143.xml"/><Relationship Id="rId171" Type="http://schemas.openxmlformats.org/officeDocument/2006/relationships/slide" Target="slides/slide164.xml"/><Relationship Id="rId227" Type="http://schemas.openxmlformats.org/officeDocument/2006/relationships/slide" Target="slides/slide220.xml"/><Relationship Id="rId206" Type="http://schemas.openxmlformats.org/officeDocument/2006/relationships/slide" Target="slides/slide199.xml"/><Relationship Id="rId269" Type="http://schemas.openxmlformats.org/officeDocument/2006/relationships/slide" Target="slides/slide262.xml"/><Relationship Id="rId248" Type="http://schemas.openxmlformats.org/officeDocument/2006/relationships/slide" Target="slides/slide241.xml"/><Relationship Id="rId33" Type="http://schemas.openxmlformats.org/officeDocument/2006/relationships/slide" Target="slides/slide26.xml"/><Relationship Id="rId12" Type="http://schemas.openxmlformats.org/officeDocument/2006/relationships/slide" Target="slides/slide5.xml"/><Relationship Id="rId280" Type="http://schemas.openxmlformats.org/officeDocument/2006/relationships/font" Target="fonts/SourceSansPro-italic.fntdata"/><Relationship Id="rId108" Type="http://schemas.openxmlformats.org/officeDocument/2006/relationships/slide" Target="slides/slide101.xml"/><Relationship Id="rId129" Type="http://schemas.openxmlformats.org/officeDocument/2006/relationships/slide" Target="slides/slide122.xml"/><Relationship Id="rId182" Type="http://schemas.openxmlformats.org/officeDocument/2006/relationships/slide" Target="slides/slide175.xml"/><Relationship Id="rId140" Type="http://schemas.openxmlformats.org/officeDocument/2006/relationships/slide" Target="slides/slide133.xml"/><Relationship Id="rId75" Type="http://schemas.openxmlformats.org/officeDocument/2006/relationships/slide" Target="slides/slide68.xml"/><Relationship Id="rId161" Type="http://schemas.openxmlformats.org/officeDocument/2006/relationships/slide" Target="slides/slide154.xml"/><Relationship Id="rId54" Type="http://schemas.openxmlformats.org/officeDocument/2006/relationships/slide" Target="slides/slide47.xml"/><Relationship Id="rId217" Type="http://schemas.openxmlformats.org/officeDocument/2006/relationships/slide" Target="slides/slide210.xml"/><Relationship Id="rId96" Type="http://schemas.openxmlformats.org/officeDocument/2006/relationships/slide" Target="slides/slide89.xml"/><Relationship Id="rId6" Type="http://schemas.openxmlformats.org/officeDocument/2006/relationships/slideMaster" Target="slideMasters/slideMaster2.xml"/><Relationship Id="rId259" Type="http://schemas.openxmlformats.org/officeDocument/2006/relationships/slide" Target="slides/slide252.xml"/><Relationship Id="rId238" Type="http://schemas.openxmlformats.org/officeDocument/2006/relationships/slide" Target="slides/slide231.xml"/><Relationship Id="rId23" Type="http://schemas.openxmlformats.org/officeDocument/2006/relationships/slide" Target="slides/slide16.xml"/><Relationship Id="rId270" Type="http://schemas.openxmlformats.org/officeDocument/2006/relationships/slide" Target="slides/slide263.xml"/><Relationship Id="rId119" Type="http://schemas.openxmlformats.org/officeDocument/2006/relationships/slide" Target="slides/slide112.xml"/><Relationship Id="rId44" Type="http://schemas.openxmlformats.org/officeDocument/2006/relationships/slide" Target="slides/slide37.xml"/><Relationship Id="rId86" Type="http://schemas.openxmlformats.org/officeDocument/2006/relationships/slide" Target="slides/slide79.xml"/><Relationship Id="rId130" Type="http://schemas.openxmlformats.org/officeDocument/2006/relationships/slide" Target="slides/slide123.xml"/><Relationship Id="rId65" Type="http://schemas.openxmlformats.org/officeDocument/2006/relationships/slide" Target="slides/slide58.xml"/><Relationship Id="rId151" Type="http://schemas.openxmlformats.org/officeDocument/2006/relationships/slide" Target="slides/slide144.xml"/><Relationship Id="rId193" Type="http://schemas.openxmlformats.org/officeDocument/2006/relationships/slide" Target="slides/slide186.xml"/><Relationship Id="rId172" Type="http://schemas.openxmlformats.org/officeDocument/2006/relationships/slide" Target="slides/slide165.xml"/><Relationship Id="rId228" Type="http://schemas.openxmlformats.org/officeDocument/2006/relationships/slide" Target="slides/slide221.xml"/><Relationship Id="rId249" Type="http://schemas.openxmlformats.org/officeDocument/2006/relationships/slide" Target="slides/slide242.xml"/><Relationship Id="rId207" Type="http://schemas.openxmlformats.org/officeDocument/2006/relationships/slide" Target="slides/slide200.xml"/><Relationship Id="rId13" Type="http://schemas.openxmlformats.org/officeDocument/2006/relationships/slide" Target="slides/slide6.xml"/><Relationship Id="rId260" Type="http://schemas.openxmlformats.org/officeDocument/2006/relationships/slide" Target="slides/slide253.xml"/><Relationship Id="rId281" Type="http://schemas.openxmlformats.org/officeDocument/2006/relationships/font" Target="fonts/SourceSansPro-boldItalic.fntdata"/><Relationship Id="rId109" Type="http://schemas.openxmlformats.org/officeDocument/2006/relationships/slide" Target="slides/slide102.xml"/><Relationship Id="rId34" Type="http://schemas.openxmlformats.org/officeDocument/2006/relationships/slide" Target="slides/slide27.xml"/><Relationship Id="rId141" Type="http://schemas.openxmlformats.org/officeDocument/2006/relationships/slide" Target="slides/slide134.xml"/><Relationship Id="rId76" Type="http://schemas.openxmlformats.org/officeDocument/2006/relationships/slide" Target="slides/slide69.xml"/><Relationship Id="rId55" Type="http://schemas.openxmlformats.org/officeDocument/2006/relationships/slide" Target="slides/slide48.xml"/><Relationship Id="rId120" Type="http://schemas.openxmlformats.org/officeDocument/2006/relationships/slide" Target="slides/slide113.xml"/><Relationship Id="rId97" Type="http://schemas.openxmlformats.org/officeDocument/2006/relationships/slide" Target="slides/slide90.xml"/><Relationship Id="rId183" Type="http://schemas.openxmlformats.org/officeDocument/2006/relationships/slide" Target="slides/slide176.xml"/><Relationship Id="rId7" Type="http://schemas.openxmlformats.org/officeDocument/2006/relationships/notesMaster" Target="notesMasters/notesMaster1.xml"/><Relationship Id="rId162" Type="http://schemas.openxmlformats.org/officeDocument/2006/relationships/slide" Target="slides/slide155.xml"/><Relationship Id="rId218" Type="http://schemas.openxmlformats.org/officeDocument/2006/relationships/slide" Target="slides/slide211.xml"/><Relationship Id="rId239" Type="http://schemas.openxmlformats.org/officeDocument/2006/relationships/slide" Target="slides/slide232.xml"/><Relationship Id="rId271" Type="http://schemas.openxmlformats.org/officeDocument/2006/relationships/slide" Target="slides/slide264.xml"/><Relationship Id="rId250" Type="http://schemas.openxmlformats.org/officeDocument/2006/relationships/slide" Target="slides/slide243.xml"/><Relationship Id="rId45" Type="http://schemas.openxmlformats.org/officeDocument/2006/relationships/slide" Target="slides/slide38.xml"/><Relationship Id="rId24" Type="http://schemas.openxmlformats.org/officeDocument/2006/relationships/slide" Target="slides/slide17.xml"/><Relationship Id="rId87" Type="http://schemas.openxmlformats.org/officeDocument/2006/relationships/slide" Target="slides/slide80.xml"/><Relationship Id="rId131" Type="http://schemas.openxmlformats.org/officeDocument/2006/relationships/slide" Target="slides/slide124.xml"/><Relationship Id="rId66" Type="http://schemas.openxmlformats.org/officeDocument/2006/relationships/slide" Target="slides/slide59.xml"/><Relationship Id="rId110" Type="http://schemas.openxmlformats.org/officeDocument/2006/relationships/slide" Target="slides/slide103.xml"/><Relationship Id="rId194" Type="http://schemas.openxmlformats.org/officeDocument/2006/relationships/slide" Target="slides/slide187.xml"/><Relationship Id="rId173" Type="http://schemas.openxmlformats.org/officeDocument/2006/relationships/slide" Target="slides/slide166.xml"/><Relationship Id="rId152" Type="http://schemas.openxmlformats.org/officeDocument/2006/relationships/slide" Target="slides/slide145.xml"/><Relationship Id="rId229" Type="http://schemas.openxmlformats.org/officeDocument/2006/relationships/slide" Target="slides/slide222.xml"/><Relationship Id="rId208" Type="http://schemas.openxmlformats.org/officeDocument/2006/relationships/slide" Target="slides/slide201.xml"/><Relationship Id="rId261" Type="http://schemas.openxmlformats.org/officeDocument/2006/relationships/slide" Target="slides/slide254.xml"/><Relationship Id="rId240" Type="http://schemas.openxmlformats.org/officeDocument/2006/relationships/slide" Target="slides/slide233.xml"/><Relationship Id="rId35" Type="http://schemas.openxmlformats.org/officeDocument/2006/relationships/slide" Target="slides/slide28.xml"/><Relationship Id="rId14" Type="http://schemas.openxmlformats.org/officeDocument/2006/relationships/slide" Target="slides/slide7.xml"/><Relationship Id="rId77" Type="http://schemas.openxmlformats.org/officeDocument/2006/relationships/slide" Target="slides/slide70.xml"/><Relationship Id="rId56" Type="http://schemas.openxmlformats.org/officeDocument/2006/relationships/slide" Target="slides/slide49.xml"/><Relationship Id="rId100" Type="http://schemas.openxmlformats.org/officeDocument/2006/relationships/slide" Target="slides/slide93.xml"/><Relationship Id="rId282" Type="http://schemas.openxmlformats.org/officeDocument/2006/relationships/customXml" Target="../customXml/item1.xml"/><Relationship Id="rId184" Type="http://schemas.openxmlformats.org/officeDocument/2006/relationships/slide" Target="slides/slide177.xml"/><Relationship Id="rId142" Type="http://schemas.openxmlformats.org/officeDocument/2006/relationships/slide" Target="slides/slide135.xml"/><Relationship Id="rId8" Type="http://schemas.openxmlformats.org/officeDocument/2006/relationships/slide" Target="slides/slide1.xml"/><Relationship Id="rId163" Type="http://schemas.openxmlformats.org/officeDocument/2006/relationships/slide" Target="slides/slide156.xml"/><Relationship Id="rId219" Type="http://schemas.openxmlformats.org/officeDocument/2006/relationships/slide" Target="slides/slide212.xml"/><Relationship Id="rId121" Type="http://schemas.openxmlformats.org/officeDocument/2006/relationships/slide" Target="slides/slide114.xml"/><Relationship Id="rId98" Type="http://schemas.openxmlformats.org/officeDocument/2006/relationships/slide" Target="slides/slide91.xml"/><Relationship Id="rId251" Type="http://schemas.openxmlformats.org/officeDocument/2006/relationships/slide" Target="slides/slide244.xml"/><Relationship Id="rId230" Type="http://schemas.openxmlformats.org/officeDocument/2006/relationships/slide" Target="slides/slide223.xml"/><Relationship Id="rId46" Type="http://schemas.openxmlformats.org/officeDocument/2006/relationships/slide" Target="slides/slide39.xml"/><Relationship Id="rId25" Type="http://schemas.openxmlformats.org/officeDocument/2006/relationships/slide" Target="slides/slide18.xml"/><Relationship Id="rId67" Type="http://schemas.openxmlformats.org/officeDocument/2006/relationships/slide" Target="slides/slide60.xml"/><Relationship Id="rId272" Type="http://schemas.openxmlformats.org/officeDocument/2006/relationships/slide" Target="slides/slide265.xml"/><Relationship Id="rId174" Type="http://schemas.openxmlformats.org/officeDocument/2006/relationships/slide" Target="slides/slide167.xml"/><Relationship Id="rId195" Type="http://schemas.openxmlformats.org/officeDocument/2006/relationships/slide" Target="slides/slide188.xml"/><Relationship Id="rId88" Type="http://schemas.openxmlformats.org/officeDocument/2006/relationships/slide" Target="slides/slide81.xml"/><Relationship Id="rId132" Type="http://schemas.openxmlformats.org/officeDocument/2006/relationships/slide" Target="slides/slide125.xml"/><Relationship Id="rId153" Type="http://schemas.openxmlformats.org/officeDocument/2006/relationships/slide" Target="slides/slide146.xml"/><Relationship Id="rId111" Type="http://schemas.openxmlformats.org/officeDocument/2006/relationships/slide" Target="slides/slide104.xml"/><Relationship Id="rId209" Type="http://schemas.openxmlformats.org/officeDocument/2006/relationships/slide" Target="slides/slide202.xml"/><Relationship Id="rId220" Type="http://schemas.openxmlformats.org/officeDocument/2006/relationships/slide" Target="slides/slide213.xml"/><Relationship Id="rId241" Type="http://schemas.openxmlformats.org/officeDocument/2006/relationships/slide" Target="slides/slide234.xml"/><Relationship Id="rId36" Type="http://schemas.openxmlformats.org/officeDocument/2006/relationships/slide" Target="slides/slide29.xml"/><Relationship Id="rId15" Type="http://schemas.openxmlformats.org/officeDocument/2006/relationships/slide" Target="slides/slide8.xml"/><Relationship Id="rId262" Type="http://schemas.openxmlformats.org/officeDocument/2006/relationships/slide" Target="slides/slide255.xml"/><Relationship Id="rId57" Type="http://schemas.openxmlformats.org/officeDocument/2006/relationships/slide" Target="slides/slide50.xml"/><Relationship Id="rId283" Type="http://schemas.openxmlformats.org/officeDocument/2006/relationships/customXml" Target="../customXml/item2.xml"/><Relationship Id="rId185" Type="http://schemas.openxmlformats.org/officeDocument/2006/relationships/slide" Target="slides/slide178.xml"/><Relationship Id="rId143" Type="http://schemas.openxmlformats.org/officeDocument/2006/relationships/slide" Target="slides/slide136.xml"/><Relationship Id="rId78" Type="http://schemas.openxmlformats.org/officeDocument/2006/relationships/slide" Target="slides/slide71.xml"/><Relationship Id="rId164" Type="http://schemas.openxmlformats.org/officeDocument/2006/relationships/slide" Target="slides/slide157.xml"/><Relationship Id="rId101" Type="http://schemas.openxmlformats.org/officeDocument/2006/relationships/slide" Target="slides/slide94.xml"/><Relationship Id="rId122" Type="http://schemas.openxmlformats.org/officeDocument/2006/relationships/slide" Target="slides/slide115.xml"/><Relationship Id="rId99" Type="http://schemas.openxmlformats.org/officeDocument/2006/relationships/slide" Target="slides/slide92.xml"/><Relationship Id="rId9" Type="http://schemas.openxmlformats.org/officeDocument/2006/relationships/slide" Target="slides/slide2.xml"/><Relationship Id="rId210" Type="http://schemas.openxmlformats.org/officeDocument/2006/relationships/slide" Target="slides/slide203.xml"/><Relationship Id="rId26" Type="http://schemas.openxmlformats.org/officeDocument/2006/relationships/slide" Target="slides/slide19.xml"/><Relationship Id="rId252" Type="http://schemas.openxmlformats.org/officeDocument/2006/relationships/slide" Target="slides/slide245.xml"/><Relationship Id="rId273" Type="http://schemas.openxmlformats.org/officeDocument/2006/relationships/slide" Target="slides/slide266.xml"/><Relationship Id="rId231" Type="http://schemas.openxmlformats.org/officeDocument/2006/relationships/slide" Target="slides/slide224.xml"/><Relationship Id="rId47" Type="http://schemas.openxmlformats.org/officeDocument/2006/relationships/slide" Target="slides/slide40.xml"/><Relationship Id="rId175" Type="http://schemas.openxmlformats.org/officeDocument/2006/relationships/slide" Target="slides/slide168.xml"/><Relationship Id="rId89" Type="http://schemas.openxmlformats.org/officeDocument/2006/relationships/slide" Target="slides/slide82.xml"/><Relationship Id="rId133" Type="http://schemas.openxmlformats.org/officeDocument/2006/relationships/slide" Target="slides/slide126.xml"/><Relationship Id="rId68" Type="http://schemas.openxmlformats.org/officeDocument/2006/relationships/slide" Target="slides/slide61.xml"/><Relationship Id="rId154" Type="http://schemas.openxmlformats.org/officeDocument/2006/relationships/slide" Target="slides/slide147.xml"/><Relationship Id="rId112" Type="http://schemas.openxmlformats.org/officeDocument/2006/relationships/slide" Target="slides/slide105.xml"/><Relationship Id="rId196" Type="http://schemas.openxmlformats.org/officeDocument/2006/relationships/slide" Target="slides/slide189.xml"/><Relationship Id="rId200" Type="http://schemas.openxmlformats.org/officeDocument/2006/relationships/slide" Target="slides/slide193.xml"/><Relationship Id="rId16" Type="http://schemas.openxmlformats.org/officeDocument/2006/relationships/slide" Target="slides/slide9.xml"/><Relationship Id="rId263" Type="http://schemas.openxmlformats.org/officeDocument/2006/relationships/slide" Target="slides/slide256.xml"/><Relationship Id="rId221" Type="http://schemas.openxmlformats.org/officeDocument/2006/relationships/slide" Target="slides/slide214.xml"/><Relationship Id="rId242" Type="http://schemas.openxmlformats.org/officeDocument/2006/relationships/slide" Target="slides/slide235.xml"/><Relationship Id="rId284" Type="http://schemas.openxmlformats.org/officeDocument/2006/relationships/customXml" Target="../customXml/item3.xml"/><Relationship Id="rId37" Type="http://schemas.openxmlformats.org/officeDocument/2006/relationships/slide" Target="slides/slide30.xml"/><Relationship Id="rId144" Type="http://schemas.openxmlformats.org/officeDocument/2006/relationships/slide" Target="slides/slide137.xml"/><Relationship Id="rId79" Type="http://schemas.openxmlformats.org/officeDocument/2006/relationships/slide" Target="slides/slide72.xml"/><Relationship Id="rId58" Type="http://schemas.openxmlformats.org/officeDocument/2006/relationships/slide" Target="slides/slide51.xml"/><Relationship Id="rId102" Type="http://schemas.openxmlformats.org/officeDocument/2006/relationships/slide" Target="slides/slide95.xml"/><Relationship Id="rId123" Type="http://schemas.openxmlformats.org/officeDocument/2006/relationships/slide" Target="slides/slide116.xml"/><Relationship Id="rId186" Type="http://schemas.openxmlformats.org/officeDocument/2006/relationships/slide" Target="slides/slide179.xml"/><Relationship Id="rId165" Type="http://schemas.openxmlformats.org/officeDocument/2006/relationships/slide" Target="slides/slide158.xml"/><Relationship Id="rId90" Type="http://schemas.openxmlformats.org/officeDocument/2006/relationships/slide" Target="slides/slide83.xml"/><Relationship Id="rId253" Type="http://schemas.openxmlformats.org/officeDocument/2006/relationships/slide" Target="slides/slide246.xml"/><Relationship Id="rId274" Type="http://schemas.openxmlformats.org/officeDocument/2006/relationships/font" Target="fonts/SourceSansProLight-regular.fntdata"/><Relationship Id="rId211" Type="http://schemas.openxmlformats.org/officeDocument/2006/relationships/slide" Target="slides/slide204.xml"/><Relationship Id="rId232" Type="http://schemas.openxmlformats.org/officeDocument/2006/relationships/slide" Target="slides/slide225.xml"/><Relationship Id="rId48" Type="http://schemas.openxmlformats.org/officeDocument/2006/relationships/slide" Target="slides/slide41.xml"/><Relationship Id="rId27" Type="http://schemas.openxmlformats.org/officeDocument/2006/relationships/slide" Target="slides/slide20.xml"/><Relationship Id="rId134" Type="http://schemas.openxmlformats.org/officeDocument/2006/relationships/slide" Target="slides/slide127.xml"/><Relationship Id="rId69" Type="http://schemas.openxmlformats.org/officeDocument/2006/relationships/slide" Target="slides/slide62.xml"/><Relationship Id="rId113" Type="http://schemas.openxmlformats.org/officeDocument/2006/relationships/slide" Target="slides/slide106.xml"/><Relationship Id="rId176" Type="http://schemas.openxmlformats.org/officeDocument/2006/relationships/slide" Target="slides/slide169.xml"/><Relationship Id="rId197" Type="http://schemas.openxmlformats.org/officeDocument/2006/relationships/slide" Target="slides/slide190.xml"/><Relationship Id="rId80" Type="http://schemas.openxmlformats.org/officeDocument/2006/relationships/slide" Target="slides/slide73.xml"/><Relationship Id="rId155" Type="http://schemas.openxmlformats.org/officeDocument/2006/relationships/slide" Target="slides/slide148.xml"/><Relationship Id="rId264" Type="http://schemas.openxmlformats.org/officeDocument/2006/relationships/slide" Target="slides/slide257.xml"/><Relationship Id="rId222" Type="http://schemas.openxmlformats.org/officeDocument/2006/relationships/slide" Target="slides/slide215.xml"/><Relationship Id="rId243" Type="http://schemas.openxmlformats.org/officeDocument/2006/relationships/slide" Target="slides/slide236.xml"/><Relationship Id="rId201" Type="http://schemas.openxmlformats.org/officeDocument/2006/relationships/slide" Target="slides/slide194.xml"/><Relationship Id="rId38" Type="http://schemas.openxmlformats.org/officeDocument/2006/relationships/slide" Target="slides/slide31.xml"/><Relationship Id="rId17" Type="http://schemas.openxmlformats.org/officeDocument/2006/relationships/slide" Target="slides/slide10.xml"/><Relationship Id="rId59" Type="http://schemas.openxmlformats.org/officeDocument/2006/relationships/slide" Target="slides/slide52.xml"/><Relationship Id="rId103" Type="http://schemas.openxmlformats.org/officeDocument/2006/relationships/slide" Target="slides/slide96.xml"/><Relationship Id="rId124" Type="http://schemas.openxmlformats.org/officeDocument/2006/relationships/slide" Target="slides/slide117.xml"/><Relationship Id="rId187" Type="http://schemas.openxmlformats.org/officeDocument/2006/relationships/slide" Target="slides/slide180.xml"/><Relationship Id="rId145" Type="http://schemas.openxmlformats.org/officeDocument/2006/relationships/slide" Target="slides/slide138.xml"/><Relationship Id="rId70" Type="http://schemas.openxmlformats.org/officeDocument/2006/relationships/slide" Target="slides/slide63.xml"/><Relationship Id="rId166" Type="http://schemas.openxmlformats.org/officeDocument/2006/relationships/slide" Target="slides/slide159.xml"/><Relationship Id="rId91" Type="http://schemas.openxmlformats.org/officeDocument/2006/relationships/slide" Target="slides/slide84.xml"/><Relationship Id="rId1" Type="http://schemas.openxmlformats.org/officeDocument/2006/relationships/theme" Target="theme/theme1.xml"/><Relationship Id="rId254" Type="http://schemas.openxmlformats.org/officeDocument/2006/relationships/slide" Target="slides/slide247.xml"/><Relationship Id="rId212" Type="http://schemas.openxmlformats.org/officeDocument/2006/relationships/slide" Target="slides/slide205.xml"/><Relationship Id="rId233" Type="http://schemas.openxmlformats.org/officeDocument/2006/relationships/slide" Target="slides/slide226.xml"/><Relationship Id="rId49" Type="http://schemas.openxmlformats.org/officeDocument/2006/relationships/slide" Target="slides/slide42.xml"/><Relationship Id="rId28" Type="http://schemas.openxmlformats.org/officeDocument/2006/relationships/slide" Target="slides/slide21.xml"/><Relationship Id="rId275" Type="http://schemas.openxmlformats.org/officeDocument/2006/relationships/font" Target="fonts/SourceSansProLight-bold.fntdata"/><Relationship Id="rId114" Type="http://schemas.openxmlformats.org/officeDocument/2006/relationships/slide" Target="slides/slide107.xml"/><Relationship Id="rId177" Type="http://schemas.openxmlformats.org/officeDocument/2006/relationships/slide" Target="slides/slide170.xml"/><Relationship Id="rId198" Type="http://schemas.openxmlformats.org/officeDocument/2006/relationships/slide" Target="slides/slide191.xml"/><Relationship Id="rId81" Type="http://schemas.openxmlformats.org/officeDocument/2006/relationships/slide" Target="slides/slide74.xml"/><Relationship Id="rId135" Type="http://schemas.openxmlformats.org/officeDocument/2006/relationships/slide" Target="slides/slide128.xml"/><Relationship Id="rId60" Type="http://schemas.openxmlformats.org/officeDocument/2006/relationships/slide" Target="slides/slide53.xml"/><Relationship Id="rId156" Type="http://schemas.openxmlformats.org/officeDocument/2006/relationships/slide" Target="slides/slide149.xml"/><Relationship Id="rId223" Type="http://schemas.openxmlformats.org/officeDocument/2006/relationships/slide" Target="slides/slide216.xml"/><Relationship Id="rId244" Type="http://schemas.openxmlformats.org/officeDocument/2006/relationships/slide" Target="slides/slide237.xml"/><Relationship Id="rId202" Type="http://schemas.openxmlformats.org/officeDocument/2006/relationships/slide" Target="slides/slide195.xml"/><Relationship Id="rId39" Type="http://schemas.openxmlformats.org/officeDocument/2006/relationships/slide" Target="slides/slide32.xml"/><Relationship Id="rId18" Type="http://schemas.openxmlformats.org/officeDocument/2006/relationships/slide" Target="slides/slide11.xml"/><Relationship Id="rId265" Type="http://schemas.openxmlformats.org/officeDocument/2006/relationships/slide" Target="slides/slide258.xml"/><Relationship Id="rId188" Type="http://schemas.openxmlformats.org/officeDocument/2006/relationships/slide" Target="slides/slide181.xml"/><Relationship Id="rId146" Type="http://schemas.openxmlformats.org/officeDocument/2006/relationships/slide" Target="slides/slide139.xml"/><Relationship Id="rId167" Type="http://schemas.openxmlformats.org/officeDocument/2006/relationships/slide" Target="slides/slide160.xml"/><Relationship Id="rId50" Type="http://schemas.openxmlformats.org/officeDocument/2006/relationships/slide" Target="slides/slide43.xml"/><Relationship Id="rId104" Type="http://schemas.openxmlformats.org/officeDocument/2006/relationships/slide" Target="slides/slide97.xml"/><Relationship Id="rId125" Type="http://schemas.openxmlformats.org/officeDocument/2006/relationships/slide" Target="slides/slide118.xml"/><Relationship Id="rId71" Type="http://schemas.openxmlformats.org/officeDocument/2006/relationships/slide" Target="slides/slide64.xml"/><Relationship Id="rId213" Type="http://schemas.openxmlformats.org/officeDocument/2006/relationships/slide" Target="slides/slide206.xml"/><Relationship Id="rId92" Type="http://schemas.openxmlformats.org/officeDocument/2006/relationships/slide" Target="slides/slide85.xml"/><Relationship Id="rId234" Type="http://schemas.openxmlformats.org/officeDocument/2006/relationships/slide" Target="slides/slide227.xml"/><Relationship Id="rId29" Type="http://schemas.openxmlformats.org/officeDocument/2006/relationships/slide" Target="slides/slide22.xml"/><Relationship Id="rId2" Type="http://schemas.openxmlformats.org/officeDocument/2006/relationships/viewProps" Target="viewProps.xml"/><Relationship Id="rId255" Type="http://schemas.openxmlformats.org/officeDocument/2006/relationships/slide" Target="slides/slide248.xml"/><Relationship Id="rId276" Type="http://schemas.openxmlformats.org/officeDocument/2006/relationships/font" Target="fonts/SourceSansProLight-italic.fntdata"/><Relationship Id="rId40" Type="http://schemas.openxmlformats.org/officeDocument/2006/relationships/slide" Target="slides/slide33.xml"/><Relationship Id="rId178" Type="http://schemas.openxmlformats.org/officeDocument/2006/relationships/slide" Target="slides/slide171.xml"/><Relationship Id="rId136" Type="http://schemas.openxmlformats.org/officeDocument/2006/relationships/slide" Target="slides/slide129.xml"/><Relationship Id="rId157" Type="http://schemas.openxmlformats.org/officeDocument/2006/relationships/slide" Target="slides/slide150.xml"/><Relationship Id="rId115" Type="http://schemas.openxmlformats.org/officeDocument/2006/relationships/slide" Target="slides/slide108.xml"/><Relationship Id="rId199" Type="http://schemas.openxmlformats.org/officeDocument/2006/relationships/slide" Target="slides/slide192.xml"/><Relationship Id="rId82" Type="http://schemas.openxmlformats.org/officeDocument/2006/relationships/slide" Target="slides/slide75.xml"/><Relationship Id="rId61" Type="http://schemas.openxmlformats.org/officeDocument/2006/relationships/slide" Target="slides/slide54.xml"/><Relationship Id="rId203" Type="http://schemas.openxmlformats.org/officeDocument/2006/relationships/slide" Target="slides/slide196.xml"/><Relationship Id="rId19" Type="http://schemas.openxmlformats.org/officeDocument/2006/relationships/slide" Target="slides/slide12.xml"/><Relationship Id="rId266" Type="http://schemas.openxmlformats.org/officeDocument/2006/relationships/slide" Target="slides/slide259.xml"/><Relationship Id="rId224" Type="http://schemas.openxmlformats.org/officeDocument/2006/relationships/slide" Target="slides/slide217.xml"/><Relationship Id="rId245" Type="http://schemas.openxmlformats.org/officeDocument/2006/relationships/slide" Target="slides/slide238.xml"/><Relationship Id="rId30" Type="http://schemas.openxmlformats.org/officeDocument/2006/relationships/slide" Target="slides/slide23.xml"/><Relationship Id="rId147" Type="http://schemas.openxmlformats.org/officeDocument/2006/relationships/slide" Target="slides/slide140.xml"/><Relationship Id="rId168" Type="http://schemas.openxmlformats.org/officeDocument/2006/relationships/slide" Target="slides/slide161.xml"/><Relationship Id="rId105" Type="http://schemas.openxmlformats.org/officeDocument/2006/relationships/slide" Target="slides/slide98.xml"/><Relationship Id="rId126" Type="http://schemas.openxmlformats.org/officeDocument/2006/relationships/slide" Target="slides/slide119.xml"/><Relationship Id="rId189" Type="http://schemas.openxmlformats.org/officeDocument/2006/relationships/slide" Target="slides/slide182.xml"/><Relationship Id="rId72" Type="http://schemas.openxmlformats.org/officeDocument/2006/relationships/slide" Target="slides/slide65.xml"/><Relationship Id="rId51" Type="http://schemas.openxmlformats.org/officeDocument/2006/relationships/slide" Target="slides/slide44.xml"/><Relationship Id="rId93" Type="http://schemas.openxmlformats.org/officeDocument/2006/relationships/slide" Target="slides/slide86.xml"/><Relationship Id="rId3" Type="http://schemas.openxmlformats.org/officeDocument/2006/relationships/presProps" Target="presProps.xml"/><Relationship Id="rId256" Type="http://schemas.openxmlformats.org/officeDocument/2006/relationships/slide" Target="slides/slide249.xml"/><Relationship Id="rId277" Type="http://schemas.openxmlformats.org/officeDocument/2006/relationships/font" Target="fonts/SourceSansProLight-boldItalic.fntdata"/><Relationship Id="rId214" Type="http://schemas.openxmlformats.org/officeDocument/2006/relationships/slide" Target="slides/slide207.xml"/><Relationship Id="rId235" Type="http://schemas.openxmlformats.org/officeDocument/2006/relationships/slide" Target="slides/slide228.xml"/><Relationship Id="rId137" Type="http://schemas.openxmlformats.org/officeDocument/2006/relationships/slide" Target="slides/slide130.xml"/><Relationship Id="rId158" Type="http://schemas.openxmlformats.org/officeDocument/2006/relationships/slide" Target="slides/slide151.xml"/><Relationship Id="rId116" Type="http://schemas.openxmlformats.org/officeDocument/2006/relationships/slide" Target="slides/slide109.xml"/><Relationship Id="rId41" Type="http://schemas.openxmlformats.org/officeDocument/2006/relationships/slide" Target="slides/slide34.xml"/><Relationship Id="rId179" Type="http://schemas.openxmlformats.org/officeDocument/2006/relationships/slide" Target="slides/slide172.xml"/><Relationship Id="rId20" Type="http://schemas.openxmlformats.org/officeDocument/2006/relationships/slide" Target="slides/slide13.xml"/><Relationship Id="rId83" Type="http://schemas.openxmlformats.org/officeDocument/2006/relationships/slide" Target="slides/slide76.xml"/><Relationship Id="rId62" Type="http://schemas.openxmlformats.org/officeDocument/2006/relationships/slide" Target="slides/slide55.xml"/><Relationship Id="rId190" Type="http://schemas.openxmlformats.org/officeDocument/2006/relationships/slide" Target="slides/slide183.xml"/><Relationship Id="rId267" Type="http://schemas.openxmlformats.org/officeDocument/2006/relationships/slide" Target="slides/slide260.xml"/><Relationship Id="rId225" Type="http://schemas.openxmlformats.org/officeDocument/2006/relationships/slide" Target="slides/slide218.xml"/><Relationship Id="rId246" Type="http://schemas.openxmlformats.org/officeDocument/2006/relationships/slide" Target="slides/slide239.xml"/><Relationship Id="rId204" Type="http://schemas.openxmlformats.org/officeDocument/2006/relationships/slide" Target="slides/slide197.xml"/><Relationship Id="rId106" Type="http://schemas.openxmlformats.org/officeDocument/2006/relationships/slide" Target="slides/slide99.xml"/><Relationship Id="rId127" Type="http://schemas.openxmlformats.org/officeDocument/2006/relationships/slide" Target="slides/slide120.xml"/><Relationship Id="rId31" Type="http://schemas.openxmlformats.org/officeDocument/2006/relationships/slide" Target="slides/slide24.xml"/><Relationship Id="rId10" Type="http://schemas.openxmlformats.org/officeDocument/2006/relationships/slide" Target="slides/slide3.xml"/><Relationship Id="rId148" Type="http://schemas.openxmlformats.org/officeDocument/2006/relationships/slide" Target="slides/slide141.xml"/><Relationship Id="rId73" Type="http://schemas.openxmlformats.org/officeDocument/2006/relationships/slide" Target="slides/slide66.xml"/><Relationship Id="rId169" Type="http://schemas.openxmlformats.org/officeDocument/2006/relationships/slide" Target="slides/slide162.xml"/><Relationship Id="rId52" Type="http://schemas.openxmlformats.org/officeDocument/2006/relationships/slide" Target="slides/slide45.xml"/><Relationship Id="rId94" Type="http://schemas.openxmlformats.org/officeDocument/2006/relationships/slide" Target="slides/slide87.xml"/><Relationship Id="rId180" Type="http://schemas.openxmlformats.org/officeDocument/2006/relationships/slide" Target="slides/slide173.xml"/><Relationship Id="rId4" Type="http://schemas.openxmlformats.org/officeDocument/2006/relationships/tableStyles" Target="tableStyles.xml"/><Relationship Id="rId257" Type="http://schemas.openxmlformats.org/officeDocument/2006/relationships/slide" Target="slides/slide250.xml"/><Relationship Id="rId278" Type="http://schemas.openxmlformats.org/officeDocument/2006/relationships/font" Target="fonts/SourceSansPro-regular.fntdata"/><Relationship Id="rId215" Type="http://schemas.openxmlformats.org/officeDocument/2006/relationships/slide" Target="slides/slide208.xml"/><Relationship Id="rId236" Type="http://schemas.openxmlformats.org/officeDocument/2006/relationships/slide" Target="slides/slide229.xml"/><Relationship Id="rId42" Type="http://schemas.openxmlformats.org/officeDocument/2006/relationships/slide" Target="slides/slide35.xml"/><Relationship Id="rId84" Type="http://schemas.openxmlformats.org/officeDocument/2006/relationships/slide" Target="slides/slide77.xml"/><Relationship Id="rId138" Type="http://schemas.openxmlformats.org/officeDocument/2006/relationships/slide" Target="slides/slide131.xml"/><Relationship Id="rId191" Type="http://schemas.openxmlformats.org/officeDocument/2006/relationships/slide" Target="slides/slide184.xml"/><Relationship Id="rId247" Type="http://schemas.openxmlformats.org/officeDocument/2006/relationships/slide" Target="slides/slide240.xml"/><Relationship Id="rId205" Type="http://schemas.openxmlformats.org/officeDocument/2006/relationships/slide" Target="slides/slide198.xml"/><Relationship Id="rId107" Type="http://schemas.openxmlformats.org/officeDocument/2006/relationships/slide" Target="slides/slide100.xml"/><Relationship Id="rId11" Type="http://schemas.openxmlformats.org/officeDocument/2006/relationships/slide" Target="slides/slide4.xml"/><Relationship Id="rId149" Type="http://schemas.openxmlformats.org/officeDocument/2006/relationships/slide" Target="slides/slide142.xml"/><Relationship Id="rId53" Type="http://schemas.openxmlformats.org/officeDocument/2006/relationships/slide" Target="slides/slide46.xml"/><Relationship Id="rId160" Type="http://schemas.openxmlformats.org/officeDocument/2006/relationships/slide" Target="slides/slide153.xml"/><Relationship Id="rId216" Type="http://schemas.openxmlformats.org/officeDocument/2006/relationships/slide" Target="slides/slide209.xml"/><Relationship Id="rId95" Type="http://schemas.openxmlformats.org/officeDocument/2006/relationships/slide" Target="slides/slide88.xml"/><Relationship Id="rId258" Type="http://schemas.openxmlformats.org/officeDocument/2006/relationships/slide" Target="slides/slide2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91ae22f814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91ae22f814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91ae22f814_2_1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91ae22f814_2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91ae22f814_2_6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g191ae22f814_2_6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91ae22f814_2_6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g191ae22f814_2_6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91ae22f814_2_6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g191ae22f814_2_6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91ae22f814_2_6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g191ae22f814_2_6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91ae22f814_2_6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g191ae22f814_2_6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91ae22f814_2_6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2" name="Google Shape;802;g191ae22f814_2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91ae22f814_2_6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g191ae22f814_2_6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191ae22f814_2_6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g191ae22f814_2_6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191ae22f814_2_70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g191ae22f814_2_7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91ae22f814_2_7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g191ae22f814_2_7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91ae22f814_2_1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91ae22f814_2_1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91ae22f814_2_7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g191ae22f814_2_7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91ae22f814_2_7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g191ae22f814_2_7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191ae22f814_2_7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g191ae22f814_2_7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191ae22f814_2_7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g191ae22f814_2_7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191ae22f814_2_7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g191ae22f814_2_7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191ae22f814_2_7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g191ae22f814_2_7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91ae22f814_2_7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g191ae22f814_2_7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191ae22f814_2_7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9" name="Google Shape;909;g191ae22f814_2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191ae22f814_2_7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6" name="Google Shape;916;g191ae22f814_2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91ae22f814_2_7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3" name="Google Shape;923;g191ae22f814_2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91ae22f814_2_1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91ae22f814_2_1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91ae22f814_2_7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0" name="Google Shape;930;g191ae22f814_2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91ae22f814_2_8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7" name="Google Shape;937;g191ae22f814_2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191ae22f814_2_80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g191ae22f814_2_8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191ae22f814_2_8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g191ae22f814_2_8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191ae22f814_2_8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g191ae22f814_2_8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191ae22f814_2_8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g191ae22f814_2_8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191ae22f814_2_8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g191ae22f814_2_8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191ae22f814_2_8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g191ae22f814_2_8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91ae22f814_2_8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g191ae22f814_2_8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191ae22f814_2_8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7" name="Google Shape;987;g191ae22f814_2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91ae22f814_2_1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91ae22f814_2_1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191ae22f814_2_8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4" name="Google Shape;994;g191ae22f814_2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191ae22f814_2_8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1" name="Google Shape;1001;g191ae22f814_2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191ae22f814_2_8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8" name="Google Shape;1008;g191ae22f814_2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191ae22f814_2_8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5" name="Google Shape;1015;g191ae22f814_2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191ae22f814_2_8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g191ae22f814_2_8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191ae22f814_2_8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g191ae22f814_2_8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91ae22f814_2_8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g191ae22f814_2_8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191ae22f814_2_8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g191ae22f814_2_8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191ae22f814_2_8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g191ae22f814_2_8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191ae22f814_2_90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g191ae22f814_2_9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91ae22f814_2_1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91ae22f814_2_1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191ae22f814_2_90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g191ae22f814_2_9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191ae22f814_2_9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g191ae22f814_2_9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191ae22f814_2_9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g191ae22f814_2_9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191ae22f814_2_9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g191ae22f814_2_9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191ae22f814_2_9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4" name="Google Shape;1094;g191ae22f814_2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191ae22f814_2_9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g191ae22f814_2_9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191ae22f814_2_9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g191ae22f814_2_9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191ae22f814_2_9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g191ae22f814_2_9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191ae22f814_2_9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g191ae22f814_2_9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191ae22f814_2_9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g191ae22f814_2_9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91ae22f814_2_1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91ae22f814_2_1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191ae22f814_2_9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1" name="Google Shape;1131;g191ae22f814_2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191ae22f814_2_9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g191ae22f814_2_9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191ae22f814_2_9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g191ae22f814_2_9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191ae22f814_2_9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g191ae22f814_2_9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91ae22f814_2_9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4" name="Google Shape;1164;g191ae22f814_2_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191ae22f814_2_100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g191ae22f814_2_10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191ae22f814_2_100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g191ae22f814_2_10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191ae22f814_2_10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g191ae22f814_2_10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191ae22f814_2_10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g191ae22f814_2_10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191ae22f814_2_10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g191ae22f814_2_10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91ae22f814_2_1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91ae22f814_2_1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191ae22f814_2_10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g191ae22f814_2_10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191ae22f814_2_10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8" name="Google Shape;1208;g191ae22f814_2_1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191ae22f814_2_10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g191ae22f814_2_10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191ae22f814_2_10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g191ae22f814_2_10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191ae22f814_2_10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g191ae22f814_2_10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91ae22f814_2_10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g191ae22f814_2_10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191ae22f814_2_10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g191ae22f814_2_10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191ae22f814_2_10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g191ae22f814_2_10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191ae22f814_2_10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g191ae22f814_2_10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191ae22f814_2_10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g191ae22f814_2_10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91ae22f814_2_1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91ae22f814_2_1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191ae22f814_2_10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g191ae22f814_2_10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191ae22f814_2_10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g191ae22f814_2_10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191ae22f814_2_10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3" name="Google Shape;1283;g191ae22f814_2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191ae22f814_2_1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0" name="Google Shape;1290;g191ae22f814_2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191ae22f814_2_11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g191ae22f814_2_1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191ae22f814_2_11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g191ae22f814_2_1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191ae22f814_2_11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g191ae22f814_2_1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191ae22f814_2_11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g191ae22f814_2_1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g191ae22f814_2_11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g191ae22f814_2_1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191ae22f814_2_11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7" name="Google Shape;1327;g191ae22f814_2_1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91ae22f814_2_20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91ae22f814_2_2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191ae22f814_2_11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g191ae22f814_2_1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191ae22f814_2_11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g191ae22f814_2_11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191ae22f814_2_11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g191ae22f814_2_1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91ae22f814_2_11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g191ae22f814_2_11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191ae22f814_2_11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g191ae22f814_2_1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191ae22f814_2_11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g191ae22f814_2_11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191ae22f814_2_11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5" name="Google Shape;1375;g191ae22f814_2_1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191ae22f814_2_11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g191ae22f814_2_11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191ae22f814_2_11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g191ae22f814_2_11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191ae22f814_2_11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g191ae22f814_2_11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91ae22f814_2_20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191ae22f814_2_2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191ae22f814_2_11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g191ae22f814_2_11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191ae22f814_2_120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g191ae22f814_2_12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191ae22f814_2_120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g191ae22f814_2_12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191ae22f814_2_12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g191ae22f814_2_12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191ae22f814_2_12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g191ae22f814_2_12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191ae22f814_2_12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g191ae22f814_2_12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191ae22f814_2_12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g191ae22f814_2_12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191ae22f814_2_12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2" name="Google Shape;1442;g191ae22f814_2_1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191ae22f814_2_12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g191ae22f814_2_12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191ae22f814_2_12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g191ae22f814_2_12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1ae22f814_2_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91ae22f814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91ae22f814_2_2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91ae22f814_2_2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191ae22f814_2_12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g191ae22f814_2_12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191ae22f814_2_12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g191ae22f814_2_12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191ae22f814_2_12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g191ae22f814_2_12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191ae22f814_2_12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g191ae22f814_2_12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191ae22f814_2_12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g191ae22f814_2_12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191ae22f814_2_12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g191ae22f814_2_12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191ae22f814_2_12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g191ae22f814_2_12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191ae22f814_2_12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g191ae22f814_2_12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191ae22f814_2_12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g191ae22f814_2_12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191ae22f814_2_12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g191ae22f814_2_12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91ae22f814_2_2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191ae22f814_2_2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91ae22f814_2_12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g191ae22f814_2_12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191ae22f814_2_130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g191ae22f814_2_13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191ae22f814_2_130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g191ae22f814_2_13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191ae22f814_2_13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g191ae22f814_2_13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191ae22f814_2_13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g191ae22f814_2_13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191ae22f814_2_13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g191ae22f814_2_13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191ae22f814_2_13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9" name="Google Shape;1559;g191ae22f814_2_1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191ae22f814_2_13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6" name="Google Shape;1566;g191ae22f814_2_1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191ae22f814_2_13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3" name="Google Shape;1573;g191ae22f814_2_1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191ae22f814_2_13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0" name="Google Shape;1580;g191ae22f814_2_1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91ae22f814_2_2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191ae22f814_2_2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191ae22f814_2_13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7" name="Google Shape;1587;g191ae22f814_2_1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191ae22f814_2_13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4" name="Google Shape;1594;g191ae22f814_2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191ae22f814_2_13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1" name="Google Shape;1601;g191ae22f814_2_1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191ae22f814_2_13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8" name="Google Shape;1608;g191ae22f814_2_1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g191ae22f814_2_13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5" name="Google Shape;1615;g191ae22f814_2_13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g191ae22f814_2_13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g191ae22f814_2_13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g191ae22f814_2_13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g191ae22f814_2_13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191ae22f814_2_140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6" name="Google Shape;1646;g191ae22f814_2_14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191ae22f814_2_14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g191ae22f814_2_14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g191ae22f814_2_14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g191ae22f814_2_14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91ae22f814_2_2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191ae22f814_2_2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191ae22f814_2_14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g191ae22f814_2_14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g191ae22f814_2_14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9" name="Google Shape;1679;g191ae22f814_2_14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191ae22f814_2_14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g191ae22f814_2_14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6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g191ae22f814_2_14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8" name="Google Shape;1708;g191ae22f814_2_14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191ae22f814_2_14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g191ae22f814_2_14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191ae22f814_2_14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1" name="Google Shape;1731;g191ae22f814_2_1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g191ae22f814_2_14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g191ae22f814_2_14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191ae22f814_2_149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g191ae22f814_2_14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191ae22f814_2_15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4" name="Google Shape;1774;g191ae22f814_2_15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191ae22f814_2_15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0" name="Google Shape;1780;g191ae22f814_2_1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91ae22f814_2_2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191ae22f814_2_2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191ae22f814_2_15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7" name="Google Shape;1787;g191ae22f814_2_15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191ae22f814_2_15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3" name="Google Shape;1793;g191ae22f814_2_15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7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g191ae22f814_2_15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9" name="Google Shape;1799;g191ae22f814_2_1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g191ae22f814_2_15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g191ae22f814_2_15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0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g191ae22f814_2_15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2" name="Google Shape;1812;g191ae22f814_2_1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191ae22f814_2_15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9" name="Google Shape;1819;g191ae22f814_2_1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g191ae22f814_2_15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g191ae22f814_2_15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191ae22f814_2_15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g191ae22f814_2_15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g191ae22f814_2_15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g191ae22f814_2_15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g191ae22f814_2_15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g191ae22f814_2_15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91ae22f814_2_2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191ae22f814_2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2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191ae22f814_2_16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4" name="Google Shape;1864;g191ae22f814_2_1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g191ae22f814_2_160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1" name="Google Shape;1871;g191ae22f814_2_16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191ae22f814_2_16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7" name="Google Shape;1877;g191ae22f814_2_16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191ae22f814_2_16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g191ae22f814_2_16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191ae22f814_2_16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2" name="Google Shape;1892;g191ae22f814_2_16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g191ae22f814_2_16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6" name="Google Shape;1916;g191ae22f814_2_1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g191ae22f814_2_16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3" name="Google Shape;1923;g191ae22f814_2_1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191ae22f814_2_16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0" name="Google Shape;1930;g191ae22f814_2_1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g191ae22f814_2_16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7" name="Google Shape;1937;g191ae22f814_2_1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191ae22f814_2_16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4" name="Google Shape;1944;g191ae22f814_2_16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91ae22f814_2_2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91ae22f814_2_2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g191ae22f814_2_16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0" name="Google Shape;1950;g191ae22f814_2_16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g191ae22f814_2_16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6" name="Google Shape;1956;g191ae22f814_2_16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g191ae22f814_2_16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g191ae22f814_2_16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191ae22f814_2_16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8" name="Google Shape;1968;g191ae22f814_2_1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191ae22f814_2_16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5" name="Google Shape;1975;g191ae22f814_2_1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0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g191ae22f814_2_17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2" name="Google Shape;1982;g191ae22f814_2_1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g191ae22f814_2_17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9" name="Google Shape;1989;g191ae22f814_2_1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91ae22f814_2_2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191ae22f814_2_2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91ae22f814_2_2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191ae22f814_2_2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91ae22f814_2_2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191ae22f814_2_2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91ae22f814_2_1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91ae22f814_2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91ae22f814_2_2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191ae22f814_2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91ae22f814_2_2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191ae22f814_2_2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91ae22f814_2_2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191ae22f814_2_2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91ae22f814_2_2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191ae22f814_2_2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91ae22f814_2_2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191ae22f814_2_2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91ae22f814_2_2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191ae22f814_2_2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91ae22f814_2_2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191ae22f814_2_2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91ae22f814_2_30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191ae22f814_2_3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91ae22f814_2_30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191ae22f814_2_3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91ae22f814_2_3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191ae22f814_2_3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1ae22f814_2_1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91ae22f814_2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91ae22f814_2_3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191ae22f814_2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91ae22f814_2_3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191ae22f814_2_3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91ae22f814_2_3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191ae22f814_2_3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91ae22f814_2_3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191ae22f814_2_3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91ae22f814_2_3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191ae22f814_2_3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91ae22f814_2_3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191ae22f814_2_3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91ae22f814_2_3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191ae22f814_2_3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91ae22f814_2_3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g191ae22f814_2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91ae22f814_2_3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191ae22f814_2_3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91ae22f814_2_3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191ae22f814_2_3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1ae22f814_2_1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91ae22f814_2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91ae22f814_2_3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191ae22f814_2_3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91ae22f814_2_3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g191ae22f814_2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91ae22f814_2_3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g191ae22f814_2_3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91ae22f814_2_3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191ae22f814_2_3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91ae22f814_2_3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g191ae22f814_2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91ae22f814_2_3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g191ae22f814_2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91ae22f814_2_4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g191ae22f814_2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91ae22f814_2_40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191ae22f814_2_4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91ae22f814_2_4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g191ae22f814_2_4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91ae22f814_2_4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g191ae22f814_2_4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91ae22f814_2_1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91ae22f814_2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91ae22f814_2_4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g191ae22f814_2_4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91ae22f814_2_4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g191ae22f814_2_4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91ae22f814_2_4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g191ae22f814_2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91ae22f814_2_4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g191ae22f814_2_4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91ae22f814_2_4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g191ae22f814_2_4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91ae22f814_2_4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g191ae22f814_2_4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91ae22f814_2_4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g191ae22f814_2_4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91ae22f814_2_4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5" name="Google Shape;555;g191ae22f814_2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91ae22f814_2_4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2" name="Google Shape;562;g191ae22f814_2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91ae22f814_2_4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g191ae22f814_2_4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91ae22f814_2_1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91ae22f814_2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91ae22f814_2_4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g191ae22f814_2_4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91ae22f814_2_4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2" name="Google Shape;582;g191ae22f814_2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91ae22f814_2_5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g191ae22f814_2_5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91ae22f814_2_5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g191ae22f814_2_5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91ae22f814_2_5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g191ae22f814_2_5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91ae22f814_2_5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g191ae22f814_2_5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91ae22f814_2_5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g191ae22f814_2_5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91ae22f814_2_5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g191ae22f814_2_5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91ae22f814_2_5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g191ae22f814_2_5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91ae22f814_2_5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g191ae22f814_2_5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91ae22f814_2_1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91ae22f814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91ae22f814_2_5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g191ae22f814_2_5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91ae22f814_2_5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g191ae22f814_2_5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91ae22f814_2_5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g191ae22f814_2_5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91ae22f814_2_5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g191ae22f814_2_5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91ae22f814_2_5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g191ae22f814_2_5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91ae22f814_2_5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g191ae22f814_2_5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91ae22f814_2_5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g191ae22f814_2_5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91ae22f814_2_5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8" name="Google Shape;688;g191ae22f814_2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91ae22f814_2_5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5" name="Google Shape;695;g191ae22f814_2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91ae22f814_2_6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2" name="Google Shape;702;g191ae22f814_2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91ae22f814_2_1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91ae22f814_2_1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91ae22f814_2_6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9" name="Google Shape;709;g191ae22f814_2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91ae22f814_2_6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6" name="Google Shape;716;g191ae22f814_2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191ae22f814_2_6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g191ae22f814_2_6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91ae22f814_2_6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g191ae22f814_2_6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91ae22f814_2_6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g191ae22f814_2_6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91ae22f814_2_6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g191ae22f814_2_6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91ae22f814_2_6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g191ae22f814_2_6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91ae22f814_2_6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g191ae22f814_2_6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91ae22f814_2_6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g191ae22f814_2_6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191ae22f814_2_6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g191ae22f814_2_6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ource Sans Pro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ource Sans Pro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  <a:defRPr b="0" i="0" sz="33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6.xml"/><Relationship Id="rId3" Type="http://schemas.openxmlformats.org/officeDocument/2006/relationships/hyperlink" Target="https://refspecs.linuxfoundation.org/FHS_3.0/fhs/index.html" TargetMode="Externa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12.pn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27.pn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1.xml"/><Relationship Id="rId3" Type="http://schemas.openxmlformats.org/officeDocument/2006/relationships/image" Target="../media/image11.png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5.xml"/><Relationship Id="rId3" Type="http://schemas.openxmlformats.org/officeDocument/2006/relationships/image" Target="../media/image15.png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6.xml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7.xml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0.xml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1.xml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2.xml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3.xml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4.xml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5.xml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6.xml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7.xml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8.xml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9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0.xml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1.xml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2.xml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3.xml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4.xml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5.xml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6.xml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7.xml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8.xml"/></Relationships>
</file>

<file path=ppt/slides/_rels/slide1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9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0.xml"/></Relationships>
</file>

<file path=ppt/slides/_rels/slide1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1.xml"/></Relationships>
</file>

<file path=ppt/slides/_rels/slide1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2.xml"/></Relationships>
</file>

<file path=ppt/slides/_rels/slide1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3.xml"/><Relationship Id="rId3" Type="http://schemas.openxmlformats.org/officeDocument/2006/relationships/image" Target="../media/image1.jpg"/></Relationships>
</file>

<file path=ppt/slides/_rels/slide1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4.xml"/></Relationships>
</file>

<file path=ppt/slides/_rels/slide1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5.xml"/></Relationships>
</file>

<file path=ppt/slides/_rels/slide1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6.xml"/></Relationships>
</file>

<file path=ppt/slides/_rels/slide1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7.xml"/></Relationships>
</file>

<file path=ppt/slides/_rels/slide1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8.xml"/></Relationships>
</file>

<file path=ppt/slides/_rels/slide1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9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1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0.xml"/></Relationships>
</file>

<file path=ppt/slides/_rels/slide1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1.xml"/></Relationships>
</file>

<file path=ppt/slides/_rels/slide1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2.xml"/></Relationships>
</file>

<file path=ppt/slides/_rels/slide1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3.xml"/></Relationships>
</file>

<file path=ppt/slides/_rels/slide1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4.xml"/></Relationships>
</file>

<file path=ppt/slides/_rels/slide1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5.xml"/></Relationships>
</file>

<file path=ppt/slides/_rels/slide1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6.xml"/></Relationships>
</file>

<file path=ppt/slides/_rels/slide1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7.xml"/></Relationships>
</file>

<file path=ppt/slides/_rels/slide1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8.xml"/></Relationships>
</file>

<file path=ppt/slides/_rels/slide1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0.xml"/></Relationships>
</file>

<file path=ppt/slides/_rels/slide2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1.xml"/></Relationships>
</file>

<file path=ppt/slides/_rels/slide2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2.xml"/></Relationships>
</file>

<file path=ppt/slides/_rels/slide2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3.xml"/></Relationships>
</file>

<file path=ppt/slides/_rels/slide2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4.xml"/></Relationships>
</file>

<file path=ppt/slides/_rels/slide2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5.xml"/></Relationships>
</file>

<file path=ppt/slides/_rels/slide2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6.xml"/></Relationships>
</file>

<file path=ppt/slides/_rels/slide2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7.xml"/></Relationships>
</file>

<file path=ppt/slides/_rels/slide2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8.xml"/></Relationships>
</file>

<file path=ppt/slides/_rels/slide2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9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0.xml"/></Relationships>
</file>

<file path=ppt/slides/_rels/slide2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1.xml"/><Relationship Id="rId3" Type="http://schemas.openxmlformats.org/officeDocument/2006/relationships/image" Target="../media/image16.png"/></Relationships>
</file>

<file path=ppt/slides/_rels/slide2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2.xml"/></Relationships>
</file>

<file path=ppt/slides/_rels/slide2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3.xml"/><Relationship Id="rId3" Type="http://schemas.openxmlformats.org/officeDocument/2006/relationships/image" Target="../media/image21.png"/></Relationships>
</file>

<file path=ppt/slides/_rels/slide2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4.xml"/></Relationships>
</file>

<file path=ppt/slides/_rels/slide2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5.xml"/></Relationships>
</file>

<file path=ppt/slides/_rels/slide2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6.xml"/></Relationships>
</file>

<file path=ppt/slides/_rels/slide2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7.xml"/></Relationships>
</file>

<file path=ppt/slides/_rels/slide2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8.xml"/></Relationships>
</file>

<file path=ppt/slides/_rels/slide2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9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0.xml"/></Relationships>
</file>

<file path=ppt/slides/_rels/slide2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1.xml"/></Relationships>
</file>

<file path=ppt/slides/_rels/slide2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2.xml"/></Relationships>
</file>

<file path=ppt/slides/_rels/slide2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3.xml"/></Relationships>
</file>

<file path=ppt/slides/_rels/slide2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4.xml"/><Relationship Id="rId3" Type="http://schemas.openxmlformats.org/officeDocument/2006/relationships/image" Target="../media/image18.png"/></Relationships>
</file>

<file path=ppt/slides/_rels/slide2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5.xml"/></Relationships>
</file>

<file path=ppt/slides/_rels/slide2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6.xml"/></Relationships>
</file>

<file path=ppt/slides/_rels/slide2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7.xml"/></Relationships>
</file>

<file path=ppt/slides/_rels/slide2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8.xml"/></Relationships>
</file>

<file path=ppt/slides/_rels/slide2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9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0.xml"/></Relationships>
</file>

<file path=ppt/slides/_rels/slide2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1.xml"/></Relationships>
</file>

<file path=ppt/slides/_rels/slide2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2.xml"/></Relationships>
</file>

<file path=ppt/slides/_rels/slide2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3.xml"/></Relationships>
</file>

<file path=ppt/slides/_rels/slide2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4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18.png"/><Relationship Id="rId6" Type="http://schemas.openxmlformats.org/officeDocument/2006/relationships/image" Target="../media/image25.png"/></Relationships>
</file>

<file path=ppt/slides/_rels/slide2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5.xml"/></Relationships>
</file>

<file path=ppt/slides/_rels/slide2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6.xml"/></Relationships>
</file>

<file path=ppt/slides/_rels/slide2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7.xml"/></Relationships>
</file>

<file path=ppt/slides/_rels/slide2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8.xml"/></Relationships>
</file>

<file path=ppt/slides/_rels/slide2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9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0.xml"/></Relationships>
</file>

<file path=ppt/slides/_rels/slide2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1.xml"/></Relationships>
</file>

<file path=ppt/slides/_rels/slide2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2.xml"/></Relationships>
</file>

<file path=ppt/slides/_rels/slide2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3.xml"/></Relationships>
</file>

<file path=ppt/slides/_rels/slide2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4.xml"/></Relationships>
</file>

<file path=ppt/slides/_rels/slide2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5.xml"/></Relationships>
</file>

<file path=ppt/slides/_rels/slide2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6.xml"/></Relationships>
</file>

<file path=ppt/slides/_rels/slide2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7.xml"/><Relationship Id="rId3" Type="http://schemas.openxmlformats.org/officeDocument/2006/relationships/image" Target="../media/image22.png"/></Relationships>
</file>

<file path=ppt/slides/_rels/slide2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8.xml"/></Relationships>
</file>

<file path=ppt/slides/_rels/slide2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9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0.xml"/></Relationships>
</file>

<file path=ppt/slides/_rels/slide2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1.xml"/></Relationships>
</file>

<file path=ppt/slides/_rels/slide2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2.xml"/><Relationship Id="rId3" Type="http://schemas.openxmlformats.org/officeDocument/2006/relationships/image" Target="../media/image14.png"/></Relationships>
</file>

<file path=ppt/slides/_rels/slide2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3.xml"/></Relationships>
</file>

<file path=ppt/slides/_rels/slide2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4.xml"/><Relationship Id="rId3" Type="http://schemas.openxmlformats.org/officeDocument/2006/relationships/image" Target="../media/image22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</file>

<file path=ppt/slides/_rels/slide2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5.xml"/></Relationships>
</file>

<file path=ppt/slides/_rels/slide2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6.xml"/></Relationships>
</file>

<file path=ppt/slides/_rels/slide2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7.xml"/></Relationships>
</file>

<file path=ppt/slides/_rels/slide2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8.xml"/></Relationships>
</file>

<file path=ppt/slides/_rels/slide2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9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0.xml"/></Relationships>
</file>

<file path=ppt/slides/_rels/slide2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1.xml"/></Relationships>
</file>

<file path=ppt/slides/_rels/slide2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2.xml"/></Relationships>
</file>

<file path=ppt/slides/_rels/slide2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3.xml"/></Relationships>
</file>

<file path=ppt/slides/_rels/slide2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4.xml"/></Relationships>
</file>

<file path=ppt/slides/_rels/slide2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5.xml"/></Relationships>
</file>

<file path=ppt/slides/_rels/slide2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8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4.xml"/><Relationship Id="rId3" Type="http://schemas.openxmlformats.org/officeDocument/2006/relationships/hyperlink" Target="https://www.openssh.com/" TargetMode="Externa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6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4.xml"/><Relationship Id="rId3" Type="http://schemas.openxmlformats.org/officeDocument/2006/relationships/hyperlink" Target="https://distrowatch.com/" TargetMode="Externa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8.xml"/><Relationship Id="rId3" Type="http://schemas.openxmlformats.org/officeDocument/2006/relationships/hyperlink" Target="https://www.linux.com/what-is-linux/" TargetMode="Externa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1032163" y="3951773"/>
            <a:ext cx="6858000" cy="586595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3540000" dist="12700">
              <a:srgbClr val="000000"/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urce Sans Pro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COMPLETE CLOUD COMPUTING &amp; FULL-STACK DEVELOPMENT MASTERCLASS</a:t>
            </a:r>
            <a:endParaRPr b="0" i="0" sz="30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919" y="1319503"/>
            <a:ext cx="2762227" cy="1956811"/>
          </a:xfrm>
          <a:prstGeom prst="rect">
            <a:avLst/>
          </a:prstGeom>
          <a:noFill/>
          <a:ln>
            <a:noFill/>
          </a:ln>
          <a:effectLst>
            <a:outerShdw blurRad="165100" rotWithShape="0" algn="ctr" dir="5400000" dist="25400">
              <a:srgbClr val="000000"/>
            </a:outerShdw>
          </a:effectLst>
        </p:spPr>
      </p:pic>
      <p:pic>
        <p:nvPicPr>
          <p:cNvPr id="131" name="Google Shape;13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1896" y="882847"/>
            <a:ext cx="4347803" cy="2601284"/>
          </a:xfrm>
          <a:prstGeom prst="rect">
            <a:avLst/>
          </a:prstGeom>
          <a:noFill/>
          <a:ln>
            <a:noFill/>
          </a:ln>
          <a:effectLst>
            <a:outerShdw blurRad="165100" rotWithShape="0" algn="ctr" dir="5400000" dist="50800">
              <a:srgbClr val="000000">
                <a:alpha val="76862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Benefits of Cloud Computing</a:t>
            </a:r>
            <a:endParaRPr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/>
              <a:t>Greater cost efficiency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Provisioning resources on demand reduces overhead expenses when compared with traditional physical data centers. 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Before the cloud, organizations would maintain on-premises or private remote data centers. 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All servers and computing capacity would be physically stored and maintained by the organization’s system administrators.</a:t>
            </a:r>
            <a:endParaRPr/>
          </a:p>
          <a:p>
            <a:pPr indent="-3810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Introduction to Linux</a:t>
            </a:r>
            <a:endParaRPr/>
          </a:p>
        </p:txBody>
      </p:sp>
      <p:sp>
        <p:nvSpPr>
          <p:cNvPr id="775" name="Google Shape;775;p12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Kernel: </a:t>
            </a:r>
            <a:endParaRPr sz="2100"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The main core of Linux.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Handles communication between the computers hardware and processes to ensure resources are managed efficiently.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Five main functions:</a:t>
            </a:r>
            <a:endParaRPr/>
          </a:p>
          <a:p>
            <a:pPr indent="-184150" lvl="3" marL="12065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" sz="1700"/>
              <a:t>Memory Management, Process Management, Device Drivers, System Calls, Security. </a:t>
            </a:r>
            <a:endParaRPr sz="2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2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Introduction to Linux</a:t>
            </a:r>
            <a:endParaRPr/>
          </a:p>
        </p:txBody>
      </p:sp>
      <p:sp>
        <p:nvSpPr>
          <p:cNvPr id="781" name="Google Shape;781;p12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Kernel: </a:t>
            </a:r>
            <a:endParaRPr sz="2100"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Memory management keeps tabs on how much memory is used by active applications.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Process management manages processes that are allowed to use the CPU and the duration of time.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Device drivers act as an intermediary and interpreter between system processes and hardware.</a:t>
            </a:r>
            <a:endParaRPr sz="2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Introduction to Linux</a:t>
            </a:r>
            <a:endParaRPr/>
          </a:p>
        </p:txBody>
      </p:sp>
      <p:sp>
        <p:nvSpPr>
          <p:cNvPr id="787" name="Google Shape;787;p12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Desktop Environment: </a:t>
            </a:r>
            <a:endParaRPr sz="2100"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Most desktop focused Linux distributions are equipped with a desktop environment.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This offers a graphical way for users to interact with the operating system. 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Examples: GNOME, Xfce, Cinnamon, MATE, and Plasma.</a:t>
            </a:r>
            <a:endParaRPr sz="2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Introduction to Linux</a:t>
            </a:r>
            <a:endParaRPr/>
          </a:p>
        </p:txBody>
      </p:sp>
      <p:sp>
        <p:nvSpPr>
          <p:cNvPr id="793" name="Google Shape;793;p12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Desktop Environment: </a:t>
            </a:r>
            <a:endParaRPr sz="2100"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Comes equipped with a number of commonly used default applications.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This includes: Web browsers, file managers, configuration tools, and games. 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Users are free to mix and match different applications as they please. </a:t>
            </a:r>
            <a:endParaRPr sz="2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Introduction to Linux</a:t>
            </a:r>
            <a:endParaRPr/>
          </a:p>
        </p:txBody>
      </p:sp>
      <p:sp>
        <p:nvSpPr>
          <p:cNvPr id="799" name="Google Shape;799;p12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Applications: </a:t>
            </a:r>
            <a:endParaRPr sz="2100"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Linux offers a large number of software applications that can be installed on the system.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Applications are managed by a centralized software center, similar to the Apple App store. 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Example: The Ubuntu Software Center offers a searchable catalog of thousands of apps for the Ubuntu Linux distro. </a:t>
            </a:r>
            <a:endParaRPr sz="2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4" name="Google Shape;804;p129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805" name="Google Shape;805;p129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700" u="none" cap="none" strike="noStrike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LINUX FILESYSTEM</a:t>
              </a:r>
              <a:endParaRPr b="0" i="0" sz="27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806" name="Google Shape;806;p129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The Linux Filesystem</a:t>
            </a:r>
            <a:endParaRPr/>
          </a:p>
        </p:txBody>
      </p:sp>
      <p:sp>
        <p:nvSpPr>
          <p:cNvPr id="812" name="Google Shape;812;p13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It’s important to understand the Linux directory structure.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Linux systems organize files using a hierarchical structure.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Directories refer to file folders that can contain other directories, or files. 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The Linux filesystem can be thought of as a “tree”. </a:t>
            </a:r>
            <a:endParaRPr/>
          </a:p>
          <a:p>
            <a:pPr indent="-381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 sz="2100"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3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The Linux Filesystem</a:t>
            </a:r>
            <a:endParaRPr/>
          </a:p>
        </p:txBody>
      </p:sp>
      <p:sp>
        <p:nvSpPr>
          <p:cNvPr id="818" name="Google Shape;818;p13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Each subsequent directory being a child directory of its parent.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A single forward slash (“/”) designates the beginning of the tree or file hierarchy. 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A path name is used to reference elements of the file tree.</a:t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13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The Linux Filesystem</a:t>
            </a:r>
            <a:endParaRPr/>
          </a:p>
        </p:txBody>
      </p:sp>
      <p:sp>
        <p:nvSpPr>
          <p:cNvPr id="824" name="Google Shape;824;p13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Absolute or full reference path names start with “/”.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This character identifies the filesystem root which contains all other directories and files on the Linux system.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The filesystem root houses a number of sub directories. 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Each child directory of the filesystem in an absolute path reference is separated by a forward slash (“/”). </a:t>
            </a:r>
            <a:endParaRPr/>
          </a:p>
          <a:p>
            <a:pPr indent="-381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 sz="2100"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3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The Linux Filesystem</a:t>
            </a:r>
            <a:endParaRPr/>
          </a:p>
        </p:txBody>
      </p:sp>
      <p:sp>
        <p:nvSpPr>
          <p:cNvPr id="830" name="Google Shape;830;p13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Examples of file and directory structures on Ubuntu: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/usr/bin/test</a:t>
            </a:r>
            <a:br>
              <a:rPr lang="en" sz="1800"/>
            </a:br>
            <a:r>
              <a:rPr lang="en" sz="1800"/>
              <a:t>This is an absolute file path that points to an executable file.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/usr/bin/</a:t>
            </a:r>
            <a:br>
              <a:rPr lang="en" sz="1800"/>
            </a:br>
            <a:r>
              <a:rPr lang="en" sz="1800"/>
              <a:t>This is another absolute file path, pointing to the directory “bin”.</a:t>
            </a:r>
            <a:endParaRPr/>
          </a:p>
          <a:p>
            <a:pPr indent="-635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Benefits of Cloud Computing</a:t>
            </a:r>
            <a:endParaRPr/>
          </a:p>
        </p:txBody>
      </p:sp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/>
              <a:t>Greater cost efficiency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Administrators would struggle with estimating computing resource requirements. 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Under or overestimating requirements would result in higher costs.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Ongoing expenses of maintaining on-premises infrastructure would become problematic.  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Especially for businesses with high spikes in traffic. </a:t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3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The Linux Filesystem</a:t>
            </a:r>
            <a:endParaRPr/>
          </a:p>
        </p:txBody>
      </p:sp>
      <p:sp>
        <p:nvSpPr>
          <p:cNvPr id="836" name="Google Shape;836;p13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bin/test</a:t>
            </a:r>
            <a:br>
              <a:rPr lang="en" sz="2100"/>
            </a:br>
            <a:r>
              <a:rPr lang="en" sz="2100"/>
              <a:t>This file path will point to the test executable file located in the bin directory, if the active directory is located in the /usr/ parent directory. For example: /usr/local/</a:t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3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The Linux Filesystem</a:t>
            </a:r>
            <a:endParaRPr/>
          </a:p>
        </p:txBody>
      </p:sp>
      <p:sp>
        <p:nvSpPr>
          <p:cNvPr id="842" name="Google Shape;842;p13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../bin/test</a:t>
            </a:r>
            <a:br>
              <a:rPr lang="en" sz="2100"/>
            </a:br>
            <a:r>
              <a:rPr lang="en" sz="2100"/>
              <a:t>This file path will point to the executable file “test” located in the bin directory, as long as the current directory is located in the /usr/ parent directory. For example: /usr/local/</a:t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13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The Linux Filesystem</a:t>
            </a:r>
            <a:endParaRPr/>
          </a:p>
        </p:txBody>
      </p:sp>
      <p:sp>
        <p:nvSpPr>
          <p:cNvPr id="848" name="Google Shape;848;p136"/>
          <p:cNvSpPr/>
          <p:nvPr/>
        </p:nvSpPr>
        <p:spPr>
          <a:xfrm>
            <a:off x="3305369" y="1392596"/>
            <a:ext cx="1595535" cy="49685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/</a:t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49" name="Google Shape;849;p136"/>
          <p:cNvSpPr/>
          <p:nvPr/>
        </p:nvSpPr>
        <p:spPr>
          <a:xfrm>
            <a:off x="333573" y="2640563"/>
            <a:ext cx="779055" cy="242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bin/</a:t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0" name="Google Shape;850;p136"/>
          <p:cNvSpPr/>
          <p:nvPr/>
        </p:nvSpPr>
        <p:spPr>
          <a:xfrm>
            <a:off x="1181440" y="2640559"/>
            <a:ext cx="779055" cy="242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dev/</a:t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1" name="Google Shape;851;p136"/>
          <p:cNvSpPr/>
          <p:nvPr/>
        </p:nvSpPr>
        <p:spPr>
          <a:xfrm>
            <a:off x="2012208" y="2640559"/>
            <a:ext cx="779055" cy="242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etc/</a:t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2" name="Google Shape;852;p136"/>
          <p:cNvSpPr/>
          <p:nvPr/>
        </p:nvSpPr>
        <p:spPr>
          <a:xfrm>
            <a:off x="2863179" y="2640559"/>
            <a:ext cx="779055" cy="242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usr/</a:t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3" name="Google Shape;853;p136"/>
          <p:cNvSpPr/>
          <p:nvPr/>
        </p:nvSpPr>
        <p:spPr>
          <a:xfrm>
            <a:off x="3714150" y="2630312"/>
            <a:ext cx="779055" cy="242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home/</a:t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4" name="Google Shape;854;p136"/>
          <p:cNvSpPr/>
          <p:nvPr/>
        </p:nvSpPr>
        <p:spPr>
          <a:xfrm>
            <a:off x="4562018" y="2630312"/>
            <a:ext cx="779055" cy="242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lib/</a:t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5" name="Google Shape;855;p136"/>
          <p:cNvSpPr/>
          <p:nvPr/>
        </p:nvSpPr>
        <p:spPr>
          <a:xfrm>
            <a:off x="5409885" y="2630311"/>
            <a:ext cx="779055" cy="242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sbin/</a:t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6" name="Google Shape;856;p136"/>
          <p:cNvSpPr/>
          <p:nvPr/>
        </p:nvSpPr>
        <p:spPr>
          <a:xfrm>
            <a:off x="6250754" y="2640559"/>
            <a:ext cx="779055" cy="242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tmp/</a:t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7" name="Google Shape;857;p136"/>
          <p:cNvSpPr/>
          <p:nvPr/>
        </p:nvSpPr>
        <p:spPr>
          <a:xfrm>
            <a:off x="7094727" y="2640558"/>
            <a:ext cx="779055" cy="242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var/</a:t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8" name="Google Shape;858;p136"/>
          <p:cNvSpPr/>
          <p:nvPr/>
        </p:nvSpPr>
        <p:spPr>
          <a:xfrm>
            <a:off x="1167442" y="3779437"/>
            <a:ext cx="779055" cy="242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bin/</a:t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9" name="Google Shape;859;p136"/>
          <p:cNvSpPr/>
          <p:nvPr/>
        </p:nvSpPr>
        <p:spPr>
          <a:xfrm>
            <a:off x="2015309" y="3779432"/>
            <a:ext cx="779055" cy="242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man/</a:t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0" name="Google Shape;860;p136"/>
          <p:cNvSpPr/>
          <p:nvPr/>
        </p:nvSpPr>
        <p:spPr>
          <a:xfrm>
            <a:off x="2846077" y="3779432"/>
            <a:ext cx="779055" cy="242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lib/</a:t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1" name="Google Shape;861;p136"/>
          <p:cNvSpPr/>
          <p:nvPr/>
        </p:nvSpPr>
        <p:spPr>
          <a:xfrm>
            <a:off x="3697048" y="3779432"/>
            <a:ext cx="779055" cy="242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local/</a:t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2" name="Google Shape;862;p136"/>
          <p:cNvSpPr/>
          <p:nvPr/>
        </p:nvSpPr>
        <p:spPr>
          <a:xfrm>
            <a:off x="4548019" y="3769186"/>
            <a:ext cx="779055" cy="242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share/</a:t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3" name="Google Shape;863;p136"/>
          <p:cNvSpPr/>
          <p:nvPr/>
        </p:nvSpPr>
        <p:spPr>
          <a:xfrm>
            <a:off x="6258968" y="3769185"/>
            <a:ext cx="779055" cy="242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log/</a:t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4" name="Google Shape;864;p136"/>
          <p:cNvSpPr/>
          <p:nvPr/>
        </p:nvSpPr>
        <p:spPr>
          <a:xfrm>
            <a:off x="7099837" y="3772435"/>
            <a:ext cx="779055" cy="242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lock/</a:t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5" name="Google Shape;865;p136"/>
          <p:cNvSpPr/>
          <p:nvPr/>
        </p:nvSpPr>
        <p:spPr>
          <a:xfrm>
            <a:off x="7943810" y="3772434"/>
            <a:ext cx="779055" cy="242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tmp/</a:t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866" name="Google Shape;866;p136"/>
          <p:cNvCxnSpPr>
            <a:stCxn id="848" idx="2"/>
            <a:endCxn id="849" idx="0"/>
          </p:cNvCxnSpPr>
          <p:nvPr/>
        </p:nvCxnSpPr>
        <p:spPr>
          <a:xfrm flipH="1">
            <a:off x="723037" y="1889451"/>
            <a:ext cx="3380100" cy="75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7" name="Google Shape;867;p136"/>
          <p:cNvCxnSpPr>
            <a:stCxn id="848" idx="2"/>
            <a:endCxn id="857" idx="0"/>
          </p:cNvCxnSpPr>
          <p:nvPr/>
        </p:nvCxnSpPr>
        <p:spPr>
          <a:xfrm>
            <a:off x="4103137" y="1889451"/>
            <a:ext cx="3381000" cy="75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8" name="Google Shape;868;p136"/>
          <p:cNvCxnSpPr>
            <a:stCxn id="848" idx="2"/>
            <a:endCxn id="850" idx="0"/>
          </p:cNvCxnSpPr>
          <p:nvPr/>
        </p:nvCxnSpPr>
        <p:spPr>
          <a:xfrm flipH="1">
            <a:off x="1570837" y="1889451"/>
            <a:ext cx="2532300" cy="75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9" name="Google Shape;869;p136"/>
          <p:cNvCxnSpPr>
            <a:stCxn id="848" idx="2"/>
            <a:endCxn id="851" idx="0"/>
          </p:cNvCxnSpPr>
          <p:nvPr/>
        </p:nvCxnSpPr>
        <p:spPr>
          <a:xfrm flipH="1">
            <a:off x="2401837" y="1889451"/>
            <a:ext cx="1701300" cy="75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0" name="Google Shape;870;p136"/>
          <p:cNvCxnSpPr>
            <a:stCxn id="848" idx="2"/>
            <a:endCxn id="852" idx="0"/>
          </p:cNvCxnSpPr>
          <p:nvPr/>
        </p:nvCxnSpPr>
        <p:spPr>
          <a:xfrm flipH="1">
            <a:off x="3252637" y="1889451"/>
            <a:ext cx="850500" cy="75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1" name="Google Shape;871;p136"/>
          <p:cNvCxnSpPr>
            <a:stCxn id="848" idx="2"/>
            <a:endCxn id="853" idx="0"/>
          </p:cNvCxnSpPr>
          <p:nvPr/>
        </p:nvCxnSpPr>
        <p:spPr>
          <a:xfrm>
            <a:off x="4103137" y="1889451"/>
            <a:ext cx="600" cy="74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2" name="Google Shape;872;p136"/>
          <p:cNvCxnSpPr>
            <a:stCxn id="848" idx="2"/>
            <a:endCxn id="854" idx="0"/>
          </p:cNvCxnSpPr>
          <p:nvPr/>
        </p:nvCxnSpPr>
        <p:spPr>
          <a:xfrm>
            <a:off x="4103137" y="1889451"/>
            <a:ext cx="848400" cy="74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3" name="Google Shape;873;p136"/>
          <p:cNvCxnSpPr>
            <a:stCxn id="848" idx="2"/>
            <a:endCxn id="855" idx="0"/>
          </p:cNvCxnSpPr>
          <p:nvPr/>
        </p:nvCxnSpPr>
        <p:spPr>
          <a:xfrm>
            <a:off x="4103137" y="1889451"/>
            <a:ext cx="1696200" cy="74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4" name="Google Shape;874;p136"/>
          <p:cNvCxnSpPr>
            <a:stCxn id="848" idx="2"/>
            <a:endCxn id="856" idx="0"/>
          </p:cNvCxnSpPr>
          <p:nvPr/>
        </p:nvCxnSpPr>
        <p:spPr>
          <a:xfrm>
            <a:off x="4103137" y="1889451"/>
            <a:ext cx="2537100" cy="75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5" name="Google Shape;875;p136"/>
          <p:cNvCxnSpPr>
            <a:stCxn id="852" idx="2"/>
            <a:endCxn id="858" idx="0"/>
          </p:cNvCxnSpPr>
          <p:nvPr/>
        </p:nvCxnSpPr>
        <p:spPr>
          <a:xfrm flipH="1">
            <a:off x="1557106" y="2883159"/>
            <a:ext cx="1695600" cy="89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6" name="Google Shape;876;p136"/>
          <p:cNvCxnSpPr>
            <a:stCxn id="852" idx="2"/>
            <a:endCxn id="859" idx="0"/>
          </p:cNvCxnSpPr>
          <p:nvPr/>
        </p:nvCxnSpPr>
        <p:spPr>
          <a:xfrm flipH="1">
            <a:off x="2404907" y="2883159"/>
            <a:ext cx="847800" cy="89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7" name="Google Shape;877;p136"/>
          <p:cNvCxnSpPr>
            <a:stCxn id="852" idx="2"/>
            <a:endCxn id="860" idx="0"/>
          </p:cNvCxnSpPr>
          <p:nvPr/>
        </p:nvCxnSpPr>
        <p:spPr>
          <a:xfrm flipH="1">
            <a:off x="3235607" y="2883159"/>
            <a:ext cx="17100" cy="89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8" name="Google Shape;878;p136"/>
          <p:cNvCxnSpPr>
            <a:stCxn id="852" idx="2"/>
            <a:endCxn id="861" idx="0"/>
          </p:cNvCxnSpPr>
          <p:nvPr/>
        </p:nvCxnSpPr>
        <p:spPr>
          <a:xfrm>
            <a:off x="3252707" y="2883159"/>
            <a:ext cx="834000" cy="89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9" name="Google Shape;879;p136"/>
          <p:cNvCxnSpPr>
            <a:stCxn id="852" idx="2"/>
            <a:endCxn id="862" idx="0"/>
          </p:cNvCxnSpPr>
          <p:nvPr/>
        </p:nvCxnSpPr>
        <p:spPr>
          <a:xfrm>
            <a:off x="3252707" y="2883159"/>
            <a:ext cx="1684800" cy="88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0" name="Google Shape;880;p136"/>
          <p:cNvCxnSpPr>
            <a:stCxn id="857" idx="2"/>
            <a:endCxn id="863" idx="0"/>
          </p:cNvCxnSpPr>
          <p:nvPr/>
        </p:nvCxnSpPr>
        <p:spPr>
          <a:xfrm flipH="1">
            <a:off x="6648455" y="2883158"/>
            <a:ext cx="835800" cy="88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1" name="Google Shape;881;p136"/>
          <p:cNvCxnSpPr>
            <a:stCxn id="857" idx="2"/>
            <a:endCxn id="864" idx="0"/>
          </p:cNvCxnSpPr>
          <p:nvPr/>
        </p:nvCxnSpPr>
        <p:spPr>
          <a:xfrm>
            <a:off x="7484255" y="2883158"/>
            <a:ext cx="5100" cy="88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2" name="Google Shape;882;p136"/>
          <p:cNvCxnSpPr>
            <a:stCxn id="857" idx="2"/>
            <a:endCxn id="865" idx="0"/>
          </p:cNvCxnSpPr>
          <p:nvPr/>
        </p:nvCxnSpPr>
        <p:spPr>
          <a:xfrm>
            <a:off x="7484255" y="2883158"/>
            <a:ext cx="849000" cy="88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13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The Linux Filesystem</a:t>
            </a:r>
            <a:endParaRPr/>
          </a:p>
        </p:txBody>
      </p:sp>
      <p:sp>
        <p:nvSpPr>
          <p:cNvPr id="888" name="Google Shape;888;p13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/ - The systems root directory. It contains all system files and folders. Also contains system files required for the O/S boot sequence.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/root – The root users home directory. Also known as a “superuser” since root can perform any action on the system. NOT to be confused with the system root directory “/”. </a:t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13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The Linux Filesystem</a:t>
            </a:r>
            <a:endParaRPr/>
          </a:p>
        </p:txBody>
      </p:sp>
      <p:sp>
        <p:nvSpPr>
          <p:cNvPr id="894" name="Google Shape;894;p13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/boot – Contains the files needed to launch the system.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/home – Contains files and folders that belong to individual (non-root) users. It’s safer to use non-root users for system administration when possible. 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/var – Contains important variable data such as logs, databases, and websites. Example: “/var/www/html” for web files. </a:t>
            </a:r>
            <a:endParaRPr/>
          </a:p>
          <a:p>
            <a:pPr indent="-381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 sz="2100"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3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The Linux Filesystem</a:t>
            </a:r>
            <a:endParaRPr/>
          </a:p>
        </p:txBody>
      </p:sp>
      <p:sp>
        <p:nvSpPr>
          <p:cNvPr id="900" name="Google Shape;900;p13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/etc – Contains global configuration files and additional executable files required to boot the system. Also stores some log files. </a:t>
            </a:r>
            <a:endParaRPr/>
          </a:p>
          <a:p>
            <a:pPr indent="-381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 sz="2100"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4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The Linux Filesystem</a:t>
            </a:r>
            <a:endParaRPr/>
          </a:p>
        </p:txBody>
      </p:sp>
      <p:sp>
        <p:nvSpPr>
          <p:cNvPr id="906" name="Google Shape;906;p14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That’s all you need to know for now regarding directories!</a:t>
            </a:r>
            <a:endParaRPr sz="2100"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Check out this valuable resource for more info on the Linux file system hierarchy (FHS Standard): </a:t>
            </a:r>
            <a:br>
              <a:rPr lang="en" sz="2100"/>
            </a:br>
            <a:r>
              <a:rPr lang="en" sz="2100" u="sng">
                <a:solidFill>
                  <a:schemeClr val="hlink"/>
                </a:solidFill>
                <a:hlinkClick r:id="rId3"/>
              </a:rPr>
              <a:t>https://refspecs.linuxfoundation.org/FHS_3.0/fhs/index.html</a:t>
            </a:r>
            <a:endParaRPr sz="2100"/>
          </a:p>
          <a:p>
            <a:pPr indent="0" lvl="1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 sz="2100"/>
          </a:p>
          <a:p>
            <a:pPr indent="-381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 sz="2100"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" name="Google Shape;911;p141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912" name="Google Shape;912;p141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700" u="none" cap="none" strike="noStrike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LINUX MAINTENANCE COMMANDS</a:t>
              </a:r>
              <a:endParaRPr b="0" i="0" sz="27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913" name="Google Shape;913;p141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8" name="Google Shape;918;p142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919" name="Google Shape;919;p142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700" u="none" cap="none" strike="noStrike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LINUX DIRECTORY COMMANDS [P.1]</a:t>
              </a:r>
              <a:endParaRPr b="0" i="0" sz="27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920" name="Google Shape;920;p142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5" name="Google Shape;925;p143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926" name="Google Shape;926;p143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700" u="none" cap="none" strike="noStrike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LINUX DIRECTORY COMMANDS [P.2]</a:t>
              </a:r>
              <a:endParaRPr b="0" i="0" sz="27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927" name="Google Shape;927;p143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Benefits of Cloud Computing</a:t>
            </a:r>
            <a:endParaRPr/>
          </a:p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/>
              <a:t>Greater cost efficiency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Cloud computing eliminates these issues.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Third party service providers are responsible for the maintenance and up-keep of data centers. 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On-demand pay-as-you-go pricing models help minimize costs and improve efficiency. </a:t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2" name="Google Shape;932;p144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933" name="Google Shape;933;p144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700" u="none" cap="none" strike="noStrike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UBUNTU BASIC</a:t>
              </a:r>
              <a:br>
                <a:rPr b="0" i="0" lang="en" sz="2700" u="none" cap="none" strike="noStrike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</a:br>
              <a:r>
                <a:rPr b="0" i="0" lang="en" sz="2700" u="none" cap="none" strike="noStrike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SERVER CONFIGURATION</a:t>
              </a:r>
              <a:br>
                <a:rPr b="0" i="0" lang="en" sz="2700" u="none" cap="none" strike="noStrike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</a:br>
              <a:endParaRPr b="0" i="0" sz="27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934" name="Google Shape;934;p144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9" name="Google Shape;939;p145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940" name="Google Shape;940;p145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700" u="none" cap="none" strike="noStrike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INTRODUCTION TO USER ACCOUNTS</a:t>
              </a:r>
              <a:endParaRPr b="0" i="0" sz="27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941" name="Google Shape;941;p145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4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Introduction to User Accounts</a:t>
            </a:r>
            <a:endParaRPr/>
          </a:p>
        </p:txBody>
      </p:sp>
      <p:sp>
        <p:nvSpPr>
          <p:cNvPr id="947" name="Google Shape;947;p146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-179546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2100"/>
              <a:t>Until now we have been using the root user account for server administration.</a:t>
            </a:r>
            <a:endParaRPr/>
          </a:p>
          <a:p>
            <a:pPr indent="-179546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2100"/>
              <a:t>The root user account is the default administrative account that is created when a Linux distribution is installed on an instance. </a:t>
            </a:r>
            <a:endParaRPr/>
          </a:p>
          <a:p>
            <a:pPr indent="-179546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2100"/>
              <a:t>The root account has the highest level of admin privileges. </a:t>
            </a:r>
            <a:endParaRPr/>
          </a:p>
        </p:txBody>
      </p:sp>
      <p:pic>
        <p:nvPicPr>
          <p:cNvPr id="948" name="Google Shape;948;p14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3776" y="1268016"/>
            <a:ext cx="3522247" cy="3522247"/>
          </a:xfrm>
          <a:prstGeom prst="rect">
            <a:avLst/>
          </a:prstGeom>
          <a:noFill/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14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Introduction to User Accounts</a:t>
            </a:r>
            <a:endParaRPr/>
          </a:p>
        </p:txBody>
      </p:sp>
      <p:sp>
        <p:nvSpPr>
          <p:cNvPr id="954" name="Google Shape;954;p14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The root account can make destructive changes to the system (intentionally or unintentionally). 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Examples of actions the root account can perform:</a:t>
            </a:r>
            <a:endParaRPr/>
          </a:p>
          <a:p>
            <a:pPr indent="-1841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" sz="1700"/>
              <a:t>Deleting/executing essential system files, applications and dependencies.</a:t>
            </a:r>
            <a:endParaRPr/>
          </a:p>
          <a:p>
            <a:pPr indent="-1841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" sz="1700"/>
              <a:t>Creating, deleting or modifying other non-root accounts.</a:t>
            </a:r>
            <a:endParaRPr/>
          </a:p>
          <a:p>
            <a:pPr indent="-1841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" sz="1700"/>
              <a:t>Modifying permissions and access levels for just about any directory, file, or application on the system. </a:t>
            </a:r>
            <a:endParaRPr sz="17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14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Introduction to User Accounts</a:t>
            </a:r>
            <a:endParaRPr/>
          </a:p>
        </p:txBody>
      </p:sp>
      <p:sp>
        <p:nvSpPr>
          <p:cNvPr id="960" name="Google Shape;960;p14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Root account exploitations can be complex, but know that they are possible.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Example: a security vulnerability in a single application can grant an attacker root privileges to the system.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Damage can also be done by accident by executing the wrong command.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14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Introduction to User Accounts</a:t>
            </a:r>
            <a:endParaRPr/>
          </a:p>
        </p:txBody>
      </p:sp>
      <p:sp>
        <p:nvSpPr>
          <p:cNvPr id="966" name="Google Shape;966;p14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Ubuntu allows for multiple user accounts with different levels of permissions.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It’s important to specify the user privileges based on the purpose of the account. 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User groups can be created for complex server configurations.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5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Introduction to User Accounts</a:t>
            </a:r>
            <a:endParaRPr/>
          </a:p>
        </p:txBody>
      </p:sp>
      <p:sp>
        <p:nvSpPr>
          <p:cNvPr id="972" name="Google Shape;972;p15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Users added to groups will inherit the privileges assigned to the group. 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A group with administrative privileges is known as the “sudo” group, or “wheel” group.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The applicable term depends on the Linux distribution.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15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Introduction to User Accounts</a:t>
            </a:r>
            <a:endParaRPr/>
          </a:p>
        </p:txBody>
      </p:sp>
      <p:sp>
        <p:nvSpPr>
          <p:cNvPr id="978" name="Google Shape;978;p15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Any member of the sudo group can execute administrative commands using the sudo, or su command. 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“sudo” stands for “substitute user do”.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The “sudo” command grants partial admin privileges.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The “su” command grants the same privileges as the root account. </a:t>
            </a:r>
            <a:endParaRPr/>
          </a:p>
          <a:p>
            <a:pPr indent="-381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15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Introduction to User Accounts</a:t>
            </a:r>
            <a:endParaRPr/>
          </a:p>
        </p:txBody>
      </p:sp>
      <p:sp>
        <p:nvSpPr>
          <p:cNvPr id="984" name="Google Shape;984;p15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Admin privileges assigned to a non-root account are also referred to as “superuser” privileges.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Stay tuned for a hands-on guide to user accounts and groups.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153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990" name="Google Shape;990;p153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700" u="none" cap="none" strike="noStrike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CREATING A NON-ROOT ACCOUNT</a:t>
              </a:r>
              <a:endParaRPr b="0" i="0" sz="27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991" name="Google Shape;991;p153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Benefits of Cloud Computing</a:t>
            </a:r>
            <a:endParaRPr/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/>
              <a:t>Improved agility, faster time to market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Deploy highly customized virtual instances in minutes. 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Perfect for both testing and production environments. 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Perfect for applications of any size or complexity. </a:t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6" name="Google Shape;996;p154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997" name="Google Shape;997;p154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700" u="none" cap="none" strike="noStrike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SECURING A NEW USER ACCOUNT</a:t>
              </a:r>
              <a:endParaRPr b="0" i="0" sz="27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998" name="Google Shape;998;p154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Google Shape;1003;p155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1004" name="Google Shape;1004;p155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700" u="none" cap="none" strike="noStrike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SECURING A NEW USER ACCOUNT</a:t>
              </a:r>
              <a:endParaRPr b="0" i="0" sz="27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1005" name="Google Shape;1005;p155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0" name="Google Shape;1010;p156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1011" name="Google Shape;1011;p156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700" u="none" cap="none" strike="noStrike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DISABLING ROOT USER ACCESS &amp; PASSWORD AUTHENTICATION</a:t>
              </a:r>
              <a:br>
                <a:rPr b="0" i="0" lang="en" sz="2700" u="none" cap="none" strike="noStrike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</a:br>
              <a:endParaRPr b="0" i="0" sz="27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1012" name="Google Shape;1012;p156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Google Shape;1017;p157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1018" name="Google Shape;1018;p157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700" u="none" cap="none" strike="noStrike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INTRODUCTION TO WEB SERVERS</a:t>
              </a:r>
              <a:endParaRPr b="0" i="0" sz="27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1019" name="Google Shape;1019;p157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15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Introduction to Web Servers</a:t>
            </a:r>
            <a:endParaRPr/>
          </a:p>
        </p:txBody>
      </p:sp>
      <p:sp>
        <p:nvSpPr>
          <p:cNvPr id="1025" name="Google Shape;1025;p15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It’s important to understand the role of web servers in the development process.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We will explore the role of web servers in delivering web content.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A web server is composed of both hardware and software.</a:t>
            </a:r>
            <a:endParaRPr/>
          </a:p>
        </p:txBody>
      </p:sp>
      <p:pic>
        <p:nvPicPr>
          <p:cNvPr id="1026" name="Google Shape;1026;p15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9150" y="1530433"/>
            <a:ext cx="3886200" cy="294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15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Introduction to Web Servers</a:t>
            </a:r>
            <a:endParaRPr/>
          </a:p>
        </p:txBody>
      </p:sp>
      <p:sp>
        <p:nvSpPr>
          <p:cNvPr id="1032" name="Google Shape;1032;p15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Web server hardware refers to the physical or virtual computer which stores the web server software, files, and components that comprise the website or application.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This includes static HTML documents, text files, images, video content, and dynamic scripts.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16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Introduction to Web Servers</a:t>
            </a:r>
            <a:endParaRPr/>
          </a:p>
        </p:txBody>
      </p:sp>
      <p:sp>
        <p:nvSpPr>
          <p:cNvPr id="1038" name="Google Shape;1038;p16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The web server is connected to the internet and facilitates the physical interchange of data with other devices connected to the web.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The web server software installed on the physical or virtual machine controls the accessibility of files on the server by web users.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6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Introduction to Web Servers</a:t>
            </a:r>
            <a:endParaRPr/>
          </a:p>
        </p:txBody>
      </p:sp>
      <p:sp>
        <p:nvSpPr>
          <p:cNvPr id="1044" name="Google Shape;1044;p16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Web users use clients in order to connect with web servers and view web content. 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The most common client used for this purpose is a web browser.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HTTP is the communication protocol used in order for a web browser to communicate with a web server.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16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Introduction to Web Servers</a:t>
            </a:r>
            <a:endParaRPr/>
          </a:p>
        </p:txBody>
      </p:sp>
      <p:sp>
        <p:nvSpPr>
          <p:cNvPr id="1050" name="Google Shape;1050;p16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HTTP is responsible for encoding and transporting information (data packets) between a web server and the client used to access it. 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“HTTP is the primary protocol for transmission of information across the internet” </a:t>
            </a:r>
            <a:r>
              <a:rPr i="1" lang="en" sz="2100"/>
              <a:t>(NGINX)</a:t>
            </a:r>
            <a:r>
              <a:rPr lang="en" sz="2100"/>
              <a:t>.</a:t>
            </a:r>
            <a:endParaRPr/>
          </a:p>
          <a:p>
            <a:pPr indent="-381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16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Introduction to Web Servers</a:t>
            </a:r>
            <a:endParaRPr/>
          </a:p>
        </p:txBody>
      </p:sp>
      <p:sp>
        <p:nvSpPr>
          <p:cNvPr id="1056" name="Google Shape;1056;p16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HTTP uses a request-response mechanism.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A client makes a request for content and the web server issues a response.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The response includes information about the status of the request, along with the content requested (if successful).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Benefits of Cloud Computing</a:t>
            </a:r>
            <a:endParaRPr/>
          </a:p>
        </p:txBody>
      </p:sp>
      <p:sp>
        <p:nvSpPr>
          <p:cNvPr id="213" name="Google Shape;213;p3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/>
              <a:t>Improved agility, faster time to market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Much more efficient to setup than traditional on-premises infrastructure.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Perfect for deploying test systems that require a high amount of resource for short durations of time. </a:t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16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Introduction to Web Servers</a:t>
            </a:r>
            <a:endParaRPr/>
          </a:p>
        </p:txBody>
      </p:sp>
      <p:sp>
        <p:nvSpPr>
          <p:cNvPr id="1062" name="Google Shape;1062;p16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The information contained within a request is exchanged between the client and server in the form of hypertext documents.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Hypertext is a structured text format that can be manipulated using HTML (Hypertext Markup Language).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16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Introduction to Web Servers</a:t>
            </a:r>
            <a:endParaRPr/>
          </a:p>
        </p:txBody>
      </p:sp>
      <p:sp>
        <p:nvSpPr>
          <p:cNvPr id="1068" name="Google Shape;1068;p16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Clients can request different types of content from web servers using HTTP requests along with HTML documents.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Examples: text, images, video, and application data.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16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Introduction to Web Servers</a:t>
            </a:r>
            <a:endParaRPr/>
          </a:p>
        </p:txBody>
      </p:sp>
      <p:sp>
        <p:nvSpPr>
          <p:cNvPr id="1074" name="Google Shape;1074;p166"/>
          <p:cNvSpPr/>
          <p:nvPr/>
        </p:nvSpPr>
        <p:spPr>
          <a:xfrm>
            <a:off x="552838" y="1462572"/>
            <a:ext cx="2953139" cy="2953139"/>
          </a:xfrm>
          <a:prstGeom prst="ellipse">
            <a:avLst/>
          </a:prstGeom>
          <a:solidFill>
            <a:schemeClr val="accent4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5" name="Google Shape;1075;p166"/>
          <p:cNvSpPr/>
          <p:nvPr/>
        </p:nvSpPr>
        <p:spPr>
          <a:xfrm>
            <a:off x="5443247" y="1462572"/>
            <a:ext cx="2953139" cy="2953139"/>
          </a:xfrm>
          <a:prstGeom prst="ellipse">
            <a:avLst/>
          </a:prstGeom>
          <a:solidFill>
            <a:schemeClr val="accent4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6" name="Google Shape;1076;p166"/>
          <p:cNvSpPr/>
          <p:nvPr/>
        </p:nvSpPr>
        <p:spPr>
          <a:xfrm>
            <a:off x="3408002" y="2337319"/>
            <a:ext cx="2106386" cy="13296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7" name="Google Shape;1077;p166"/>
          <p:cNvSpPr/>
          <p:nvPr/>
        </p:nvSpPr>
        <p:spPr>
          <a:xfrm rot="10800000">
            <a:off x="3424915" y="3382125"/>
            <a:ext cx="2106386" cy="13296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8" name="Google Shape;1078;p166"/>
          <p:cNvSpPr txBox="1"/>
          <p:nvPr/>
        </p:nvSpPr>
        <p:spPr>
          <a:xfrm>
            <a:off x="4293908" y="2122540"/>
            <a:ext cx="116041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 Request</a:t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9" name="Google Shape;1079;p166"/>
          <p:cNvSpPr txBox="1"/>
          <p:nvPr/>
        </p:nvSpPr>
        <p:spPr>
          <a:xfrm>
            <a:off x="3491473" y="3160573"/>
            <a:ext cx="126861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 Response</a:t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0" name="Google Shape;1080;p166"/>
          <p:cNvSpPr txBox="1"/>
          <p:nvPr/>
        </p:nvSpPr>
        <p:spPr>
          <a:xfrm>
            <a:off x="6375677" y="4471768"/>
            <a:ext cx="10882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Web Browser</a:t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1" name="Google Shape;1081;p166"/>
          <p:cNvSpPr txBox="1"/>
          <p:nvPr/>
        </p:nvSpPr>
        <p:spPr>
          <a:xfrm>
            <a:off x="1551992" y="4471768"/>
            <a:ext cx="95482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Web Server</a:t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2" name="Google Shape;1082;p166"/>
          <p:cNvSpPr/>
          <p:nvPr/>
        </p:nvSpPr>
        <p:spPr>
          <a:xfrm>
            <a:off x="704150" y="2224197"/>
            <a:ext cx="1295384" cy="12953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Files</a:t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3" name="Google Shape;1083;p166"/>
          <p:cNvSpPr/>
          <p:nvPr/>
        </p:nvSpPr>
        <p:spPr>
          <a:xfrm>
            <a:off x="2064532" y="2224197"/>
            <a:ext cx="1295383" cy="129538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 Server</a:t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4" name="Google Shape;1084;p166"/>
          <p:cNvSpPr/>
          <p:nvPr/>
        </p:nvSpPr>
        <p:spPr>
          <a:xfrm>
            <a:off x="6062700" y="2345890"/>
            <a:ext cx="1672243" cy="96502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5" name="Google Shape;1085;p166"/>
          <p:cNvSpPr/>
          <p:nvPr/>
        </p:nvSpPr>
        <p:spPr>
          <a:xfrm>
            <a:off x="5888435" y="3376052"/>
            <a:ext cx="2026256" cy="138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16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Introduction to Web Servers</a:t>
            </a:r>
            <a:endParaRPr/>
          </a:p>
        </p:txBody>
      </p:sp>
      <p:sp>
        <p:nvSpPr>
          <p:cNvPr id="1091" name="Google Shape;1091;p16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Communication rules between client and server: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Clients make HTTP requests to servers, while servers respond to client requests.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A URL must be specified when a client makes an HTTP request.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When an HTTP server receives a request, it checks whether a file at the specified URL exists.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If the file exists the web server sends back the file contents, or a “404” error if not found.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Every HTTP request must be answered by the server, even if the request fails.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6" name="Google Shape;1096;p168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1097" name="Google Shape;1097;p168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SELF-HOSTING VS. PROVIDER</a:t>
              </a:r>
              <a:endParaRPr sz="27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1098" name="Google Shape;1098;p168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16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Self-hosting vs. Provider</a:t>
            </a:r>
            <a:endParaRPr/>
          </a:p>
        </p:txBody>
      </p:sp>
      <p:sp>
        <p:nvSpPr>
          <p:cNvPr id="1104" name="Google Shape;1104;p16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Self-hosting considerations are important.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Internet Speed:</a:t>
            </a:r>
            <a:endParaRPr sz="2100"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Bandwidth Limitations.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When a website visitor requests a file from your server, the file is uploaded to their computer.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Most retail internet plans focus on high-speed downloads, but only marginal upload speed. </a:t>
            </a:r>
            <a:endParaRPr/>
          </a:p>
          <a:p>
            <a:pPr indent="-762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17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Self-hosting vs. Provider</a:t>
            </a:r>
            <a:endParaRPr/>
          </a:p>
        </p:txBody>
      </p:sp>
      <p:sp>
        <p:nvSpPr>
          <p:cNvPr id="1110" name="Google Shape;1110;p17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Power Consumption/Failure: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Operating a computer system continuously can increase electricity consumption. 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Most homes and small offices do not have a backup power generator.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Back-ups: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Application data is always changing. 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Additional storage devices maybe needed for data backups.</a:t>
            </a:r>
            <a:endParaRPr/>
          </a:p>
          <a:p>
            <a:pPr indent="-762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7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Self-hosting vs. Provider</a:t>
            </a:r>
            <a:endParaRPr/>
          </a:p>
        </p:txBody>
      </p:sp>
      <p:sp>
        <p:nvSpPr>
          <p:cNvPr id="1116" name="Google Shape;1116;p17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Dynamic vs. Static IP: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Most ISPs assign a dynamic IP to home and small office networks.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IP address changes at various intervals. 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Static IPs are preferable for web servers.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Static IPs incur additional costs.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Configuring a server to work with dynamic IPs requires technical expertise. </a:t>
            </a:r>
            <a:endParaRPr/>
          </a:p>
          <a:p>
            <a:pPr indent="-762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17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Self-hosting vs. Provider</a:t>
            </a:r>
            <a:endParaRPr/>
          </a:p>
        </p:txBody>
      </p:sp>
      <p:sp>
        <p:nvSpPr>
          <p:cNvPr id="1122" name="Google Shape;1122;p17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Security: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Personal/office computers contain private information.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A personal computer used as a web server allows inbound connections over a public network.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This can open up a number of security vulnerabilities that can be exploited. </a:t>
            </a:r>
            <a:endParaRPr/>
          </a:p>
          <a:p>
            <a:pPr indent="-762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17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Self-hosting vs. Provider</a:t>
            </a:r>
            <a:endParaRPr/>
          </a:p>
        </p:txBody>
      </p:sp>
      <p:sp>
        <p:nvSpPr>
          <p:cNvPr id="1128" name="Google Shape;1128;p17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Scalability: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As resource needs expand, hardware must be scaled.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This incurs additional costs, increased power consumption, and other complexities.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Liability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Hosting files for others can be make you liable for security breaches and data theft.</a:t>
            </a:r>
            <a:endParaRPr/>
          </a:p>
          <a:p>
            <a:pPr indent="-762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Benefits of Cloud Computing</a:t>
            </a:r>
            <a:endParaRPr/>
          </a:p>
        </p:txBody>
      </p:sp>
      <p:sp>
        <p:nvSpPr>
          <p:cNvPr id="219" name="Google Shape;219;p3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/>
              <a:t>Improved agility, faster time to market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A virtual instance can be deployed instantly using various operating systems, disk configurations, network resources, and Computational power. 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Easily transition between testing and production environments using IP Swaps. </a:t>
            </a:r>
            <a:endParaRPr/>
          </a:p>
          <a:p>
            <a:pPr indent="-3810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3" name="Google Shape;1133;p174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1134" name="Google Shape;1134;p174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WEB SERVER SOFTWARE </a:t>
              </a:r>
              <a:b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</a:br>
              <a: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(NGINX VS. APACHE)</a:t>
              </a:r>
              <a:b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</a:br>
              <a:endParaRPr sz="27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1135" name="Google Shape;1135;p174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17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Web Server Software (NGINX vs. Apache)</a:t>
            </a:r>
            <a:endParaRPr/>
          </a:p>
        </p:txBody>
      </p:sp>
      <p:sp>
        <p:nvSpPr>
          <p:cNvPr id="1141" name="Google Shape;1141;p175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-177482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/>
              <a:t>NGINX and Apache are the two web-server software solutions that currently dominate the market. </a:t>
            </a:r>
            <a:endParaRPr/>
          </a:p>
          <a:p>
            <a:pPr indent="-177482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/>
              <a:t>Combined they account for 65% of the market share </a:t>
            </a:r>
            <a:r>
              <a:rPr i="1" lang="en"/>
              <a:t>(w3techs)</a:t>
            </a:r>
            <a:r>
              <a:rPr lang="en"/>
              <a:t>.</a:t>
            </a:r>
            <a:endParaRPr/>
          </a:p>
          <a:p>
            <a:pPr indent="-177482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/>
              <a:t>NGINX holds market dominance at 33.8%.</a:t>
            </a:r>
            <a:endParaRPr/>
          </a:p>
          <a:p>
            <a:pPr indent="-177482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/>
              <a:t>Apache accounts for 31.4% of the market share.</a:t>
            </a:r>
            <a:endParaRPr/>
          </a:p>
          <a:p>
            <a:pPr indent="-177482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/>
              <a:t>This course will focus on Apache and NGINX </a:t>
            </a:r>
            <a:endParaRPr/>
          </a:p>
          <a:p>
            <a:pPr indent="-889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1800"/>
          </a:p>
        </p:txBody>
      </p:sp>
      <p:pic>
        <p:nvPicPr>
          <p:cNvPr id="1142" name="Google Shape;1142;p17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4781" y="1369219"/>
            <a:ext cx="3234938" cy="326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7" name="Google Shape;1147;p176"/>
          <p:cNvGraphicFramePr/>
          <p:nvPr/>
        </p:nvGraphicFramePr>
        <p:xfrm>
          <a:off x="593662" y="3545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{60C6CB28-6B7E-4BC8-A5C3-FD2F0F2389DF}</a:tableStyleId>
              </a:tblPr>
              <a:tblGrid>
                <a:gridCol w="2628900"/>
                <a:gridCol w="2628900"/>
                <a:gridCol w="2628900"/>
              </a:tblGrid>
              <a:tr h="259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Apache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NGINX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59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Creator</a:t>
                      </a:r>
                      <a:endParaRPr sz="1400">
                        <a:solidFill>
                          <a:srgbClr val="595959"/>
                        </a:solidFill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Robert McCool</a:t>
                      </a:r>
                      <a:endParaRPr sz="1400">
                        <a:solidFill>
                          <a:srgbClr val="595959"/>
                        </a:solidFill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Igor Sysoev</a:t>
                      </a:r>
                      <a:endParaRPr sz="1400">
                        <a:solidFill>
                          <a:srgbClr val="595959"/>
                        </a:solidFill>
                      </a:endParaRPr>
                    </a:p>
                  </a:txBody>
                  <a:tcPr marT="47625" marB="47625" marR="47625" marL="47625"/>
                </a:tc>
              </a:tr>
              <a:tr h="259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Founded</a:t>
                      </a:r>
                      <a:endParaRPr sz="1400">
                        <a:solidFill>
                          <a:srgbClr val="595959"/>
                        </a:solidFill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1995</a:t>
                      </a:r>
                      <a:endParaRPr sz="1400">
                        <a:solidFill>
                          <a:srgbClr val="595959"/>
                        </a:solidFill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2002</a:t>
                      </a:r>
                      <a:endParaRPr sz="1400">
                        <a:solidFill>
                          <a:srgbClr val="595959"/>
                        </a:solidFill>
                      </a:endParaRPr>
                    </a:p>
                  </a:txBody>
                  <a:tcPr marT="47625" marB="47625" marR="47625" marL="47625"/>
                </a:tc>
              </a:tr>
              <a:tr h="259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Open Source</a:t>
                      </a:r>
                      <a:endParaRPr sz="1400">
                        <a:solidFill>
                          <a:srgbClr val="595959"/>
                        </a:solidFill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400">
                        <a:solidFill>
                          <a:srgbClr val="595959"/>
                        </a:solidFill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400">
                        <a:solidFill>
                          <a:srgbClr val="595959"/>
                        </a:solidFill>
                      </a:endParaRPr>
                    </a:p>
                  </a:txBody>
                  <a:tcPr marT="47625" marB="47625" marR="47625" marL="47625"/>
                </a:tc>
              </a:tr>
              <a:tr h="259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Managed by:</a:t>
                      </a:r>
                      <a:endParaRPr sz="1400">
                        <a:solidFill>
                          <a:srgbClr val="595959"/>
                        </a:solidFill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Apache Foundation</a:t>
                      </a:r>
                      <a:endParaRPr sz="1400">
                        <a:solidFill>
                          <a:srgbClr val="595959"/>
                        </a:solidFill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NGINX Inc.</a:t>
                      </a:r>
                      <a:endParaRPr sz="1400">
                        <a:solidFill>
                          <a:srgbClr val="595959"/>
                        </a:solidFill>
                      </a:endParaRPr>
                    </a:p>
                  </a:txBody>
                  <a:tcPr marT="47625" marB="47625" marR="47625" marL="47625"/>
                </a:tc>
              </a:tr>
              <a:tr h="259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Purpose: </a:t>
                      </a:r>
                      <a:endParaRPr sz="1400">
                        <a:solidFill>
                          <a:srgbClr val="595959"/>
                        </a:solidFill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Web Server</a:t>
                      </a:r>
                      <a:endParaRPr sz="1400">
                        <a:solidFill>
                          <a:srgbClr val="595959"/>
                        </a:solidFill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Web Server and Reverse Proxy</a:t>
                      </a:r>
                      <a:endParaRPr sz="1400">
                        <a:solidFill>
                          <a:srgbClr val="595959"/>
                        </a:solidFill>
                      </a:endParaRPr>
                    </a:p>
                  </a:txBody>
                  <a:tcPr marT="47625" marB="47625" marR="47625" marL="47625"/>
                </a:tc>
              </a:tr>
              <a:tr h="259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Architecture</a:t>
                      </a:r>
                      <a:endParaRPr sz="1400">
                        <a:solidFill>
                          <a:srgbClr val="595959"/>
                        </a:solidFill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Process Driven </a:t>
                      </a:r>
                      <a:br>
                        <a:rPr b="0" i="0" lang="en" sz="800" u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0" i="0" lang="en" sz="800" u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(Creates a new thread for each connection request)</a:t>
                      </a:r>
                      <a:endParaRPr sz="1400">
                        <a:solidFill>
                          <a:srgbClr val="595959"/>
                        </a:solidFill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Event Driven</a:t>
                      </a:r>
                      <a:br>
                        <a:rPr b="0" i="0" lang="en" sz="800" u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0" i="0" lang="en" sz="800" u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(Handles multiple requests within one thread)</a:t>
                      </a:r>
                      <a:endParaRPr sz="1400">
                        <a:solidFill>
                          <a:srgbClr val="595959"/>
                        </a:solidFill>
                      </a:endParaRPr>
                    </a:p>
                  </a:txBody>
                  <a:tcPr marT="47625" marB="47625" marR="47625" marL="47625"/>
                </a:tc>
              </a:tr>
              <a:tr h="259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Optimal Performance</a:t>
                      </a:r>
                      <a:endParaRPr sz="1400">
                        <a:solidFill>
                          <a:srgbClr val="595959"/>
                        </a:solidFill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Dynamic Content</a:t>
                      </a:r>
                      <a:endParaRPr sz="1400">
                        <a:solidFill>
                          <a:srgbClr val="595959"/>
                        </a:solidFill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Static Content, Reverse Proxy, Load Balancing, Mail Proxy, HTTP Caching</a:t>
                      </a:r>
                      <a:endParaRPr sz="1400">
                        <a:solidFill>
                          <a:srgbClr val="595959"/>
                        </a:solidFill>
                      </a:endParaRPr>
                    </a:p>
                  </a:txBody>
                  <a:tcPr marT="47625" marB="47625" marR="47625" marL="47625"/>
                </a:tc>
              </a:tr>
              <a:tr h="259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Dynamic Content</a:t>
                      </a:r>
                      <a:endParaRPr sz="1400">
                        <a:solidFill>
                          <a:srgbClr val="595959"/>
                        </a:solidFill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Processes it internally within the Server. Does not require any additional software modules. </a:t>
                      </a:r>
                      <a:endParaRPr sz="1400">
                        <a:solidFill>
                          <a:srgbClr val="595959"/>
                        </a:solidFill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Does not process dynamic content. Must pass dynamic content to an external processor for execution. </a:t>
                      </a:r>
                      <a:endParaRPr sz="1400">
                        <a:solidFill>
                          <a:srgbClr val="595959"/>
                        </a:solidFill>
                      </a:endParaRPr>
                    </a:p>
                  </a:txBody>
                  <a:tcPr marT="47625" marB="47625" marR="47625" marL="47625"/>
                </a:tc>
              </a:tr>
              <a:tr h="259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OS Support</a:t>
                      </a:r>
                      <a:endParaRPr sz="1400">
                        <a:solidFill>
                          <a:srgbClr val="595959"/>
                        </a:solidFill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Supports all major OS including Linux, macOS, and Windows</a:t>
                      </a:r>
                      <a:endParaRPr sz="1400">
                        <a:solidFill>
                          <a:srgbClr val="595959"/>
                        </a:solidFill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Recommended for Linux systems. Compatible with macOS. Compatible with Windows but with Limited performance.  </a:t>
                      </a:r>
                      <a:endParaRPr sz="1400">
                        <a:solidFill>
                          <a:srgbClr val="595959"/>
                        </a:solidFill>
                      </a:endParaRPr>
                    </a:p>
                  </a:txBody>
                  <a:tcPr marT="47625" marB="47625" marR="47625" marL="47625"/>
                </a:tc>
              </a:tr>
              <a:tr h="259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Centralized</a:t>
                      </a:r>
                      <a:endParaRPr sz="1400">
                        <a:solidFill>
                          <a:srgbClr val="595959"/>
                        </a:solidFill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No, allows for per-directory configuration directives through .htaccess files.</a:t>
                      </a:r>
                      <a:endParaRPr sz="1400">
                        <a:solidFill>
                          <a:srgbClr val="595959"/>
                        </a:solidFill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Yes. Does not allow any per-directory configuration directives. </a:t>
                      </a:r>
                      <a:endParaRPr sz="1400">
                        <a:solidFill>
                          <a:srgbClr val="595959"/>
                        </a:solidFill>
                      </a:endParaRPr>
                    </a:p>
                  </a:txBody>
                  <a:tcPr marT="47625" marB="47625" marR="47625" marL="47625"/>
                </a:tc>
              </a:tr>
              <a:tr h="259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Modules</a:t>
                      </a:r>
                      <a:endParaRPr sz="1400">
                        <a:solidFill>
                          <a:srgbClr val="595959"/>
                        </a:solidFill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Dynamically loadable module systems.</a:t>
                      </a:r>
                      <a:endParaRPr sz="1400">
                        <a:solidFill>
                          <a:srgbClr val="595959"/>
                        </a:solidFill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Modules are not dynamically loadable. </a:t>
                      </a:r>
                      <a:endParaRPr sz="1400">
                        <a:solidFill>
                          <a:srgbClr val="595959"/>
                        </a:solidFill>
                      </a:endParaRPr>
                    </a:p>
                  </a:txBody>
                  <a:tcPr marT="47625" marB="47625" marR="47625" marL="47625"/>
                </a:tc>
              </a:tr>
              <a:tr h="259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Support</a:t>
                      </a:r>
                      <a:endParaRPr sz="1400">
                        <a:solidFill>
                          <a:srgbClr val="595959"/>
                        </a:solidFill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Large and supporting community with mailing list, forums, etc.</a:t>
                      </a:r>
                      <a:endParaRPr sz="1400">
                        <a:solidFill>
                          <a:srgbClr val="595959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Extensive documentation from first and third party developers. </a:t>
                      </a:r>
                      <a:endParaRPr sz="1400">
                        <a:solidFill>
                          <a:srgbClr val="595959"/>
                        </a:solidFill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Newer technology with less documentation. </a:t>
                      </a:r>
                      <a:endParaRPr sz="1400">
                        <a:solidFill>
                          <a:srgbClr val="595959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Existing documentation may be limited to Russian language. </a:t>
                      </a:r>
                      <a:endParaRPr sz="1400">
                        <a:solidFill>
                          <a:srgbClr val="595959"/>
                        </a:solidFill>
                      </a:endParaRPr>
                    </a:p>
                  </a:txBody>
                  <a:tcPr marT="47625" marB="47625" marR="47625" marL="47625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17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Web Server Software (NGINX vs. Apache)</a:t>
            </a:r>
            <a:endParaRPr/>
          </a:p>
        </p:txBody>
      </p:sp>
      <p:sp>
        <p:nvSpPr>
          <p:cNvPr id="1153" name="Google Shape;1153;p177"/>
          <p:cNvSpPr/>
          <p:nvPr/>
        </p:nvSpPr>
        <p:spPr>
          <a:xfrm>
            <a:off x="796601" y="2095130"/>
            <a:ext cx="1566677" cy="1175657"/>
          </a:xfrm>
          <a:prstGeom prst="cloud">
            <a:avLst/>
          </a:prstGeom>
          <a:solidFill>
            <a:schemeClr val="accent3"/>
          </a:solidFill>
          <a:ln cap="flat" cmpd="sng" w="12700">
            <a:solidFill>
              <a:srgbClr val="2C719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Client</a:t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54" name="Google Shape;1154;p177"/>
          <p:cNvSpPr/>
          <p:nvPr/>
        </p:nvSpPr>
        <p:spPr>
          <a:xfrm>
            <a:off x="3275047" y="2186104"/>
            <a:ext cx="1749490" cy="986712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5A469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Front End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(NGINX)</a:t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55" name="Google Shape;1155;p177"/>
          <p:cNvSpPr/>
          <p:nvPr/>
        </p:nvSpPr>
        <p:spPr>
          <a:xfrm>
            <a:off x="6088226" y="1307857"/>
            <a:ext cx="1287625" cy="1518557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Back end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(php, perl, python etc.)</a:t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56" name="Google Shape;1156;p177"/>
          <p:cNvSpPr/>
          <p:nvPr/>
        </p:nvSpPr>
        <p:spPr>
          <a:xfrm>
            <a:off x="6049094" y="3053849"/>
            <a:ext cx="1518557" cy="1455575"/>
          </a:xfrm>
          <a:prstGeom prst="flowChartPunchedTape">
            <a:avLst/>
          </a:prstGeom>
          <a:solidFill>
            <a:schemeClr val="accent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Static Content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(html, js, css, images, etc.)</a:t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57" name="Google Shape;1157;p177"/>
          <p:cNvSpPr/>
          <p:nvPr/>
        </p:nvSpPr>
        <p:spPr>
          <a:xfrm>
            <a:off x="2399284" y="2531132"/>
            <a:ext cx="849467" cy="30365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12700">
            <a:solidFill>
              <a:srgbClr val="92352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58" name="Google Shape;1158;p177"/>
          <p:cNvSpPr/>
          <p:nvPr/>
        </p:nvSpPr>
        <p:spPr>
          <a:xfrm rot="-1202514">
            <a:off x="5072775" y="2229119"/>
            <a:ext cx="993748" cy="30365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12700">
            <a:solidFill>
              <a:srgbClr val="92352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59" name="Google Shape;1159;p177"/>
          <p:cNvSpPr/>
          <p:nvPr/>
        </p:nvSpPr>
        <p:spPr>
          <a:xfrm rot="2395171">
            <a:off x="4985041" y="2964348"/>
            <a:ext cx="1108810" cy="407676"/>
          </a:xfrm>
          <a:prstGeom prst="leftArrow">
            <a:avLst>
              <a:gd fmla="val 36160" name="adj1"/>
              <a:gd fmla="val 50000" name="adj2"/>
            </a:avLst>
          </a:prstGeom>
          <a:solidFill>
            <a:schemeClr val="accent5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60" name="Google Shape;1160;p177"/>
          <p:cNvSpPr/>
          <p:nvPr/>
        </p:nvSpPr>
        <p:spPr>
          <a:xfrm>
            <a:off x="7236168" y="1307799"/>
            <a:ext cx="817063" cy="55071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5A469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Apache</a:t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61" name="Google Shape;1161;p177"/>
          <p:cNvSpPr/>
          <p:nvPr/>
        </p:nvSpPr>
        <p:spPr>
          <a:xfrm>
            <a:off x="7236168" y="2873345"/>
            <a:ext cx="817063" cy="55071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5A469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NGINX</a:t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6" name="Google Shape;1166;p178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1167" name="Google Shape;1167;p178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INTRODUCTION TO DATABASES </a:t>
              </a:r>
              <a:endParaRPr sz="27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1168" name="Google Shape;1168;p178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17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 TO DATABASES</a:t>
            </a:r>
            <a:endParaRPr/>
          </a:p>
        </p:txBody>
      </p:sp>
      <p:sp>
        <p:nvSpPr>
          <p:cNvPr id="1174" name="Google Shape;1174;p179"/>
          <p:cNvSpPr txBox="1"/>
          <p:nvPr>
            <p:ph idx="1" type="body"/>
          </p:nvPr>
        </p:nvSpPr>
        <p:spPr>
          <a:xfrm>
            <a:off x="628649" y="1369219"/>
            <a:ext cx="4906241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10000"/>
          </a:bodyPr>
          <a:lstStyle/>
          <a:p>
            <a:pPr indent="-173355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/>
              <a:t>As a full-stack developer or cloud administrator you will likely work with database software.</a:t>
            </a:r>
            <a:endParaRPr/>
          </a:p>
          <a:p>
            <a:pPr indent="-173355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/>
              <a:t>Apache is an open source HTTP server designed to serve web content.</a:t>
            </a:r>
            <a:endParaRPr/>
          </a:p>
          <a:p>
            <a:pPr indent="-173355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/>
              <a:t>Most dynamic web applications interact with databases to deliver a customized user experience. </a:t>
            </a:r>
            <a:endParaRPr/>
          </a:p>
          <a:p>
            <a:pPr indent="-173355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/>
              <a:t>Content on social media sites are custom tailored based on your browsing habits and site interactions. </a:t>
            </a:r>
            <a:endParaRPr/>
          </a:p>
          <a:p>
            <a:pPr indent="-762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762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1800"/>
          </a:p>
        </p:txBody>
      </p:sp>
      <p:pic>
        <p:nvPicPr>
          <p:cNvPr id="1175" name="Google Shape;1175;p17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8866" y="1669472"/>
            <a:ext cx="2020477" cy="2216459"/>
          </a:xfrm>
          <a:prstGeom prst="rect">
            <a:avLst/>
          </a:prstGeom>
          <a:noFill/>
          <a:ln>
            <a:noFill/>
          </a:ln>
          <a:effectLst>
            <a:outerShdw blurRad="88900" rotWithShape="0" algn="ctr" dir="5400000" dist="12700">
              <a:srgbClr val="000000">
                <a:alpha val="73725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18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 TO DATABASES</a:t>
            </a:r>
            <a:endParaRPr/>
          </a:p>
        </p:txBody>
      </p:sp>
      <p:sp>
        <p:nvSpPr>
          <p:cNvPr id="1181" name="Google Shape;1181;p18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Use profile information and other actions performed on social sites are stored in a database.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Examples: messages, likes, image posts, etc.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The volume of information stored in some databases is enormous.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Facebook had close to three billion users worldwide as of 2021 (</a:t>
            </a:r>
            <a:r>
              <a:rPr i="1" lang="en"/>
              <a:t>Statista</a:t>
            </a:r>
            <a:r>
              <a:rPr lang="en"/>
              <a:t>).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This includes 2.41 billion monthly active users (</a:t>
            </a:r>
            <a:r>
              <a:rPr i="1" lang="en"/>
              <a:t>Hubspot</a:t>
            </a:r>
            <a:r>
              <a:rPr lang="en"/>
              <a:t>). 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Facebook generates 4+ petabytes of data per day (</a:t>
            </a:r>
            <a:r>
              <a:rPr i="1" lang="en"/>
              <a:t>Osman</a:t>
            </a:r>
            <a:r>
              <a:rPr lang="en"/>
              <a:t>).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18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 TO DATABASES</a:t>
            </a:r>
            <a:endParaRPr/>
          </a:p>
        </p:txBody>
      </p:sp>
      <p:sp>
        <p:nvSpPr>
          <p:cNvPr id="1187" name="Google Shape;1187;p18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Most of this data is stored in a network of databases distributed around the world. 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Concepts relevant to data storage and retrieval are universally applicable to applications of all sizes.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18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 TO DATABASES</a:t>
            </a:r>
            <a:endParaRPr/>
          </a:p>
        </p:txBody>
      </p:sp>
      <p:sp>
        <p:nvSpPr>
          <p:cNvPr id="1193" name="Google Shape;1193;p18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“A database is an organized collection of structured information, or data, typically stored electronically in a computer system. A database is usually controlled by a database management system (DBMS). Together, the data and the DBMS, along with the applications that are associated with them, are referred to as a database system, often shortened to just ‘database’”. – </a:t>
            </a:r>
            <a:r>
              <a:rPr i="1" lang="en"/>
              <a:t>Oracle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18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 TO DATABASES</a:t>
            </a:r>
            <a:endParaRPr/>
          </a:p>
        </p:txBody>
      </p:sp>
      <p:sp>
        <p:nvSpPr>
          <p:cNvPr id="1199" name="Google Shape;1199;p18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The DBMS allows applications and users to retrieve, update, and manage how information in the database is organized and optimized. 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The DBMS offers the ability to perform admin operations such as monitoring, tuning, backups, and recovery </a:t>
            </a:r>
            <a:r>
              <a:rPr i="1" lang="en"/>
              <a:t>(Oracle)</a:t>
            </a:r>
            <a:r>
              <a:rPr lang="en"/>
              <a:t>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There are several varieties of DBMSes. 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Each DBMS has different pros and cons depending on the use case.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Benefits of Cloud Computing</a:t>
            </a:r>
            <a:endParaRPr/>
          </a:p>
        </p:txBody>
      </p:sp>
      <p:sp>
        <p:nvSpPr>
          <p:cNvPr id="225" name="Google Shape;225;p4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/>
              <a:t>Greater scalability and elasticity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Cloud providers operate data centers that are spread across the globe. 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Linode operates 11 low latency, global data centers around the world.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Applications can be deployed in close proximity to end users. 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This translates into rapid, low latency data access.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8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 TO DATABASES</a:t>
            </a:r>
            <a:endParaRPr/>
          </a:p>
        </p:txBody>
      </p:sp>
      <p:sp>
        <p:nvSpPr>
          <p:cNvPr id="1205" name="Google Shape;1205;p18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This course will focus on relational (SQL) and non-relational (NoSQL) databases. </a:t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0" name="Google Shape;1210;p185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1211" name="Google Shape;1211;p185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SQL VS. NOSQL DATABASES</a:t>
              </a:r>
              <a:endParaRPr sz="27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1212" name="Google Shape;1212;p185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18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SQL vs. NoSQL Databases</a:t>
            </a:r>
            <a:endParaRPr/>
          </a:p>
        </p:txBody>
      </p:sp>
      <p:sp>
        <p:nvSpPr>
          <p:cNvPr id="1218" name="Google Shape;1218;p18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SQL Databases support the “Structured Query Language” (SQL).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SQL is used for manipulating data in a relational database.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The software used to manage, store, query, and retrieve data from a relational database is called a “Relational Database Management System” (RDBMS).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The relational database is the simplest to understand (think MS Excel).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18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SQL vs. NoSQL Databases</a:t>
            </a:r>
            <a:endParaRPr/>
          </a:p>
        </p:txBody>
      </p:sp>
      <p:sp>
        <p:nvSpPr>
          <p:cNvPr id="1224" name="Google Shape;1224;p18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Excel lends itself well to the principles of how a relational database works.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Excel is composed of a collection of connected data points situated within rows and columns (a spreadsheet).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A </a:t>
            </a:r>
            <a:r>
              <a:rPr lang="en" u="sng"/>
              <a:t>single</a:t>
            </a:r>
            <a:r>
              <a:rPr lang="en"/>
              <a:t> spreadsheet mirrors the function of a single “flat-file” database, not a relational one.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The relational database can be thought of as “a combination of the Master spreadsheet table and all of its Slave tables or spreadsheets” </a:t>
            </a:r>
            <a:r>
              <a:rPr i="1" lang="en"/>
              <a:t>(Sartain)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18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SQL vs. NoSQL Databases</a:t>
            </a:r>
            <a:endParaRPr/>
          </a:p>
        </p:txBody>
      </p:sp>
      <p:sp>
        <p:nvSpPr>
          <p:cNvPr id="1230" name="Google Shape;1230;p18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The “relational” aspect of a relational database is born from the relationships that can be derived from stored items of information across different tables.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Relationship categories: Master, Slave, Associated, Parent, and Child.</a:t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18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SQL vs. NoSQL Databases</a:t>
            </a:r>
            <a:endParaRPr/>
          </a:p>
        </p:txBody>
      </p:sp>
      <p:graphicFrame>
        <p:nvGraphicFramePr>
          <p:cNvPr id="1236" name="Google Shape;1236;p189"/>
          <p:cNvGraphicFramePr/>
          <p:nvPr/>
        </p:nvGraphicFramePr>
        <p:xfrm>
          <a:off x="628650" y="17541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{60C6CB28-6B7E-4BC8-A5C3-FD2F0F2389DF}</a:tableStyleId>
              </a:tblPr>
              <a:tblGrid>
                <a:gridCol w="1577325"/>
                <a:gridCol w="1577325"/>
                <a:gridCol w="1577325"/>
                <a:gridCol w="1577325"/>
                <a:gridCol w="157732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user_id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first_name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Last_name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dob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address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182374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John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Smith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01-15-1980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10 Hil</a:t>
                      </a:r>
                      <a:r>
                        <a:rPr lang="en" sz="1400"/>
                        <a:t>l Dr.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182375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Ashley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Allen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02-12-1975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11 Bell Ct.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182376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Bob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Williams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06-01-1982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15</a:t>
                      </a:r>
                      <a:r>
                        <a:rPr lang="en" sz="1400"/>
                        <a:t> Summer Dr.</a:t>
                      </a: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1237" name="Google Shape;1237;p189"/>
          <p:cNvSpPr txBox="1"/>
          <p:nvPr/>
        </p:nvSpPr>
        <p:spPr>
          <a:xfrm>
            <a:off x="558670" y="1293097"/>
            <a:ext cx="1491034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Table: users</a:t>
            </a:r>
            <a:endParaRPr sz="2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1238" name="Google Shape;1238;p189"/>
          <p:cNvGraphicFramePr/>
          <p:nvPr/>
        </p:nvGraphicFramePr>
        <p:xfrm>
          <a:off x="628650" y="30790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{60C6CB28-6B7E-4BC8-A5C3-FD2F0F2389DF}</a:tableStyleId>
              </a:tblPr>
              <a:tblGrid>
                <a:gridCol w="1577325"/>
                <a:gridCol w="1577325"/>
                <a:gridCol w="1577325"/>
                <a:gridCol w="1577325"/>
                <a:gridCol w="157732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msg_id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Message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date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sender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receiver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192383487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Thanks</a:t>
                      </a:r>
                      <a:r>
                        <a:rPr lang="en" sz="1400"/>
                        <a:t> for dinner!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01-01-2022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182376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182374</a:t>
                      </a: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1239" name="Google Shape;1239;p189"/>
          <p:cNvSpPr txBox="1"/>
          <p:nvPr/>
        </p:nvSpPr>
        <p:spPr>
          <a:xfrm>
            <a:off x="558670" y="3828686"/>
            <a:ext cx="3748863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Relationship Type: one-to-many</a:t>
            </a:r>
            <a:endParaRPr sz="2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19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SQL vs. NoSQL Databases</a:t>
            </a:r>
            <a:endParaRPr/>
          </a:p>
        </p:txBody>
      </p:sp>
      <p:sp>
        <p:nvSpPr>
          <p:cNvPr id="1245" name="Google Shape;1245;p19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Database relationship types</a:t>
            </a:r>
            <a:r>
              <a:rPr lang="en" sz="2100"/>
              <a:t>: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One-to-many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One-to-one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Many-to-many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The relational database has been the industry standard model of data management, since its inception by IBM researcher E.F. Codd in the 1970’s (</a:t>
            </a:r>
            <a:r>
              <a:rPr i="1" lang="en"/>
              <a:t>Anderson</a:t>
            </a:r>
            <a:r>
              <a:rPr lang="en"/>
              <a:t>).</a:t>
            </a:r>
            <a:endParaRPr/>
          </a:p>
          <a:p>
            <a:pPr indent="-762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19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SQL vs. NoSQL Databases</a:t>
            </a:r>
            <a:endParaRPr/>
          </a:p>
        </p:txBody>
      </p:sp>
      <p:sp>
        <p:nvSpPr>
          <p:cNvPr id="1251" name="Google Shape;1251;p19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Now let’s explore NoSQL databases.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NoSQL (“Not only SQL”) rose in the mid-2000s.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NoSQL has witnessed enthusiasm among developers for large data sets.</a:t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-762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19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SQL vs. NoSQL Databases</a:t>
            </a:r>
            <a:endParaRPr/>
          </a:p>
        </p:txBody>
      </p:sp>
      <p:sp>
        <p:nvSpPr>
          <p:cNvPr id="1257" name="Google Shape;1257;p19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Four categories of NoSQL databases: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Key-value database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Document database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Wide-column stores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Graph database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Used for web &amp; mobile apps, analytics, and complex inventory/catalog management. </a:t>
            </a:r>
            <a:endParaRPr/>
          </a:p>
          <a:p>
            <a:pPr indent="-762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-762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19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SQL vs. NoSQL Databases</a:t>
            </a:r>
            <a:endParaRPr/>
          </a:p>
        </p:txBody>
      </p:sp>
      <p:sp>
        <p:nvSpPr>
          <p:cNvPr id="1263" name="Google Shape;1263;p19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NoSQL document databases store information in the JSON file format.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JSON is compact and readable for both humans and computers.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JSON is an acronym for “JavaScript Object Notation”.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JSON uses JavaScript to represent data in an organized, textual format. 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JSON documents can include key value pairs or attributes, embedded JSON objects, and arrays. </a:t>
            </a:r>
            <a:endParaRPr/>
          </a:p>
          <a:p>
            <a:pPr indent="-762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-762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Benefits of Cloud Computing</a:t>
            </a:r>
            <a:endParaRPr/>
          </a:p>
        </p:txBody>
      </p:sp>
      <p:sp>
        <p:nvSpPr>
          <p:cNvPr id="231" name="Google Shape;231;p4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/>
              <a:t>Greater scalability and elasticity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Achieving this with traditional on-premises infrastructure would be challenging for most organizations. 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This characteristic of cloud computing allows organizations to scale workloads infinitely without sacrificing performance.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19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SQL vs. NoSQL Databases</a:t>
            </a:r>
            <a:endParaRPr/>
          </a:p>
        </p:txBody>
      </p:sp>
      <p:sp>
        <p:nvSpPr>
          <p:cNvPr id="1269" name="Google Shape;1269;p194"/>
          <p:cNvSpPr txBox="1"/>
          <p:nvPr>
            <p:ph idx="1" type="body"/>
          </p:nvPr>
        </p:nvSpPr>
        <p:spPr>
          <a:xfrm>
            <a:off x="628650" y="1070688"/>
            <a:ext cx="7886700" cy="38488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0" lvl="5" marL="1714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br>
              <a:rPr lang="en" sz="2300"/>
            </a:br>
            <a:r>
              <a:rPr lang="en" sz="2300"/>
              <a:t>{</a:t>
            </a:r>
            <a:endParaRPr sz="2300"/>
          </a:p>
          <a:p>
            <a:pPr indent="0" lvl="5" marL="17145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" sz="2300"/>
              <a:t>  "id": 1,</a:t>
            </a:r>
            <a:endParaRPr/>
          </a:p>
          <a:p>
            <a:pPr indent="0" lvl="5" marL="17145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" sz="2300"/>
              <a:t>  "name": "John Doe",</a:t>
            </a:r>
            <a:endParaRPr/>
          </a:p>
          <a:p>
            <a:pPr indent="0" lvl="5" marL="17145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" sz="2300"/>
              <a:t>  "age": 25,</a:t>
            </a:r>
            <a:endParaRPr/>
          </a:p>
          <a:p>
            <a:pPr indent="0" lvl="5" marL="17145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" sz="2300"/>
              <a:t>  "interests": {</a:t>
            </a:r>
            <a:endParaRPr/>
          </a:p>
          <a:p>
            <a:pPr indent="0" lvl="5" marL="17145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" sz="2300"/>
              <a:t>        "movies": [</a:t>
            </a:r>
            <a:endParaRPr/>
          </a:p>
          <a:p>
            <a:pPr indent="0" lvl="5" marL="17145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" sz="2300"/>
              <a:t>            "Batman"</a:t>
            </a:r>
            <a:endParaRPr/>
          </a:p>
          <a:p>
            <a:pPr indent="0" lvl="5" marL="17145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" sz="2300"/>
              <a:t>        ],</a:t>
            </a:r>
            <a:endParaRPr/>
          </a:p>
          <a:p>
            <a:pPr indent="0" lvl="5" marL="17145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" sz="2300"/>
              <a:t>        "sports": [</a:t>
            </a:r>
            <a:endParaRPr/>
          </a:p>
          <a:p>
            <a:pPr indent="0" lvl="5" marL="17145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" sz="2300"/>
              <a:t>            "Baseball"</a:t>
            </a:r>
            <a:endParaRPr/>
          </a:p>
          <a:p>
            <a:pPr indent="0" lvl="5" marL="17145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" sz="2300"/>
              <a:t>        ]</a:t>
            </a:r>
            <a:endParaRPr/>
          </a:p>
          <a:p>
            <a:pPr indent="0" lvl="5" marL="17145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" sz="2300"/>
              <a:t>    }</a:t>
            </a:r>
            <a:endParaRPr/>
          </a:p>
          <a:p>
            <a:pPr indent="0" lvl="5" marL="17145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" sz="2300"/>
              <a:t>}</a:t>
            </a:r>
            <a:br>
              <a:rPr lang="en" sz="2300"/>
            </a:br>
            <a:endParaRPr/>
          </a:p>
          <a:p>
            <a:pPr indent="-1016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19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SQL vs. NoSQL Databases</a:t>
            </a:r>
            <a:endParaRPr/>
          </a:p>
        </p:txBody>
      </p:sp>
      <p:graphicFrame>
        <p:nvGraphicFramePr>
          <p:cNvPr id="1275" name="Google Shape;1275;p195"/>
          <p:cNvGraphicFramePr/>
          <p:nvPr/>
        </p:nvGraphicFramePr>
        <p:xfrm>
          <a:off x="628650" y="15336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{60C6CB28-6B7E-4BC8-A5C3-FD2F0F2389DF}</a:tableStyleId>
              </a:tblPr>
              <a:tblGrid>
                <a:gridCol w="2628900"/>
                <a:gridCol w="2628900"/>
                <a:gridCol w="26289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user_id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name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age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John Doe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25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graphicFrame>
        <p:nvGraphicFramePr>
          <p:cNvPr id="1276" name="Google Shape;1276;p195"/>
          <p:cNvGraphicFramePr/>
          <p:nvPr/>
        </p:nvGraphicFramePr>
        <p:xfrm>
          <a:off x="628650" y="26169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{60C6CB28-6B7E-4BC8-A5C3-FD2F0F2389DF}</a:tableStyleId>
              </a:tblPr>
              <a:tblGrid>
                <a:gridCol w="2628900"/>
                <a:gridCol w="2628900"/>
                <a:gridCol w="26289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interest_category_id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interest_category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user_id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Movies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Sports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graphicFrame>
        <p:nvGraphicFramePr>
          <p:cNvPr id="1277" name="Google Shape;1277;p195"/>
          <p:cNvGraphicFramePr/>
          <p:nvPr/>
        </p:nvGraphicFramePr>
        <p:xfrm>
          <a:off x="628650" y="39783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{60C6CB28-6B7E-4BC8-A5C3-FD2F0F2389DF}</a:tableStyleId>
              </a:tblPr>
              <a:tblGrid>
                <a:gridCol w="1971675"/>
                <a:gridCol w="1971675"/>
                <a:gridCol w="1971675"/>
                <a:gridCol w="19716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interest_id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interest_category_id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interest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user_id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Batman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Baseball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1278" name="Google Shape;1278;p195"/>
          <p:cNvSpPr txBox="1"/>
          <p:nvPr/>
        </p:nvSpPr>
        <p:spPr>
          <a:xfrm>
            <a:off x="558671" y="1247984"/>
            <a:ext cx="10065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Table: users</a:t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79" name="Google Shape;1279;p195"/>
          <p:cNvSpPr txBox="1"/>
          <p:nvPr/>
        </p:nvSpPr>
        <p:spPr>
          <a:xfrm>
            <a:off x="558670" y="2323694"/>
            <a:ext cx="233848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Table: interest_categories</a:t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80" name="Google Shape;1280;p195"/>
          <p:cNvSpPr txBox="1"/>
          <p:nvPr/>
        </p:nvSpPr>
        <p:spPr>
          <a:xfrm>
            <a:off x="558670" y="3701349"/>
            <a:ext cx="233848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Table: interests</a:t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5" name="Google Shape;1285;p196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1286" name="Google Shape;1286;p196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DATABASE TRANSACTION STANDARDS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(ACID VS CAP)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1287" name="Google Shape;1287;p196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2" name="Google Shape;1292;p197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1293" name="Google Shape;1293;p197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ACID PRINCIPAL FOR SQL DATABASES</a:t>
              </a:r>
              <a:endParaRPr sz="27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1294" name="Google Shape;1294;p197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19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ACID Principal for SQL Databases</a:t>
            </a:r>
            <a:endParaRPr/>
          </a:p>
        </p:txBody>
      </p:sp>
      <p:sp>
        <p:nvSpPr>
          <p:cNvPr id="1300" name="Google Shape;1300;p19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One of the key differences between SQL and NoSQL DBs is the compliance standard that each employs to guarantee the reliability of transactions.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Relational databases use the ACID standard, whereas non-relational databases follow the CAP theorem. 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Some exceptions to this rule do exist. </a:t>
            </a:r>
            <a:endParaRPr/>
          </a:p>
          <a:p>
            <a:pPr indent="-762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-762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19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ACID Principal for SQL Databases</a:t>
            </a:r>
            <a:endParaRPr/>
          </a:p>
        </p:txBody>
      </p:sp>
      <p:sp>
        <p:nvSpPr>
          <p:cNvPr id="1306" name="Google Shape;1306;p19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ACID is an acronym for Atomicity, Consistency, Isolation, and Durability.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Atomicity: Either all of the transaction succeeds or none of it does.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An “all or nothing” approach to data processing.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If “one part of the transaction fails, the whole transaction fails” (</a:t>
            </a:r>
            <a:r>
              <a:rPr i="1" lang="en"/>
              <a:t>Database.Guide</a:t>
            </a:r>
            <a:r>
              <a:rPr lang="en"/>
              <a:t>).</a:t>
            </a:r>
            <a:endParaRPr/>
          </a:p>
          <a:p>
            <a:pPr indent="-762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-762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20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ACID Principal for SQL Databases</a:t>
            </a:r>
            <a:endParaRPr/>
          </a:p>
        </p:txBody>
      </p:sp>
      <p:sp>
        <p:nvSpPr>
          <p:cNvPr id="1312" name="Google Shape;1312;p20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The second element in ACID is consistency.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A set of rules and constraints helps maintain data integrity.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Consistency ensures the transaction process is aborted and rolled back to its previous state if a violation occurs.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A common type of constraint is the “primary key declarative constraint”.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The DBMS ensures each row has a unique value for a specific column, and that the value is not NULL.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20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ACID Principal for SQL Databases</a:t>
            </a:r>
            <a:endParaRPr/>
          </a:p>
        </p:txBody>
      </p:sp>
      <p:sp>
        <p:nvSpPr>
          <p:cNvPr id="1318" name="Google Shape;1318;p20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More complex constraints and triggers can be implemented.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Banking applications have some of the strictest constraints to ensure data integrity.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The third element of ACID: Isolation.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Isolation means all transactions processed within the DBMS are done so in isolation from one another.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No single transaction is affected by another.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20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ACID Principal for SQL Databases</a:t>
            </a:r>
            <a:endParaRPr/>
          </a:p>
        </p:txBody>
      </p:sp>
      <p:sp>
        <p:nvSpPr>
          <p:cNvPr id="1324" name="Google Shape;1324;p20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Data isolation ensures that transactions are prevented from reading data from any other transaction that is currently in queue for processing.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The fourth element of ACID: Durability.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To pass the durability test, the DBMS must ensure that updates or changes made to successful database transactions will survive permanently. 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This must be the case even in the event of system failures, crashes, or other issues.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9" name="Google Shape;1329;p203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1330" name="Google Shape;1330;p203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CAP THEOREM FOR NOSQL DATABASES</a:t>
              </a:r>
              <a:endParaRPr sz="27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1331" name="Google Shape;1331;p203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Benefits of Cloud Computing</a:t>
            </a:r>
            <a:endParaRPr/>
          </a:p>
        </p:txBody>
      </p:sp>
      <p:sp>
        <p:nvSpPr>
          <p:cNvPr id="237" name="Google Shape;237;p4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/>
              <a:t>Improved reliability and business continuity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Global networks that power cloud data centers help ensure network redundancy. 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If one node fails, multiple communication links keep the infrastructure operational.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20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CAP THEOREM FOR  NOSQL DATABASES</a:t>
            </a:r>
            <a:endParaRPr/>
          </a:p>
        </p:txBody>
      </p:sp>
      <p:sp>
        <p:nvSpPr>
          <p:cNvPr id="1337" name="Google Shape;1337;p20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Biggest advantage of NoSQL Databases is their ability to scale horizontally across multiple instances.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A NoSQL database can handle an ever increasing traffic load by attaching more nodes.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Each node is equipped with CPU, RAM, and Storage.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This is why NoSQL databases have gained momentum.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20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CAP THEOREM FOR  NOSQL DATABASES</a:t>
            </a:r>
            <a:endParaRPr/>
          </a:p>
        </p:txBody>
      </p:sp>
      <p:sp>
        <p:nvSpPr>
          <p:cNvPr id="1343" name="Google Shape;1343;p20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Great for applications that involve large, constantly evolving datasets.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Examples: AI, IoT, Complex Data Analytics.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Relational databases are limited to vertical scalability.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Relational databases can only be upgraded on the single instance hosting the database.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Since NoSQL databases can harness the power of parallel processing, they fall under the transaction compliance model of the “CAP Theorem”.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20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CAP THEOREM FOR  NOSQL DATABASES</a:t>
            </a:r>
            <a:endParaRPr/>
          </a:p>
        </p:txBody>
      </p:sp>
      <p:sp>
        <p:nvSpPr>
          <p:cNvPr id="1349" name="Google Shape;1349;p20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CAP theorem is based on the premise that a distributed data system can only achieve 2/3 guarantees in the event of network failure.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Guarantees: Consistency, Availability, Partition Tolerance.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97000"/>
          </a:blip>
          <a:stretch>
            <a:fillRect/>
          </a:stretch>
        </a:blipFill>
      </p:bgPr>
    </p:bg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20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CAP THEOREM FOR  NOSQL DATABASES</a:t>
            </a:r>
            <a:endParaRPr/>
          </a:p>
        </p:txBody>
      </p:sp>
      <p:sp>
        <p:nvSpPr>
          <p:cNvPr id="1355" name="Google Shape;1355;p207"/>
          <p:cNvSpPr/>
          <p:nvPr/>
        </p:nvSpPr>
        <p:spPr>
          <a:xfrm>
            <a:off x="3420833" y="1268016"/>
            <a:ext cx="2095307" cy="2095307"/>
          </a:xfrm>
          <a:prstGeom prst="ellipse">
            <a:avLst/>
          </a:prstGeom>
          <a:solidFill>
            <a:srgbClr val="CEF4E9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Consistency</a:t>
            </a:r>
            <a:endParaRPr sz="1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56" name="Google Shape;1356;p207"/>
          <p:cNvSpPr/>
          <p:nvPr/>
        </p:nvSpPr>
        <p:spPr>
          <a:xfrm>
            <a:off x="2661558" y="2720093"/>
            <a:ext cx="2095307" cy="2095307"/>
          </a:xfrm>
          <a:prstGeom prst="ellipse">
            <a:avLst/>
          </a:prstGeom>
          <a:solidFill>
            <a:srgbClr val="ECB3A6">
              <a:alpha val="63921"/>
            </a:srgbClr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Availability</a:t>
            </a:r>
            <a:endParaRPr sz="1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57" name="Google Shape;1357;p207"/>
          <p:cNvSpPr/>
          <p:nvPr/>
        </p:nvSpPr>
        <p:spPr>
          <a:xfrm>
            <a:off x="4321819" y="2720093"/>
            <a:ext cx="2095307" cy="2095307"/>
          </a:xfrm>
          <a:prstGeom prst="ellipse">
            <a:avLst/>
          </a:prstGeom>
          <a:solidFill>
            <a:srgbClr val="AF9EDC">
              <a:alpha val="70980"/>
            </a:srgbClr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Partition Tolerance</a:t>
            </a:r>
            <a:endParaRPr sz="1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58" name="Google Shape;1358;p207"/>
          <p:cNvSpPr txBox="1"/>
          <p:nvPr/>
        </p:nvSpPr>
        <p:spPr>
          <a:xfrm>
            <a:off x="3876869" y="2890157"/>
            <a:ext cx="3308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</a:t>
            </a:r>
            <a:endParaRPr sz="1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59" name="Google Shape;1359;p207"/>
          <p:cNvSpPr txBox="1"/>
          <p:nvPr/>
        </p:nvSpPr>
        <p:spPr>
          <a:xfrm>
            <a:off x="4805061" y="2890157"/>
            <a:ext cx="3356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CP</a:t>
            </a:r>
            <a:endParaRPr sz="1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60" name="Google Shape;1360;p207"/>
          <p:cNvSpPr txBox="1"/>
          <p:nvPr/>
        </p:nvSpPr>
        <p:spPr>
          <a:xfrm>
            <a:off x="4377805" y="3601253"/>
            <a:ext cx="3308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</a:t>
            </a:r>
            <a:endParaRPr sz="1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20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CAP THEOREM FOR  NOSQL DATABASES</a:t>
            </a:r>
            <a:endParaRPr/>
          </a:p>
        </p:txBody>
      </p:sp>
      <p:sp>
        <p:nvSpPr>
          <p:cNvPr id="1366" name="Google Shape;1366;p20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Consistency – Every read request on a database receives the most recent write, regardless of the instance the user is connected to.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Data written to one instance must be instantly forwarded or replicated to all other instances in the system before the write request is considered successful (IBM).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Availability – All non-failing instances in the distributed system must be available for queries, without exception.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20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CAP THEOREM FOR  NOSQL DATABASES</a:t>
            </a:r>
            <a:endParaRPr/>
          </a:p>
        </p:txBody>
      </p:sp>
      <p:sp>
        <p:nvSpPr>
          <p:cNvPr id="1372" name="Google Shape;1372;p20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Partition Tolerance – A distributed system must continue to operate even with system failure or data loss.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A single instance failure should not result in the collapse of the entire system.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7" name="Google Shape;1377;p210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1378" name="Google Shape;1378;p210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CHARACTERISTICS OF 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SQL VS NOSQL DBMSes</a:t>
              </a:r>
              <a:endParaRPr sz="27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1379" name="Google Shape;1379;p210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21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Characteristics of SQL vs NoSQL DBMSes</a:t>
            </a:r>
            <a:endParaRPr/>
          </a:p>
        </p:txBody>
      </p:sp>
      <p:graphicFrame>
        <p:nvGraphicFramePr>
          <p:cNvPr id="1385" name="Google Shape;1385;p211"/>
          <p:cNvGraphicFramePr/>
          <p:nvPr/>
        </p:nvGraphicFramePr>
        <p:xfrm>
          <a:off x="628650" y="12012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{60C6CB28-6B7E-4BC8-A5C3-FD2F0F2389DF}</a:tableStyleId>
              </a:tblPr>
              <a:tblGrid>
                <a:gridCol w="2628900"/>
                <a:gridCol w="2628900"/>
                <a:gridCol w="2628900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" sz="1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</a:br>
                      <a:endParaRPr sz="15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>
                    <a:solidFill>
                      <a:srgbClr val="89C3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strike="noStrike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Relational (SQL)</a:t>
                      </a:r>
                      <a:endParaRPr sz="24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>
                    <a:solidFill>
                      <a:srgbClr val="89C3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strike="noStrike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Non-Relational (NoSQL)</a:t>
                      </a:r>
                      <a:endParaRPr sz="24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>
                    <a:solidFill>
                      <a:srgbClr val="89C3E0"/>
                    </a:solidFill>
                  </a:tcPr>
                </a:tc>
              </a:tr>
              <a:tr h="35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900" u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ACID Transactions</a:t>
                      </a:r>
                      <a:endParaRPr b="1" sz="15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Supported</a:t>
                      </a:r>
                      <a:endParaRPr sz="15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Mostly Unsupported, or vague interpretations. Follows CAP Theorem. </a:t>
                      </a:r>
                      <a:endParaRPr sz="15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</a:tr>
              <a:tr h="438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900" u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Scaling</a:t>
                      </a:r>
                      <a:endParaRPr b="1" sz="15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Vertical (Scale-up by upgrading single server)</a:t>
                      </a:r>
                      <a:endParaRPr sz="15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Horizontal (Scale-out across multiple nodes)</a:t>
                      </a:r>
                      <a:endParaRPr sz="15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</a:tr>
              <a:tr h="35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900" u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Data Storage Model</a:t>
                      </a:r>
                      <a:endParaRPr b="1" sz="15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Tables with fixed rows and columns</a:t>
                      </a:r>
                      <a:endParaRPr sz="15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Document Databases use JSON documents with key-value pairs. </a:t>
                      </a:r>
                      <a:endParaRPr sz="15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</a:tr>
              <a:tr h="35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900" u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History</a:t>
                      </a:r>
                      <a:endParaRPr b="1" sz="15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Developed in the 1970s for the purpose of reducing data duplication</a:t>
                      </a:r>
                      <a:endParaRPr sz="15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Developed in the 2000s for scalability and rapidly processing large data sets that are ever changing.</a:t>
                      </a:r>
                      <a:endParaRPr sz="15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</a:tr>
              <a:tr h="35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900" u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Schemas</a:t>
                      </a:r>
                      <a:endParaRPr b="1" sz="15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Rigid</a:t>
                      </a:r>
                      <a:endParaRPr sz="15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Flexible</a:t>
                      </a:r>
                      <a:endParaRPr sz="15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</a:tr>
              <a:tr h="35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900" u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Performance</a:t>
                      </a:r>
                      <a:endParaRPr b="1" sz="15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Depends on the disk subsystem for read and write speed. Require intensive optimization for maximum performance. </a:t>
                      </a:r>
                      <a:endParaRPr sz="15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Generally much faster. Less waiting time between transaction processing. </a:t>
                      </a:r>
                      <a:endParaRPr sz="15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</a:tr>
              <a:tr h="597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900" u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Table Joins</a:t>
                      </a:r>
                      <a:endParaRPr b="1" sz="15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Generally required. Complex JOINS supported.</a:t>
                      </a:r>
                      <a:endParaRPr sz="15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Generally not required. Complex JOINS not supported.</a:t>
                      </a:r>
                      <a:endParaRPr sz="15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2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Characteristics of SQL vs NoSQL DBMSes</a:t>
            </a:r>
            <a:endParaRPr/>
          </a:p>
        </p:txBody>
      </p:sp>
      <p:sp>
        <p:nvSpPr>
          <p:cNvPr id="1391" name="Google Shape;1391;p21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Current popularity of a DBMS doesn’t mean it’s the best performing.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Sometimes a high ranking correlates with the age of the technology and it’s rate of adoption.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Example: MySQL was founded in 1995 and surpassed 100+ Million downloads in Jan 2010 (</a:t>
            </a:r>
            <a:r>
              <a:rPr i="1" lang="en"/>
              <a:t>Glen</a:t>
            </a:r>
            <a:r>
              <a:rPr lang="en"/>
              <a:t>).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Enterprise level apps like Facebook were originally developed using PHP and MySQL. </a:t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2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Characteristics of SQL vs NoSQL DBMSes</a:t>
            </a:r>
            <a:endParaRPr/>
          </a:p>
        </p:txBody>
      </p:sp>
      <p:sp>
        <p:nvSpPr>
          <p:cNvPr id="1397" name="Google Shape;1397;p2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Other organizations that have used MySQL: Netflix, YouTube, Booking.com, Airbnb.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MySQL ranks second to Oracle in popularity.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MySQL remains available under a dual commercial license. 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In 2008, MySQL AB was acquired by Sun Microsystems Inc.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In 2009, Sun Microsystems was acquired by Oracle.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Benefits of Cloud Computing</a:t>
            </a:r>
            <a:endParaRPr/>
          </a:p>
        </p:txBody>
      </p:sp>
      <p:sp>
        <p:nvSpPr>
          <p:cNvPr id="243" name="Google Shape;243;p4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/>
              <a:t>Improved reliability and business continuity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Allows for cost efficient storage of data across multiple geographic regions to minimize data loss and downtime. 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Most cloud providers offer both on-demand and scheduled back-up services.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2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Characteristics of SQL vs NoSQL DBMSes</a:t>
            </a:r>
            <a:endParaRPr/>
          </a:p>
        </p:txBody>
      </p:sp>
      <p:sp>
        <p:nvSpPr>
          <p:cNvPr id="1403" name="Google Shape;1403;p21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The acquisition was concerning to the development community.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Oracle is one of the largest vendors of closed-source database technology.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At the time MySQL was one of Oracles main competitors.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Could MySQL become proprietary or discontinued?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Michael Widenius forked MySQL and founded MariaDB.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Named after Michael’s daughter Maria.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MariaDB would remain completely open source under a GPL.</a:t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2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Characteristics of SQL vs NoSQL DBMSes</a:t>
            </a:r>
            <a:endParaRPr/>
          </a:p>
        </p:txBody>
      </p:sp>
      <p:sp>
        <p:nvSpPr>
          <p:cNvPr id="1409" name="Google Shape;1409;p2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MariaDB was designed to be a “full binary replacement” or “drop-in” for MySQL.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Designed to simplify the process of transitioning from MySQL to MariaDB.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2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Characteristics of SQL vs NoSQL DBMSes</a:t>
            </a:r>
            <a:endParaRPr/>
          </a:p>
        </p:txBody>
      </p:sp>
      <p:sp>
        <p:nvSpPr>
          <p:cNvPr id="1415" name="Google Shape;1415;p2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-181927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/>
              <a:t>MariaDB Optimizations:</a:t>
            </a:r>
            <a:endParaRPr/>
          </a:p>
          <a:p>
            <a:pPr indent="-177006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/>
              <a:t>Higher overall performance. Handles large amounts of data easily.</a:t>
            </a:r>
            <a:endParaRPr/>
          </a:p>
          <a:p>
            <a:pPr indent="-177006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/>
              <a:t>Higher performance with database views.</a:t>
            </a:r>
            <a:endParaRPr/>
          </a:p>
          <a:p>
            <a:pPr indent="-177006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/>
              <a:t>Linear scalability across instances in a database cluster.</a:t>
            </a:r>
            <a:endParaRPr/>
          </a:p>
          <a:p>
            <a:pPr indent="-177006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/>
              <a:t>Speed improvements with the implementation of “Virtual Columns”.</a:t>
            </a:r>
            <a:endParaRPr/>
          </a:p>
          <a:p>
            <a:pPr indent="-177006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/>
              <a:t>“Parallelism” which enables execution of simultaneous database queries.</a:t>
            </a:r>
            <a:endParaRPr/>
          </a:p>
          <a:p>
            <a:pPr indent="-177006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/>
              <a:t>“Thread pooling” which generates pools of open threads that can be picked up when needed.</a:t>
            </a:r>
            <a:endParaRPr/>
          </a:p>
          <a:p>
            <a:pPr indent="-177006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/>
              <a:t>Powerful storage engines by default (XtraDB, Aria, etc.)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2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Characteristics of SQL vs NoSQL DBMSes</a:t>
            </a:r>
            <a:endParaRPr/>
          </a:p>
        </p:txBody>
      </p:sp>
      <p:sp>
        <p:nvSpPr>
          <p:cNvPr id="1421" name="Google Shape;1421;p21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MariaDB is a powerful drop-in replacement for MySQL.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MariaDB offers several performance optimizations.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MariaDB remains true to the principles of an open-source project.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This course will focus on MariaDB as the relational DBMS of choice. </a:t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2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Characteristics of SQL vs NoSQL DBMSes</a:t>
            </a:r>
            <a:endParaRPr/>
          </a:p>
        </p:txBody>
      </p:sp>
      <p:sp>
        <p:nvSpPr>
          <p:cNvPr id="1427" name="Google Shape;1427;p21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What if your project requires a non-relational DBMS solution?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Most common NoSQL databases: Document Stores, and Key-Value Stores.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MongoDB is the most popular NoSQL document store database.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Redis is the most popular key-value store database.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Key-value stores: Only keys can be used to query the database. Values are opaque.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Document store databases store values in a readable structured format.</a:t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2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Characteristics of SQL vs NoSQL DBMSes</a:t>
            </a:r>
            <a:endParaRPr/>
          </a:p>
        </p:txBody>
      </p:sp>
      <p:graphicFrame>
        <p:nvGraphicFramePr>
          <p:cNvPr id="1433" name="Google Shape;1433;p219"/>
          <p:cNvGraphicFramePr/>
          <p:nvPr/>
        </p:nvGraphicFramePr>
        <p:xfrm>
          <a:off x="628650" y="12680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{60C6CB28-6B7E-4BC8-A5C3-FD2F0F2389DF}</a:tableStyleId>
              </a:tblPr>
              <a:tblGrid>
                <a:gridCol w="1314450"/>
                <a:gridCol w="1314450"/>
                <a:gridCol w="1314450"/>
                <a:gridCol w="1314450"/>
                <a:gridCol w="1314450"/>
                <a:gridCol w="1314450"/>
              </a:tblGrid>
              <a:tr h="561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/>
                        <a:t>Database</a:t>
                      </a:r>
                      <a:endParaRPr b="0"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/>
                        <a:t>Type</a:t>
                      </a:r>
                      <a:endParaRPr b="0"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/>
                        <a:t>Primary Query Language</a:t>
                      </a:r>
                      <a:endParaRPr b="0"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/>
                        <a:t>ACID Compliance</a:t>
                      </a:r>
                      <a:endParaRPr b="0"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/>
                        <a:t>Use Cases</a:t>
                      </a:r>
                      <a:endParaRPr b="0"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/>
                        <a:t>Open Souce</a:t>
                      </a:r>
                      <a:endParaRPr b="0" sz="1100"/>
                    </a:p>
                  </a:txBody>
                  <a:tcPr marT="34300" marB="34300" marR="68600" marL="68600"/>
                </a:tc>
              </a:tr>
              <a:tr h="561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MongoDB</a:t>
                      </a:r>
                      <a:endParaRPr sz="27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Document-based</a:t>
                      </a:r>
                      <a:endParaRPr sz="27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JavaScript</a:t>
                      </a:r>
                      <a:endParaRPr sz="27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Yes (Single and Multi-Document Transactions)</a:t>
                      </a:r>
                      <a:endParaRPr sz="27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Web &amp; Mobile Apps, IoT, Real-Time Analytics, Inventory, Product Catalogs</a:t>
                      </a:r>
                      <a:endParaRPr sz="27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Yes (Two Editions)</a:t>
                      </a:r>
                      <a:endParaRPr sz="27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</a:tr>
              <a:tr h="561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Redis</a:t>
                      </a:r>
                      <a:endParaRPr sz="27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Key Value</a:t>
                      </a:r>
                      <a:endParaRPr sz="27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Many</a:t>
                      </a:r>
                      <a:endParaRPr sz="27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Partial</a:t>
                      </a:r>
                      <a:endParaRPr sz="27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Chats, Messaging, Queue’s,, ML, Rich Media Streaming, Filtering, Stats</a:t>
                      </a:r>
                      <a:endParaRPr sz="27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Yes (Two Editions)</a:t>
                      </a:r>
                      <a:endParaRPr sz="27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</a:tr>
              <a:tr h="561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Couchbase</a:t>
                      </a:r>
                      <a:endParaRPr sz="27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Document based, key value</a:t>
                      </a:r>
                      <a:endParaRPr sz="27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N1QL</a:t>
                      </a:r>
                      <a:endParaRPr sz="27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Limited</a:t>
                      </a:r>
                      <a:endParaRPr sz="27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IoT, Financial Services, Catalogs, Inventory</a:t>
                      </a:r>
                      <a:endParaRPr sz="27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Yes</a:t>
                      </a:r>
                      <a:endParaRPr sz="27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</a:tr>
              <a:tr h="561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Cassandra</a:t>
                      </a:r>
                      <a:endParaRPr sz="27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Wide Column</a:t>
                      </a:r>
                      <a:endParaRPr sz="27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CQL</a:t>
                      </a:r>
                      <a:endParaRPr sz="27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No</a:t>
                      </a:r>
                      <a:endParaRPr sz="27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Financial Services and Payments, Content Management, Logistics and Asset Management, Messaging</a:t>
                      </a:r>
                      <a:endParaRPr sz="27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Yes</a:t>
                      </a:r>
                      <a:endParaRPr sz="27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</a:tr>
              <a:tr h="561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Amazon DynamoDB</a:t>
                      </a:r>
                      <a:endParaRPr sz="27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Key value or Document-based</a:t>
                      </a:r>
                      <a:endParaRPr sz="27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DQL</a:t>
                      </a:r>
                      <a:endParaRPr sz="27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Partial</a:t>
                      </a:r>
                      <a:endParaRPr sz="27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Financial Services, Rich Media Streaming, Retail, Gaming</a:t>
                      </a:r>
                      <a:endParaRPr sz="27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 u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No</a:t>
                      </a:r>
                      <a:endParaRPr sz="27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2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Characteristics of SQL vs NoSQL DBMSes</a:t>
            </a:r>
            <a:endParaRPr/>
          </a:p>
        </p:txBody>
      </p:sp>
      <p:sp>
        <p:nvSpPr>
          <p:cNvPr id="1439" name="Google Shape;1439;p22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Lesson Summary: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The Difference between Relational (SQL) and non-relational (NoSQL) Databases.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ACID Principle vs CAP Theorem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The Structure of Data in a SQL vs NoSQL DBMS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Statistics on various Types of SQL and NoSQL databases. 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The difference between MySQL and MariaDB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The Characteristics of different types of NoSQL Databases. </a:t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4" name="Google Shape;1444;p221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1445" name="Google Shape;1445;p221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TERMS: STACKS, FRAMEWORKS, 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&amp; LANGUAGES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1446" name="Google Shape;1446;p221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2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Terms: Stacks, Frameworks, &amp; Languages</a:t>
            </a:r>
            <a:endParaRPr/>
          </a:p>
        </p:txBody>
      </p:sp>
      <p:sp>
        <p:nvSpPr>
          <p:cNvPr id="1452" name="Google Shape;1452;p22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Quick recap: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The Linux kernel comes in a variety of distributions, known as “distros”.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Apache and NGINX are two popular web server software packages commonly used with Linux systems.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Modern DBMSes are either relational (SQL) or non-relational (NoSQL).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2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Terms: Stacks, Frameworks, &amp; Languages</a:t>
            </a:r>
            <a:endParaRPr/>
          </a:p>
        </p:txBody>
      </p:sp>
      <p:sp>
        <p:nvSpPr>
          <p:cNvPr id="1458" name="Google Shape;1458;p22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Term - “Software Stack”: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We will work with a  number of software stacks throughout this course.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Definition: “A software stack is a collection of independent components that work together to support the execution of an application” – </a:t>
            </a:r>
            <a:r>
              <a:rPr i="1" lang="en"/>
              <a:t>TechTarget.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Encompasses the operating system, databases, scripting languages, runtime environments, and architectural layers.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These components communicate directly with applications through complex instructions that travel through the stack. </a:t>
            </a:r>
            <a:endParaRPr/>
          </a:p>
          <a:p>
            <a:pPr indent="-762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  <a:p>
            <a:pPr indent="-762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6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137" name="Google Shape;137;p26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3600" u="none" cap="none" strike="noStrike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INTRODUCTION TO </a:t>
              </a:r>
              <a:br>
                <a:rPr b="0" i="0" lang="en" sz="3600" u="none" cap="none" strike="noStrike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</a:br>
              <a:r>
                <a:rPr b="0" i="0" lang="en" sz="3600" u="none" cap="none" strike="noStrike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CLOUD COMPUTING</a:t>
              </a:r>
              <a:br>
                <a:rPr b="0" i="0" lang="en" sz="3600" u="none" cap="none" strike="noStrike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</a:br>
              <a:endParaRPr b="0" i="0" sz="36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138" name="Google Shape;138;p26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Benefits of Cloud Computing</a:t>
            </a:r>
            <a:endParaRPr/>
          </a:p>
        </p:txBody>
      </p:sp>
      <p:sp>
        <p:nvSpPr>
          <p:cNvPr id="249" name="Google Shape;249;p4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/>
              <a:t>Improved performance and security 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Cloud service providers focus entirely on maintaining and improving their cloud infrastructure. 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This results in data centers with the highest performing compute, storage, and network resources. 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Dedicated teams are tasked with monitoring the network.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2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Terms: Stacks, Frameworks, &amp; Languages</a:t>
            </a:r>
            <a:endParaRPr/>
          </a:p>
        </p:txBody>
      </p:sp>
      <p:sp>
        <p:nvSpPr>
          <p:cNvPr id="1464" name="Google Shape;1464;p22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Popular software stack: LAMP Stack.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Includes: Linux, Apache, MySQL, PHP.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Stack components are interchangeable. 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Example: </a:t>
            </a:r>
            <a:r>
              <a:rPr lang="en" strike="sngStrike"/>
              <a:t>MySQL</a:t>
            </a:r>
            <a:r>
              <a:rPr lang="en"/>
              <a:t> – MariaDB and </a:t>
            </a:r>
            <a:r>
              <a:rPr lang="en" strike="sngStrike"/>
              <a:t>PHP</a:t>
            </a:r>
            <a:r>
              <a:rPr lang="en"/>
              <a:t> – Perl/Python.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LEMP Stack: </a:t>
            </a:r>
            <a:r>
              <a:rPr lang="en" strike="sngStrike"/>
              <a:t>Apache</a:t>
            </a:r>
            <a:r>
              <a:rPr lang="en"/>
              <a:t> - NGINX.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You will see these acronyms often.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LAMP &amp; LEMP can be installed automatically using the Linode Marketplace.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22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Terms: Stacks, Frameworks, &amp; Languages</a:t>
            </a:r>
            <a:endParaRPr/>
          </a:p>
        </p:txBody>
      </p:sp>
      <p:sp>
        <p:nvSpPr>
          <p:cNvPr id="1470" name="Google Shape;1470;p22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Other popular stacks: MERN Stack &amp; MEAN Stack.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MERN Stack: MongoDB, Express(.js), React(.js), &amp; Node(.js)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MEAN Stack: MongoDB, Express(.js), Angula(.js), &amp; Node(.js)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MERN and MEAN Stack have gained widespread adoption.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Each component of the stack is based on JavaScript. </a:t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-762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  <a:p>
            <a:pPr indent="-762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2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Terms: Stacks, Frameworks, &amp; Languages</a:t>
            </a:r>
            <a:endParaRPr/>
          </a:p>
        </p:txBody>
      </p:sp>
      <p:sp>
        <p:nvSpPr>
          <p:cNvPr id="1476" name="Google Shape;1476;p22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ReactJS is an open source JavaScript library. 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Typically used for front-end user interfaces on single-page applications.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React is free, open source and maintained by Meta along with individual developers and companies. 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Quickly becoming one of the most popular JavaScript libraries for user interfaces. </a:t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-762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  <a:p>
            <a:pPr indent="-762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2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Terms: Stacks, Frameworks, &amp; Languages</a:t>
            </a:r>
            <a:endParaRPr/>
          </a:p>
        </p:txBody>
      </p:sp>
      <p:sp>
        <p:nvSpPr>
          <p:cNvPr id="1482" name="Google Shape;1482;p22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AngularJS is an open source JavaScript framework managed by Google.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Both React and Angular can be used for Mobile and Web Apps.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The learning curve for Angular is much steeper.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Reach is used to build UI components.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Angular is a structural framework for developing dynamic web apps.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Angular is based on Typescript, whereas Reach is based on JavaScript.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Typescript requires additional learning, beyond JavaScript. </a:t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-762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  <a:p>
            <a:pPr indent="-762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2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Terms: Stacks, Frameworks, &amp; Languages</a:t>
            </a:r>
            <a:endParaRPr/>
          </a:p>
        </p:txBody>
      </p:sp>
      <p:sp>
        <p:nvSpPr>
          <p:cNvPr id="1488" name="Google Shape;1488;p22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NodeJS is a JavaScript runtime environment which is used to run JavaScript code on the server side (outside the web browser).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This advancement is seen as revolutionary within the development community.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JavaScript has traditionally been locked out of server-side operations.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NodeJS is cross-platform, and runs on just about any OS.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Authored by Ryan Dahl and remains open source.</a:t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-762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  <a:p>
            <a:pPr indent="-762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2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Terms: Stacks, Frameworks, &amp; Languages</a:t>
            </a:r>
            <a:endParaRPr/>
          </a:p>
        </p:txBody>
      </p:sp>
      <p:sp>
        <p:nvSpPr>
          <p:cNvPr id="1494" name="Google Shape;1494;p22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ExpressJS is a web application framework that operates on top of NodeJS. 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Makes the development of NodeJS back-end processes faster and easier.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ExpressJS is freely available under an open source MIT license. </a:t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-762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  <a:p>
            <a:pPr indent="-762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2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Terms: Stacks, Frameworks, &amp; Languages</a:t>
            </a:r>
            <a:endParaRPr/>
          </a:p>
        </p:txBody>
      </p:sp>
      <p:sp>
        <p:nvSpPr>
          <p:cNvPr id="1500" name="Google Shape;1500;p23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Framework vs. Library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These terms are used often throughout the course.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It’s important to know the difference and distinguish between the two terms. 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Frameworks and libraries are both code written by you or a third party that helps solve common problems.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A library can be as simple as a single reusable function that automatically removes spaces from a block of text when executed. </a:t>
            </a:r>
            <a:endParaRPr/>
          </a:p>
          <a:p>
            <a:pPr indent="-762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  <a:p>
            <a:pPr indent="-762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23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Terms: Stacks, Frameworks, &amp; Languages</a:t>
            </a:r>
            <a:endParaRPr/>
          </a:p>
        </p:txBody>
      </p:sp>
      <p:sp>
        <p:nvSpPr>
          <p:cNvPr id="1506" name="Google Shape;1506;p23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A library eliminates repetitive tasks by creating reusable code.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When using libraries, you’re still in control of how the application is modeled.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You retain control over the flow of code but make calls to the library when needed.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Popular libraries: ReactJS, Material-UI, jQuery </a:t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23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Terms: Stacks, Frameworks, &amp; Languages</a:t>
            </a:r>
            <a:endParaRPr/>
          </a:p>
        </p:txBody>
      </p:sp>
      <p:sp>
        <p:nvSpPr>
          <p:cNvPr id="1512" name="Google Shape;1512;p23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Frameworks are different from a libraries.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Frameworks control the “flow” of the code.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This change in control is also known as an “inversion of control”.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Frameworks offer a rigid system to ensure development protocols are met.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With a framework, the developer only plugs in code where necessary (as defined by the framework).</a:t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23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Terms: Stacks, Frameworks, &amp; Languages</a:t>
            </a:r>
            <a:endParaRPr/>
          </a:p>
        </p:txBody>
      </p:sp>
      <p:sp>
        <p:nvSpPr>
          <p:cNvPr id="1518" name="Google Shape;1518;p23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The rigidity of a framework is often referred to as “opinionated” or “un-opinionated”.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More opinionated frameworks offer less flexibility in regards to the flow of the code. 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The process of distinguishing between a framework and library can often be challenging. </a:t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Benefits of Cloud Computing</a:t>
            </a:r>
            <a:endParaRPr/>
          </a:p>
        </p:txBody>
      </p:sp>
      <p:sp>
        <p:nvSpPr>
          <p:cNvPr id="255" name="Google Shape;255;p4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/>
              <a:t>Improved performance and security 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Lax security protocols have resulted in massive data breaches.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In May 2017, Equifax reported a major breach from failing to patch a basic security vulnerability. 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Financial records of 140 million Americans were compromised (Haselton).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23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Terms: Stacks, Frameworks, &amp; Languages</a:t>
            </a:r>
            <a:endParaRPr/>
          </a:p>
        </p:txBody>
      </p:sp>
      <p:sp>
        <p:nvSpPr>
          <p:cNvPr id="1524" name="Google Shape;1524;p23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An un-opinionated framework is very much like a library.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Examples of popular frameworks: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JavaScript: AngularJS, VueJS, ExpressJS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PHP: Laravel, CodeIgniter, CakePHP, Symfony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Python: Django, Flask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23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Terms: Stacks, Frameworks, &amp; Languages</a:t>
            </a:r>
            <a:endParaRPr/>
          </a:p>
        </p:txBody>
      </p:sp>
      <p:pic>
        <p:nvPicPr>
          <p:cNvPr id="1530" name="Google Shape;1530;p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8847" y="1701728"/>
            <a:ext cx="3494742" cy="2295308"/>
          </a:xfrm>
          <a:prstGeom prst="rect">
            <a:avLst/>
          </a:prstGeom>
          <a:noFill/>
          <a:ln>
            <a:noFill/>
          </a:ln>
          <a:effectLst>
            <a:outerShdw rotWithShape="0" algn="ctr" dir="5400000" dist="12700">
              <a:srgbClr val="000000">
                <a:alpha val="42745"/>
              </a:srgbClr>
            </a:outerShdw>
          </a:effectLst>
        </p:spPr>
      </p:pic>
      <p:sp>
        <p:nvSpPr>
          <p:cNvPr id="1531" name="Google Shape;1531;p235"/>
          <p:cNvSpPr txBox="1"/>
          <p:nvPr>
            <p:ph idx="1" type="body"/>
          </p:nvPr>
        </p:nvSpPr>
        <p:spPr>
          <a:xfrm>
            <a:off x="441614" y="1341510"/>
            <a:ext cx="4507852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Client-Side vs. Server-Side Languages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Often a source of confusion for aspiring developers.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Each language will generally fall within one of these two categories.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Distinguishing between the two will help determine the most suitable language for your project.</a:t>
            </a:r>
            <a:endParaRPr/>
          </a:p>
          <a:p>
            <a:pPr indent="-762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  <a:p>
            <a:pPr indent="-762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  <a:p>
            <a:pPr indent="-762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23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Terms: Stacks, Frameworks, &amp; Languages</a:t>
            </a:r>
            <a:endParaRPr/>
          </a:p>
        </p:txBody>
      </p:sp>
      <p:sp>
        <p:nvSpPr>
          <p:cNvPr id="1537" name="Google Shape;1537;p23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A scripting language is sometimes referred to as an “interpreted language”.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They are interpreted at runtime, rather than compiled beforehand.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Most modern scripting languages are open source and cross platform compatible.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These languages can run on most major operating systems or web browsers without special software.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Two main types of scripting languages: Server-Side &amp; Client-Side.</a:t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3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Terms: Stacks, Frameworks, &amp; Languages</a:t>
            </a:r>
            <a:endParaRPr/>
          </a:p>
        </p:txBody>
      </p:sp>
      <p:sp>
        <p:nvSpPr>
          <p:cNvPr id="1543" name="Google Shape;1543;p237"/>
          <p:cNvSpPr txBox="1"/>
          <p:nvPr>
            <p:ph idx="1" type="body"/>
          </p:nvPr>
        </p:nvSpPr>
        <p:spPr>
          <a:xfrm>
            <a:off x="628650" y="1369219"/>
            <a:ext cx="4759778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/>
          </a:bodyPr>
          <a:lstStyle/>
          <a:p>
            <a:pPr indent="-181927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/>
              <a:t>A server-side scripting language is interpreted by a web server to perform logical and algorithmic back-end operations.</a:t>
            </a:r>
            <a:endParaRPr/>
          </a:p>
          <a:p>
            <a:pPr indent="-181927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/>
              <a:t>Examples: PHP, Python, NodeJS, Ruby, Perl.</a:t>
            </a:r>
            <a:endParaRPr/>
          </a:p>
          <a:p>
            <a:pPr indent="-181927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/>
              <a:t>These languages can be used to develop dynamic web pages.</a:t>
            </a:r>
            <a:endParaRPr/>
          </a:p>
          <a:p>
            <a:pPr indent="-181927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/>
              <a:t>Common use-case: Facilitate communication between a web application and a database.</a:t>
            </a:r>
            <a:endParaRPr/>
          </a:p>
          <a:p>
            <a:pPr indent="-762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544" name="Google Shape;1544;p2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3697" y="1721037"/>
            <a:ext cx="2673682" cy="2673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23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Terms: Stacks, Frameworks, &amp; Languages</a:t>
            </a:r>
            <a:endParaRPr/>
          </a:p>
        </p:txBody>
      </p:sp>
      <p:sp>
        <p:nvSpPr>
          <p:cNvPr id="1550" name="Google Shape;1550;p238"/>
          <p:cNvSpPr txBox="1"/>
          <p:nvPr>
            <p:ph idx="1" type="body"/>
          </p:nvPr>
        </p:nvSpPr>
        <p:spPr>
          <a:xfrm>
            <a:off x="628650" y="1369219"/>
            <a:ext cx="7726913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Other use-cases: login/logout operations, session management, and processing queries. 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Client-side languages do not communicate directly with the web server.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Client-side languages execute code at the client level (ie. Web browser).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Client-side languages are referred to as front-end languages.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They control what the user sees through their web browser.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Examples: Text elements, images, video, UI components.</a:t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23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Terms: Stacks, Frameworks, &amp; Languages</a:t>
            </a:r>
            <a:endParaRPr/>
          </a:p>
        </p:txBody>
      </p:sp>
      <p:sp>
        <p:nvSpPr>
          <p:cNvPr id="1556" name="Google Shape;1556;p239"/>
          <p:cNvSpPr txBox="1"/>
          <p:nvPr>
            <p:ph idx="1" type="body"/>
          </p:nvPr>
        </p:nvSpPr>
        <p:spPr>
          <a:xfrm>
            <a:off x="628650" y="1369219"/>
            <a:ext cx="7726913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Two common client-side languages: HTML &amp; CSS.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Also referred to as “markup” languages.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Both HTML and CSS define the structure on a web page.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No interpretation of logic or algorithm.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JavaScript is a true client-side scripting language.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JS is able to relay client-side processes algorithmically to dictate web page behavior. </a:t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1" name="Google Shape;1561;p240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1562" name="Google Shape;1562;p240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INSTALLING LAMP STACK ON UBUNTU</a:t>
              </a:r>
              <a:endParaRPr sz="27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1563" name="Google Shape;1563;p240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8" name="Google Shape;1568;p241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1569" name="Google Shape;1569;p241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INSTALLING LAMP STACK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USING LINODE MARKETPLACE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1570" name="Google Shape;1570;p241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5" name="Google Shape;1575;p242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1576" name="Google Shape;1576;p242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TESTING PHP ON APACHE</a:t>
              </a:r>
              <a:endParaRPr sz="27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1577" name="Google Shape;1577;p242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2" name="Google Shape;1582;p243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1583" name="Google Shape;1583;p243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TEST DATABASE CONNECTION 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FROM PHP [P.1]</a:t>
              </a:r>
              <a:b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</a:br>
              <a:endParaRPr sz="27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1584" name="Google Shape;1584;p243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Benefits of Cloud Computing</a:t>
            </a:r>
            <a:endParaRPr/>
          </a:p>
        </p:txBody>
      </p:sp>
      <p:sp>
        <p:nvSpPr>
          <p:cNvPr id="261" name="Google Shape;261;p4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/>
              <a:t>Improved performance and security 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Cloud service providers have made security improvements over on-premises data centers.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McAfee reports that 52% of companies will experience improved security when using cloud services over traditional on-premises data centers.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9" name="Google Shape;1589;p244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1590" name="Google Shape;1590;p244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TEST DATABASE CONNECTION 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FROM PHP [P.2]</a:t>
              </a:r>
              <a:b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</a:br>
              <a:endParaRPr sz="27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1591" name="Google Shape;1591;p244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6" name="Google Shape;1596;p245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1597" name="Google Shape;1597;p245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REMOTE ADMINISTRATION 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USING LINODE GLISH</a:t>
              </a:r>
              <a:b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</a:br>
              <a:endParaRPr sz="27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1598" name="Google Shape;1598;p245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3" name="Google Shape;1603;p246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1604" name="Google Shape;1604;p246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REMOTE ADMINISTRATION 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USING X2GO</a:t>
              </a:r>
              <a:b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</a:br>
              <a:endParaRPr sz="27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1605" name="Google Shape;1605;p246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0" name="Google Shape;1610;p247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1611" name="Google Shape;1611;p247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SERVER SECURITY</a:t>
              </a:r>
              <a:endParaRPr sz="27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1612" name="Google Shape;1612;p247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24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Server Security</a:t>
            </a:r>
            <a:endParaRPr/>
          </a:p>
        </p:txBody>
      </p:sp>
      <p:sp>
        <p:nvSpPr>
          <p:cNvPr id="1618" name="Google Shape;1618;p248"/>
          <p:cNvSpPr txBox="1"/>
          <p:nvPr>
            <p:ph idx="1" type="body"/>
          </p:nvPr>
        </p:nvSpPr>
        <p:spPr>
          <a:xfrm>
            <a:off x="628649" y="1369219"/>
            <a:ext cx="5095681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Security is one of the most important aspects of the development lifecycle. 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Server security is a vast and complex subject.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We will explore: hosted firewalls, network firewalls, network monitoring, + more.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The concepts we explore are universally applicable to virtual servers.</a:t>
            </a:r>
            <a:endParaRPr sz="1800"/>
          </a:p>
        </p:txBody>
      </p:sp>
      <p:pic>
        <p:nvPicPr>
          <p:cNvPr id="1619" name="Google Shape;1619;p24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2160" y="1742492"/>
            <a:ext cx="1764396" cy="2344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24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Server Security</a:t>
            </a:r>
            <a:endParaRPr/>
          </a:p>
        </p:txBody>
      </p:sp>
      <p:sp>
        <p:nvSpPr>
          <p:cNvPr id="1625" name="Google Shape;1625;p249"/>
          <p:cNvSpPr txBox="1"/>
          <p:nvPr>
            <p:ph idx="1" type="body"/>
          </p:nvPr>
        </p:nvSpPr>
        <p:spPr>
          <a:xfrm>
            <a:off x="628650" y="1369219"/>
            <a:ext cx="7726913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An instance that is configured as a web server will allow incoming connections from outside systems to deliver web content over specific ports. 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Server ports identify incoming and outgoing network traffic.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Example: port 80 is used for HTTP traffic over the web.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Port 25 is used for email transfer.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Port 443 is used for HTTPS or encrypted web traffic.</a:t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p25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Server Security</a:t>
            </a:r>
            <a:endParaRPr/>
          </a:p>
        </p:txBody>
      </p:sp>
      <p:sp>
        <p:nvSpPr>
          <p:cNvPr id="1631" name="Google Shape;1631;p250"/>
          <p:cNvSpPr/>
          <p:nvPr/>
        </p:nvSpPr>
        <p:spPr>
          <a:xfrm>
            <a:off x="220435" y="1740162"/>
            <a:ext cx="1731994" cy="17319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Client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(Web Browser)</a:t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32" name="Google Shape;1632;p250"/>
          <p:cNvSpPr/>
          <p:nvPr/>
        </p:nvSpPr>
        <p:spPr>
          <a:xfrm>
            <a:off x="3139751" y="1740162"/>
            <a:ext cx="1731994" cy="17319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Server</a:t>
            </a:r>
            <a:br>
              <a:rPr lang="en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Host for website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Example: google.com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33" name="Google Shape;1633;p250"/>
          <p:cNvSpPr/>
          <p:nvPr/>
        </p:nvSpPr>
        <p:spPr>
          <a:xfrm>
            <a:off x="4955719" y="2215439"/>
            <a:ext cx="1721498" cy="1007706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Web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Server</a:t>
            </a:r>
            <a:b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(Apache/NGINX)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34" name="Google Shape;1634;p250"/>
          <p:cNvSpPr/>
          <p:nvPr/>
        </p:nvSpPr>
        <p:spPr>
          <a:xfrm>
            <a:off x="7305868" y="1209882"/>
            <a:ext cx="1209481" cy="1063690"/>
          </a:xfrm>
          <a:prstGeom prst="flowChartAlternateProcess">
            <a:avLst/>
          </a:prstGeom>
          <a:solidFill>
            <a:schemeClr val="accent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Index File</a:t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35" name="Google Shape;1635;p250"/>
          <p:cNvSpPr/>
          <p:nvPr/>
        </p:nvSpPr>
        <p:spPr>
          <a:xfrm>
            <a:off x="1987421" y="1764068"/>
            <a:ext cx="1119089" cy="78027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 Request</a:t>
            </a:r>
            <a:endParaRPr b="1"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(index.php)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36" name="Google Shape;1636;p250"/>
          <p:cNvSpPr/>
          <p:nvPr/>
        </p:nvSpPr>
        <p:spPr>
          <a:xfrm>
            <a:off x="1982174" y="2723375"/>
            <a:ext cx="1124337" cy="74878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Response</a:t>
            </a:r>
            <a:br>
              <a:rPr b="1"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(html file)</a:t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37" name="Google Shape;1637;p250"/>
          <p:cNvSpPr/>
          <p:nvPr/>
        </p:nvSpPr>
        <p:spPr>
          <a:xfrm>
            <a:off x="7137335" y="3321702"/>
            <a:ext cx="1546549" cy="1301621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PHP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Software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638" name="Google Shape;1638;p250"/>
          <p:cNvCxnSpPr>
            <a:stCxn id="1634" idx="2"/>
            <a:endCxn id="1637" idx="0"/>
          </p:cNvCxnSpPr>
          <p:nvPr/>
        </p:nvCxnSpPr>
        <p:spPr>
          <a:xfrm>
            <a:off x="7910608" y="2273572"/>
            <a:ext cx="0" cy="104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39" name="Google Shape;1639;p250"/>
          <p:cNvCxnSpPr>
            <a:endCxn id="1634" idx="1"/>
          </p:cNvCxnSpPr>
          <p:nvPr/>
        </p:nvCxnSpPr>
        <p:spPr>
          <a:xfrm flipH="1" rot="10800000">
            <a:off x="6452068" y="1741727"/>
            <a:ext cx="853800" cy="73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40" name="Google Shape;1640;p250"/>
          <p:cNvCxnSpPr/>
          <p:nvPr/>
        </p:nvCxnSpPr>
        <p:spPr>
          <a:xfrm rot="10800000">
            <a:off x="6452118" y="2950990"/>
            <a:ext cx="916733" cy="82091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41" name="Google Shape;1641;p250"/>
          <p:cNvSpPr txBox="1"/>
          <p:nvPr/>
        </p:nvSpPr>
        <p:spPr>
          <a:xfrm rot="-5400000">
            <a:off x="7703508" y="2690106"/>
            <a:ext cx="699952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Processes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2" name="Google Shape;1642;p250"/>
          <p:cNvSpPr txBox="1"/>
          <p:nvPr/>
        </p:nvSpPr>
        <p:spPr>
          <a:xfrm rot="-2489223">
            <a:off x="6175622" y="1735616"/>
            <a:ext cx="1051009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Finds index.php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root directory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3" name="Google Shape;1643;p250"/>
          <p:cNvSpPr txBox="1"/>
          <p:nvPr/>
        </p:nvSpPr>
        <p:spPr>
          <a:xfrm rot="2547395">
            <a:off x="6137055" y="3278442"/>
            <a:ext cx="112915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Returns HTML file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  output for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Index.php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25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Server Security</a:t>
            </a:r>
            <a:endParaRPr/>
          </a:p>
        </p:txBody>
      </p:sp>
      <p:sp>
        <p:nvSpPr>
          <p:cNvPr id="1649" name="Google Shape;1649;p251"/>
          <p:cNvSpPr txBox="1"/>
          <p:nvPr>
            <p:ph idx="1" type="body"/>
          </p:nvPr>
        </p:nvSpPr>
        <p:spPr>
          <a:xfrm>
            <a:off x="628650" y="1369219"/>
            <a:ext cx="7726913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Most connections are likely from non-malicious internet users.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Sometimes an attacker may try to exploit weaknesses in your server configuration.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There are several reasons why a server might be exploited.</a:t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25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1655" name="Google Shape;1655;p252"/>
          <p:cNvSpPr txBox="1"/>
          <p:nvPr>
            <p:ph idx="1" type="body"/>
          </p:nvPr>
        </p:nvSpPr>
        <p:spPr>
          <a:xfrm>
            <a:off x="628650" y="1369219"/>
            <a:ext cx="7726913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Distributed Denial-of-Service (DDoS) attack (HTTP Flood)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Attacker attempts to overwhelm a targeted server with HTTP requests.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Each time an HTTP request is made, the server must respond.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A server that cannot handle the volume of incoming requests may crash.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Subsequent HTTP requests from that point will fail.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The server will become unreachable.</a:t>
            </a:r>
            <a:endParaRPr/>
          </a:p>
          <a:p>
            <a:pPr indent="-762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  <a:p>
            <a:pPr indent="-762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25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Server Security</a:t>
            </a:r>
            <a:endParaRPr/>
          </a:p>
        </p:txBody>
      </p:sp>
      <p:sp>
        <p:nvSpPr>
          <p:cNvPr id="1661" name="Google Shape;1661;p253"/>
          <p:cNvSpPr txBox="1"/>
          <p:nvPr>
            <p:ph idx="1" type="body"/>
          </p:nvPr>
        </p:nvSpPr>
        <p:spPr>
          <a:xfrm>
            <a:off x="628650" y="1369219"/>
            <a:ext cx="7726913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Distributed Denial-of-Service (DDoS) attack (HTTP Flood)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DDoS attacks are normally done through botnets.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Botnets are a network of devices infected with malware.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Malware is capable of flooding a target machine with HTTP requests.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Firewalls can help defend against DDoS attacks.</a:t>
            </a:r>
            <a:endParaRPr/>
          </a:p>
          <a:p>
            <a:pPr indent="-762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  <a:p>
            <a:pPr indent="-762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Benefits of Cloud Computing</a:t>
            </a:r>
            <a:endParaRPr/>
          </a:p>
        </p:txBody>
      </p:sp>
      <p:sp>
        <p:nvSpPr>
          <p:cNvPr id="267" name="Google Shape;267;p4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/>
              <a:t>Improved performance and security 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Security burden is shared between customer and cloud vendor.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Cloud provider is responsible for the security of the cloud. 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This includes hardware and software components of its global infrastructure. </a:t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25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Server Security</a:t>
            </a:r>
            <a:endParaRPr/>
          </a:p>
        </p:txBody>
      </p:sp>
      <p:sp>
        <p:nvSpPr>
          <p:cNvPr id="1667" name="Google Shape;1667;p254"/>
          <p:cNvSpPr/>
          <p:nvPr/>
        </p:nvSpPr>
        <p:spPr>
          <a:xfrm>
            <a:off x="1140667" y="1357607"/>
            <a:ext cx="1070688" cy="790769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5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Bot</a:t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8" name="Google Shape;1668;p254"/>
          <p:cNvSpPr/>
          <p:nvPr/>
        </p:nvSpPr>
        <p:spPr>
          <a:xfrm>
            <a:off x="1140667" y="2535597"/>
            <a:ext cx="1070688" cy="790769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5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Bot</a:t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9" name="Google Shape;1669;p254"/>
          <p:cNvSpPr/>
          <p:nvPr/>
        </p:nvSpPr>
        <p:spPr>
          <a:xfrm>
            <a:off x="1140667" y="3713587"/>
            <a:ext cx="1070688" cy="790769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5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Bot</a:t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0" name="Google Shape;1670;p254"/>
          <p:cNvSpPr/>
          <p:nvPr/>
        </p:nvSpPr>
        <p:spPr>
          <a:xfrm>
            <a:off x="3645937" y="2535597"/>
            <a:ext cx="1710531" cy="720790"/>
          </a:xfrm>
          <a:prstGeom prst="flowChartAlternateProcess">
            <a:avLst/>
          </a:prstGeom>
          <a:solidFill>
            <a:schemeClr val="accent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Server</a:t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1" name="Google Shape;1671;p254"/>
          <p:cNvSpPr/>
          <p:nvPr/>
        </p:nvSpPr>
        <p:spPr>
          <a:xfrm>
            <a:off x="6700073" y="2500606"/>
            <a:ext cx="1070688" cy="790769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4"/>
          </a:solidFill>
          <a:ln cap="flat" cmpd="sng" w="12700">
            <a:solidFill>
              <a:srgbClr val="5A469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Client</a:t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672" name="Google Shape;1672;p254"/>
          <p:cNvCxnSpPr>
            <a:stCxn id="1667" idx="0"/>
          </p:cNvCxnSpPr>
          <p:nvPr/>
        </p:nvCxnSpPr>
        <p:spPr>
          <a:xfrm>
            <a:off x="2211355" y="1752992"/>
            <a:ext cx="1434600" cy="102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73" name="Google Shape;1673;p254"/>
          <p:cNvCxnSpPr>
            <a:stCxn id="1669" idx="0"/>
          </p:cNvCxnSpPr>
          <p:nvPr/>
        </p:nvCxnSpPr>
        <p:spPr>
          <a:xfrm flipH="1" rot="10800000">
            <a:off x="2211355" y="3023271"/>
            <a:ext cx="1434600" cy="108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74" name="Google Shape;1674;p254"/>
          <p:cNvCxnSpPr>
            <a:stCxn id="1668" idx="0"/>
            <a:endCxn id="1670" idx="1"/>
          </p:cNvCxnSpPr>
          <p:nvPr/>
        </p:nvCxnSpPr>
        <p:spPr>
          <a:xfrm flipH="1" rot="10800000">
            <a:off x="2211355" y="2895882"/>
            <a:ext cx="1434600" cy="3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75" name="Google Shape;1675;p254"/>
          <p:cNvCxnSpPr>
            <a:stCxn id="1671" idx="3"/>
          </p:cNvCxnSpPr>
          <p:nvPr/>
        </p:nvCxnSpPr>
        <p:spPr>
          <a:xfrm rot="10800000">
            <a:off x="5381273" y="2895991"/>
            <a:ext cx="1318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76" name="Google Shape;1676;p254"/>
          <p:cNvSpPr/>
          <p:nvPr/>
        </p:nvSpPr>
        <p:spPr>
          <a:xfrm>
            <a:off x="4921078" y="2869319"/>
            <a:ext cx="688826" cy="782453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25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Server Security</a:t>
            </a:r>
            <a:endParaRPr/>
          </a:p>
        </p:txBody>
      </p:sp>
      <p:sp>
        <p:nvSpPr>
          <p:cNvPr id="1682" name="Google Shape;1682;p255"/>
          <p:cNvSpPr txBox="1"/>
          <p:nvPr>
            <p:ph idx="1" type="body"/>
          </p:nvPr>
        </p:nvSpPr>
        <p:spPr>
          <a:xfrm>
            <a:off x="628650" y="1369219"/>
            <a:ext cx="7726913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Directory Traversal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This exploit targets poorly configured servers.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Web files are served directly from the web root directory.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Users connecting via HTTP requests should not be able to traverse beyond web root folder.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An attacker could gain access to critical system and configuration files.</a:t>
            </a:r>
            <a:endParaRPr/>
          </a:p>
          <a:p>
            <a:pPr indent="-762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  <a:p>
            <a:pPr indent="-762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  <a:p>
            <a:pPr indent="-762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25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Server Security</a:t>
            </a:r>
            <a:endParaRPr/>
          </a:p>
        </p:txBody>
      </p:sp>
      <p:sp>
        <p:nvSpPr>
          <p:cNvPr id="1688" name="Google Shape;1688;p256"/>
          <p:cNvSpPr/>
          <p:nvPr/>
        </p:nvSpPr>
        <p:spPr>
          <a:xfrm>
            <a:off x="328904" y="2162369"/>
            <a:ext cx="1974052" cy="1322615"/>
          </a:xfrm>
          <a:prstGeom prst="flowChartDecision">
            <a:avLst/>
          </a:prstGeom>
          <a:solidFill>
            <a:srgbClr val="C00000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Attacker</a:t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9" name="Google Shape;1689;p256"/>
          <p:cNvSpPr/>
          <p:nvPr/>
        </p:nvSpPr>
        <p:spPr>
          <a:xfrm>
            <a:off x="2886972" y="2096581"/>
            <a:ext cx="1672513" cy="1616528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Server</a:t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0" name="Google Shape;1690;p256"/>
          <p:cNvSpPr/>
          <p:nvPr/>
        </p:nvSpPr>
        <p:spPr>
          <a:xfrm>
            <a:off x="5143501" y="1105676"/>
            <a:ext cx="1721040" cy="343599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1" name="Google Shape;1691;p256"/>
          <p:cNvSpPr/>
          <p:nvPr/>
        </p:nvSpPr>
        <p:spPr>
          <a:xfrm>
            <a:off x="6958305" y="3170075"/>
            <a:ext cx="1721040" cy="137159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2" name="Google Shape;1692;p256"/>
          <p:cNvSpPr/>
          <p:nvPr/>
        </p:nvSpPr>
        <p:spPr>
          <a:xfrm>
            <a:off x="5542155" y="1372292"/>
            <a:ext cx="923731" cy="1021703"/>
          </a:xfrm>
          <a:prstGeom prst="snip1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Normal File/Web Directory</a:t>
            </a:r>
            <a:endParaRPr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3" name="Google Shape;1693;p256"/>
          <p:cNvSpPr/>
          <p:nvPr/>
        </p:nvSpPr>
        <p:spPr>
          <a:xfrm>
            <a:off x="5374433" y="3359021"/>
            <a:ext cx="1273629" cy="916732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C00000"/>
          </a:solidFill>
          <a:ln cap="flat" cmpd="sng" w="12700">
            <a:solidFill>
              <a:srgbClr val="92352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Private Directory</a:t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4" name="Google Shape;1694;p256"/>
          <p:cNvSpPr/>
          <p:nvPr/>
        </p:nvSpPr>
        <p:spPr>
          <a:xfrm>
            <a:off x="7356959" y="3359021"/>
            <a:ext cx="923731" cy="1021703"/>
          </a:xfrm>
          <a:prstGeom prst="snip1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Private File</a:t>
            </a:r>
            <a:endParaRPr b="1" sz="9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5" name="Google Shape;1695;p256"/>
          <p:cNvSpPr/>
          <p:nvPr/>
        </p:nvSpPr>
        <p:spPr>
          <a:xfrm>
            <a:off x="1995440" y="2331013"/>
            <a:ext cx="797767" cy="23723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23F4F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6" name="Google Shape;1696;p256"/>
          <p:cNvSpPr/>
          <p:nvPr/>
        </p:nvSpPr>
        <p:spPr>
          <a:xfrm>
            <a:off x="1995440" y="3142776"/>
            <a:ext cx="797767" cy="2372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23F4F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7" name="Google Shape;1697;p256"/>
          <p:cNvSpPr/>
          <p:nvPr/>
        </p:nvSpPr>
        <p:spPr>
          <a:xfrm rot="-1521273">
            <a:off x="4563494" y="1906373"/>
            <a:ext cx="972487" cy="286916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323F4F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8" name="Google Shape;1698;p256"/>
          <p:cNvSpPr/>
          <p:nvPr/>
        </p:nvSpPr>
        <p:spPr>
          <a:xfrm rot="2278850">
            <a:off x="4522315" y="2928646"/>
            <a:ext cx="972487" cy="286916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323F4F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9" name="Google Shape;1699;p256"/>
          <p:cNvSpPr/>
          <p:nvPr/>
        </p:nvSpPr>
        <p:spPr>
          <a:xfrm>
            <a:off x="6676055" y="3778898"/>
            <a:ext cx="643000" cy="27292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323F4F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0" name="Google Shape;1700;p256"/>
          <p:cNvSpPr txBox="1"/>
          <p:nvPr/>
        </p:nvSpPr>
        <p:spPr>
          <a:xfrm>
            <a:off x="5646830" y="4607873"/>
            <a:ext cx="7143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Website</a:t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1" name="Google Shape;1701;p256"/>
          <p:cNvSpPr txBox="1"/>
          <p:nvPr/>
        </p:nvSpPr>
        <p:spPr>
          <a:xfrm>
            <a:off x="7503624" y="4607304"/>
            <a:ext cx="6710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System</a:t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2" name="Google Shape;1702;p256"/>
          <p:cNvSpPr txBox="1"/>
          <p:nvPr/>
        </p:nvSpPr>
        <p:spPr>
          <a:xfrm>
            <a:off x="4958139" y="2315945"/>
            <a:ext cx="304726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endParaRPr sz="2400">
              <a:solidFill>
                <a:srgbClr val="C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3" name="Google Shape;1703;p256"/>
          <p:cNvSpPr txBox="1"/>
          <p:nvPr/>
        </p:nvSpPr>
        <p:spPr>
          <a:xfrm>
            <a:off x="1817120" y="1766752"/>
            <a:ext cx="106543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Attacker sends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Modified path to</a:t>
            </a:r>
            <a:b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file/directory 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4" name="Google Shape;1704;p256"/>
          <p:cNvSpPr txBox="1"/>
          <p:nvPr/>
        </p:nvSpPr>
        <p:spPr>
          <a:xfrm>
            <a:off x="1925327" y="3387122"/>
            <a:ext cx="93799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Server returns</a:t>
            </a:r>
            <a:b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file/directory</a:t>
            </a:r>
            <a:b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requested</a:t>
            </a:r>
            <a:endParaRPr sz="1100"/>
          </a:p>
        </p:txBody>
      </p:sp>
      <p:sp>
        <p:nvSpPr>
          <p:cNvPr id="1705" name="Google Shape;1705;p256"/>
          <p:cNvSpPr txBox="1"/>
          <p:nvPr/>
        </p:nvSpPr>
        <p:spPr>
          <a:xfrm>
            <a:off x="5173627" y="2460128"/>
            <a:ext cx="150305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Server includes the path</a:t>
            </a:r>
            <a:b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requested, instead of</a:t>
            </a:r>
            <a:b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normal one</a:t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25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Server Security</a:t>
            </a:r>
            <a:endParaRPr/>
          </a:p>
        </p:txBody>
      </p:sp>
      <p:sp>
        <p:nvSpPr>
          <p:cNvPr id="1711" name="Google Shape;1711;p257"/>
          <p:cNvSpPr txBox="1"/>
          <p:nvPr>
            <p:ph idx="1" type="body"/>
          </p:nvPr>
        </p:nvSpPr>
        <p:spPr>
          <a:xfrm>
            <a:off x="628650" y="1369219"/>
            <a:ext cx="7726913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Brute Force &amp; Dictionary Attacks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Attacker attempts to gain entry to restricted access to server.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Typically used to access the server’s root account or accounts with root privileges.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Attacks are carried out using malware.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Automatically submit numerous login attempts using automatically generated password/username combinations based on dictionary words.</a:t>
            </a:r>
            <a:endParaRPr/>
          </a:p>
          <a:p>
            <a:pPr indent="-762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  <a:p>
            <a:pPr indent="-762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  <a:p>
            <a:pPr indent="-762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25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Server Security</a:t>
            </a:r>
            <a:endParaRPr/>
          </a:p>
        </p:txBody>
      </p:sp>
      <p:sp>
        <p:nvSpPr>
          <p:cNvPr id="1717" name="Google Shape;1717;p258"/>
          <p:cNvSpPr txBox="1"/>
          <p:nvPr>
            <p:ph idx="1" type="body"/>
          </p:nvPr>
        </p:nvSpPr>
        <p:spPr>
          <a:xfrm>
            <a:off x="628650" y="1369219"/>
            <a:ext cx="7726913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2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  <a:p>
            <a:pPr indent="-762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  <a:p>
            <a:pPr indent="-762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</p:txBody>
      </p:sp>
      <p:pic>
        <p:nvPicPr>
          <p:cNvPr id="1718" name="Google Shape;1718;p2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132" y="1659796"/>
            <a:ext cx="1837920" cy="1839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2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6570" y="1540913"/>
            <a:ext cx="2075537" cy="2076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2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81335" y="1678157"/>
            <a:ext cx="1189968" cy="1585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1" name="Google Shape;1721;p2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66127" y="2002435"/>
            <a:ext cx="1290584" cy="1290583"/>
          </a:xfrm>
          <a:prstGeom prst="rect">
            <a:avLst/>
          </a:prstGeom>
          <a:noFill/>
          <a:ln>
            <a:noFill/>
          </a:ln>
        </p:spPr>
      </p:pic>
      <p:sp>
        <p:nvSpPr>
          <p:cNvPr id="1722" name="Google Shape;1722;p258"/>
          <p:cNvSpPr/>
          <p:nvPr/>
        </p:nvSpPr>
        <p:spPr>
          <a:xfrm>
            <a:off x="1852919" y="2473790"/>
            <a:ext cx="741784" cy="42158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23" name="Google Shape;1723;p258"/>
          <p:cNvSpPr/>
          <p:nvPr/>
        </p:nvSpPr>
        <p:spPr>
          <a:xfrm>
            <a:off x="4371560" y="2471154"/>
            <a:ext cx="741784" cy="42158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24" name="Google Shape;1724;p258"/>
          <p:cNvSpPr/>
          <p:nvPr/>
        </p:nvSpPr>
        <p:spPr>
          <a:xfrm>
            <a:off x="6439294" y="2471153"/>
            <a:ext cx="741784" cy="42158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25" name="Google Shape;1725;p258"/>
          <p:cNvSpPr txBox="1"/>
          <p:nvPr/>
        </p:nvSpPr>
        <p:spPr>
          <a:xfrm>
            <a:off x="774568" y="3512556"/>
            <a:ext cx="74804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Attacker</a:t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26" name="Google Shape;1726;p258"/>
          <p:cNvSpPr txBox="1"/>
          <p:nvPr/>
        </p:nvSpPr>
        <p:spPr>
          <a:xfrm>
            <a:off x="3000602" y="3479360"/>
            <a:ext cx="88870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Words List</a:t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27" name="Google Shape;1727;p258"/>
          <p:cNvSpPr txBox="1"/>
          <p:nvPr/>
        </p:nvSpPr>
        <p:spPr>
          <a:xfrm>
            <a:off x="5232181" y="3427592"/>
            <a:ext cx="1088278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Repeat Login</a:t>
            </a:r>
            <a:br>
              <a:rPr lang="en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Attempts</a:t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28" name="Google Shape;1728;p258"/>
          <p:cNvSpPr txBox="1"/>
          <p:nvPr/>
        </p:nvSpPr>
        <p:spPr>
          <a:xfrm>
            <a:off x="7562285" y="3375485"/>
            <a:ext cx="790121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Access</a:t>
            </a:r>
            <a:br>
              <a:rPr lang="en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Server</a:t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3" name="Google Shape;1733;p259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1734" name="Google Shape;1734;p259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INTRODUCTION TO FIREWALLS</a:t>
              </a:r>
              <a:endParaRPr sz="27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1735" name="Google Shape;1735;p259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26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Introduction to Firewalls</a:t>
            </a:r>
            <a:endParaRPr/>
          </a:p>
        </p:txBody>
      </p:sp>
      <p:sp>
        <p:nvSpPr>
          <p:cNvPr id="1741" name="Google Shape;1741;p260"/>
          <p:cNvSpPr txBox="1"/>
          <p:nvPr>
            <p:ph idx="1" type="body"/>
          </p:nvPr>
        </p:nvSpPr>
        <p:spPr>
          <a:xfrm>
            <a:off x="628650" y="1369219"/>
            <a:ext cx="7726913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-181927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/>
              <a:t>One of the most effective ways to safeguard a server against different types of attacks.</a:t>
            </a:r>
            <a:endParaRPr/>
          </a:p>
          <a:p>
            <a:pPr indent="-181927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/>
              <a:t>Firewalls act as a software/hardware layer that filters connections and data packets attempting to enter the network.</a:t>
            </a:r>
            <a:endParaRPr/>
          </a:p>
          <a:p>
            <a:pPr indent="-181927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/>
              <a:t>Firewalls scan incoming data packets for malicious code or identifying information, such as IP address.</a:t>
            </a:r>
            <a:endParaRPr/>
          </a:p>
          <a:p>
            <a:pPr indent="-181927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/>
              <a:t>Packets are compared against a list of established threats.</a:t>
            </a:r>
            <a:endParaRPr/>
          </a:p>
          <a:p>
            <a:pPr indent="-181927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/>
              <a:t>If a match is found, the data packet is flagged and prevented from network entry.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5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26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Introduction to Firewalls</a:t>
            </a:r>
            <a:endParaRPr/>
          </a:p>
        </p:txBody>
      </p:sp>
      <p:sp>
        <p:nvSpPr>
          <p:cNvPr id="1747" name="Google Shape;1747;p261"/>
          <p:cNvSpPr/>
          <p:nvPr/>
        </p:nvSpPr>
        <p:spPr>
          <a:xfrm>
            <a:off x="111083" y="2650994"/>
            <a:ext cx="1689179" cy="1321229"/>
          </a:xfrm>
          <a:prstGeom prst="cloud">
            <a:avLst/>
          </a:prstGeom>
          <a:solidFill>
            <a:schemeClr val="accent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Internet</a:t>
            </a:r>
            <a:endParaRPr sz="1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48" name="Google Shape;1748;p261"/>
          <p:cNvSpPr/>
          <p:nvPr/>
        </p:nvSpPr>
        <p:spPr>
          <a:xfrm>
            <a:off x="4919849" y="1559314"/>
            <a:ext cx="1784479" cy="713792"/>
          </a:xfrm>
          <a:prstGeom prst="rect">
            <a:avLst/>
          </a:prstGeom>
          <a:solidFill>
            <a:srgbClr val="F6D8D2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File system</a:t>
            </a:r>
            <a:br>
              <a:rPr lang="en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resources</a:t>
            </a:r>
            <a:endParaRPr sz="1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49" name="Google Shape;1749;p261"/>
          <p:cNvSpPr/>
          <p:nvPr/>
        </p:nvSpPr>
        <p:spPr>
          <a:xfrm>
            <a:off x="4919849" y="2762964"/>
            <a:ext cx="1784479" cy="713792"/>
          </a:xfrm>
          <a:prstGeom prst="rect">
            <a:avLst/>
          </a:prstGeom>
          <a:solidFill>
            <a:srgbClr val="B0D7EA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Application</a:t>
            </a:r>
            <a:endParaRPr sz="1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50" name="Google Shape;1750;p261"/>
          <p:cNvSpPr/>
          <p:nvPr/>
        </p:nvSpPr>
        <p:spPr>
          <a:xfrm>
            <a:off x="7145201" y="2166752"/>
            <a:ext cx="1784479" cy="713792"/>
          </a:xfrm>
          <a:prstGeom prst="rect">
            <a:avLst/>
          </a:prstGeom>
          <a:solidFill>
            <a:srgbClr val="CABFE7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PHP</a:t>
            </a:r>
            <a:endParaRPr sz="1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51" name="Google Shape;1751;p261"/>
          <p:cNvSpPr/>
          <p:nvPr/>
        </p:nvSpPr>
        <p:spPr>
          <a:xfrm>
            <a:off x="7145201" y="3258432"/>
            <a:ext cx="1784479" cy="713792"/>
          </a:xfrm>
          <a:prstGeom prst="rect">
            <a:avLst/>
          </a:prstGeom>
          <a:solidFill>
            <a:srgbClr val="D4E5B4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Database</a:t>
            </a:r>
            <a:br>
              <a:rPr lang="en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(MariaDB)</a:t>
            </a:r>
            <a:endParaRPr sz="1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752" name="Google Shape;1752;p261"/>
          <p:cNvCxnSpPr/>
          <p:nvPr/>
        </p:nvCxnSpPr>
        <p:spPr>
          <a:xfrm flipH="1" rot="10800000">
            <a:off x="1672796" y="2273107"/>
            <a:ext cx="3247053" cy="61232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53" name="Google Shape;1753;p261"/>
          <p:cNvCxnSpPr>
            <a:endCxn id="1754" idx="2"/>
          </p:cNvCxnSpPr>
          <p:nvPr/>
        </p:nvCxnSpPr>
        <p:spPr>
          <a:xfrm flipH="1" rot="10800000">
            <a:off x="1735714" y="3118472"/>
            <a:ext cx="1581600" cy="1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55" name="Google Shape;1755;p261"/>
          <p:cNvSpPr/>
          <p:nvPr/>
        </p:nvSpPr>
        <p:spPr>
          <a:xfrm>
            <a:off x="2498555" y="2166752"/>
            <a:ext cx="223935" cy="2127380"/>
          </a:xfrm>
          <a:prstGeom prst="flowChartPredefinedProcess">
            <a:avLst/>
          </a:prstGeom>
          <a:solidFill>
            <a:schemeClr val="accent5"/>
          </a:solidFill>
          <a:ln cap="flat" cmpd="sng" w="12700">
            <a:solidFill>
              <a:srgbClr val="92352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54" name="Google Shape;1754;p261"/>
          <p:cNvSpPr/>
          <p:nvPr/>
        </p:nvSpPr>
        <p:spPr>
          <a:xfrm>
            <a:off x="3317315" y="2537641"/>
            <a:ext cx="1161662" cy="1161662"/>
          </a:xfrm>
          <a:prstGeom prst="ellipse">
            <a:avLst/>
          </a:prstGeom>
          <a:solidFill>
            <a:srgbClr val="E5B98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Apache</a:t>
            </a:r>
            <a:endParaRPr sz="1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756" name="Google Shape;1756;p261"/>
          <p:cNvCxnSpPr>
            <a:stCxn id="1754" idx="6"/>
            <a:endCxn id="1749" idx="1"/>
          </p:cNvCxnSpPr>
          <p:nvPr/>
        </p:nvCxnSpPr>
        <p:spPr>
          <a:xfrm>
            <a:off x="4478977" y="3118472"/>
            <a:ext cx="441000" cy="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7" name="Google Shape;1757;p261"/>
          <p:cNvCxnSpPr>
            <a:stCxn id="1748" idx="2"/>
            <a:endCxn id="1749" idx="0"/>
          </p:cNvCxnSpPr>
          <p:nvPr/>
        </p:nvCxnSpPr>
        <p:spPr>
          <a:xfrm>
            <a:off x="5812089" y="2273106"/>
            <a:ext cx="0" cy="48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8" name="Google Shape;1758;p261"/>
          <p:cNvCxnSpPr>
            <a:stCxn id="1749" idx="3"/>
            <a:endCxn id="1750" idx="1"/>
          </p:cNvCxnSpPr>
          <p:nvPr/>
        </p:nvCxnSpPr>
        <p:spPr>
          <a:xfrm flipH="1" rot="10800000">
            <a:off x="6704329" y="2523760"/>
            <a:ext cx="441000" cy="59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9" name="Google Shape;1759;p261"/>
          <p:cNvCxnSpPr>
            <a:stCxn id="1749" idx="3"/>
            <a:endCxn id="1751" idx="1"/>
          </p:cNvCxnSpPr>
          <p:nvPr/>
        </p:nvCxnSpPr>
        <p:spPr>
          <a:xfrm>
            <a:off x="6704329" y="3119860"/>
            <a:ext cx="441000" cy="49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60" name="Google Shape;1760;p261"/>
          <p:cNvCxnSpPr/>
          <p:nvPr/>
        </p:nvCxnSpPr>
        <p:spPr>
          <a:xfrm>
            <a:off x="1672796" y="3538350"/>
            <a:ext cx="82575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61" name="Google Shape;1761;p261"/>
          <p:cNvSpPr/>
          <p:nvPr/>
        </p:nvSpPr>
        <p:spPr>
          <a:xfrm>
            <a:off x="2626022" y="1268016"/>
            <a:ext cx="6379433" cy="350487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2" name="Google Shape;1762;p261"/>
          <p:cNvSpPr txBox="1"/>
          <p:nvPr/>
        </p:nvSpPr>
        <p:spPr>
          <a:xfrm>
            <a:off x="2626022" y="1851278"/>
            <a:ext cx="71197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Firewall</a:t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3" name="Google Shape;1763;p261"/>
          <p:cNvSpPr txBox="1"/>
          <p:nvPr/>
        </p:nvSpPr>
        <p:spPr>
          <a:xfrm>
            <a:off x="3602840" y="2166097"/>
            <a:ext cx="43665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SSH</a:t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4" name="Google Shape;1764;p261"/>
          <p:cNvSpPr txBox="1"/>
          <p:nvPr/>
        </p:nvSpPr>
        <p:spPr>
          <a:xfrm>
            <a:off x="1896594" y="2847820"/>
            <a:ext cx="53524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</a:t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5" name="Google Shape;1765;p261"/>
          <p:cNvSpPr txBox="1"/>
          <p:nvPr/>
        </p:nvSpPr>
        <p:spPr>
          <a:xfrm>
            <a:off x="1605538" y="3529532"/>
            <a:ext cx="826299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Other </a:t>
            </a:r>
            <a:b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requests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766" name="Google Shape;1766;p261"/>
          <p:cNvCxnSpPr/>
          <p:nvPr/>
        </p:nvCxnSpPr>
        <p:spPr>
          <a:xfrm flipH="1" rot="-5400000">
            <a:off x="1254761" y="1961190"/>
            <a:ext cx="911700" cy="691875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67" name="Google Shape;1767;p261"/>
          <p:cNvSpPr txBox="1"/>
          <p:nvPr/>
        </p:nvSpPr>
        <p:spPr>
          <a:xfrm>
            <a:off x="873568" y="1415615"/>
            <a:ext cx="960840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 requests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allowed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768" name="Google Shape;1768;p261"/>
          <p:cNvCxnSpPr/>
          <p:nvPr/>
        </p:nvCxnSpPr>
        <p:spPr>
          <a:xfrm flipH="1" rot="-5400000">
            <a:off x="3961643" y="1760890"/>
            <a:ext cx="569700" cy="49545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69" name="Google Shape;1769;p261"/>
          <p:cNvSpPr txBox="1"/>
          <p:nvPr/>
        </p:nvSpPr>
        <p:spPr>
          <a:xfrm>
            <a:off x="3136464" y="1315562"/>
            <a:ext cx="1691810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Only authenticated</a:t>
            </a:r>
            <a:b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admins allowed SSH Access</a:t>
            </a:r>
            <a:endParaRPr sz="1100"/>
          </a:p>
        </p:txBody>
      </p:sp>
      <p:cxnSp>
        <p:nvCxnSpPr>
          <p:cNvPr id="1770" name="Google Shape;1770;p261"/>
          <p:cNvCxnSpPr/>
          <p:nvPr/>
        </p:nvCxnSpPr>
        <p:spPr>
          <a:xfrm rot="-5400000">
            <a:off x="1601359" y="3647807"/>
            <a:ext cx="797625" cy="65475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71" name="Google Shape;1771;p261"/>
          <p:cNvSpPr txBox="1"/>
          <p:nvPr/>
        </p:nvSpPr>
        <p:spPr>
          <a:xfrm>
            <a:off x="955565" y="4391040"/>
            <a:ext cx="1450157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Other traffic is blocked.</a:t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p26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Introduction to Firewalls</a:t>
            </a:r>
            <a:endParaRPr/>
          </a:p>
        </p:txBody>
      </p:sp>
      <p:sp>
        <p:nvSpPr>
          <p:cNvPr id="1777" name="Google Shape;1777;p262"/>
          <p:cNvSpPr txBox="1"/>
          <p:nvPr>
            <p:ph idx="1" type="body"/>
          </p:nvPr>
        </p:nvSpPr>
        <p:spPr>
          <a:xfrm>
            <a:off x="628650" y="1369219"/>
            <a:ext cx="7726913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The concept of a firewall is simple.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Configuring a firewall can be complex depending on the objective.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If configured incorrectly, a firewall can block legitimate traffic.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Firewall setup and configuration are important skills to have.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The two main types of firewalls are Network Firewalls &amp; Hosted Firewalls.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2" name="Google Shape;1782;p263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1783" name="Google Shape;1783;p263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LINODE NETWORK FIREWALLS</a:t>
              </a:r>
              <a:endParaRPr sz="27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1784" name="Google Shape;1784;p263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Benefits of Cloud Computing</a:t>
            </a:r>
            <a:endParaRPr/>
          </a:p>
        </p:txBody>
      </p:sp>
      <p:sp>
        <p:nvSpPr>
          <p:cNvPr id="273" name="Google Shape;273;p4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/>
              <a:t>Improved performance and security 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Cloud administrator is responsible for security related to OS, apps, firewalls, and customer data. 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Sharing of responsibilities is referred to as the “shared responsibility model”.</a:t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26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Linode Network Firewalls</a:t>
            </a:r>
            <a:endParaRPr/>
          </a:p>
        </p:txBody>
      </p:sp>
      <p:sp>
        <p:nvSpPr>
          <p:cNvPr id="1790" name="Google Shape;1790;p264"/>
          <p:cNvSpPr txBox="1"/>
          <p:nvPr>
            <p:ph idx="1" type="body"/>
          </p:nvPr>
        </p:nvSpPr>
        <p:spPr>
          <a:xfrm>
            <a:off x="628650" y="1369219"/>
            <a:ext cx="7726913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One of the simplest and most effective ways to safeguard a server.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Allows direct control over network traffic based on custom rules.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Configured at the network level.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Instances are hosted in a remote data center and managed by a third party.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Network firewalls can be configured through the cloud providers web console or API.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4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26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Linode Network Firewalls</a:t>
            </a:r>
            <a:endParaRPr/>
          </a:p>
        </p:txBody>
      </p:sp>
      <p:sp>
        <p:nvSpPr>
          <p:cNvPr id="1796" name="Google Shape;1796;p265"/>
          <p:cNvSpPr txBox="1"/>
          <p:nvPr>
            <p:ph idx="1" type="body"/>
          </p:nvPr>
        </p:nvSpPr>
        <p:spPr>
          <a:xfrm>
            <a:off x="628650" y="1369219"/>
            <a:ext cx="7726913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If a network firewall is not an option, opt for a hosted firewall.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Hosted firewalls are just as effective, but harder to setup.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Fox maximum security use a network firewall and hosted firewall.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1" name="Google Shape;1801;p266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1802" name="Google Shape;1802;p266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SECURING SSH WITH </a:t>
              </a:r>
              <a:b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</a:br>
              <a: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 NETWORK FIREWALL</a:t>
              </a:r>
              <a:b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</a:br>
              <a:endParaRPr sz="27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1803" name="Google Shape;1803;p266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26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Securing SSH with a Network Firewall</a:t>
            </a:r>
            <a:endParaRPr/>
          </a:p>
        </p:txBody>
      </p:sp>
      <p:sp>
        <p:nvSpPr>
          <p:cNvPr id="1809" name="Google Shape;1809;p267"/>
          <p:cNvSpPr txBox="1"/>
          <p:nvPr>
            <p:ph idx="1" type="body"/>
          </p:nvPr>
        </p:nvSpPr>
        <p:spPr>
          <a:xfrm>
            <a:off x="628650" y="1369219"/>
            <a:ext cx="7726913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In the last lesson we created a network firewall to block incoming HTTP requests.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In this lesson we will improve security by changing the default SSH port from 22 to a custom port.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This makes it difficult for attackers to SSH to the server, since the port is not easily identifiable. 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We will also restrict SSH access to specified IP addresses.</a:t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3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4" name="Google Shape;1814;p268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1815" name="Google Shape;1815;p268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STRICT NETWORK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FIREWALL POLICY</a:t>
              </a:r>
              <a:b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</a:br>
              <a:endParaRPr sz="27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1816" name="Google Shape;1816;p268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1" name="Google Shape;1821;p269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1822" name="Google Shape;1822;p269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HOSTED SOFTWARE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FIREWALLS (UFW)</a:t>
              </a:r>
              <a:b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</a:br>
              <a:endParaRPr sz="27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1823" name="Google Shape;1823;p269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27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Hosted Software Firewalls (UFW)</a:t>
            </a:r>
            <a:endParaRPr/>
          </a:p>
        </p:txBody>
      </p:sp>
      <p:sp>
        <p:nvSpPr>
          <p:cNvPr id="1829" name="Google Shape;1829;p270"/>
          <p:cNvSpPr txBox="1"/>
          <p:nvPr>
            <p:ph idx="1" type="body"/>
          </p:nvPr>
        </p:nvSpPr>
        <p:spPr>
          <a:xfrm>
            <a:off x="628650" y="1369219"/>
            <a:ext cx="7726913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In this lesson we will demonstrate how to create hosted firewalls.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A hosted firewall is installed on a web server through software applications.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Network firewalls have first priority over hosted firewalls.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Traffic blocked at the network level will not traverse to the hosted firewall.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Network and hosted firewalls are often used together.</a:t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27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Hosted Software Firewalls (UFW)</a:t>
            </a:r>
            <a:endParaRPr/>
          </a:p>
        </p:txBody>
      </p:sp>
      <p:sp>
        <p:nvSpPr>
          <p:cNvPr id="1835" name="Google Shape;1835;p271"/>
          <p:cNvSpPr txBox="1"/>
          <p:nvPr>
            <p:ph idx="1" type="body"/>
          </p:nvPr>
        </p:nvSpPr>
        <p:spPr>
          <a:xfrm>
            <a:off x="628650" y="1369219"/>
            <a:ext cx="7726913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1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836" name="Google Shape;1836;p271"/>
          <p:cNvSpPr/>
          <p:nvPr/>
        </p:nvSpPr>
        <p:spPr>
          <a:xfrm>
            <a:off x="484622" y="1257097"/>
            <a:ext cx="2237509" cy="1399309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Legitimate Traffic</a:t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37" name="Google Shape;1837;p271"/>
          <p:cNvSpPr/>
          <p:nvPr/>
        </p:nvSpPr>
        <p:spPr>
          <a:xfrm>
            <a:off x="483487" y="2953994"/>
            <a:ext cx="2237509" cy="1399309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Malicious Traffic</a:t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38" name="Google Shape;1838;p271"/>
          <p:cNvSpPr/>
          <p:nvPr/>
        </p:nvSpPr>
        <p:spPr>
          <a:xfrm>
            <a:off x="3645930" y="1268016"/>
            <a:ext cx="348554" cy="3364706"/>
          </a:xfrm>
          <a:prstGeom prst="flowChartPredefinedProcess">
            <a:avLst/>
          </a:prstGeom>
          <a:solidFill>
            <a:schemeClr val="accent5"/>
          </a:solidFill>
          <a:ln cap="flat" cmpd="sng" w="12700">
            <a:solidFill>
              <a:srgbClr val="92352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39" name="Google Shape;1839;p271"/>
          <p:cNvSpPr/>
          <p:nvPr/>
        </p:nvSpPr>
        <p:spPr>
          <a:xfrm>
            <a:off x="4772341" y="1268016"/>
            <a:ext cx="1454728" cy="3364706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LAN</a:t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840" name="Google Shape;1840;p2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9509" y="1125589"/>
            <a:ext cx="1546054" cy="168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1" name="Google Shape;1841;p2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9509" y="3090986"/>
            <a:ext cx="1546054" cy="1684162"/>
          </a:xfrm>
          <a:prstGeom prst="rect">
            <a:avLst/>
          </a:prstGeom>
          <a:noFill/>
          <a:ln>
            <a:noFill/>
          </a:ln>
        </p:spPr>
      </p:pic>
      <p:sp>
        <p:nvSpPr>
          <p:cNvPr id="1842" name="Google Shape;1842;p271"/>
          <p:cNvSpPr/>
          <p:nvPr/>
        </p:nvSpPr>
        <p:spPr>
          <a:xfrm>
            <a:off x="7590736" y="909708"/>
            <a:ext cx="866187" cy="997852"/>
          </a:xfrm>
          <a:prstGeom prst="lightningBol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43" name="Google Shape;1843;p271"/>
          <p:cNvSpPr/>
          <p:nvPr/>
        </p:nvSpPr>
        <p:spPr>
          <a:xfrm>
            <a:off x="7780596" y="2950369"/>
            <a:ext cx="866187" cy="997852"/>
          </a:xfrm>
          <a:prstGeom prst="lightningBol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44" name="Google Shape;1844;p271"/>
          <p:cNvSpPr/>
          <p:nvPr/>
        </p:nvSpPr>
        <p:spPr>
          <a:xfrm>
            <a:off x="3361122" y="3383442"/>
            <a:ext cx="631354" cy="631354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45" name="Google Shape;1845;p271"/>
          <p:cNvSpPr/>
          <p:nvPr/>
        </p:nvSpPr>
        <p:spPr>
          <a:xfrm>
            <a:off x="2766327" y="1831586"/>
            <a:ext cx="821177" cy="27216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2D050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46" name="Google Shape;1846;p271"/>
          <p:cNvSpPr/>
          <p:nvPr/>
        </p:nvSpPr>
        <p:spPr>
          <a:xfrm>
            <a:off x="2766326" y="3563037"/>
            <a:ext cx="549465" cy="27216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847" name="Google Shape;1847;p271"/>
          <p:cNvCxnSpPr/>
          <p:nvPr/>
        </p:nvCxnSpPr>
        <p:spPr>
          <a:xfrm>
            <a:off x="3994484" y="2809750"/>
            <a:ext cx="777858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48" name="Google Shape;1848;p271"/>
          <p:cNvCxnSpPr/>
          <p:nvPr/>
        </p:nvCxnSpPr>
        <p:spPr>
          <a:xfrm>
            <a:off x="6227069" y="2037360"/>
            <a:ext cx="887239" cy="6185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49" name="Google Shape;1849;p271"/>
          <p:cNvCxnSpPr/>
          <p:nvPr/>
        </p:nvCxnSpPr>
        <p:spPr>
          <a:xfrm>
            <a:off x="6227069" y="3948221"/>
            <a:ext cx="887239" cy="6185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27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Hosted Software Firewalls (UFW)</a:t>
            </a:r>
            <a:endParaRPr/>
          </a:p>
        </p:txBody>
      </p:sp>
      <p:sp>
        <p:nvSpPr>
          <p:cNvPr id="1855" name="Google Shape;1855;p272"/>
          <p:cNvSpPr txBox="1"/>
          <p:nvPr>
            <p:ph idx="1" type="body"/>
          </p:nvPr>
        </p:nvSpPr>
        <p:spPr>
          <a:xfrm>
            <a:off x="628650" y="1369219"/>
            <a:ext cx="7726913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UFW (Uncomplicated Firewall) is one of the most popular software firewalls for Ubuntu.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UFW comes pre-installed on Ubuntu.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UFW is disabled by default, so it must be enabled prior to use.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Designed to offer a simplified approach to configuring a custom firewall.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Easier than traditional methods like iptables and nftables.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27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Hosted Software Firewalls (UFW)</a:t>
            </a:r>
            <a:endParaRPr/>
          </a:p>
        </p:txBody>
      </p:sp>
      <p:sp>
        <p:nvSpPr>
          <p:cNvPr id="1861" name="Google Shape;1861;p273"/>
          <p:cNvSpPr txBox="1"/>
          <p:nvPr>
            <p:ph idx="1" type="body"/>
          </p:nvPr>
        </p:nvSpPr>
        <p:spPr>
          <a:xfrm>
            <a:off x="628650" y="1369219"/>
            <a:ext cx="7726913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Iptables and nftables allow administrators to configure firewalls that filter IP packets.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Filters are organized in the form of tables that contain rule chains.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UFW is easier to configure than working with iptables and nftables.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UFW is user friendly and intuitive.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49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279" name="Google Shape;279;p49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700" u="none" cap="none" strike="noStrike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CLOUD COMPUTING SERVICE MODELS</a:t>
              </a:r>
              <a:endParaRPr b="0" i="0" sz="27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280" name="Google Shape;280;p49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5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6" name="Google Shape;1866;p274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1867" name="Google Shape;1867;p274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INTRODUCTION TO SCALING</a:t>
              </a:r>
              <a:endParaRPr sz="27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1868" name="Google Shape;1868;p274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27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Introduction to Scaling</a:t>
            </a:r>
            <a:endParaRPr/>
          </a:p>
        </p:txBody>
      </p:sp>
      <p:sp>
        <p:nvSpPr>
          <p:cNvPr id="1874" name="Google Shape;1874;p275"/>
          <p:cNvSpPr txBox="1"/>
          <p:nvPr>
            <p:ph idx="1" type="body"/>
          </p:nvPr>
        </p:nvSpPr>
        <p:spPr>
          <a:xfrm>
            <a:off x="628650" y="1369219"/>
            <a:ext cx="7726913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Scaling refers to increasing resources (CPU, RAM, Storage, Network) to keep up with changes in application load.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As application load increases, resource needs grow.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Resources can be scaled vertically (scaling-up/down) or horizontally (scaling in/out).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Vertical scaling refers to increasing the capacity of a single instance by upgrading its hardware configuration.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276"/>
          <p:cNvSpPr/>
          <p:nvPr/>
        </p:nvSpPr>
        <p:spPr>
          <a:xfrm>
            <a:off x="1600200" y="1038558"/>
            <a:ext cx="5853546" cy="3945575"/>
          </a:xfrm>
          <a:prstGeom prst="cloud">
            <a:avLst/>
          </a:prstGeom>
          <a:solidFill>
            <a:schemeClr val="accent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80" name="Google Shape;1880;p27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Introduction to Scaling</a:t>
            </a:r>
            <a:endParaRPr/>
          </a:p>
        </p:txBody>
      </p:sp>
      <p:pic>
        <p:nvPicPr>
          <p:cNvPr id="1881" name="Google Shape;1881;p27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7555" y="2289165"/>
            <a:ext cx="1011612" cy="1548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2" name="Google Shape;1882;p27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3758" y="1364673"/>
            <a:ext cx="1615551" cy="24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p276"/>
          <p:cNvSpPr/>
          <p:nvPr/>
        </p:nvSpPr>
        <p:spPr>
          <a:xfrm>
            <a:off x="3734933" y="3011345"/>
            <a:ext cx="1002363" cy="45229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27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Introduction to Scaling</a:t>
            </a:r>
            <a:endParaRPr/>
          </a:p>
        </p:txBody>
      </p:sp>
      <p:sp>
        <p:nvSpPr>
          <p:cNvPr id="1889" name="Google Shape;1889;p277"/>
          <p:cNvSpPr txBox="1"/>
          <p:nvPr>
            <p:ph idx="1" type="body"/>
          </p:nvPr>
        </p:nvSpPr>
        <p:spPr>
          <a:xfrm>
            <a:off x="628650" y="1369219"/>
            <a:ext cx="7726913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A device or instance connected to a network is referred to as a “node”.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One instance = a single node.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IBM States: “a node is a connection point inside a network that can receive, send, create, or store data”.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Multiple instances on a network = “instance cluster”.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Horizontal scaling = adding nodes to distribute application load.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Multiple instances are normally connected to a load balancer. </a:t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27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Introduction to Scaling</a:t>
            </a:r>
            <a:endParaRPr/>
          </a:p>
        </p:txBody>
      </p:sp>
      <p:pic>
        <p:nvPicPr>
          <p:cNvPr id="1895" name="Google Shape;1895;p27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584003"/>
            <a:ext cx="916132" cy="916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6" name="Google Shape;1896;p27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2473039"/>
            <a:ext cx="916132" cy="916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7" name="Google Shape;1897;p27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3362075"/>
            <a:ext cx="916132" cy="916743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p278"/>
          <p:cNvSpPr/>
          <p:nvPr/>
        </p:nvSpPr>
        <p:spPr>
          <a:xfrm>
            <a:off x="2104276" y="2195946"/>
            <a:ext cx="2372474" cy="1805464"/>
          </a:xfrm>
          <a:prstGeom prst="cloud">
            <a:avLst/>
          </a:prstGeom>
          <a:gradFill>
            <a:gsLst>
              <a:gs pos="0">
                <a:srgbClr val="5AA6D2"/>
              </a:gs>
              <a:gs pos="50000">
                <a:srgbClr val="359ED3"/>
              </a:gs>
              <a:gs pos="100000">
                <a:srgbClr val="268DC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Internet</a:t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899" name="Google Shape;1899;p2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36245" y="2212812"/>
            <a:ext cx="1674752" cy="1674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0" name="Google Shape;1900;p278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75417" y="997480"/>
            <a:ext cx="593642" cy="908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1" name="Google Shape;1901;p278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75417" y="1931405"/>
            <a:ext cx="593642" cy="908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2" name="Google Shape;1902;p278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75416" y="2865331"/>
            <a:ext cx="593642" cy="908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3" name="Google Shape;1903;p278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75415" y="3824452"/>
            <a:ext cx="593642" cy="908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4" name="Google Shape;1904;p278"/>
          <p:cNvCxnSpPr/>
          <p:nvPr/>
        </p:nvCxnSpPr>
        <p:spPr>
          <a:xfrm>
            <a:off x="4476751" y="3050188"/>
            <a:ext cx="697922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05" name="Google Shape;1905;p278"/>
          <p:cNvCxnSpPr/>
          <p:nvPr/>
        </p:nvCxnSpPr>
        <p:spPr>
          <a:xfrm>
            <a:off x="1414088" y="2129345"/>
            <a:ext cx="878839" cy="544583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06" name="Google Shape;1906;p278"/>
          <p:cNvCxnSpPr/>
          <p:nvPr/>
        </p:nvCxnSpPr>
        <p:spPr>
          <a:xfrm flipH="1" rot="10800000">
            <a:off x="1472625" y="3601857"/>
            <a:ext cx="631651" cy="222845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07" name="Google Shape;1907;p278"/>
          <p:cNvCxnSpPr/>
          <p:nvPr/>
        </p:nvCxnSpPr>
        <p:spPr>
          <a:xfrm>
            <a:off x="1472625" y="3013391"/>
            <a:ext cx="548405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08" name="Google Shape;1908;p278"/>
          <p:cNvCxnSpPr/>
          <p:nvPr/>
        </p:nvCxnSpPr>
        <p:spPr>
          <a:xfrm>
            <a:off x="7190509" y="1451844"/>
            <a:ext cx="0" cy="3106301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09" name="Google Shape;1909;p278"/>
          <p:cNvCxnSpPr/>
          <p:nvPr/>
        </p:nvCxnSpPr>
        <p:spPr>
          <a:xfrm>
            <a:off x="7169724" y="1457496"/>
            <a:ext cx="505691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10" name="Google Shape;1910;p278"/>
          <p:cNvCxnSpPr/>
          <p:nvPr/>
        </p:nvCxnSpPr>
        <p:spPr>
          <a:xfrm>
            <a:off x="7190509" y="2472344"/>
            <a:ext cx="505691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11" name="Google Shape;1911;p278"/>
          <p:cNvCxnSpPr/>
          <p:nvPr/>
        </p:nvCxnSpPr>
        <p:spPr>
          <a:xfrm>
            <a:off x="7190508" y="3389782"/>
            <a:ext cx="505691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12" name="Google Shape;1912;p278"/>
          <p:cNvCxnSpPr/>
          <p:nvPr/>
        </p:nvCxnSpPr>
        <p:spPr>
          <a:xfrm>
            <a:off x="7183581" y="4544291"/>
            <a:ext cx="505691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13" name="Google Shape;1913;p278"/>
          <p:cNvCxnSpPr/>
          <p:nvPr/>
        </p:nvCxnSpPr>
        <p:spPr>
          <a:xfrm>
            <a:off x="6532418" y="3050188"/>
            <a:ext cx="65809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8" name="Google Shape;1918;p279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1919" name="Google Shape;1919;p279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LINODE VERTICAL SCALING</a:t>
              </a:r>
              <a:endParaRPr sz="27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1920" name="Google Shape;1920;p279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5" name="Google Shape;1925;p280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1926" name="Google Shape;1926;p280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LINODE HORIZONTAL SCALING</a:t>
              </a:r>
              <a:endParaRPr sz="27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1927" name="Google Shape;1927;p280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2" name="Google Shape;1932;p281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1933" name="Google Shape;1933;p281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INSTANCE IP SWAPS</a:t>
              </a:r>
              <a:endParaRPr sz="27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1934" name="Google Shape;1934;p281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9" name="Google Shape;1939;p282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1940" name="Google Shape;1940;p282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INTRODUCTION TO IMAGES &amp; BACKUPS</a:t>
              </a:r>
              <a:endParaRPr sz="27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1941" name="Google Shape;1941;p282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28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 to Images and Backups</a:t>
            </a:r>
            <a:endParaRPr/>
          </a:p>
        </p:txBody>
      </p:sp>
      <p:sp>
        <p:nvSpPr>
          <p:cNvPr id="1947" name="Google Shape;1947;p283"/>
          <p:cNvSpPr txBox="1"/>
          <p:nvPr>
            <p:ph idx="1" type="body"/>
          </p:nvPr>
        </p:nvSpPr>
        <p:spPr>
          <a:xfrm>
            <a:off x="628650" y="1369219"/>
            <a:ext cx="7726913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Configuring instances can take time and effort.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Building applications on remote servers takes even more time and resource.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Applications and cloud architecture can grow in complexity over time.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Creating backups of disks is very important.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Especially if most development is done directly on the remote instance.</a:t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Cloud Computing Service Models</a:t>
            </a:r>
            <a:endParaRPr/>
          </a:p>
        </p:txBody>
      </p:sp>
      <p:sp>
        <p:nvSpPr>
          <p:cNvPr id="286" name="Google Shape;286;p50"/>
          <p:cNvSpPr txBox="1"/>
          <p:nvPr>
            <p:ph idx="1" type="body"/>
          </p:nvPr>
        </p:nvSpPr>
        <p:spPr>
          <a:xfrm>
            <a:off x="400052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Three cloud service models: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Infrastructure as a Service (IaaS)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Platform as a Service (PaaS)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Software as a Service (SaaS)</a:t>
            </a:r>
            <a:endParaRPr/>
          </a:p>
        </p:txBody>
      </p:sp>
      <p:pic>
        <p:nvPicPr>
          <p:cNvPr id="287" name="Google Shape;287;p5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9150" y="1820906"/>
            <a:ext cx="3886200" cy="2360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28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 to Images and Backups</a:t>
            </a:r>
            <a:endParaRPr/>
          </a:p>
        </p:txBody>
      </p:sp>
      <p:sp>
        <p:nvSpPr>
          <p:cNvPr id="1953" name="Google Shape;1953;p284"/>
          <p:cNvSpPr txBox="1"/>
          <p:nvPr>
            <p:ph idx="1" type="body"/>
          </p:nvPr>
        </p:nvSpPr>
        <p:spPr>
          <a:xfrm>
            <a:off x="628650" y="1369219"/>
            <a:ext cx="7726913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Instance backups can be achieved with disk images.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An image is a point-in-time snapshot of an instances primary storage disks.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Three ways a disk image can be generated: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Manually through the instance manager.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Manually through the Linode backup service</a:t>
            </a:r>
            <a:endParaRPr/>
          </a:p>
          <a:p>
            <a:pPr indent="-1714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"/>
              <a:t>Automatically through the Linode backup service. </a:t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28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 to Images and Backups</a:t>
            </a:r>
            <a:endParaRPr/>
          </a:p>
        </p:txBody>
      </p:sp>
      <p:sp>
        <p:nvSpPr>
          <p:cNvPr id="1959" name="Google Shape;1959;p285"/>
          <p:cNvSpPr txBox="1"/>
          <p:nvPr>
            <p:ph idx="1" type="body"/>
          </p:nvPr>
        </p:nvSpPr>
        <p:spPr>
          <a:xfrm>
            <a:off x="628650" y="1369219"/>
            <a:ext cx="7726913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Manually creating disk images through the instance manager is cheaper but has limitations.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Max size limit for custom images is 6GB.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This is an issue if your primary disk utilization exceeds 6GB.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If the limit is exceeded, image creation will fail.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The maximum allowable images within a Linode account is 25.</a:t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-635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p28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 to Images and Backups</a:t>
            </a:r>
            <a:endParaRPr/>
          </a:p>
        </p:txBody>
      </p:sp>
      <p:sp>
        <p:nvSpPr>
          <p:cNvPr id="1965" name="Google Shape;1965;p286"/>
          <p:cNvSpPr txBox="1"/>
          <p:nvPr>
            <p:ph idx="1" type="body"/>
          </p:nvPr>
        </p:nvSpPr>
        <p:spPr>
          <a:xfrm>
            <a:off x="628650" y="1369219"/>
            <a:ext cx="7726913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/>
          </a:bodyPr>
          <a:lstStyle/>
          <a:p>
            <a:pPr indent="-181927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/>
              <a:t>Linode’s backup service does not have these restrictions.</a:t>
            </a:r>
            <a:endParaRPr/>
          </a:p>
          <a:p>
            <a:pPr indent="-181927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/>
              <a:t>Benefits of the Backup Service:</a:t>
            </a:r>
            <a:endParaRPr/>
          </a:p>
          <a:p>
            <a:pPr indent="-177006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/>
              <a:t>Fully managed. No need to worry about manually creating images at various intervals.</a:t>
            </a:r>
            <a:endParaRPr/>
          </a:p>
          <a:p>
            <a:pPr indent="-177006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/>
              <a:t>The service helps bypass image size restrictions.</a:t>
            </a:r>
            <a:endParaRPr/>
          </a:p>
          <a:p>
            <a:pPr indent="-177006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/>
              <a:t>Image creation can be scheduled using customized settings.</a:t>
            </a:r>
            <a:endParaRPr/>
          </a:p>
          <a:p>
            <a:pPr indent="-177006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/>
              <a:t>Backups are stored in the same data center as the image and on separate dedicated hardware.</a:t>
            </a:r>
            <a:endParaRPr/>
          </a:p>
          <a:p>
            <a:pPr indent="-177006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/>
              <a:t>New instances can easily be deployed from saved images within the backups manager.</a:t>
            </a:r>
            <a:endParaRPr/>
          </a:p>
          <a:p>
            <a:pPr indent="-889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762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762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762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0" name="Google Shape;1970;p287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1971" name="Google Shape;1971;p287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CREATING A CUSTOM IMAGE </a:t>
              </a:r>
              <a:b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</a:br>
              <a: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(LINODE IMAGES MANAGER)</a:t>
              </a:r>
              <a:b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</a:br>
              <a:endParaRPr sz="27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1972" name="Google Shape;1972;p287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7" name="Google Shape;1977;p288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1978" name="Google Shape;1978;p288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LINODE BACKUP SERVICE</a:t>
              </a:r>
              <a:endParaRPr sz="27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1979" name="Google Shape;1979;p288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3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4" name="Google Shape;1984;p289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1985" name="Google Shape;1985;p289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LINODE ACCOUNT CLEAN UP</a:t>
              </a:r>
              <a:endParaRPr sz="27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1986" name="Google Shape;1986;p289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0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1" name="Google Shape;1991;p290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1992" name="Google Shape;1992;p290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CLOUD COMPUTING </a:t>
              </a:r>
              <a:b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</a:br>
              <a: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SEGMENT OVERVIEW</a:t>
              </a:r>
              <a:br>
                <a:rPr lang="en" sz="2700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</a:br>
              <a:endParaRPr sz="27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1993" name="Google Shape;1993;p290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Cloud Computing Service Models</a:t>
            </a:r>
            <a:endParaRPr/>
          </a:p>
        </p:txBody>
      </p:sp>
      <p:sp>
        <p:nvSpPr>
          <p:cNvPr id="293" name="Google Shape;293;p5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With traditional infrastructure, the organization is responsible for all IT assets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This includes: System hardware, software, applications, development tools, and administration. 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Organization would purchase resources, install them, and manage them within their own data center. 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Cloud Computing Service Models</a:t>
            </a:r>
            <a:endParaRPr/>
          </a:p>
        </p:txBody>
      </p:sp>
      <p:sp>
        <p:nvSpPr>
          <p:cNvPr id="299" name="Google Shape;299;p5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With cloud computing, the cloud service provides customers with console access to deploy resources through a web-based platform. 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Cloud provider bills customer (cloud tenant) a specified amount based on resource consumption, on a pay-as-you-go basis. 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Cloud Computing Service Models</a:t>
            </a:r>
            <a:endParaRPr/>
          </a:p>
        </p:txBody>
      </p:sp>
      <p:sp>
        <p:nvSpPr>
          <p:cNvPr id="305" name="Google Shape;305;p5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Resources employed will depend on an organizations needs.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Provisioned assets can be grouped into one or more of three service models. 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This includes: IaaS, PaaS, SaaS. 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 to Cloud Computing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-179546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/>
              <a:t>Cloud computing allows developers and system administrators to provision computing resources over the internet.</a:t>
            </a:r>
            <a:endParaRPr/>
          </a:p>
          <a:p>
            <a:pPr indent="-179546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/>
              <a:t>Delivers on-demand computing services, through a pay-as-you-go model. </a:t>
            </a:r>
            <a:endParaRPr/>
          </a:p>
          <a:p>
            <a:pPr indent="-179546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/>
              <a:t>Computing resources can easily be scaled up and down, depending on resource requirements. </a:t>
            </a:r>
            <a:endParaRPr/>
          </a:p>
          <a:p>
            <a:pPr indent="-7620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7620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45" name="Google Shape;145;p2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9150" y="1632369"/>
            <a:ext cx="3886200" cy="2737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54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311" name="Google Shape;311;p54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700" u="none" cap="none" strike="noStrike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INFRASTRUCTURE AS A SERVICE (IaaS)</a:t>
              </a:r>
              <a:endParaRPr b="0" i="0" sz="27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312" name="Google Shape;312;p54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Cloud Computing Service Models</a:t>
            </a:r>
            <a:endParaRPr/>
          </a:p>
        </p:txBody>
      </p:sp>
      <p:sp>
        <p:nvSpPr>
          <p:cNvPr id="318" name="Google Shape;318;p5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Infrastructure as a Service (IaaS)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One of the most commonly used cloud computing service models. 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Helps eliminate the need to house costly on-premises data centers.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Offers highly scalable on-demand computing infrastructure.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Operates on a subscription model.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Cloud Computing Service Models</a:t>
            </a:r>
            <a:endParaRPr/>
          </a:p>
        </p:txBody>
      </p:sp>
      <p:sp>
        <p:nvSpPr>
          <p:cNvPr id="324" name="Google Shape;324;p5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Infrastructure as a Service (IaaS)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Customer can provision an infinite amount of computing resources.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All resources managed by a third party.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Cloud provider hosts, manages, and maintains all hardware and computing resources throughout it’s globally distributed data centers.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Cloud Computing Service Models</a:t>
            </a:r>
            <a:endParaRPr/>
          </a:p>
        </p:txBody>
      </p:sp>
      <p:sp>
        <p:nvSpPr>
          <p:cNvPr id="330" name="Google Shape;330;p5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Infrastructure as a Service (IaaS)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Linode is an example of an IaaS platform. 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Through a web-based interface, Linode customers can deploy highly scalable compute, storage, and network resources. 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IaaS examples: Amazon Web Services (AWS), Microsoft Azure, Google Cloud.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Cloud Computing Service Models</a:t>
            </a:r>
            <a:endParaRPr/>
          </a:p>
        </p:txBody>
      </p:sp>
      <p:sp>
        <p:nvSpPr>
          <p:cNvPr id="336" name="Google Shape;336;p5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Infrastructure as a Service (IaaS)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IaaS customers can provision compute resources by deploying virtual instances which are hosted on shared or dedicated physical resources.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Compute resources extracted from shared physical resources are managed through virtualization.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Cloud Computing Service Models</a:t>
            </a:r>
            <a:endParaRPr/>
          </a:p>
        </p:txBody>
      </p:sp>
      <p:sp>
        <p:nvSpPr>
          <p:cNvPr id="342" name="Google Shape;342;p5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Infrastructure as a Service (IaaS)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IaaS allows for efficient deployment of compute, storage, and network resources. 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Most cloud providers offer web-based graphic dashboards or API access.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Compute resources can be provisioned rapidly through a few clicks.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Cloud Computing Service Models</a:t>
            </a:r>
            <a:endParaRPr/>
          </a:p>
        </p:txBody>
      </p:sp>
      <p:sp>
        <p:nvSpPr>
          <p:cNvPr id="348" name="Google Shape;348;p6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IaaS Key Benefits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Offers the ability to easily provision and scale resources on-demand.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Eliminates high up-front and overhead costs.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Eliminates the risk of network and resource outages.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Improves service availability and minimizes downtime. 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Lower latency, higher network performance. 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Cloud Computing Service Models</a:t>
            </a:r>
            <a:endParaRPr/>
          </a:p>
        </p:txBody>
      </p:sp>
      <p:sp>
        <p:nvSpPr>
          <p:cNvPr id="354" name="Google Shape;354;p6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IaaS Key Benefits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Cloud providers offer superior on-site security. 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This includes data encryption, network monitoring, and security.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Cloud providers focus on their physical architecture, resulting in the latest hardware and firmware. </a:t>
            </a:r>
            <a:endParaRPr/>
          </a:p>
          <a:p>
            <a:pPr indent="-635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Cloud Computing Service Models</a:t>
            </a:r>
            <a:endParaRPr/>
          </a:p>
        </p:txBody>
      </p:sp>
      <p:sp>
        <p:nvSpPr>
          <p:cNvPr id="360" name="Google Shape;360;p6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IaaS Key Benefits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Cloud providers offer superior on-site security. 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This includes data encryption, network monitoring, and security.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Cloud providers focus on their physical architecture, resulting in the latest hardware and firmware. </a:t>
            </a:r>
            <a:endParaRPr/>
          </a:p>
          <a:p>
            <a:pPr indent="-635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Cloud Computing Service Models</a:t>
            </a:r>
            <a:endParaRPr/>
          </a:p>
        </p:txBody>
      </p:sp>
      <p:sp>
        <p:nvSpPr>
          <p:cNvPr id="366" name="Google Shape;366;p6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IaaS Use Cases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E-Commerce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Software Development + Testing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Artificial Intelligence (AI) &amp; Internet of Things (IoT)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Disaster Recovery and Data Storage </a:t>
            </a:r>
            <a:endParaRPr/>
          </a:p>
          <a:p>
            <a:pPr indent="-635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 to Cloud Computing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174148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/>
              <a:t>The ability to provision resources on-demand is achieved through “virtualization”.</a:t>
            </a:r>
            <a:endParaRPr/>
          </a:p>
          <a:p>
            <a:pPr indent="-174148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/>
              <a:t>Virtualization: “The process of running a virtual instance of a computer system in a layer abstracted from the actual hardware” </a:t>
            </a:r>
            <a:r>
              <a:rPr i="1" lang="en"/>
              <a:t>(Opensource.com).</a:t>
            </a:r>
            <a:endParaRPr/>
          </a:p>
          <a:p>
            <a:pPr indent="-5080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52" name="Google Shape;152;p2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9150" y="1624394"/>
            <a:ext cx="3886200" cy="2753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64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372" name="Google Shape;372;p64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700" u="none" cap="none" strike="noStrike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PLATFORM AS A SERVICE (PaaS)</a:t>
              </a:r>
              <a:endParaRPr b="0" i="0" sz="27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373" name="Google Shape;373;p64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Cloud Computing Service Models</a:t>
            </a:r>
            <a:endParaRPr/>
          </a:p>
        </p:txBody>
      </p:sp>
      <p:sp>
        <p:nvSpPr>
          <p:cNvPr id="379" name="Google Shape;379;p6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Platform as a Service (PaaS)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Cloud provider provisions a larger portion of the IT workload than under the IaaS model. 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PaaS platforms maintain software, including OS, middleware, runtime, development tools, virtualization, and necessary frameworks. 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Also includes services related to software and hardware security, upgrades, data storage, and backups.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Cloud Computing Service Models</a:t>
            </a:r>
            <a:endParaRPr/>
          </a:p>
        </p:txBody>
      </p:sp>
      <p:sp>
        <p:nvSpPr>
          <p:cNvPr id="385" name="Google Shape;385;p6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Platform as a Service (PaaS)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All resources provisioned under PaaS are done so over the internet, using a GUI. 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PaaS service providers are often used by development and operations (DevOps) teams.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Cloud Computing Service Models</a:t>
            </a:r>
            <a:endParaRPr/>
          </a:p>
        </p:txBody>
      </p:sp>
      <p:sp>
        <p:nvSpPr>
          <p:cNvPr id="391" name="Google Shape;391;p6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Platform as a Service (PaaS)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Great for collaboration on every aspect of the development lifecycle. Including: coding, integration, testing, delivery, deployment, and feedback (IBM).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PaaS models provide efficient mechanisms to build and deploy applications while maintaining flexibility and control over the deployment environment.   </a:t>
            </a:r>
            <a:endParaRPr/>
          </a:p>
          <a:p>
            <a:pPr indent="-635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Cloud Computing Service Models</a:t>
            </a:r>
            <a:endParaRPr/>
          </a:p>
        </p:txBody>
      </p:sp>
      <p:sp>
        <p:nvSpPr>
          <p:cNvPr id="397" name="Google Shape;397;p6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Platform as a Service (PaaS)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There are several well known PaaS solutions including: Google App Engine, AWS Elastic Beanstalk, Openshift, Heroku, Oracle Cloud Platform, and Cloudways. </a:t>
            </a:r>
            <a:endParaRPr/>
          </a:p>
          <a:p>
            <a:pPr indent="-635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Cloud Computing Service Models</a:t>
            </a:r>
            <a:endParaRPr/>
          </a:p>
        </p:txBody>
      </p:sp>
      <p:sp>
        <p:nvSpPr>
          <p:cNvPr id="403" name="Google Shape;403;p6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PaaS Key Benefits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Flexibility and Scalability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Speed to Market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Managed and Low-risk</a:t>
            </a:r>
            <a:endParaRPr/>
          </a:p>
          <a:p>
            <a:pPr indent="-635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Cloud Computing Service Models</a:t>
            </a:r>
            <a:endParaRPr/>
          </a:p>
        </p:txBody>
      </p:sp>
      <p:sp>
        <p:nvSpPr>
          <p:cNvPr id="409" name="Google Shape;409;p7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PaaS Use Cases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DevOps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API Development and Management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Data Management and Analytics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Internet of Things (IoT)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71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415" name="Google Shape;415;p71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700" u="none" cap="none" strike="noStrike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SOFTWARE AS A SERVICE (SaaS)</a:t>
              </a:r>
              <a:endParaRPr b="0" i="0" sz="27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416" name="Google Shape;416;p71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Cloud Computing Service Models</a:t>
            </a:r>
            <a:endParaRPr/>
          </a:p>
        </p:txBody>
      </p:sp>
      <p:sp>
        <p:nvSpPr>
          <p:cNvPr id="422" name="Google Shape;422;p72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-176847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2100"/>
              <a:t>Software as a Service (SaaS)</a:t>
            </a:r>
            <a:endParaRPr/>
          </a:p>
          <a:p>
            <a:pPr indent="-173355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1800"/>
              <a:t>SaaS products are ready-to-use, cloud-hosted applications that are generally subscription based. </a:t>
            </a:r>
            <a:endParaRPr/>
          </a:p>
          <a:p>
            <a:pPr indent="-173355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1800"/>
              <a:t>Applications are delivered through web browsers, desktop clients, or mobile apps.</a:t>
            </a:r>
            <a:endParaRPr/>
          </a:p>
          <a:p>
            <a:pPr indent="-173355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1800"/>
              <a:t>Clients are not involved in decisions relevant to infrastructure, data storage, or middleware. </a:t>
            </a:r>
            <a:endParaRPr/>
          </a:p>
        </p:txBody>
      </p:sp>
      <p:pic>
        <p:nvPicPr>
          <p:cNvPr id="423" name="Google Shape;423;p7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9150" y="1576289"/>
            <a:ext cx="3886200" cy="2849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Cloud Computing Service Models</a:t>
            </a:r>
            <a:endParaRPr/>
          </a:p>
        </p:txBody>
      </p:sp>
      <p:sp>
        <p:nvSpPr>
          <p:cNvPr id="429" name="Google Shape;429;p7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Software as a Service (SaaS)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System upgrades, patches, and security are fully managed by the vendor. 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Chances are you have used a SaaS product. 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SaaS applications are licensed by you or your organization.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Applications are hosted and maintained on the cloud service vendors data centers.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 to Cloud Computing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/>
              <a:t>Advancements in virtualization is the reason for an influx in migration from on-premises data centers to the cloud. </a:t>
            </a:r>
            <a:endParaRPr/>
          </a:p>
          <a:p>
            <a:pPr indent="-17145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/>
              <a:t>System administrators can deploy virtual computing instances at the click of  a button.</a:t>
            </a:r>
            <a:endParaRPr/>
          </a:p>
          <a:p>
            <a:pPr indent="-3810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Cloud Computing Service Models</a:t>
            </a:r>
            <a:endParaRPr/>
          </a:p>
        </p:txBody>
      </p:sp>
      <p:sp>
        <p:nvSpPr>
          <p:cNvPr id="435" name="Google Shape;435;p7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Software as a Service (SaaS)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SaaS products are user friendly and designed with the customer in mind. 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Examples: Google Workspace, Microsoft Office 365, Salesforce, MailChimp, Hubspot, Slack, and DocuSign.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p75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441" name="Google Shape;441;p75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700" u="none" cap="none" strike="noStrike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IaaS vs PaaS vs SaaS</a:t>
              </a:r>
              <a:endParaRPr b="0" i="0" sz="27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442" name="Google Shape;442;p75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Cloud Computing Service Models</a:t>
            </a:r>
            <a:endParaRPr/>
          </a:p>
        </p:txBody>
      </p:sp>
      <p:graphicFrame>
        <p:nvGraphicFramePr>
          <p:cNvPr id="448" name="Google Shape;448;p76"/>
          <p:cNvGraphicFramePr/>
          <p:nvPr/>
        </p:nvGraphicFramePr>
        <p:xfrm>
          <a:off x="628650" y="12680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{7CDA2B9B-3327-45C9-B71F-8FD6B620D45B}</a:tableStyleId>
              </a:tblPr>
              <a:tblGrid>
                <a:gridCol w="1971675"/>
                <a:gridCol w="1971675"/>
                <a:gridCol w="1971675"/>
                <a:gridCol w="1971675"/>
              </a:tblGrid>
              <a:tr h="15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 u="none" cap="none" strike="noStrike"/>
                        <a:t>On-Site</a:t>
                      </a:r>
                      <a:endParaRPr b="0" sz="12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 u="none" cap="none" strike="noStrike"/>
                        <a:t>IaaS</a:t>
                      </a:r>
                      <a:endParaRPr b="0" sz="12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 u="none" cap="none" strike="noStrike"/>
                        <a:t>PaaS</a:t>
                      </a:r>
                      <a:endParaRPr b="0" sz="12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 u="none" cap="none" strike="noStrike"/>
                        <a:t>SaaS</a:t>
                      </a:r>
                      <a:endParaRPr b="0" sz="1200" u="none" cap="none" strike="noStrike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Application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solidFill>
                      <a:srgbClr val="89C3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Application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solidFill>
                      <a:srgbClr val="89C3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Application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solidFill>
                      <a:srgbClr val="89C3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Application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solidFill>
                      <a:schemeClr val="lt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Data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solidFill>
                      <a:srgbClr val="89C3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Data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solidFill>
                      <a:srgbClr val="89C3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Data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solidFill>
                      <a:srgbClr val="89C3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Data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solidFill>
                      <a:schemeClr val="lt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Runtime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solidFill>
                      <a:srgbClr val="89C3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Runtime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solidFill>
                      <a:srgbClr val="89C3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Runtime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Runtime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solidFill>
                      <a:schemeClr val="lt2"/>
                    </a:solidFill>
                  </a:tcPr>
                </a:tc>
              </a:tr>
              <a:tr h="90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Middleware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solidFill>
                      <a:srgbClr val="89C3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Middleware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solidFill>
                      <a:srgbClr val="89C3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Middleware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Middleware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solidFill>
                      <a:schemeClr val="lt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O/S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solidFill>
                      <a:srgbClr val="89C3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O/S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solidFill>
                      <a:srgbClr val="89C3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O/S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O/S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solidFill>
                      <a:schemeClr val="lt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Virtualization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solidFill>
                      <a:srgbClr val="89C3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Virtualization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Virtualization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Virtualization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solidFill>
                      <a:schemeClr val="lt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Servers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solidFill>
                      <a:srgbClr val="89C3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Servers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Servers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Servers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solidFill>
                      <a:schemeClr val="lt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Storage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solidFill>
                      <a:srgbClr val="89C3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Storage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Storage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Storage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solidFill>
                      <a:schemeClr val="lt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Networking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solidFill>
                      <a:srgbClr val="89C3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Networking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Networking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Networking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9" name="Google Shape;449;p76"/>
          <p:cNvGraphicFramePr/>
          <p:nvPr/>
        </p:nvGraphicFramePr>
        <p:xfrm>
          <a:off x="3048000" y="43326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{60C6CB28-6B7E-4BC8-A5C3-FD2F0F2389DF}</a:tableStyleId>
              </a:tblPr>
              <a:tblGrid>
                <a:gridCol w="30480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" sz="1100" u="none" cap="none" strike="noStrike">
                          <a:solidFill>
                            <a:schemeClr val="dk1"/>
                          </a:solidFill>
                        </a:rPr>
                        <a:t>You Manage</a:t>
                      </a:r>
                      <a:endParaRPr b="0" i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89C3E0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 u="none" cap="none" strike="noStrike"/>
                        <a:t>Service Provider Manages</a:t>
                      </a:r>
                      <a:endParaRPr i="1" sz="1100" u="none" cap="none" strike="noStrike"/>
                    </a:p>
                  </a:txBody>
                  <a:tcPr marT="34300" marB="34300" marR="68600" marL="68600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Cloud Computing Service Models</a:t>
            </a:r>
            <a:endParaRPr/>
          </a:p>
        </p:txBody>
      </p:sp>
      <p:pic>
        <p:nvPicPr>
          <p:cNvPr id="455" name="Google Shape;455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78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461" name="Google Shape;461;p78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700" u="none" cap="none" strike="noStrike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LINODE ACCOUNT SETUP</a:t>
              </a:r>
              <a:endParaRPr b="0" i="0" sz="27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462" name="Google Shape;462;p78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9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468" name="Google Shape;468;p79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700" u="none" cap="none" strike="noStrike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EXPLORING THE ADMIN DASHBOARD</a:t>
              </a:r>
              <a:endParaRPr b="0" i="0" sz="27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469" name="Google Shape;469;p79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80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475" name="Google Shape;475;p80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700" u="none" cap="none" strike="noStrike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ENABLING TFA ON LINODE</a:t>
              </a:r>
              <a:endParaRPr b="0" i="0" sz="27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476" name="Google Shape;476;p80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Enabling TFA on Linode</a:t>
            </a:r>
            <a:endParaRPr/>
          </a:p>
        </p:txBody>
      </p:sp>
      <p:sp>
        <p:nvSpPr>
          <p:cNvPr id="482" name="Google Shape;482;p8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/>
          </a:bodyPr>
          <a:lstStyle/>
          <a:p>
            <a:pPr indent="-174148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2100"/>
              <a:t>Account security is essential.</a:t>
            </a:r>
            <a:endParaRPr/>
          </a:p>
          <a:p>
            <a:pPr indent="-174148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2100"/>
              <a:t>Unauthorized access can result in the theft of confidential information.</a:t>
            </a:r>
            <a:endParaRPr/>
          </a:p>
          <a:p>
            <a:pPr indent="-174148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2100"/>
              <a:t>Resources within the account can be permanently deleted.</a:t>
            </a:r>
            <a:endParaRPr sz="1700"/>
          </a:p>
        </p:txBody>
      </p:sp>
      <p:pic>
        <p:nvPicPr>
          <p:cNvPr id="483" name="Google Shape;483;p8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8207" y="1369219"/>
            <a:ext cx="3263504" cy="326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Enabling TFA on Linode</a:t>
            </a:r>
            <a:endParaRPr/>
          </a:p>
        </p:txBody>
      </p:sp>
      <p:sp>
        <p:nvSpPr>
          <p:cNvPr id="489" name="Google Shape;489;p82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-179546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2100"/>
              <a:t>Accounts can be secured using TFA.</a:t>
            </a:r>
            <a:endParaRPr/>
          </a:p>
          <a:p>
            <a:pPr indent="-179546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2100"/>
              <a:t>TFA requires two forms of authentication to login.</a:t>
            </a:r>
            <a:endParaRPr/>
          </a:p>
          <a:p>
            <a:pPr indent="-179546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2100"/>
              <a:t>This includes a secure password, along with an authorized security token generated by a TFA app.</a:t>
            </a:r>
            <a:endParaRPr/>
          </a:p>
          <a:p>
            <a:pPr indent="-179546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2100"/>
              <a:t>The TFA app is installed on a secondary device, such as you smartphone.</a:t>
            </a:r>
            <a:endParaRPr sz="1800"/>
          </a:p>
        </p:txBody>
      </p:sp>
      <p:pic>
        <p:nvPicPr>
          <p:cNvPr id="490" name="Google Shape;490;p8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7480" y="1369219"/>
            <a:ext cx="3263503" cy="326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Enabling TFA on Linode</a:t>
            </a:r>
            <a:endParaRPr/>
          </a:p>
        </p:txBody>
      </p:sp>
      <p:sp>
        <p:nvSpPr>
          <p:cNvPr id="496" name="Google Shape;496;p8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You have likely already used TFA.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Services such as Gmail and Facebook encourage users to implement TFA to keep accounts secure.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 to Cloud Computing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/>
              <a:t>Virtual Instance: An emulated version of a computer system that operates through a hardware abstraction layer (HAL).</a:t>
            </a:r>
            <a:endParaRPr/>
          </a:p>
          <a:p>
            <a:pPr indent="-17145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/>
              <a:t>The HAL provides an operating system the ability to interact with the underlying hardware devices, through programs known as “hypervisors”.</a:t>
            </a:r>
            <a:endParaRPr/>
          </a:p>
          <a:p>
            <a:pPr indent="-3810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Enabling TFA on Linode</a:t>
            </a:r>
            <a:endParaRPr/>
          </a:p>
        </p:txBody>
      </p:sp>
      <p:sp>
        <p:nvSpPr>
          <p:cNvPr id="502" name="Google Shape;502;p84"/>
          <p:cNvSpPr/>
          <p:nvPr/>
        </p:nvSpPr>
        <p:spPr>
          <a:xfrm>
            <a:off x="2315045" y="2191917"/>
            <a:ext cx="2740135" cy="2740135"/>
          </a:xfrm>
          <a:prstGeom prst="ellipse">
            <a:avLst/>
          </a:prstGeom>
          <a:solidFill>
            <a:schemeClr val="accent4">
              <a:alpha val="70980"/>
            </a:schemeClr>
          </a:solidFill>
          <a:ln cap="flat" cmpd="sng" w="12700">
            <a:solidFill>
              <a:srgbClr val="5A469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3" name="Google Shape;503;p84"/>
          <p:cNvSpPr/>
          <p:nvPr/>
        </p:nvSpPr>
        <p:spPr>
          <a:xfrm>
            <a:off x="3220338" y="1087909"/>
            <a:ext cx="2740135" cy="2740135"/>
          </a:xfrm>
          <a:prstGeom prst="ellipse">
            <a:avLst/>
          </a:prstGeom>
          <a:solidFill>
            <a:schemeClr val="accent4">
              <a:alpha val="70980"/>
            </a:schemeClr>
          </a:solidFill>
          <a:ln cap="flat" cmpd="sng" w="12700">
            <a:solidFill>
              <a:srgbClr val="5A469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4" name="Google Shape;504;p84"/>
          <p:cNvSpPr/>
          <p:nvPr/>
        </p:nvSpPr>
        <p:spPr>
          <a:xfrm>
            <a:off x="4193175" y="2191918"/>
            <a:ext cx="2740135" cy="2740135"/>
          </a:xfrm>
          <a:prstGeom prst="ellipse">
            <a:avLst/>
          </a:prstGeom>
          <a:solidFill>
            <a:schemeClr val="accent4">
              <a:alpha val="70980"/>
            </a:schemeClr>
          </a:solidFill>
          <a:ln cap="flat" cmpd="sng" w="12700">
            <a:solidFill>
              <a:srgbClr val="5A469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5" name="Google Shape;505;p84"/>
          <p:cNvSpPr txBox="1"/>
          <p:nvPr/>
        </p:nvSpPr>
        <p:spPr>
          <a:xfrm>
            <a:off x="3899618" y="1648691"/>
            <a:ext cx="1409281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KNOWLEDGE</a:t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(Something you know)</a:t>
            </a:r>
            <a:endParaRPr b="0" i="0" sz="11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6" name="Google Shape;506;p84"/>
          <p:cNvSpPr txBox="1"/>
          <p:nvPr/>
        </p:nvSpPr>
        <p:spPr>
          <a:xfrm>
            <a:off x="5372618" y="3677309"/>
            <a:ext cx="1281842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INHERENCE</a:t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(Something you are)</a:t>
            </a:r>
            <a:endParaRPr b="0" i="0" sz="11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7" name="Google Shape;507;p84"/>
          <p:cNvSpPr txBox="1"/>
          <p:nvPr/>
        </p:nvSpPr>
        <p:spPr>
          <a:xfrm>
            <a:off x="2671746" y="3776358"/>
            <a:ext cx="1370808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POSSESSION</a:t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(Something you have)</a:t>
            </a:r>
            <a:endParaRPr b="0" i="0" sz="11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8" name="Google Shape;508;p84"/>
          <p:cNvSpPr txBox="1"/>
          <p:nvPr/>
        </p:nvSpPr>
        <p:spPr>
          <a:xfrm>
            <a:off x="3676914" y="2766019"/>
            <a:ext cx="41021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TFA</a:t>
            </a:r>
            <a:endParaRPr b="0" i="0" sz="11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9" name="Google Shape;509;p84"/>
          <p:cNvSpPr txBox="1"/>
          <p:nvPr/>
        </p:nvSpPr>
        <p:spPr>
          <a:xfrm>
            <a:off x="5265837" y="2722648"/>
            <a:ext cx="41021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TFA</a:t>
            </a:r>
            <a:endParaRPr b="0" i="0" sz="11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0" name="Google Shape;510;p84"/>
          <p:cNvSpPr txBox="1"/>
          <p:nvPr/>
        </p:nvSpPr>
        <p:spPr>
          <a:xfrm>
            <a:off x="4430507" y="3941106"/>
            <a:ext cx="41021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TFA</a:t>
            </a:r>
            <a:endParaRPr b="0" i="0" sz="11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1" name="Google Shape;511;p84"/>
          <p:cNvSpPr txBox="1"/>
          <p:nvPr/>
        </p:nvSpPr>
        <p:spPr>
          <a:xfrm>
            <a:off x="4462166" y="3236834"/>
            <a:ext cx="4438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MFA</a:t>
            </a:r>
            <a:endParaRPr b="0" i="0" sz="11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8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Enabling TFA on Linode</a:t>
            </a:r>
            <a:endParaRPr/>
          </a:p>
        </p:txBody>
      </p:sp>
      <p:sp>
        <p:nvSpPr>
          <p:cNvPr id="517" name="Google Shape;517;p8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We will work with knowledge and possession.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We already setup an account password.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Never share passwords.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Password = Knowledge in TFA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Possession = Google Authenticator App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Google Shape;522;p86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523" name="Google Shape;523;p86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700" u="none" cap="none" strike="noStrike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DEPLOYING AN INSTANCE ON LINODE</a:t>
              </a:r>
              <a:endParaRPr b="0" i="0" sz="27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524" name="Google Shape;524;p86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Deploying an Instance on Linode</a:t>
            </a:r>
            <a:endParaRPr/>
          </a:p>
        </p:txBody>
      </p:sp>
      <p:sp>
        <p:nvSpPr>
          <p:cNvPr id="530" name="Google Shape;530;p87"/>
          <p:cNvSpPr txBox="1"/>
          <p:nvPr>
            <p:ph idx="1" type="body"/>
          </p:nvPr>
        </p:nvSpPr>
        <p:spPr>
          <a:xfrm>
            <a:off x="628649" y="1369219"/>
            <a:ext cx="4684568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0000" lnSpcReduction="20000"/>
          </a:bodyPr>
          <a:lstStyle/>
          <a:p>
            <a:pPr indent="-182245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2100"/>
              <a:t>Dedicated CPU Plan:</a:t>
            </a:r>
            <a:endParaRPr/>
          </a:p>
          <a:p>
            <a:pPr indent="-177165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1700"/>
              <a:t>Use when peak speed and efficiency are required. </a:t>
            </a:r>
            <a:endParaRPr/>
          </a:p>
          <a:p>
            <a:pPr indent="-177165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1700"/>
              <a:t>No other instances can run processes on the same cores. </a:t>
            </a:r>
            <a:endParaRPr/>
          </a:p>
          <a:p>
            <a:pPr indent="-177165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1700"/>
              <a:t>CI/CD toolchains and build servers</a:t>
            </a:r>
            <a:endParaRPr/>
          </a:p>
          <a:p>
            <a:pPr indent="-177165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1700"/>
              <a:t>CPU-intensive game servers, like Minecraft or Team Fortress</a:t>
            </a:r>
            <a:endParaRPr/>
          </a:p>
          <a:p>
            <a:pPr indent="-177165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1700"/>
              <a:t>Audio and video transcoding and streaming</a:t>
            </a:r>
            <a:endParaRPr/>
          </a:p>
          <a:p>
            <a:pPr indent="-177165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1700"/>
              <a:t>Big data and data analysis</a:t>
            </a:r>
            <a:endParaRPr/>
          </a:p>
          <a:p>
            <a:pPr indent="-177165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1700"/>
              <a:t>Scientific computing</a:t>
            </a:r>
            <a:endParaRPr/>
          </a:p>
          <a:p>
            <a:pPr indent="-177165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1700"/>
              <a:t>Machine learning</a:t>
            </a:r>
            <a:endParaRPr sz="1700"/>
          </a:p>
        </p:txBody>
      </p:sp>
      <p:pic>
        <p:nvPicPr>
          <p:cNvPr id="531" name="Google Shape;531;p8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8935" y="1624394"/>
            <a:ext cx="3026414" cy="2144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8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Deploying an Instance on Linode</a:t>
            </a:r>
            <a:endParaRPr/>
          </a:p>
        </p:txBody>
      </p:sp>
      <p:sp>
        <p:nvSpPr>
          <p:cNvPr id="537" name="Google Shape;537;p88"/>
          <p:cNvSpPr txBox="1"/>
          <p:nvPr>
            <p:ph idx="1" type="body"/>
          </p:nvPr>
        </p:nvSpPr>
        <p:spPr>
          <a:xfrm>
            <a:off x="628649" y="1369219"/>
            <a:ext cx="4234295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174148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2100"/>
              <a:t>Shared CPU Plan:</a:t>
            </a:r>
            <a:endParaRPr/>
          </a:p>
          <a:p>
            <a:pPr indent="-176053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1700"/>
              <a:t>Broad use cases, from personal projects to enterprise apps.</a:t>
            </a:r>
            <a:endParaRPr/>
          </a:p>
          <a:p>
            <a:pPr indent="-176053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1700"/>
              <a:t>Websites and web applications</a:t>
            </a:r>
            <a:endParaRPr/>
          </a:p>
          <a:p>
            <a:pPr indent="-176053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1700"/>
              <a:t>Code repositories</a:t>
            </a:r>
            <a:endParaRPr/>
          </a:p>
          <a:p>
            <a:pPr indent="-176053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1700"/>
              <a:t>Game servers</a:t>
            </a:r>
            <a:endParaRPr/>
          </a:p>
          <a:p>
            <a:pPr indent="-176053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1700"/>
              <a:t>Database servers</a:t>
            </a:r>
            <a:endParaRPr/>
          </a:p>
          <a:p>
            <a:pPr indent="-176053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1700"/>
              <a:t>Virtual private networks (VPNs)</a:t>
            </a:r>
            <a:endParaRPr/>
          </a:p>
          <a:p>
            <a:pPr indent="-176053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1700"/>
              <a:t>Container clusters</a:t>
            </a:r>
            <a:endParaRPr/>
          </a:p>
        </p:txBody>
      </p:sp>
      <p:pic>
        <p:nvPicPr>
          <p:cNvPr id="538" name="Google Shape;538;p8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1624394"/>
            <a:ext cx="3486150" cy="2469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Deploying an Instance on Linode</a:t>
            </a:r>
            <a:endParaRPr/>
          </a:p>
        </p:txBody>
      </p:sp>
      <p:sp>
        <p:nvSpPr>
          <p:cNvPr id="544" name="Google Shape;544;p89"/>
          <p:cNvSpPr txBox="1"/>
          <p:nvPr>
            <p:ph idx="1" type="body"/>
          </p:nvPr>
        </p:nvSpPr>
        <p:spPr>
          <a:xfrm>
            <a:off x="628649" y="1369219"/>
            <a:ext cx="4656859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10000"/>
          </a:bodyPr>
          <a:lstStyle/>
          <a:p>
            <a:pPr indent="-176847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2100"/>
              <a:t>High Memory:</a:t>
            </a:r>
            <a:endParaRPr/>
          </a:p>
          <a:p>
            <a:pPr indent="-180657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1700"/>
              <a:t>Used for workloads that require higher RAM allocations and relatively fewer CPUs and less storage.</a:t>
            </a:r>
            <a:endParaRPr/>
          </a:p>
          <a:p>
            <a:pPr indent="-180657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1700"/>
              <a:t>Typically used for in-memory caches and in-memory databases like Memcached, and Redis.</a:t>
            </a:r>
            <a:endParaRPr/>
          </a:p>
          <a:p>
            <a:pPr indent="-180657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1700"/>
              <a:t>Typically used for storing web application analytics data. For example User Session Logs, and frequently requested pages.</a:t>
            </a:r>
            <a:endParaRPr/>
          </a:p>
        </p:txBody>
      </p:sp>
      <p:pic>
        <p:nvPicPr>
          <p:cNvPr id="545" name="Google Shape;545;p8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1763" y="1624395"/>
            <a:ext cx="3063587" cy="2170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Deploying an Instance on Linode</a:t>
            </a:r>
            <a:endParaRPr/>
          </a:p>
        </p:txBody>
      </p:sp>
      <p:sp>
        <p:nvSpPr>
          <p:cNvPr id="551" name="Google Shape;551;p90"/>
          <p:cNvSpPr txBox="1"/>
          <p:nvPr>
            <p:ph idx="1" type="body"/>
          </p:nvPr>
        </p:nvSpPr>
        <p:spPr>
          <a:xfrm>
            <a:off x="628650" y="1369219"/>
            <a:ext cx="470535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-179546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2100"/>
              <a:t>GPU:</a:t>
            </a:r>
            <a:endParaRPr/>
          </a:p>
          <a:p>
            <a:pPr indent="-185261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1700"/>
              <a:t>Extremely high performance. </a:t>
            </a:r>
            <a:endParaRPr/>
          </a:p>
          <a:p>
            <a:pPr indent="-185261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1700"/>
              <a:t>Only GPU plans provide access to NVIDIA Quadro RTX 5000 GPU cards.</a:t>
            </a:r>
            <a:endParaRPr/>
          </a:p>
          <a:p>
            <a:pPr indent="-185261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1700"/>
              <a:t>Designed to process large blocks of data in parallel.</a:t>
            </a:r>
            <a:endParaRPr/>
          </a:p>
          <a:p>
            <a:pPr indent="-185261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1700"/>
              <a:t>Best for workloads requiring thousands of simultaneous threads.</a:t>
            </a:r>
            <a:endParaRPr/>
          </a:p>
          <a:p>
            <a:pPr indent="-185261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1700"/>
              <a:t>Can perform computations and process large amounts of data in parallel.</a:t>
            </a:r>
            <a:endParaRPr/>
          </a:p>
          <a:p>
            <a:pPr indent="-185261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1700"/>
              <a:t>Great for specialized applications such as ML, AI, and Video transcoding, and Big Data. </a:t>
            </a:r>
            <a:endParaRPr/>
          </a:p>
        </p:txBody>
      </p:sp>
      <p:pic>
        <p:nvPicPr>
          <p:cNvPr id="552" name="Google Shape;552;p9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1817" y="1894558"/>
            <a:ext cx="3119005" cy="2209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oogle Shape;557;p91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558" name="Google Shape;558;p91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700" u="none" cap="none" strike="noStrike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EXPLORING THE LINODE </a:t>
              </a:r>
              <a:br>
                <a:rPr b="0" i="0" lang="en" sz="2700" u="none" cap="none" strike="noStrike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</a:br>
              <a:r>
                <a:rPr b="0" i="0" lang="en" sz="2700" u="none" cap="none" strike="noStrike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INSTANCE DASHBOARD</a:t>
              </a:r>
              <a:br>
                <a:rPr b="0" i="0" lang="en" sz="2700" u="none" cap="none" strike="noStrike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</a:br>
              <a:endParaRPr b="0" i="0" sz="27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559" name="Google Shape;559;p91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564;p92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565" name="Google Shape;565;p92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700" u="none" cap="none" strike="noStrike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REMOTE SERVER ADMIN VIA SSH</a:t>
              </a:r>
              <a:endParaRPr b="0" i="0" sz="27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566" name="Google Shape;566;p92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Remote Server Admin via SSH</a:t>
            </a:r>
            <a:endParaRPr/>
          </a:p>
        </p:txBody>
      </p:sp>
      <p:sp>
        <p:nvSpPr>
          <p:cNvPr id="572" name="Google Shape;572;p93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-179546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2100"/>
              <a:t>Why connect remotely?</a:t>
            </a:r>
            <a:endParaRPr/>
          </a:p>
          <a:p>
            <a:pPr indent="-185261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1700"/>
              <a:t>Updating the operating system.</a:t>
            </a:r>
            <a:endParaRPr/>
          </a:p>
          <a:p>
            <a:pPr indent="-185261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1700"/>
              <a:t>Installing, updating, or removing software packages and service applications. </a:t>
            </a:r>
            <a:endParaRPr/>
          </a:p>
          <a:p>
            <a:pPr indent="-185261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1700"/>
              <a:t>Creating, Deleting, or Modifying system files and directories.</a:t>
            </a:r>
            <a:endParaRPr/>
          </a:p>
          <a:p>
            <a:pPr indent="-185261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1700"/>
              <a:t>Monitoring system performance and other analytics.</a:t>
            </a:r>
            <a:endParaRPr/>
          </a:p>
          <a:p>
            <a:pPr indent="-185261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1700"/>
              <a:t>Installing and configuring security patches and firewalls.</a:t>
            </a:r>
            <a:endParaRPr/>
          </a:p>
        </p:txBody>
      </p:sp>
      <p:pic>
        <p:nvPicPr>
          <p:cNvPr id="573" name="Google Shape;573;p9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3163" y="1738745"/>
            <a:ext cx="3292187" cy="2807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 to Cloud Computing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/>
              <a:t>A virtual instance can operate as a completely self contained computing environment on top of another system. </a:t>
            </a:r>
            <a:endParaRPr/>
          </a:p>
          <a:p>
            <a:pPr indent="-17145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/>
              <a:t>Through “abstraction”, virtual instances are instantaneously able to provision any number of resources from the hardware layer. </a:t>
            </a:r>
            <a:endParaRPr/>
          </a:p>
          <a:p>
            <a:pPr indent="-17145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/>
              <a:t>This includes CPU, memory, storage, and network resources.</a:t>
            </a:r>
            <a:endParaRPr/>
          </a:p>
          <a:p>
            <a:pPr indent="-17145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/>
              <a:t>Cloud computing is perfect for projects of any size.  </a:t>
            </a:r>
            <a:endParaRPr/>
          </a:p>
          <a:p>
            <a:pPr indent="-3810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9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Remote Server Admin via SSH</a:t>
            </a:r>
            <a:endParaRPr/>
          </a:p>
        </p:txBody>
      </p:sp>
      <p:sp>
        <p:nvSpPr>
          <p:cNvPr id="579" name="Google Shape;579;p9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An instance is located in a remote data center.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A connection is required to execute commands to an instance. 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We will connect and perform actions via the command line. 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With a local computer, you hook up a monitor and have access to a graphical desktop environment. 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oogle Shape;584;p95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585" name="Google Shape;585;p95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PASSWORD VS SSH KEY AUTHENTICATION</a:t>
              </a:r>
              <a:endParaRPr b="0" i="0" sz="24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586" name="Google Shape;586;p95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9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Remote Server Admin via SSH</a:t>
            </a:r>
            <a:endParaRPr/>
          </a:p>
        </p:txBody>
      </p:sp>
      <p:sp>
        <p:nvSpPr>
          <p:cNvPr id="592" name="Google Shape;592;p96"/>
          <p:cNvSpPr txBox="1"/>
          <p:nvPr>
            <p:ph idx="1" type="body"/>
          </p:nvPr>
        </p:nvSpPr>
        <p:spPr>
          <a:xfrm>
            <a:off x="628649" y="1369219"/>
            <a:ext cx="4809259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/>
          </a:bodyPr>
          <a:lstStyle/>
          <a:p>
            <a:pPr indent="-174148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2100"/>
              <a:t>Password vs SSH Keys</a:t>
            </a:r>
            <a:endParaRPr/>
          </a:p>
          <a:p>
            <a:pPr indent="-181927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1800"/>
              <a:t>It’s important to connect to an instance securely. </a:t>
            </a:r>
            <a:endParaRPr/>
          </a:p>
          <a:p>
            <a:pPr indent="-181927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1800"/>
              <a:t>On instance deployment we configured a “root” password for server authentication. </a:t>
            </a:r>
            <a:endParaRPr/>
          </a:p>
          <a:p>
            <a:pPr indent="-181927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1800"/>
              <a:t>Plain text passwords are not secure enough.</a:t>
            </a:r>
            <a:endParaRPr/>
          </a:p>
        </p:txBody>
      </p:sp>
      <p:pic>
        <p:nvPicPr>
          <p:cNvPr id="593" name="Google Shape;593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1364" y="1663426"/>
            <a:ext cx="1662544" cy="221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9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Remote Server Admin via SSH</a:t>
            </a:r>
            <a:endParaRPr/>
          </a:p>
        </p:txBody>
      </p:sp>
      <p:sp>
        <p:nvSpPr>
          <p:cNvPr id="599" name="Google Shape;599;p9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Password vs SSH Key Authentication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Passwords are susceptible to brute-force attacks. 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This is where an attacker attempts to login to an instance by automatically trying different combinations of characters until the correct combination is found.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9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Remote Server Admin via SSH</a:t>
            </a:r>
            <a:endParaRPr/>
          </a:p>
        </p:txBody>
      </p:sp>
      <p:sp>
        <p:nvSpPr>
          <p:cNvPr id="605" name="Google Shape;605;p9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-174148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2100"/>
              <a:t>Password vs SSH Key Authentication</a:t>
            </a:r>
            <a:endParaRPr/>
          </a:p>
          <a:p>
            <a:pPr indent="-181927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1800"/>
              <a:t>SSH Key authentication helps protect against password related security vulnerabilities.</a:t>
            </a:r>
            <a:endParaRPr/>
          </a:p>
          <a:p>
            <a:pPr indent="-181927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1800"/>
              <a:t>This method of authentication can be performed through login utilities included as part of the OpenSSH suite of software tools. </a:t>
            </a:r>
            <a:endParaRPr/>
          </a:p>
          <a:p>
            <a:pPr indent="-181927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1800"/>
              <a:t>OpenSSH project: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https://www.openssh.com</a:t>
            </a:r>
            <a:r>
              <a:rPr lang="en" sz="1800"/>
              <a:t> </a:t>
            </a:r>
            <a:endParaRPr/>
          </a:p>
          <a:p>
            <a:pPr indent="-181927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 sz="1800"/>
              <a:t>IBM defines OpenSSH as “an open source version of the SSH protocol suite of network connectivity tools”.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9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Remote Server Admin via SSH</a:t>
            </a:r>
            <a:endParaRPr/>
          </a:p>
        </p:txBody>
      </p:sp>
      <p:sp>
        <p:nvSpPr>
          <p:cNvPr id="611" name="Google Shape;611;p9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Password vs SSH Key Authentication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The OpenSSH suite contains tools for remote server operations. This Includes:</a:t>
            </a:r>
            <a:endParaRPr/>
          </a:p>
          <a:p>
            <a:pPr indent="-184150" lvl="3" marL="12065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" sz="1700"/>
              <a:t>The OpenSSH remote login client (ssh)</a:t>
            </a:r>
            <a:endParaRPr/>
          </a:p>
          <a:p>
            <a:pPr indent="-184150" lvl="3" marL="12065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" sz="1700"/>
              <a:t>The OpenSSH Daemon (sshd)</a:t>
            </a:r>
            <a:endParaRPr/>
          </a:p>
          <a:p>
            <a:pPr indent="-184150" lvl="3" marL="12065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" sz="1700"/>
              <a:t>OpenSSH secure file copy (scp)</a:t>
            </a:r>
            <a:endParaRPr/>
          </a:p>
          <a:p>
            <a:pPr indent="-184150" lvl="3" marL="12065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" sz="1700"/>
              <a:t>OpenSSH secure file transfer (sftp)</a:t>
            </a:r>
            <a:endParaRPr sz="17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0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Remote Server Admin via SSH</a:t>
            </a:r>
            <a:endParaRPr/>
          </a:p>
        </p:txBody>
      </p:sp>
      <p:sp>
        <p:nvSpPr>
          <p:cNvPr id="617" name="Google Shape;617;p10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Password vs SSH Key Authentication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OpenSSH also includes a host of encrypted key management utilities including: ssh-add, ssh-keysign, ssh-keyscan, and ssh-keygen.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We will work with ssh-keygen to generate keys later on.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The SSH Client for secure remote connections is installed on most Linux distributions and macOS by default.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0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Remote Server Admin via SSH</a:t>
            </a:r>
            <a:endParaRPr/>
          </a:p>
        </p:txBody>
      </p:sp>
      <p:sp>
        <p:nvSpPr>
          <p:cNvPr id="623" name="Google Shape;623;p10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Password vs SSH Key Authentication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Windows users can use PuTTY.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PuTTY supports SSH connections through a terminal emulator. 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PuTTYgen can be used for generating </a:t>
            </a:r>
            <a:r>
              <a:rPr lang="en" sz="1800"/>
              <a:t>key pairs</a:t>
            </a:r>
            <a:r>
              <a:rPr lang="en" sz="1800"/>
              <a:t> on Windows.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The SSH protocol facilitates client-server connections over TCP.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The SSH Protocol is the most trusted, remote access open source network protocol used by system administrators.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0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Remote Server Admin via SSH</a:t>
            </a:r>
            <a:endParaRPr/>
          </a:p>
        </p:txBody>
      </p:sp>
      <p:sp>
        <p:nvSpPr>
          <p:cNvPr id="629" name="Google Shape;629;p10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Password vs SSH Key Authentication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The manual for the latest OpenSSH release states:</a:t>
            </a:r>
            <a:br>
              <a:rPr lang="en" sz="1800"/>
            </a:br>
            <a:r>
              <a:rPr i="1" lang="en" sz="1800"/>
              <a:t>“the SSH2 protocol implemented in OpenSSH is standardized by the IETF”.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IETF: The Internet Engineering Task Force.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0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Remote Server Admin via SSH</a:t>
            </a:r>
            <a:endParaRPr/>
          </a:p>
        </p:txBody>
      </p:sp>
      <p:sp>
        <p:nvSpPr>
          <p:cNvPr id="635" name="Google Shape;635;p10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Password vs SSH Key Authentication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The protocols architecture works on three layers including: </a:t>
            </a:r>
            <a:endParaRPr/>
          </a:p>
          <a:p>
            <a:pPr indent="-184150" lvl="3" marL="12065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" sz="1700"/>
              <a:t>The Transport Layer</a:t>
            </a:r>
            <a:endParaRPr/>
          </a:p>
          <a:p>
            <a:pPr indent="-184150" lvl="3" marL="12065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" sz="1700"/>
              <a:t>The User Authentication Layer</a:t>
            </a:r>
            <a:endParaRPr/>
          </a:p>
          <a:p>
            <a:pPr indent="-184150" lvl="3" marL="12065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" sz="1700"/>
              <a:t>The Connection Layer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32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176" name="Google Shape;176;p32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3000" u="none" cap="none" strike="noStrike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BENEFITS OF CLOUD COMPUTING</a:t>
              </a:r>
              <a:endParaRPr b="0" i="0" sz="30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177" name="Google Shape;177;p32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0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Remote Server Admin via SSH</a:t>
            </a:r>
            <a:endParaRPr/>
          </a:p>
        </p:txBody>
      </p:sp>
      <p:sp>
        <p:nvSpPr>
          <p:cNvPr id="641" name="Google Shape;641;p104"/>
          <p:cNvSpPr/>
          <p:nvPr/>
        </p:nvSpPr>
        <p:spPr>
          <a:xfrm>
            <a:off x="803593" y="1510403"/>
            <a:ext cx="2485441" cy="29496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SSH CLIENT</a:t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2" name="Google Shape;642;p104"/>
          <p:cNvSpPr/>
          <p:nvPr/>
        </p:nvSpPr>
        <p:spPr>
          <a:xfrm>
            <a:off x="5842124" y="1510403"/>
            <a:ext cx="2394469" cy="29496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SSH SERVER</a:t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3" name="Google Shape;643;p104"/>
          <p:cNvSpPr/>
          <p:nvPr/>
        </p:nvSpPr>
        <p:spPr>
          <a:xfrm>
            <a:off x="3348520" y="1603914"/>
            <a:ext cx="2458617" cy="64381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Requests Connection</a:t>
            </a:r>
            <a:endParaRPr b="0" i="0" sz="11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4" name="Google Shape;644;p104"/>
          <p:cNvSpPr/>
          <p:nvPr/>
        </p:nvSpPr>
        <p:spPr>
          <a:xfrm>
            <a:off x="3315279" y="2285945"/>
            <a:ext cx="2458617" cy="71994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Encrypted Message using Public Key</a:t>
            </a:r>
            <a:endParaRPr b="0" i="0" sz="11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5" name="Google Shape;645;p104"/>
          <p:cNvSpPr/>
          <p:nvPr/>
        </p:nvSpPr>
        <p:spPr>
          <a:xfrm>
            <a:off x="3348520" y="3052490"/>
            <a:ext cx="2458617" cy="64381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Decrypted Message using Private Key</a:t>
            </a:r>
            <a:endParaRPr b="0" i="0" sz="9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6" name="Google Shape;646;p104"/>
          <p:cNvSpPr/>
          <p:nvPr/>
        </p:nvSpPr>
        <p:spPr>
          <a:xfrm>
            <a:off x="3323443" y="3817371"/>
            <a:ext cx="2483694" cy="612333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Connection Established</a:t>
            </a:r>
            <a:endParaRPr b="0" i="0" sz="11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7" name="Google Shape;647;p104"/>
          <p:cNvSpPr/>
          <p:nvPr/>
        </p:nvSpPr>
        <p:spPr>
          <a:xfrm>
            <a:off x="909729" y="3584332"/>
            <a:ext cx="1049694" cy="565531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6E8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Public Key</a:t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8" name="Google Shape;648;p104"/>
          <p:cNvSpPr/>
          <p:nvPr/>
        </p:nvSpPr>
        <p:spPr>
          <a:xfrm>
            <a:off x="2099381" y="3584332"/>
            <a:ext cx="1049694" cy="565531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rgbClr val="92352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Private Key</a:t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9" name="Google Shape;649;p104"/>
          <p:cNvSpPr/>
          <p:nvPr/>
        </p:nvSpPr>
        <p:spPr>
          <a:xfrm>
            <a:off x="6514511" y="3584332"/>
            <a:ext cx="1049694" cy="565531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6E8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Public Key</a:t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0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Remote Server Admin via SSH</a:t>
            </a:r>
            <a:endParaRPr/>
          </a:p>
        </p:txBody>
      </p:sp>
      <p:sp>
        <p:nvSpPr>
          <p:cNvPr id="655" name="Google Shape;655;p10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Password vs SSH Key Authentication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The SSH client is an application stored on our local machine.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The client is used to initiate and negotiate a connection between the client and remote server. 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During this process a key exchange takes place which results in an encrypted connection.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0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Remote Server Admin via SSH</a:t>
            </a:r>
            <a:endParaRPr/>
          </a:p>
        </p:txBody>
      </p:sp>
      <p:sp>
        <p:nvSpPr>
          <p:cNvPr id="661" name="Google Shape;661;p10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Password vs SSH Key Authentication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The authentication layer utilizes the established connection and operates on top of the transport layer. 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It is used to facilitate mechanisms for user authentication. 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Two common forms of authentication include traditional password and SSH Key authentication.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0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Remote Server Admin via SSH</a:t>
            </a:r>
            <a:endParaRPr/>
          </a:p>
        </p:txBody>
      </p:sp>
      <p:sp>
        <p:nvSpPr>
          <p:cNvPr id="667" name="Google Shape;667;p10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Password vs SSH Key Authentication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SSH key authentication has two important elements: A Private Key &amp; Public Key.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A private key is an encoded stream of random bits that is contained within a key file and stored on the client computer. </a:t>
            </a:r>
            <a:endParaRPr sz="1700"/>
          </a:p>
          <a:p>
            <a:pPr indent="-1841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" sz="1700"/>
              <a:t>The private key should be kept secret and </a:t>
            </a:r>
            <a:r>
              <a:rPr lang="en" sz="1700" u="sng"/>
              <a:t>never</a:t>
            </a:r>
            <a:r>
              <a:rPr lang="en" sz="1700"/>
              <a:t> shared. 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0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Remote Server Admin via SSH</a:t>
            </a:r>
            <a:endParaRPr/>
          </a:p>
        </p:txBody>
      </p:sp>
      <p:sp>
        <p:nvSpPr>
          <p:cNvPr id="673" name="Google Shape;673;p10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Password vs SSH Key Authentication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The public key is another stream of bits that is derived from the private key.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We can generate a unique public key from a private key, but not vice versa. 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The public key is stored on both the client and server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0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Remote Server Admin via SSH</a:t>
            </a:r>
            <a:endParaRPr/>
          </a:p>
        </p:txBody>
      </p:sp>
      <p:sp>
        <p:nvSpPr>
          <p:cNvPr id="679" name="Google Shape;679;p10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Password vs SSH Key Authentication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The term “key pair” is derived from the connection between the private and public key.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A successful login operations occurs when the private key successfully decrypts the public key. 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The connection layer runs on top of the authentication layer and manages the SSH session.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1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Remote Server Admin via SSH</a:t>
            </a:r>
            <a:endParaRPr/>
          </a:p>
        </p:txBody>
      </p:sp>
      <p:sp>
        <p:nvSpPr>
          <p:cNvPr id="685" name="Google Shape;685;p11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Password vs SSH Key Authentication</a:t>
            </a:r>
            <a:endParaRPr/>
          </a:p>
          <a:p>
            <a:pPr indent="-1778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/>
              <a:t>Important use cases for SSH:</a:t>
            </a:r>
            <a:endParaRPr/>
          </a:p>
          <a:p>
            <a:pPr indent="-184150" lvl="3" marL="12065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" sz="1700"/>
              <a:t>Secure remote access to resources on an instance.</a:t>
            </a:r>
            <a:endParaRPr/>
          </a:p>
          <a:p>
            <a:pPr indent="-184150" lvl="3" marL="12065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" sz="1700"/>
              <a:t>Secure file transfers between computers over a network. </a:t>
            </a:r>
            <a:endParaRPr/>
          </a:p>
          <a:p>
            <a:pPr indent="-184150" lvl="3" marL="12065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" sz="1700"/>
              <a:t>Remote execution of commands.</a:t>
            </a:r>
            <a:endParaRPr/>
          </a:p>
          <a:p>
            <a:pPr indent="-184150" lvl="3" marL="12065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" sz="1700"/>
              <a:t>Delivery of software patches and updates. </a:t>
            </a:r>
            <a:endParaRPr sz="1700"/>
          </a:p>
          <a:p>
            <a:pPr indent="-76200" lvl="3" marL="12065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t/>
            </a:r>
            <a:endParaRPr sz="1700"/>
          </a:p>
          <a:p>
            <a:pPr indent="-6350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Google Shape;690;p111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691" name="Google Shape;691;p111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700" u="none" cap="none" strike="noStrike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SSH KEY AUTHENTICATION [WINDOWS]</a:t>
              </a:r>
              <a:endParaRPr b="0" i="0" sz="27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692" name="Google Shape;692;p111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" name="Google Shape;697;p112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698" name="Google Shape;698;p112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SSH KEY AUTHENTICATION [LINUX &amp; MAC]</a:t>
              </a:r>
              <a:endParaRPr b="0" i="0" sz="24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699" name="Google Shape;699;p112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Google Shape;704;p113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705" name="Google Shape;705;p113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700" u="none" cap="none" strike="noStrike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CONNECTING WITH LISH</a:t>
              </a:r>
              <a:endParaRPr b="0" i="0" sz="27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706" name="Google Shape;706;p113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Benefits of Cloud Computing</a:t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174148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/>
              <a:t>Many benefits of cloud computing when compared with traditional physical infrastructure. </a:t>
            </a:r>
            <a:endParaRPr/>
          </a:p>
          <a:p>
            <a:pPr indent="-174148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/>
              <a:t>Core advantages can be defined by five categories:</a:t>
            </a:r>
            <a:endParaRPr/>
          </a:p>
          <a:p>
            <a:pPr indent="-181927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/>
              <a:t>Greater cost efficiency</a:t>
            </a:r>
            <a:endParaRPr/>
          </a:p>
          <a:p>
            <a:pPr indent="-181927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/>
              <a:t>Improved agility, faster time to market</a:t>
            </a:r>
            <a:endParaRPr/>
          </a:p>
          <a:p>
            <a:pPr indent="-181927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/>
              <a:t>Greater scalability and elasticity</a:t>
            </a:r>
            <a:endParaRPr/>
          </a:p>
          <a:p>
            <a:pPr indent="-181927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/>
              <a:t>Improved reliability and business continuity</a:t>
            </a:r>
            <a:endParaRPr/>
          </a:p>
          <a:p>
            <a:pPr indent="-181927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/>
              <a:t>Improved performance and security </a:t>
            </a:r>
            <a:endParaRPr/>
          </a:p>
          <a:p>
            <a:pPr indent="-5080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114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712" name="Google Shape;712;p114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700" u="none" cap="none" strike="noStrike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ADDING SSH PUBLIC KEYS TO LINODE</a:t>
              </a:r>
              <a:endParaRPr b="0" i="0" sz="27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713" name="Google Shape;713;p114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Google Shape;718;p115"/>
          <p:cNvGrpSpPr/>
          <p:nvPr/>
        </p:nvGrpSpPr>
        <p:grpSpPr>
          <a:xfrm>
            <a:off x="1632900" y="2219661"/>
            <a:ext cx="5878200" cy="704166"/>
            <a:chOff x="1632900" y="357184"/>
            <a:chExt cx="5878200" cy="704166"/>
          </a:xfrm>
        </p:grpSpPr>
        <p:sp>
          <p:nvSpPr>
            <p:cNvPr id="719" name="Google Shape;719;p115"/>
            <p:cNvSpPr txBox="1"/>
            <p:nvPr/>
          </p:nvSpPr>
          <p:spPr>
            <a:xfrm>
              <a:off x="1632900" y="357184"/>
              <a:ext cx="5878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700" u="none" cap="none" strike="noStrike">
                  <a:solidFill>
                    <a:srgbClr val="FFFFFF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INTRODUCTION TO LINUX</a:t>
              </a:r>
              <a:endParaRPr b="0" i="0" sz="27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720" name="Google Shape;720;p115"/>
            <p:cNvCxnSpPr/>
            <p:nvPr/>
          </p:nvCxnSpPr>
          <p:spPr>
            <a:xfrm>
              <a:off x="1775725" y="1061350"/>
              <a:ext cx="5623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Introduction to Linux</a:t>
            </a:r>
            <a:endParaRPr/>
          </a:p>
        </p:txBody>
      </p:sp>
      <p:sp>
        <p:nvSpPr>
          <p:cNvPr id="726" name="Google Shape;726;p116"/>
          <p:cNvSpPr txBox="1"/>
          <p:nvPr>
            <p:ph idx="1" type="body"/>
          </p:nvPr>
        </p:nvSpPr>
        <p:spPr>
          <a:xfrm>
            <a:off x="628650" y="1369219"/>
            <a:ext cx="5003223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Linux is a kernel.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The Linux kernel acts as the “core interface between a computer’s hardware and its processes” </a:t>
            </a:r>
            <a:r>
              <a:rPr i="1" lang="en"/>
              <a:t>(Linux)</a:t>
            </a:r>
            <a:r>
              <a:rPr lang="en"/>
              <a:t>.</a:t>
            </a:r>
            <a:endParaRPr/>
          </a:p>
          <a:p>
            <a:pPr indent="-1778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/>
              <a:t>We will be working extensively with Linux distributions when configuring our instances.</a:t>
            </a:r>
            <a:endParaRPr/>
          </a:p>
        </p:txBody>
      </p:sp>
      <p:pic>
        <p:nvPicPr>
          <p:cNvPr id="727" name="Google Shape;727;p11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8306" y="1736364"/>
            <a:ext cx="2073457" cy="2426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Introduction to Linux</a:t>
            </a:r>
            <a:endParaRPr/>
          </a:p>
        </p:txBody>
      </p:sp>
      <p:sp>
        <p:nvSpPr>
          <p:cNvPr id="733" name="Google Shape;733;p11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A “distribution” is the Linux equivalent of an operating system. 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Earlier we deployed our instance using the Linux Ubuntu 20.04 LTS distro.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 Ubuntu is a popular distro for running websites and web applications. </a:t>
            </a:r>
            <a:endParaRPr/>
          </a:p>
          <a:p>
            <a:pPr indent="-381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Introduction to Linux</a:t>
            </a:r>
            <a:endParaRPr/>
          </a:p>
        </p:txBody>
      </p:sp>
      <p:sp>
        <p:nvSpPr>
          <p:cNvPr id="739" name="Google Shape;739;p11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Each distribution offers a different “flavor” of Linux.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Popular distributions include: MX Linux, Manjaro, Debian, Ubuntu, Fedora, CentOS.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A regularly updated list of Linux distributions ranked by popularity can be found here: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https://distrowatch.com</a:t>
            </a:r>
            <a:r>
              <a:rPr lang="en" sz="2100"/>
              <a:t>  </a:t>
            </a:r>
            <a:endParaRPr/>
          </a:p>
          <a:p>
            <a:pPr indent="-381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1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Introduction to Linux</a:t>
            </a:r>
            <a:endParaRPr/>
          </a:p>
        </p:txBody>
      </p:sp>
      <p:sp>
        <p:nvSpPr>
          <p:cNvPr id="745" name="Google Shape;745;p11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Linux is a great choice for several reasons.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Linux is a powerful, open-source OS.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Founded in the mid 1990s.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Linux is one of the most widely used operating systems in the world.  </a:t>
            </a:r>
            <a:endParaRPr/>
          </a:p>
          <a:p>
            <a:pPr indent="-381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Introduction to Linux</a:t>
            </a:r>
            <a:endParaRPr/>
          </a:p>
        </p:txBody>
      </p:sp>
      <p:sp>
        <p:nvSpPr>
          <p:cNvPr id="751" name="Google Shape;751;p12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Android is based on a modified version of the Linux kernel. 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Linux powers of 37% of all websites on the internet including all of the world’s top 500 supercomputers and world’s stock exchanges </a:t>
            </a:r>
            <a:r>
              <a:rPr i="1" lang="en" sz="2100"/>
              <a:t>(Linux) </a:t>
            </a:r>
            <a:r>
              <a:rPr lang="en" sz="2100"/>
              <a:t>.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Windows powers 20.05% of all websites </a:t>
            </a:r>
            <a:r>
              <a:rPr i="1" lang="en" sz="2100"/>
              <a:t>(w3techs)</a:t>
            </a:r>
            <a:r>
              <a:rPr lang="en" sz="2100"/>
              <a:t>.</a:t>
            </a:r>
            <a:endParaRPr/>
          </a:p>
          <a:p>
            <a:pPr indent="-381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 sz="2100"/>
          </a:p>
          <a:p>
            <a:pPr indent="-381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 sz="2100"/>
          </a:p>
          <a:p>
            <a:pPr indent="-381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2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Introduction to Linux</a:t>
            </a:r>
            <a:endParaRPr/>
          </a:p>
        </p:txBody>
      </p:sp>
      <p:graphicFrame>
        <p:nvGraphicFramePr>
          <p:cNvPr id="757" name="Google Shape;757;p121"/>
          <p:cNvGraphicFramePr/>
          <p:nvPr/>
        </p:nvGraphicFramePr>
        <p:xfrm>
          <a:off x="628650" y="13692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{60C6CB28-6B7E-4BC8-A5C3-FD2F0F2389DF}</a:tableStyleId>
              </a:tblPr>
              <a:tblGrid>
                <a:gridCol w="2628900"/>
                <a:gridCol w="2628900"/>
                <a:gridCol w="26289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" sz="18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</a:br>
                      <a:endParaRPr sz="1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>
                    <a:solidFill>
                      <a:srgbClr val="89C3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Windows</a:t>
                      </a:r>
                      <a:endParaRPr sz="2700" u="none" cap="none" strike="noStrike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>
                    <a:solidFill>
                      <a:srgbClr val="89C3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500" u="none" cap="none" strike="noStrike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Linux</a:t>
                      </a:r>
                      <a:endParaRPr sz="2700" u="none" cap="none" strike="noStrike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>
                    <a:solidFill>
                      <a:srgbClr val="89C3E0"/>
                    </a:solidFill>
                  </a:tcPr>
                </a:tc>
              </a:tr>
              <a:tr h="35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Manufacturer/Developer</a:t>
                      </a:r>
                      <a:endParaRPr sz="1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Microsoft</a:t>
                      </a:r>
                      <a:endParaRPr sz="1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Linus Torvalds and Linux Community</a:t>
                      </a:r>
                      <a:endParaRPr sz="1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</a:tr>
              <a:tr h="438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Open Source</a:t>
                      </a:r>
                      <a:endParaRPr sz="1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Proprietary.</a:t>
                      </a:r>
                      <a:endParaRPr sz="1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Yes, fully open source under GNU General Public License</a:t>
                      </a:r>
                      <a:endParaRPr sz="1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</a:tr>
              <a:tr h="35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Cost</a:t>
                      </a:r>
                      <a:endParaRPr sz="1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License cost per user</a:t>
                      </a:r>
                      <a:endParaRPr sz="1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Freely downloadable and distributable.  </a:t>
                      </a:r>
                      <a:endParaRPr sz="1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</a:tr>
              <a:tr h="35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Primary Web Server Technology</a:t>
                      </a:r>
                      <a:endParaRPr sz="1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Microsoft IIS</a:t>
                      </a:r>
                      <a:endParaRPr sz="1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Apache, NGINX</a:t>
                      </a:r>
                      <a:endParaRPr sz="1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</a:tr>
              <a:tr h="35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Scripting Languages</a:t>
                      </a:r>
                      <a:endParaRPr sz="1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VBScript, ASP.NET</a:t>
                      </a:r>
                      <a:endParaRPr sz="1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Perl, PHP, Python, Ruby</a:t>
                      </a:r>
                      <a:endParaRPr sz="1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</a:tr>
              <a:tr h="35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Databases</a:t>
                      </a:r>
                      <a:endParaRPr sz="1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MSSQL, MS Access</a:t>
                      </a:r>
                      <a:endParaRPr sz="1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MySQL, MariaDB, PostgreSQL</a:t>
                      </a:r>
                      <a:endParaRPr sz="1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</a:tr>
              <a:tr h="597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Security</a:t>
                      </a:r>
                      <a:endParaRPr sz="1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Prone to security vulnerabilities and user errors. Often targeted by malicious agents such as hackers, viruses, malware etc. </a:t>
                      </a:r>
                      <a:endParaRPr sz="1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More stable and secure. Threats are monitored by a world-wide community of developers and patched very quickly.  </a:t>
                      </a:r>
                      <a:endParaRPr sz="1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7625" marB="47625" marR="47625" marL="47625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Introduction to Linux</a:t>
            </a:r>
            <a:endParaRPr/>
          </a:p>
        </p:txBody>
      </p:sp>
      <p:sp>
        <p:nvSpPr>
          <p:cNvPr id="763" name="Google Shape;763;p12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Let’s go over important terms relevant to Linux.</a:t>
            </a:r>
            <a:endParaRPr/>
          </a:p>
          <a:p>
            <a:pPr indent="-17145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A complete index is available at: </a:t>
            </a:r>
            <a:br>
              <a:rPr lang="en" sz="2100"/>
            </a:br>
            <a:r>
              <a:rPr lang="en" sz="2100" u="sng">
                <a:solidFill>
                  <a:schemeClr val="hlink"/>
                </a:solidFill>
                <a:hlinkClick r:id="rId3"/>
              </a:rPr>
              <a:t>https://www.linux.com/what-is-linux/</a:t>
            </a:r>
            <a:endParaRPr sz="2100"/>
          </a:p>
          <a:p>
            <a:pPr indent="-381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 sz="2100"/>
          </a:p>
          <a:p>
            <a:pPr indent="-381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 sz="2100"/>
          </a:p>
          <a:p>
            <a:pPr indent="-381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 sz="2100"/>
          </a:p>
          <a:p>
            <a:pPr indent="-381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"/>
              <a:buNone/>
            </a:pPr>
            <a:r>
              <a:rPr lang="en"/>
              <a:t>Introduction to Linux</a:t>
            </a:r>
            <a:endParaRPr/>
          </a:p>
        </p:txBody>
      </p:sp>
      <p:sp>
        <p:nvSpPr>
          <p:cNvPr id="769" name="Google Shape;769;p12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" sz="2100"/>
              <a:t>Bootloader: A software that handles the boot processes of the Linux system.</a:t>
            </a:r>
            <a:endParaRPr/>
          </a:p>
          <a:p>
            <a:pPr indent="-381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 sz="2100"/>
          </a:p>
          <a:p>
            <a:pPr indent="-381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 sz="2100"/>
          </a:p>
          <a:p>
            <a:pPr indent="-38100" lvl="1" marL="520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1FADC275-AD27-47B5-A7DD-B0C8CF5A7A0C}"/>
</file>

<file path=customXml/itemProps2.xml><?xml version="1.0" encoding="utf-8"?>
<ds:datastoreItem xmlns:ds="http://schemas.openxmlformats.org/officeDocument/2006/customXml" ds:itemID="{4A7224D1-DF55-4242-97DE-8F9269183EA4}"/>
</file>

<file path=customXml/itemProps3.xml><?xml version="1.0" encoding="utf-8"?>
<ds:datastoreItem xmlns:ds="http://schemas.openxmlformats.org/officeDocument/2006/customXml" ds:itemID="{72E5F5B9-C67E-4EC5-AAB3-2F7A6C5D6854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